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48" r:id="rId1"/>
  </p:sldMasterIdLst>
  <p:sldIdLst>
    <p:sldId id="257" r:id="rId2"/>
    <p:sldId id="259" r:id="rId3"/>
    <p:sldId id="260" r:id="rId4"/>
    <p:sldId id="269" r:id="rId5"/>
    <p:sldId id="262" r:id="rId6"/>
    <p:sldId id="263" r:id="rId7"/>
    <p:sldId id="264" r:id="rId8"/>
    <p:sldId id="267" r:id="rId9"/>
    <p:sldId id="268" r:id="rId10"/>
    <p:sldId id="25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4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5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21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11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32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31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20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81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02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79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53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0F32D-E8A1-4CC1-B1FF-3A953C31307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28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4864" y="1554794"/>
            <a:ext cx="574227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zh-CN" sz="4400" b="1" dirty="0"/>
              <a:t>Chapter 14</a:t>
            </a:r>
          </a:p>
          <a:p>
            <a:pPr algn="ctr">
              <a:lnSpc>
                <a:spcPct val="250000"/>
              </a:lnSpc>
            </a:pPr>
            <a:r>
              <a:rPr lang="en-US" altLang="zh-CN" sz="4400" b="1" dirty="0"/>
              <a:t>Reaction Mechanisms</a:t>
            </a:r>
          </a:p>
        </p:txBody>
      </p:sp>
    </p:spTree>
    <p:extLst>
      <p:ext uri="{BB962C8B-B14F-4D97-AF65-F5344CB8AC3E}">
        <p14:creationId xmlns:p14="http://schemas.microsoft.com/office/powerpoint/2010/main" val="366555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3663" y="869075"/>
            <a:ext cx="104936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9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. Which one of the following will change the value of an equilibrium constant? ________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changing temperature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adding other substances that do not react with any of the species involved in the equilibrium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varying the initial concentrations of reactants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varying the initial concentrations of products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changing the volume of the reaction vessel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00625" y="1254838"/>
            <a:ext cx="442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13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86704" y="878309"/>
                <a:ext cx="10315575" cy="51336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1. Which one of the following is not a valid expression for the rate of the reaction below? ________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	4NH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3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  +  7O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2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  →  4NO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2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  +  6H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2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O</a:t>
                </a:r>
              </a:p>
              <a:p>
                <a:pPr algn="just">
                  <a:spcAft>
                    <a:spcPts val="0"/>
                  </a:spcAft>
                </a:pPr>
                <a:endPara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Palatino Linotype" panose="0204050205050503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A)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Palatino Linotype" panose="0204050205050503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32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7</m:t>
                        </m:r>
                      </m:den>
                    </m:f>
                    <m:f>
                      <m:fPr>
                        <m:ctrlPr>
                          <a:rPr lang="en-US" altLang="zh-CN" sz="32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32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3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32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32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3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altLang="zh-CN" sz="32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3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    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4</m:t>
                        </m:r>
                      </m:den>
                    </m:f>
                    <m:f>
                      <m:fPr>
                        <m:ctrlP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∆[</m:t>
                        </m:r>
                        <m:r>
                          <m:rPr>
                            <m:sty m:val="p"/>
                          </m:rP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sSub>
                          <m:sSubPr>
                            <m:ctrlPr>
                              <a:rPr lang="en-US" altLang="zh-CN" sz="3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3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 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6</m:t>
                        </m:r>
                      </m:den>
                    </m:f>
                    <m:f>
                      <m:fPr>
                        <m:ctrlP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∆[</m:t>
                        </m:r>
                        <m:sSub>
                          <m:sSubPr>
                            <m:ctrlPr>
                              <a:rPr lang="en-US" altLang="zh-CN" sz="3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3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3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   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D)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Palatino Linotype" panose="0204050205050503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4</m:t>
                        </m:r>
                      </m:den>
                    </m:f>
                    <m:f>
                      <m:fPr>
                        <m:ctrlP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∆[</m:t>
                        </m:r>
                        <m:r>
                          <m:rPr>
                            <m:sty m:val="p"/>
                          </m:rP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sSub>
                          <m:sSubPr>
                            <m:ctrlPr>
                              <a:rPr lang="en-US" altLang="zh-CN" sz="32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32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    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E) All of the above are valid expressions of the reaction rate.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04" y="878309"/>
                <a:ext cx="10315575" cy="5133649"/>
              </a:xfrm>
              <a:prstGeom prst="rect">
                <a:avLst/>
              </a:prstGeom>
              <a:blipFill>
                <a:blip r:embed="rId2"/>
                <a:stretch>
                  <a:fillRect l="-1181" t="-1188" r="-1181" b="-2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407225" y="1321002"/>
            <a:ext cx="450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1FC86F-25AA-9F82-59B7-D3EA24345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542" y="3085265"/>
            <a:ext cx="7716458" cy="145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2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8541" y="1039743"/>
            <a:ext cx="104241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2. The data in the table below were obtained for the reaction: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	A  +  B  →  P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The rate law for this reaction is rate = ________.</a:t>
            </a:r>
          </a:p>
          <a:p>
            <a:pPr algn="just"/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k[A][B]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k[P]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k[A]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[B]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k[A]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[B]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k[A]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32251" y="1923887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715" y="2915416"/>
            <a:ext cx="5760000" cy="19938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E9074CF-74B2-5F8E-0B50-F58AC56CB44A}"/>
              </a:ext>
            </a:extLst>
          </p:cNvPr>
          <p:cNvSpPr txBox="1"/>
          <p:nvPr/>
        </p:nvSpPr>
        <p:spPr>
          <a:xfrm>
            <a:off x="6317092" y="5223485"/>
            <a:ext cx="449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       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x3            Not change           x9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57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8541" y="1039743"/>
            <a:ext cx="104241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3. The data in the table below were obtained for the reaction: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	A  +  B  →  P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The magnitude of the rate constant is ________.</a:t>
            </a:r>
          </a:p>
          <a:p>
            <a:pPr algn="just"/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38.0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0.278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13.2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42.0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2.21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32251" y="1923887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715" y="2915416"/>
            <a:ext cx="5760000" cy="1993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8F1F1D6-9806-C77C-9EEA-62315ADFE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145" y="5040612"/>
            <a:ext cx="3710053" cy="5988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7A7AA17-7BAF-59A8-EAB9-05573CB9BEBB}"/>
              </a:ext>
            </a:extLst>
          </p:cNvPr>
          <p:cNvSpPr txBox="1"/>
          <p:nvPr/>
        </p:nvSpPr>
        <p:spPr>
          <a:xfrm>
            <a:off x="4632859" y="5818257"/>
            <a:ext cx="4354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K= 25.47/(0.819)^2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39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738" y="1166916"/>
            <a:ext cx="977264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 reaction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→  NO  +  ½ 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follows second-order kinetics. At 300 °C, [NO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drops from 0.0100 M to 0.00650 M in 100.0 s. The rate constant for the reaction is ________ M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0.096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0.65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0.81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1.2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0.54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680" y="2475651"/>
            <a:ext cx="402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607DAD-015B-C48A-847B-8261A1B39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511" y="3196018"/>
            <a:ext cx="3412491" cy="12627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7301097-15B5-F89E-6632-944E8B2B120F}"/>
              </a:ext>
            </a:extLst>
          </p:cNvPr>
          <p:cNvSpPr txBox="1"/>
          <p:nvPr/>
        </p:nvSpPr>
        <p:spPr>
          <a:xfrm>
            <a:off x="5477692" y="5061466"/>
            <a:ext cx="452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1/0.0065= 1/0.01 +100k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40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9468" y="722548"/>
            <a:ext cx="929068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5. Which one of the following graphs shows the correct relationship between concentration and time for a reaction that is second order in [A]?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________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                                                     B) 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</a:t>
            </a:r>
          </a:p>
          <a:p>
            <a:pPr algn="just"/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                                                      D) 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</a:t>
            </a:r>
          </a:p>
          <a:p>
            <a:pPr algn="just"/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</a:t>
            </a:r>
          </a:p>
          <a:p>
            <a:pPr algn="just"/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24838" y="1609460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186" y="2089424"/>
            <a:ext cx="3312000" cy="1261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761" y="2068462"/>
            <a:ext cx="3312000" cy="1261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474" y="3569481"/>
            <a:ext cx="3312000" cy="13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150" y="3833925"/>
            <a:ext cx="3312000" cy="1261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051" y="5274426"/>
            <a:ext cx="3312000" cy="132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89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7530" y="1006525"/>
            <a:ext cx="976745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The decomposition of 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solution in carbon tetrachloride proceeds via the reaction: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→ 4NO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+  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reaction is first order at 64 °C. The rate law for the reaction is rate = ________.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k[N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 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k[N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  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2k [N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44700" y="2674454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1ACD46A-8ADB-45E1-882B-48B396BB1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056" y="36758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4463B4C-C910-407D-845B-D43FC440AB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703163"/>
              </p:ext>
            </p:extLst>
          </p:nvPr>
        </p:nvGraphicFramePr>
        <p:xfrm>
          <a:off x="1560513" y="3596640"/>
          <a:ext cx="914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14400" imgH="533400" progId="Equation.DSMT4">
                  <p:embed/>
                </p:oleObj>
              </mc:Choice>
              <mc:Fallback>
                <p:oleObj r:id="rId2" imgW="914400" imgH="533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3596640"/>
                        <a:ext cx="914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63E27AC3-5BF4-4E24-B4FC-8A03B6C60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A5E6D96-0374-44FC-A14F-EAA410CA2C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304162"/>
              </p:ext>
            </p:extLst>
          </p:nvPr>
        </p:nvGraphicFramePr>
        <p:xfrm>
          <a:off x="1560513" y="4415713"/>
          <a:ext cx="914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" imgH="533400" progId="Equation.DSMT4">
                  <p:embed/>
                </p:oleObj>
              </mc:Choice>
              <mc:Fallback>
                <p:oleObj r:id="rId4" imgW="914400" imgH="533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4415713"/>
                        <a:ext cx="914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361D9F87-93B6-118E-C6DF-2F0881F39124}"/>
              </a:ext>
            </a:extLst>
          </p:cNvPr>
          <p:cNvGrpSpPr/>
          <p:nvPr/>
        </p:nvGrpSpPr>
        <p:grpSpPr>
          <a:xfrm>
            <a:off x="4895183" y="3938541"/>
            <a:ext cx="5736304" cy="1359366"/>
            <a:chOff x="4500013" y="4617809"/>
            <a:chExt cx="5736304" cy="1359366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70D1CD48-06D3-90B5-6B8C-2E45B938A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76618" y="4617809"/>
              <a:ext cx="3223093" cy="533399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1361024-A5A8-DFF0-3045-BE68934A6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00013" y="5307046"/>
              <a:ext cx="5736304" cy="670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0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1105" y="1165146"/>
            <a:ext cx="97918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For the elementary reaction 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+  CO →  NO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+  CO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molecularity of the reaction is ________, and the rate law is rate=_______  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2, k[NO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][CO]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4, k[NO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][CO][NO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][CO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2, k[NO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][CO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2, k[NO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][CO]/[NO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][CO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4, k[NO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][CO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]/[NO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][CO]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684" y="2022398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71AC1B-A865-8A85-0517-212231F47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02" y="2607099"/>
            <a:ext cx="8306520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1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1106" y="1165146"/>
            <a:ext cx="950421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A catalyst can increase the rate of a reaction ________.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by changing the value of the frequency factor (A)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by increasing the overall activation energy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the reaction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by lowering the activation energy of the reverse reaction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by providing an alternative pathway with a lower activation energy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All of these are ways that a catalyst might act to increase the rate of reaction.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32843" y="1165146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27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</Words>
  <Application>Microsoft Office PowerPoint</Application>
  <PresentationFormat>宽屏</PresentationFormat>
  <Paragraphs>89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Times New Roman</vt:lpstr>
      <vt:lpstr>Office Theme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 Chunping (SSE)</dc:creator>
  <cp:lastModifiedBy>Wang, Zixiong</cp:lastModifiedBy>
  <cp:revision>45</cp:revision>
  <dcterms:created xsi:type="dcterms:W3CDTF">2017-09-08T09:39:42Z</dcterms:created>
  <dcterms:modified xsi:type="dcterms:W3CDTF">2022-11-21T05:54:34Z</dcterms:modified>
</cp:coreProperties>
</file>