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2" r:id="rId7"/>
    <p:sldId id="263" r:id="rId8"/>
    <p:sldId id="264" r:id="rId9"/>
    <p:sldId id="270" r:id="rId10"/>
    <p:sldId id="265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4704" y="1554794"/>
            <a:ext cx="548259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16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 Acid-Base Equilibria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 0.0035M aqueous solution of a particular compound has pH = 2.46. The compound is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weak base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weak acid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strong acid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 strong base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 salt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9" y="1823016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Of the compounds below, a 0.1 M aqueous solution of ________ will have the highest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KCN,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HCN = 4.0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NaOAc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NaClO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3.2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NaHS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0314" y="1839642"/>
            <a:ext cx="387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AD6F5A-6986-B426-1FF2-A559AEF5F159}"/>
              </a:ext>
            </a:extLst>
          </p:cNvPr>
          <p:cNvSpPr txBox="1"/>
          <p:nvPr/>
        </p:nvSpPr>
        <p:spPr>
          <a:xfrm>
            <a:off x="6923314" y="2686297"/>
            <a:ext cx="2595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4.0 ×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B809BB-646A-7626-2A3F-E5798BF4C062}"/>
              </a:ext>
            </a:extLst>
          </p:cNvPr>
          <p:cNvSpPr txBox="1"/>
          <p:nvPr/>
        </p:nvSpPr>
        <p:spPr>
          <a:xfrm>
            <a:off x="6923313" y="3071651"/>
            <a:ext cx="4009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/1.8 ×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5.6 ×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 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A14381-EFC5-8892-2B12-A1AEA5F82FE3}"/>
              </a:ext>
            </a:extLst>
          </p:cNvPr>
          <p:cNvSpPr txBox="1"/>
          <p:nvPr/>
        </p:nvSpPr>
        <p:spPr>
          <a:xfrm>
            <a:off x="6923313" y="3520142"/>
            <a:ext cx="4009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1.8 ×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B471CB-9060-68B7-85B6-8AEE0D0D4165}"/>
              </a:ext>
            </a:extLst>
          </p:cNvPr>
          <p:cNvSpPr txBox="1"/>
          <p:nvPr/>
        </p:nvSpPr>
        <p:spPr>
          <a:xfrm>
            <a:off x="6923313" y="3968633"/>
            <a:ext cx="4009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3.2 ×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210B04-CC4D-F588-381F-841857D8E7B0}"/>
              </a:ext>
            </a:extLst>
          </p:cNvPr>
          <p:cNvSpPr txBox="1"/>
          <p:nvPr/>
        </p:nvSpPr>
        <p:spPr>
          <a:xfrm>
            <a:off x="6923313" y="4417124"/>
            <a:ext cx="4009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/1.8 ×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5.6 × 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 </a:t>
            </a:r>
          </a:p>
        </p:txBody>
      </p:sp>
    </p:spTree>
    <p:extLst>
      <p:ext uri="{BB962C8B-B14F-4D97-AF65-F5344CB8AC3E}">
        <p14:creationId xmlns:p14="http://schemas.microsoft.com/office/powerpoint/2010/main" val="82311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663" y="869075"/>
            <a:ext cx="104936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Which one of the following is a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Br∅nsted-Lowry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acid?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(CH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COOH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HF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HNO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all of the above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01488" y="869075"/>
            <a:ext cx="4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613320"/>
            <a:ext cx="103155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one of the following statements regarding 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false?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pK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14.00 at 25 </a:t>
            </a:r>
            <a:r>
              <a:rPr lang="en-US" altLang="zh-CN" sz="28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The value of 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always 1.0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-14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changes with temperature.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K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known as the ion product of water.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2526" y="2013370"/>
            <a:ext cx="4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of the following is the weakest acid?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HF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4.5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HCN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4.9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COOH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0921" y="103974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Which of the following acids will be the strongest?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HSO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SeO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HSO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1887" y="1039743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6" y="1166916"/>
            <a:ext cx="9727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hypochlorous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3.0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25 °C. What is the percent ionization (%) of hypochlorous acid in a 0.015 M aqueous solution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25 °C?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4.5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14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2.1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0.14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5176" y="2019602"/>
            <a:ext cx="39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A9BA72-2745-A8CD-992F-EDE46BE9B4AB}"/>
              </a:ext>
            </a:extLst>
          </p:cNvPr>
          <p:cNvSpPr txBox="1"/>
          <p:nvPr/>
        </p:nvSpPr>
        <p:spPr>
          <a:xfrm>
            <a:off x="6749143" y="3753394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=4.5*10 </a:t>
            </a:r>
            <a:r>
              <a:rPr lang="en-US" altLang="zh-CN" baseline="30000" dirty="0"/>
              <a:t>-10    </a:t>
            </a:r>
            <a:endParaRPr lang="en-US" altLang="zh-CN" dirty="0"/>
          </a:p>
          <a:p>
            <a:r>
              <a:rPr lang="en-US" altLang="zh-CN" dirty="0"/>
              <a:t>x= 2.1 *10 </a:t>
            </a:r>
            <a:r>
              <a:rPr lang="en-US" altLang="zh-CN" baseline="30000" dirty="0"/>
              <a:t>-5    </a:t>
            </a:r>
            <a:endParaRPr lang="en-US" altLang="zh-CN" dirty="0"/>
          </a:p>
          <a:p>
            <a:r>
              <a:rPr lang="en-US" altLang="zh-CN" dirty="0"/>
              <a:t>Ionization= (2.1 *10 </a:t>
            </a:r>
            <a:r>
              <a:rPr lang="en-US" altLang="zh-CN" baseline="30000" dirty="0"/>
              <a:t>-5 </a:t>
            </a:r>
            <a:r>
              <a:rPr lang="en-US" altLang="zh-CN" dirty="0"/>
              <a:t>/ 0.015) *100%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592" y="1322623"/>
            <a:ext cx="92906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6. 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is a weak base. Which equilibrium corresponds to the equilibrium constant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Ka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for HA?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HA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+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 (l)  ⇌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OH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+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⇌  HA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 (l)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HA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 (l)  ⇌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 (l)  ⇌  HA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OH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A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+  OH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  ⇌  HOA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aq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9816" y="1759609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Using the data in the table, which of the conjugate acids below is the strongest acid?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HCO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1764" y="1435150"/>
            <a:ext cx="40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20" y="2153349"/>
            <a:ext cx="3060000" cy="2596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767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Which of the following aqueous solutions has the highest [OH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]?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solution with a pH of 3.0     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solution of HNO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solution with a pOH of 12.0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pure water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 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solution of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812" y="1839642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D809FA-519A-07B8-D3D3-DD252DF43518}"/>
              </a:ext>
            </a:extLst>
          </p:cNvPr>
          <p:cNvSpPr txBox="1"/>
          <p:nvPr/>
        </p:nvSpPr>
        <p:spPr>
          <a:xfrm>
            <a:off x="6270171" y="2732055"/>
            <a:ext cx="150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= 3</a:t>
            </a:r>
            <a:endParaRPr lang="en-US" altLang="zh-C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E30818-6F76-D0A6-9662-8632C5597758}"/>
              </a:ext>
            </a:extLst>
          </p:cNvPr>
          <p:cNvSpPr txBox="1"/>
          <p:nvPr/>
        </p:nvSpPr>
        <p:spPr>
          <a:xfrm>
            <a:off x="6344194" y="3173977"/>
            <a:ext cx="150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= 4</a:t>
            </a:r>
            <a:endParaRPr lang="en-US" altLang="zh-C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600139-1738-C6F9-97AE-B2F226325E44}"/>
              </a:ext>
            </a:extLst>
          </p:cNvPr>
          <p:cNvSpPr txBox="1"/>
          <p:nvPr/>
        </p:nvSpPr>
        <p:spPr>
          <a:xfrm>
            <a:off x="6344193" y="3663079"/>
            <a:ext cx="150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= 2</a:t>
            </a:r>
            <a:endParaRPr lang="en-US" altLang="zh-C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09567A-8E75-F6A6-AF85-6D9DDBABF01D}"/>
              </a:ext>
            </a:extLst>
          </p:cNvPr>
          <p:cNvSpPr txBox="1"/>
          <p:nvPr/>
        </p:nvSpPr>
        <p:spPr>
          <a:xfrm>
            <a:off x="6344192" y="4077068"/>
            <a:ext cx="150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= 7</a:t>
            </a:r>
            <a:endParaRPr lang="en-US" altLang="zh-C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B07184-4E62-4BC7-247E-B7092D0FCDB5}"/>
              </a:ext>
            </a:extLst>
          </p:cNvPr>
          <p:cNvSpPr txBox="1"/>
          <p:nvPr/>
        </p:nvSpPr>
        <p:spPr>
          <a:xfrm>
            <a:off x="6514009" y="4460587"/>
            <a:ext cx="150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~5.6</a:t>
            </a:r>
            <a:endParaRPr lang="en-US" altLang="zh-C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673</Words>
  <Application>Microsoft Office PowerPoint</Application>
  <PresentationFormat>宽屏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46</cp:revision>
  <dcterms:created xsi:type="dcterms:W3CDTF">2017-09-08T09:39:42Z</dcterms:created>
  <dcterms:modified xsi:type="dcterms:W3CDTF">2023-11-16T10:46:59Z</dcterms:modified>
</cp:coreProperties>
</file>