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273" y="1554794"/>
            <a:ext cx="72234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19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Chemical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normal boiling point of methanol is 64.7 °C and the molar enthalpy of vaporization is 71.8 kJ/mol. The value of ΔS when 1.75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(l) vaporizes at 64.7 °C is ________ J/K.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0.372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4.24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372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1.94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1.94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0496" y="2255278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3663" y="869075"/>
                <a:ext cx="10493617" cy="3225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1. The first law of thermodynamics can be given as ________.</a:t>
                </a:r>
              </a:p>
              <a:p>
                <a:pPr algn="just"/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A) ΔE = q + w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rxn</m:t>
                        </m:r>
                      </m:sub>
                      <m:sup>
                        <m: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</m:sub>
                          <m:sup>
                            <m: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𝑝𝑟𝑜𝑑𝑢𝑐𝑡𝑠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f</m:t>
                            </m:r>
                          </m:sub>
                          <m:sup>
                            <m:r>
                              <a:rPr lang="en-US" altLang="zh-CN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𝑟𝑒𝑎𝑐𝑡𝑎𝑛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𝑡𝑠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C) for any spontaneous process, the entropy of the universe increases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D) the entropy of a pure crystalline substance at absolute zero is zero</a:t>
                </a:r>
              </a:p>
              <a:p>
                <a:pPr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E) ΔS = </a:t>
                </a:r>
                <a:r>
                  <a:rPr lang="en-US" altLang="zh-CN" sz="2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q</a:t>
                </a:r>
                <a:r>
                  <a:rPr lang="en-US" altLang="zh-CN" sz="28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rev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/T at constant temperature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63" y="869075"/>
                <a:ext cx="10493617" cy="3225114"/>
              </a:xfrm>
              <a:prstGeom prst="rect">
                <a:avLst/>
              </a:prstGeom>
              <a:blipFill>
                <a:blip r:embed="rId2"/>
                <a:stretch>
                  <a:fillRect l="-1220" t="-2079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887088" y="869075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613320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is always positive when a spontaneous process occurs?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system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surroundings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universe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universe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ΔH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surroundings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3464" y="2013370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92E25-9CE1-B62C-BD14-FC9ABBD90453}"/>
              </a:ext>
            </a:extLst>
          </p:cNvPr>
          <p:cNvSpPr txBox="1"/>
          <p:nvPr/>
        </p:nvSpPr>
        <p:spPr>
          <a:xfrm>
            <a:off x="5033554" y="41808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second law of thermodynamics: any irreversible process results in </a:t>
            </a:r>
            <a:r>
              <a:rPr lang="en-US" altLang="zh-CN" b="1" dirty="0">
                <a:solidFill>
                  <a:srgbClr val="FF0000"/>
                </a:solidFill>
              </a:rPr>
              <a:t>an increase in the entropy of the universe</a:t>
            </a:r>
            <a:r>
              <a:rPr lang="en-US" altLang="zh-CN" dirty="0"/>
              <a:t>, whereas any reversible process results in no change in the entropy of the universe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ΔS is positive for the reaction ________.</a:t>
            </a:r>
          </a:p>
          <a:p>
            <a:endParaRPr lang="pt-BR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2NO (g) + 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2NO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2N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+ 3H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2NH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+ 5 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3CO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+ 4 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Mg (s) + Cl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MgCl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C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0621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Gibbs free energy of formation of ___ is zero.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Fe (s)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(a)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(b)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(c) only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(b) and (c)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(a), (b), and (c)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4483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2CED13-744B-4276-3829-F5F747A4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381" y="2220686"/>
            <a:ext cx="7799619" cy="3106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2D5F9E-5AE3-1E24-315A-21A80651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2" y="5684415"/>
            <a:ext cx="10467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510" y="1000661"/>
            <a:ext cx="9727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 the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13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 8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10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ΔH° is -125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ΔS° is +253 J/K ∙ mol. This reaction is 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spontaneous at all temperatures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spontaneous only at high temperature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spontaneous only at low temperature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nonspontaneous at all temperatures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unable to determine without more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4391" y="2270172"/>
            <a:ext cx="40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955" y="690856"/>
            <a:ext cx="111749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Given the following table of thermodynamic data,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complete the following sentence. The vaporization of TiCl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spontaneous at all temperatures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spontaneous at low temperature and nonspontaneous at high temperature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nonspontaneous at low temperature and spontaneous at high temperature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nonspontaneous at all temperatures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not enough information given to draw a conclusion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1286" y="279912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90" y="1355920"/>
            <a:ext cx="5688000" cy="1443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DA501FD-2C95-40D6-B9A2-14BB3B905360}"/>
              </a:ext>
            </a:extLst>
          </p:cNvPr>
          <p:cNvGrpSpPr/>
          <p:nvPr/>
        </p:nvGrpSpPr>
        <p:grpSpPr>
          <a:xfrm>
            <a:off x="2340530" y="6098861"/>
            <a:ext cx="2462950" cy="389849"/>
            <a:chOff x="2340530" y="6098861"/>
            <a:chExt cx="2462950" cy="38984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28EF732-1512-4267-BDDC-EF6ECDEFD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77"/>
            <a:stretch/>
          </p:blipFill>
          <p:spPr>
            <a:xfrm>
              <a:off x="2340530" y="6098861"/>
              <a:ext cx="1560352" cy="36886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FB5F65-12DB-49E5-A41B-A1804DDCF218}"/>
                </a:ext>
              </a:extLst>
            </p:cNvPr>
            <p:cNvSpPr txBox="1"/>
            <p:nvPr/>
          </p:nvSpPr>
          <p:spPr>
            <a:xfrm>
              <a:off x="3716323" y="611937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40.2 KJ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1FC7C5-A3DF-4D02-A97F-26C55983C7A0}"/>
              </a:ext>
            </a:extLst>
          </p:cNvPr>
          <p:cNvGrpSpPr/>
          <p:nvPr/>
        </p:nvGrpSpPr>
        <p:grpSpPr>
          <a:xfrm>
            <a:off x="5600790" y="6077878"/>
            <a:ext cx="2908585" cy="389849"/>
            <a:chOff x="2340530" y="6098861"/>
            <a:chExt cx="2908585" cy="38984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846CDD7-BF07-4F3C-B90B-4F2353148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1" b="1431"/>
            <a:stretch/>
          </p:blipFill>
          <p:spPr>
            <a:xfrm>
              <a:off x="2340530" y="6098861"/>
              <a:ext cx="1560352" cy="36886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1F6BD98-2372-4942-9E70-84F6E5F64D6A}"/>
                </a:ext>
              </a:extLst>
            </p:cNvPr>
            <p:cNvSpPr txBox="1"/>
            <p:nvPr/>
          </p:nvSpPr>
          <p:spPr>
            <a:xfrm>
              <a:off x="3716323" y="6119378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133*10</a:t>
              </a:r>
              <a:r>
                <a:rPr lang="en-US" altLang="zh-CN" baseline="30000" dirty="0"/>
                <a:t>-3</a:t>
              </a:r>
              <a:r>
                <a:rPr lang="en-US" altLang="zh-CN" dirty="0"/>
                <a:t> KJ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With thermodynamics, one cannot determine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speed of a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direction of a spontaneous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extent of a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value of the equilibrium constant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temperature at which a reaction will be spontaneous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5989" y="1006525"/>
            <a:ext cx="40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451" y="975116"/>
            <a:ext cx="96767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Consider the reaction: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 +  Fe (s)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→  Fe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table of thermodynamic data at 298 K: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K for the reaction at 25 °C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370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5.9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8.1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4081" y="2270114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21" y="3175718"/>
            <a:ext cx="5400000" cy="1999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42E106A-D9AD-4BED-45A3-C9A036349A88}"/>
              </a:ext>
            </a:extLst>
          </p:cNvPr>
          <p:cNvGrpSpPr/>
          <p:nvPr/>
        </p:nvGrpSpPr>
        <p:grpSpPr>
          <a:xfrm>
            <a:off x="4186747" y="5425281"/>
            <a:ext cx="4971649" cy="666848"/>
            <a:chOff x="2340530" y="6098861"/>
            <a:chExt cx="4971649" cy="66684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5C0E6D-6545-A61A-D8BE-E60102B95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77"/>
            <a:stretch/>
          </p:blipFill>
          <p:spPr>
            <a:xfrm>
              <a:off x="2340530" y="6098861"/>
              <a:ext cx="1560352" cy="36886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D484CC7-3A9F-ABDF-74EF-B55F00B1A8EA}"/>
                </a:ext>
              </a:extLst>
            </p:cNvPr>
            <p:cNvSpPr txBox="1"/>
            <p:nvPr/>
          </p:nvSpPr>
          <p:spPr>
            <a:xfrm>
              <a:off x="3716323" y="6119378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-822.16+271.9 =-550.26 KJ/mol</a:t>
              </a:r>
            </a:p>
            <a:p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9FBDB43-D9A8-740F-95F5-D26F11E8F5E9}"/>
              </a:ext>
            </a:extLst>
          </p:cNvPr>
          <p:cNvGrpSpPr/>
          <p:nvPr/>
        </p:nvGrpSpPr>
        <p:grpSpPr>
          <a:xfrm>
            <a:off x="4186747" y="5896429"/>
            <a:ext cx="5124234" cy="666848"/>
            <a:chOff x="2340530" y="6098860"/>
            <a:chExt cx="5124234" cy="66684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A4C0576-C953-9E47-34FE-AB321F6CD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1" r="78659" b="-4095"/>
            <a:stretch/>
          </p:blipFill>
          <p:spPr>
            <a:xfrm>
              <a:off x="2340530" y="6098860"/>
              <a:ext cx="333002" cy="38984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E57918-51E2-3FA8-F500-36034471F308}"/>
                </a:ext>
              </a:extLst>
            </p:cNvPr>
            <p:cNvSpPr txBox="1"/>
            <p:nvPr/>
          </p:nvSpPr>
          <p:spPr>
            <a:xfrm>
              <a:off x="2592917" y="6119377"/>
              <a:ext cx="4871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89.96-205.0-27.15-60.75 = -202.94 J/</a:t>
              </a:r>
              <a:r>
                <a:rPr lang="en-US" altLang="zh-CN" dirty="0" err="1"/>
                <a:t>K·mol</a:t>
              </a:r>
              <a:endParaRPr lang="en-US" altLang="zh-CN" dirty="0"/>
            </a:p>
            <a:p>
              <a:r>
                <a:rPr lang="en-US" altLang="zh-CN" dirty="0"/>
                <a:t>G= -550260 +202.94*298  = -4.89*10</a:t>
              </a:r>
              <a:r>
                <a:rPr lang="en-US" altLang="zh-CN" baseline="30000" dirty="0"/>
                <a:t>5</a:t>
              </a:r>
              <a:r>
                <a:rPr lang="en-US" altLang="zh-CN" dirty="0"/>
                <a:t>J/mol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2E75392-4752-1A3A-B82D-F970A795C942}"/>
                  </a:ext>
                </a:extLst>
              </p:cNvPr>
              <p:cNvSpPr txBox="1"/>
              <p:nvPr/>
            </p:nvSpPr>
            <p:spPr>
              <a:xfrm>
                <a:off x="6270172" y="294723"/>
                <a:ext cx="6096000" cy="481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2E75392-4752-1A3A-B82D-F970A795C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172" y="294723"/>
                <a:ext cx="6096000" cy="481350"/>
              </a:xfrm>
              <a:prstGeom prst="rect">
                <a:avLst/>
              </a:prstGeom>
              <a:blipFill>
                <a:blip r:embed="rId5"/>
                <a:stretch>
                  <a:fillRect l="-900" b="-18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704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38</cp:revision>
  <dcterms:created xsi:type="dcterms:W3CDTF">2017-09-08T09:39:42Z</dcterms:created>
  <dcterms:modified xsi:type="dcterms:W3CDTF">2023-11-30T11:34:55Z</dcterms:modified>
</cp:coreProperties>
</file>