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2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7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4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2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1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9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5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2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28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B5AF-14B2-45F1-8E6C-10ADAB3A0338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4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B5AF-14B2-45F1-8E6C-10ADAB3A0338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30533-3FA2-4FF9-90D7-BC697FB3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0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8831" y="1605940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Electrochemistry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6768" y="937846"/>
            <a:ext cx="936673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9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.</a:t>
            </a:r>
            <a:r>
              <a:rPr lang="en-US" altLang="zh-CN" dirty="0" smtClean="0"/>
              <a:t> </a:t>
            </a:r>
            <a:r>
              <a:rPr lang="en-US" altLang="zh-CN" sz="2800" dirty="0">
                <a:latin typeface="Palatino Linotype" panose="02040502050505030304" pitchFamily="18" charset="0"/>
              </a:rPr>
              <a:t>One of the differences between a voltaic cell and an electrolytic cell is that in an electrolytic cell, 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________.</a:t>
            </a:r>
          </a:p>
          <a:p>
            <a:endParaRPr lang="zh-CN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A) an electric current is produced by a chemical reaction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B) electrons flow toward the anode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C) a nonspontaneous reaction is forced to occur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D) O</a:t>
            </a:r>
            <a:r>
              <a:rPr lang="en-US" altLang="zh-CN" sz="2800" baseline="-25000" dirty="0">
                <a:latin typeface="Palatino Linotype" panose="02040502050505030304" pitchFamily="18" charset="0"/>
              </a:rPr>
              <a:t>2</a:t>
            </a:r>
            <a:r>
              <a:rPr lang="en-US" altLang="zh-CN" sz="2800" dirty="0">
                <a:latin typeface="Palatino Linotype" panose="02040502050505030304" pitchFamily="18" charset="0"/>
              </a:rPr>
              <a:t> gas is produced at the cathode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E) oxidation occurs at the cathode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sz="2800" dirty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8692661" y="1342762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6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8523" y="797170"/>
            <a:ext cx="936673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1.</a:t>
            </a:r>
            <a:r>
              <a:rPr lang="en-US" altLang="zh-CN" sz="28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 Which substance is the oxidizing agent in the following reaction?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__________.</a:t>
            </a:r>
            <a:endParaRPr lang="zh-CN" altLang="zh-CN" sz="2800" dirty="0" smtClean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algn="ctr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Fe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3</a:t>
            </a:r>
            <a:r>
              <a:rPr lang="en-US" altLang="zh-CN" sz="28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  +  12HNO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3</a:t>
            </a:r>
            <a:r>
              <a:rPr lang="en-US" altLang="zh-CN" sz="28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→</a:t>
            </a:r>
            <a:r>
              <a:rPr lang="en-US" altLang="zh-CN" sz="28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  2Fe(NO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3</a:t>
            </a:r>
            <a:r>
              <a:rPr lang="en-US" altLang="zh-CN" sz="28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)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3</a:t>
            </a:r>
            <a:r>
              <a:rPr lang="en-US" altLang="zh-CN" sz="28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  +  3S  +  6NO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  +  6H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O</a:t>
            </a:r>
            <a:endParaRPr lang="zh-CN" altLang="zh-CN" sz="2800" dirty="0" smtClean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) S</a:t>
            </a:r>
            <a:endParaRPr lang="zh-CN" altLang="zh-CN" sz="2800" dirty="0" smtClean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B</a:t>
            </a:r>
            <a:r>
              <a:rPr lang="en-US" altLang="zh-CN" sz="28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) NO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2</a:t>
            </a:r>
            <a:endParaRPr lang="zh-CN" altLang="zh-CN" sz="2800" baseline="-25000" dirty="0" smtClean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) Fe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S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3</a:t>
            </a:r>
          </a:p>
          <a:p>
            <a:r>
              <a:rPr lang="en-US" altLang="zh-CN" sz="2800" dirty="0">
                <a:latin typeface="Palatino Linotype" panose="02040502050505030304" pitchFamily="18" charset="0"/>
                <a:cs typeface="Palatino Linotype" panose="02040502050505030304" pitchFamily="18" charset="0"/>
              </a:rPr>
              <a:t>D</a:t>
            </a:r>
            <a:r>
              <a:rPr lang="en-US" altLang="zh-CN" sz="2800" dirty="0" smtClean="0">
                <a:latin typeface="Palatino Linotype" panose="02040502050505030304" pitchFamily="18" charset="0"/>
                <a:cs typeface="Palatino Linotype" panose="02040502050505030304" pitchFamily="18" charset="0"/>
              </a:rPr>
              <a:t>) HNO</a:t>
            </a:r>
            <a:r>
              <a:rPr lang="en-US" altLang="zh-CN" sz="2800" baseline="-25000" dirty="0" smtClean="0">
                <a:latin typeface="Palatino Linotype" panose="02040502050505030304" pitchFamily="18" charset="0"/>
                <a:cs typeface="Palatino Linotype" panose="02040502050505030304" pitchFamily="18" charset="0"/>
              </a:rPr>
              <a:t>3</a:t>
            </a:r>
            <a:endParaRPr lang="zh-CN" altLang="zh-CN" sz="2800" baseline="-25000" dirty="0" smtClean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E) H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O</a:t>
            </a:r>
            <a:endParaRPr lang="zh-CN" altLang="zh-CN" sz="2800" dirty="0" smtClean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sz="2800" dirty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3309265" y="1234323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4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8523" y="797170"/>
            <a:ext cx="93667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latin typeface="Palatino Linotype" panose="02040502050505030304" pitchFamily="18" charset="0"/>
              </a:rPr>
              <a:t>2.What </a:t>
            </a:r>
            <a:r>
              <a:rPr lang="en-US" altLang="zh-CN" sz="2800" dirty="0">
                <a:latin typeface="Palatino Linotype" panose="02040502050505030304" pitchFamily="18" charset="0"/>
              </a:rPr>
              <a:t>is the oxidation number of manganese in the 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MnO</a:t>
            </a:r>
            <a:r>
              <a:rPr lang="en-US" altLang="zh-CN" sz="2800" baseline="-25000" dirty="0" smtClean="0">
                <a:latin typeface="Palatino Linotype" panose="02040502050505030304" pitchFamily="18" charset="0"/>
              </a:rPr>
              <a:t>4</a:t>
            </a:r>
            <a:r>
              <a:rPr lang="zh-CN" altLang="en-US" sz="2800" baseline="30000" dirty="0" smtClean="0">
                <a:latin typeface="Palatino Linotype" panose="02040502050505030304" pitchFamily="18" charset="0"/>
              </a:rPr>
              <a:t>－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 </a:t>
            </a:r>
            <a:r>
              <a:rPr lang="en-US" altLang="zh-CN" sz="2800" dirty="0">
                <a:latin typeface="Palatino Linotype" panose="02040502050505030304" pitchFamily="18" charset="0"/>
              </a:rPr>
              <a:t>ion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? </a:t>
            </a:r>
            <a:r>
              <a:rPr lang="en-US" altLang="zh-CN" sz="28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__________.</a:t>
            </a:r>
          </a:p>
          <a:p>
            <a:pPr algn="just"/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A) +1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B) +2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C) +5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D) +4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E) +7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800" dirty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3819219" y="1204226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0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5753" y="844062"/>
            <a:ext cx="936673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3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. What </a:t>
            </a:r>
            <a:r>
              <a:rPr lang="en-US" altLang="zh-CN" sz="2800" dirty="0">
                <a:latin typeface="Palatino Linotype" panose="02040502050505030304" pitchFamily="18" charset="0"/>
              </a:rPr>
              <a:t>is the coefficient of the dichromate ion when the following equation is balanced?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  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  Fe</a:t>
            </a:r>
            <a:r>
              <a:rPr lang="en-US" altLang="zh-CN" sz="2800" baseline="30000" dirty="0" smtClean="0">
                <a:latin typeface="Palatino Linotype" panose="02040502050505030304" pitchFamily="18" charset="0"/>
              </a:rPr>
              <a:t>2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+  </a:t>
            </a:r>
            <a:r>
              <a:rPr lang="en-US" altLang="zh-CN" sz="2800" dirty="0">
                <a:latin typeface="Palatino Linotype" panose="02040502050505030304" pitchFamily="18" charset="0"/>
              </a:rPr>
              <a:t>+  Cr</a:t>
            </a:r>
            <a:r>
              <a:rPr lang="en-US" altLang="zh-CN" sz="2800" baseline="-25000" dirty="0">
                <a:latin typeface="Palatino Linotype" panose="02040502050505030304" pitchFamily="18" charset="0"/>
              </a:rPr>
              <a:t>2</a:t>
            </a:r>
            <a:r>
              <a:rPr lang="en-US" altLang="zh-CN" sz="2800" dirty="0">
                <a:latin typeface="Palatino Linotype" panose="02040502050505030304" pitchFamily="18" charset="0"/>
              </a:rPr>
              <a:t>O</a:t>
            </a:r>
            <a:r>
              <a:rPr lang="en-US" altLang="zh-CN" sz="2800" baseline="-25000" dirty="0">
                <a:latin typeface="Palatino Linotype" panose="02040502050505030304" pitchFamily="18" charset="0"/>
              </a:rPr>
              <a:t>7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2-</a:t>
            </a:r>
            <a:r>
              <a:rPr lang="en-US" altLang="zh-CN" sz="2800" dirty="0">
                <a:latin typeface="Palatino Linotype" panose="02040502050505030304" pitchFamily="18" charset="0"/>
              </a:rPr>
              <a:t>  →  Fe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3+  </a:t>
            </a:r>
            <a:r>
              <a:rPr lang="en-US" altLang="zh-CN" sz="2800" dirty="0">
                <a:latin typeface="Palatino Linotype" panose="02040502050505030304" pitchFamily="18" charset="0"/>
              </a:rPr>
              <a:t>+  Cr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3+    </a:t>
            </a:r>
            <a:r>
              <a:rPr lang="en-US" altLang="zh-CN" sz="2800" baseline="30000" dirty="0" smtClean="0">
                <a:latin typeface="Palatino Linotype" panose="02040502050505030304" pitchFamily="18" charset="0"/>
              </a:rPr>
              <a:t> </a:t>
            </a:r>
            <a:r>
              <a:rPr lang="en-US" altLang="zh-CN" sz="2800" dirty="0">
                <a:latin typeface="Palatino Linotype" panose="02040502050505030304" pitchFamily="18" charset="0"/>
              </a:rPr>
              <a:t>(acidic solution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)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__________.</a:t>
            </a:r>
          </a:p>
          <a:p>
            <a:endParaRPr lang="zh-CN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A) 1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B) 2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C) 3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D) 5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E) 6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sz="2800" dirty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1902496" y="2081316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9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5753" y="844062"/>
            <a:ext cx="936673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latin typeface="Palatino Linotype" panose="02040502050505030304" pitchFamily="18" charset="0"/>
              </a:rPr>
              <a:t>4. </a:t>
            </a:r>
            <a:r>
              <a:rPr lang="en-US" altLang="zh-CN" sz="2800" dirty="0">
                <a:latin typeface="Palatino Linotype" panose="02040502050505030304" pitchFamily="18" charset="0"/>
              </a:rPr>
              <a:t>The purpose of the salt bridge in an electrochemical cell is to ________.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A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) </a:t>
            </a:r>
            <a:r>
              <a:rPr lang="en-US" altLang="zh-CN" sz="2800" dirty="0">
                <a:latin typeface="Palatino Linotype" panose="02040502050505030304" pitchFamily="18" charset="0"/>
              </a:rPr>
              <a:t>provide a source of ions to react at the anode and cathode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 smtClean="0">
                <a:latin typeface="Palatino Linotype" panose="02040502050505030304" pitchFamily="18" charset="0"/>
              </a:rPr>
              <a:t>B) Provide </a:t>
            </a:r>
            <a:r>
              <a:rPr lang="en-US" altLang="zh-CN" sz="2800" dirty="0">
                <a:latin typeface="Palatino Linotype" panose="02040502050505030304" pitchFamily="18" charset="0"/>
              </a:rPr>
              <a:t>oxygen to facilitate oxidation at the anode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 smtClean="0">
                <a:latin typeface="Palatino Linotype" panose="02040502050505030304" pitchFamily="18" charset="0"/>
              </a:rPr>
              <a:t>C) </a:t>
            </a:r>
            <a:r>
              <a:rPr lang="en-US" altLang="zh-CN" sz="2800" dirty="0">
                <a:latin typeface="Palatino Linotype" panose="02040502050505030304" pitchFamily="18" charset="0"/>
              </a:rPr>
              <a:t>provide a means for electrons to travel from the anode to the cathode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 smtClean="0">
                <a:latin typeface="Palatino Linotype" panose="02040502050505030304" pitchFamily="18" charset="0"/>
              </a:rPr>
              <a:t>D) </a:t>
            </a:r>
            <a:r>
              <a:rPr lang="en-US" altLang="zh-CN" sz="2800" dirty="0">
                <a:latin typeface="Palatino Linotype" panose="02040502050505030304" pitchFamily="18" charset="0"/>
              </a:rPr>
              <a:t>provide a means for electrons to travel from the cathode to the 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anode</a:t>
            </a: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E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) maintain electrical neutrality in the half-cells via migration of ions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800" dirty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2406588" y="1213808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1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6460" y="559777"/>
            <a:ext cx="977704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5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. </a:t>
            </a:r>
            <a:r>
              <a:rPr lang="en-US" altLang="zh-CN" sz="2800" dirty="0">
                <a:latin typeface="Palatino Linotype" panose="02040502050505030304" pitchFamily="18" charset="0"/>
              </a:rPr>
              <a:t>Which of the following reactions will occur spontaneously as written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? ________.</a:t>
            </a:r>
          </a:p>
          <a:p>
            <a:pPr algn="just"/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A) Sn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4+ </a:t>
            </a:r>
            <a:r>
              <a:rPr lang="en-US" altLang="zh-CN" sz="2800" dirty="0">
                <a:latin typeface="Palatino Linotype" panose="02040502050505030304" pitchFamily="18" charset="0"/>
              </a:rPr>
              <a:t>(</a:t>
            </a:r>
            <a:r>
              <a:rPr lang="en-US" altLang="zh-CN" sz="2800" dirty="0" err="1">
                <a:latin typeface="Palatino Linotype" panose="02040502050505030304" pitchFamily="18" charset="0"/>
              </a:rPr>
              <a:t>aq</a:t>
            </a:r>
            <a:r>
              <a:rPr lang="en-US" altLang="zh-CN" sz="2800" dirty="0">
                <a:latin typeface="Palatino Linotype" panose="02040502050505030304" pitchFamily="18" charset="0"/>
              </a:rPr>
              <a:t>)  +  Fe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3+ </a:t>
            </a:r>
            <a:r>
              <a:rPr lang="en-US" altLang="zh-CN" sz="2800" dirty="0">
                <a:latin typeface="Palatino Linotype" panose="02040502050505030304" pitchFamily="18" charset="0"/>
              </a:rPr>
              <a:t>(</a:t>
            </a:r>
            <a:r>
              <a:rPr lang="en-US" altLang="zh-CN" sz="2800" dirty="0" err="1">
                <a:latin typeface="Palatino Linotype" panose="02040502050505030304" pitchFamily="18" charset="0"/>
              </a:rPr>
              <a:t>aq</a:t>
            </a:r>
            <a:r>
              <a:rPr lang="en-US" altLang="zh-CN" sz="2800" dirty="0">
                <a:latin typeface="Palatino Linotype" panose="02040502050505030304" pitchFamily="18" charset="0"/>
              </a:rPr>
              <a:t>)   →  Sn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2+ </a:t>
            </a:r>
            <a:r>
              <a:rPr lang="en-US" altLang="zh-CN" sz="2800" dirty="0">
                <a:latin typeface="Palatino Linotype" panose="02040502050505030304" pitchFamily="18" charset="0"/>
              </a:rPr>
              <a:t>(</a:t>
            </a:r>
            <a:r>
              <a:rPr lang="en-US" altLang="zh-CN" sz="2800" dirty="0" err="1">
                <a:latin typeface="Palatino Linotype" panose="02040502050505030304" pitchFamily="18" charset="0"/>
              </a:rPr>
              <a:t>aq</a:t>
            </a:r>
            <a:r>
              <a:rPr lang="en-US" altLang="zh-CN" sz="2800" dirty="0">
                <a:latin typeface="Palatino Linotype" panose="02040502050505030304" pitchFamily="18" charset="0"/>
              </a:rPr>
              <a:t>)  +  Fe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2+ </a:t>
            </a:r>
            <a:r>
              <a:rPr lang="en-US" altLang="zh-CN" sz="2800" dirty="0">
                <a:latin typeface="Palatino Linotype" panose="02040502050505030304" pitchFamily="18" charset="0"/>
              </a:rPr>
              <a:t>(</a:t>
            </a:r>
            <a:r>
              <a:rPr lang="en-US" altLang="zh-CN" sz="2800" dirty="0" err="1">
                <a:latin typeface="Palatino Linotype" panose="02040502050505030304" pitchFamily="18" charset="0"/>
              </a:rPr>
              <a:t>aq</a:t>
            </a:r>
            <a:r>
              <a:rPr lang="en-US" altLang="zh-CN" sz="2800" dirty="0">
                <a:latin typeface="Palatino Linotype" panose="02040502050505030304" pitchFamily="18" charset="0"/>
              </a:rPr>
              <a:t>) 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B) 3Fe (s)  +  2Cr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3+ </a:t>
            </a:r>
            <a:r>
              <a:rPr lang="en-US" altLang="zh-CN" sz="2800" dirty="0">
                <a:latin typeface="Palatino Linotype" panose="02040502050505030304" pitchFamily="18" charset="0"/>
              </a:rPr>
              <a:t>(</a:t>
            </a:r>
            <a:r>
              <a:rPr lang="en-US" altLang="zh-CN" sz="2800" dirty="0" err="1">
                <a:latin typeface="Palatino Linotype" panose="02040502050505030304" pitchFamily="18" charset="0"/>
              </a:rPr>
              <a:t>aq</a:t>
            </a:r>
            <a:r>
              <a:rPr lang="en-US" altLang="zh-CN" sz="2800" dirty="0">
                <a:latin typeface="Palatino Linotype" panose="02040502050505030304" pitchFamily="18" charset="0"/>
              </a:rPr>
              <a:t>)  →  2Cr (s)  +  3Fe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2+ </a:t>
            </a:r>
            <a:r>
              <a:rPr lang="en-US" altLang="zh-CN" sz="2800" dirty="0">
                <a:latin typeface="Palatino Linotype" panose="02040502050505030304" pitchFamily="18" charset="0"/>
              </a:rPr>
              <a:t>(</a:t>
            </a:r>
            <a:r>
              <a:rPr lang="en-US" altLang="zh-CN" sz="2800" dirty="0" err="1">
                <a:latin typeface="Palatino Linotype" panose="02040502050505030304" pitchFamily="18" charset="0"/>
              </a:rPr>
              <a:t>aq</a:t>
            </a:r>
            <a:r>
              <a:rPr lang="en-US" altLang="zh-CN" sz="2800" dirty="0">
                <a:latin typeface="Palatino Linotype" panose="02040502050505030304" pitchFamily="18" charset="0"/>
              </a:rPr>
              <a:t>) 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C) Sn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4+ </a:t>
            </a:r>
            <a:r>
              <a:rPr lang="en-US" altLang="zh-CN" sz="2800" dirty="0">
                <a:latin typeface="Palatino Linotype" panose="02040502050505030304" pitchFamily="18" charset="0"/>
              </a:rPr>
              <a:t>(</a:t>
            </a:r>
            <a:r>
              <a:rPr lang="en-US" altLang="zh-CN" sz="2800" dirty="0" err="1">
                <a:latin typeface="Palatino Linotype" panose="02040502050505030304" pitchFamily="18" charset="0"/>
              </a:rPr>
              <a:t>aq</a:t>
            </a:r>
            <a:r>
              <a:rPr lang="en-US" altLang="zh-CN" sz="2800" dirty="0">
                <a:latin typeface="Palatino Linotype" panose="02040502050505030304" pitchFamily="18" charset="0"/>
              </a:rPr>
              <a:t>)  +  Fe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2+ </a:t>
            </a:r>
            <a:r>
              <a:rPr lang="en-US" altLang="zh-CN" sz="2800" dirty="0">
                <a:latin typeface="Palatino Linotype" panose="02040502050505030304" pitchFamily="18" charset="0"/>
              </a:rPr>
              <a:t>(</a:t>
            </a:r>
            <a:r>
              <a:rPr lang="en-US" altLang="zh-CN" sz="2800" dirty="0" err="1">
                <a:latin typeface="Palatino Linotype" panose="02040502050505030304" pitchFamily="18" charset="0"/>
              </a:rPr>
              <a:t>aq</a:t>
            </a:r>
            <a:r>
              <a:rPr lang="en-US" altLang="zh-CN" sz="2800" dirty="0">
                <a:latin typeface="Palatino Linotype" panose="02040502050505030304" pitchFamily="18" charset="0"/>
              </a:rPr>
              <a:t>)   →  Sn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2+ </a:t>
            </a:r>
            <a:r>
              <a:rPr lang="en-US" altLang="zh-CN" sz="2800" dirty="0">
                <a:latin typeface="Palatino Linotype" panose="02040502050505030304" pitchFamily="18" charset="0"/>
              </a:rPr>
              <a:t>(</a:t>
            </a:r>
            <a:r>
              <a:rPr lang="en-US" altLang="zh-CN" sz="2800" dirty="0" err="1">
                <a:latin typeface="Palatino Linotype" panose="02040502050505030304" pitchFamily="18" charset="0"/>
              </a:rPr>
              <a:t>aq</a:t>
            </a:r>
            <a:r>
              <a:rPr lang="en-US" altLang="zh-CN" sz="2800" dirty="0">
                <a:latin typeface="Palatino Linotype" panose="02040502050505030304" pitchFamily="18" charset="0"/>
              </a:rPr>
              <a:t>)  +  Fe (s)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D) 3Sn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4+ </a:t>
            </a:r>
            <a:r>
              <a:rPr lang="en-US" altLang="zh-CN" sz="2800" dirty="0">
                <a:latin typeface="Palatino Linotype" panose="02040502050505030304" pitchFamily="18" charset="0"/>
              </a:rPr>
              <a:t>(</a:t>
            </a:r>
            <a:r>
              <a:rPr lang="en-US" altLang="zh-CN" sz="2800" dirty="0" err="1">
                <a:latin typeface="Palatino Linotype" panose="02040502050505030304" pitchFamily="18" charset="0"/>
              </a:rPr>
              <a:t>aq</a:t>
            </a:r>
            <a:r>
              <a:rPr lang="en-US" altLang="zh-CN" sz="2800" dirty="0">
                <a:latin typeface="Palatino Linotype" panose="02040502050505030304" pitchFamily="18" charset="0"/>
              </a:rPr>
              <a:t>)  +  2Cr (s)  →  2Cr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3+ </a:t>
            </a:r>
            <a:r>
              <a:rPr lang="en-US" altLang="zh-CN" sz="2800" dirty="0">
                <a:latin typeface="Palatino Linotype" panose="02040502050505030304" pitchFamily="18" charset="0"/>
              </a:rPr>
              <a:t>(</a:t>
            </a:r>
            <a:r>
              <a:rPr lang="en-US" altLang="zh-CN" sz="2800" dirty="0" err="1">
                <a:latin typeface="Palatino Linotype" panose="02040502050505030304" pitchFamily="18" charset="0"/>
              </a:rPr>
              <a:t>aq</a:t>
            </a:r>
            <a:r>
              <a:rPr lang="en-US" altLang="zh-CN" sz="2800" dirty="0">
                <a:latin typeface="Palatino Linotype" panose="02040502050505030304" pitchFamily="18" charset="0"/>
              </a:rPr>
              <a:t>)  +  3Sn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2+ </a:t>
            </a:r>
            <a:r>
              <a:rPr lang="en-US" altLang="zh-CN" sz="2800" dirty="0">
                <a:latin typeface="Palatino Linotype" panose="02040502050505030304" pitchFamily="18" charset="0"/>
              </a:rPr>
              <a:t>(</a:t>
            </a:r>
            <a:r>
              <a:rPr lang="en-US" altLang="zh-CN" sz="2800" dirty="0" err="1">
                <a:latin typeface="Palatino Linotype" panose="02040502050505030304" pitchFamily="18" charset="0"/>
              </a:rPr>
              <a:t>aq</a:t>
            </a:r>
            <a:r>
              <a:rPr lang="en-US" altLang="zh-CN" sz="2800" dirty="0">
                <a:latin typeface="Palatino Linotype" panose="02040502050505030304" pitchFamily="18" charset="0"/>
              </a:rPr>
              <a:t>)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E) 3Fe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2+ </a:t>
            </a:r>
            <a:r>
              <a:rPr lang="en-US" altLang="zh-CN" sz="2800" dirty="0">
                <a:latin typeface="Palatino Linotype" panose="02040502050505030304" pitchFamily="18" charset="0"/>
              </a:rPr>
              <a:t>(</a:t>
            </a:r>
            <a:r>
              <a:rPr lang="en-US" altLang="zh-CN" sz="2800" dirty="0" err="1">
                <a:latin typeface="Palatino Linotype" panose="02040502050505030304" pitchFamily="18" charset="0"/>
              </a:rPr>
              <a:t>aq</a:t>
            </a:r>
            <a:r>
              <a:rPr lang="en-US" altLang="zh-CN" sz="2800" dirty="0">
                <a:latin typeface="Palatino Linotype" panose="02040502050505030304" pitchFamily="18" charset="0"/>
              </a:rPr>
              <a:t>)  →  Fe (s)  +  2Fe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3+ </a:t>
            </a:r>
            <a:r>
              <a:rPr lang="en-US" altLang="zh-CN" sz="2800" dirty="0">
                <a:latin typeface="Palatino Linotype" panose="02040502050505030304" pitchFamily="18" charset="0"/>
              </a:rPr>
              <a:t>(</a:t>
            </a:r>
            <a:r>
              <a:rPr lang="en-US" altLang="zh-CN" sz="2800" dirty="0" err="1">
                <a:latin typeface="Palatino Linotype" panose="02040502050505030304" pitchFamily="18" charset="0"/>
              </a:rPr>
              <a:t>aq</a:t>
            </a:r>
            <a:r>
              <a:rPr lang="en-US" altLang="zh-CN" sz="2800" dirty="0">
                <a:latin typeface="Palatino Linotype" panose="02040502050505030304" pitchFamily="18" charset="0"/>
              </a:rPr>
              <a:t>) 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800" dirty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3461237" y="938316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30" y="4304002"/>
            <a:ext cx="4464000" cy="1811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0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399" y="383930"/>
            <a:ext cx="936673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latin typeface="Palatino Linotype" panose="02040502050505030304" pitchFamily="18" charset="0"/>
              </a:rPr>
              <a:t>6. </a:t>
            </a:r>
            <a:r>
              <a:rPr lang="en-US" altLang="zh-CN" sz="2800" dirty="0">
                <a:latin typeface="Palatino Linotype" panose="02040502050505030304" pitchFamily="18" charset="0"/>
              </a:rPr>
              <a:t>Consider an electrochemical cell based on the reaction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: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	2H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+</a:t>
            </a:r>
            <a:r>
              <a:rPr lang="en-US" altLang="zh-CN" sz="2800" dirty="0">
                <a:latin typeface="Palatino Linotype" panose="02040502050505030304" pitchFamily="18" charset="0"/>
              </a:rPr>
              <a:t> (</a:t>
            </a:r>
            <a:r>
              <a:rPr lang="en-US" altLang="zh-CN" sz="2800" dirty="0" err="1">
                <a:latin typeface="Palatino Linotype" panose="02040502050505030304" pitchFamily="18" charset="0"/>
              </a:rPr>
              <a:t>aq</a:t>
            </a:r>
            <a:r>
              <a:rPr lang="en-US" altLang="zh-CN" sz="2800" dirty="0">
                <a:latin typeface="Palatino Linotype" panose="02040502050505030304" pitchFamily="18" charset="0"/>
              </a:rPr>
              <a:t>)  +  Sn (s)  →  Sn</a:t>
            </a:r>
            <a:r>
              <a:rPr lang="en-US" altLang="zh-CN" sz="2800" baseline="30000" dirty="0">
                <a:latin typeface="Palatino Linotype" panose="02040502050505030304" pitchFamily="18" charset="0"/>
              </a:rPr>
              <a:t>2+ </a:t>
            </a:r>
            <a:r>
              <a:rPr lang="en-US" altLang="zh-CN" sz="2800" dirty="0">
                <a:latin typeface="Palatino Linotype" panose="02040502050505030304" pitchFamily="18" charset="0"/>
              </a:rPr>
              <a:t>(</a:t>
            </a:r>
            <a:r>
              <a:rPr lang="en-US" altLang="zh-CN" sz="2800" dirty="0" err="1">
                <a:latin typeface="Palatino Linotype" panose="02040502050505030304" pitchFamily="18" charset="0"/>
              </a:rPr>
              <a:t>aq</a:t>
            </a:r>
            <a:r>
              <a:rPr lang="en-US" altLang="zh-CN" sz="2800" dirty="0">
                <a:latin typeface="Palatino Linotype" panose="02040502050505030304" pitchFamily="18" charset="0"/>
              </a:rPr>
              <a:t>)  +  H</a:t>
            </a:r>
            <a:r>
              <a:rPr lang="en-US" altLang="zh-CN" sz="2800" baseline="-25000" dirty="0">
                <a:latin typeface="Palatino Linotype" panose="02040502050505030304" pitchFamily="18" charset="0"/>
              </a:rPr>
              <a:t>2</a:t>
            </a:r>
            <a:r>
              <a:rPr lang="en-US" altLang="zh-CN" sz="2800" dirty="0">
                <a:latin typeface="Palatino Linotype" panose="02040502050505030304" pitchFamily="18" charset="0"/>
              </a:rPr>
              <a:t> (g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)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Which of the following actions would </a:t>
            </a:r>
            <a:r>
              <a:rPr lang="en-US" altLang="zh-CN" sz="2800" u="sng" dirty="0">
                <a:latin typeface="Palatino Linotype" panose="02040502050505030304" pitchFamily="18" charset="0"/>
              </a:rPr>
              <a:t>not</a:t>
            </a:r>
            <a:r>
              <a:rPr lang="en-US" altLang="zh-CN" sz="2800" dirty="0">
                <a:latin typeface="Palatino Linotype" panose="02040502050505030304" pitchFamily="18" charset="0"/>
              </a:rPr>
              <a:t> change the measured cell potential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? ________.</a:t>
            </a:r>
          </a:p>
          <a:p>
            <a:pPr algn="just"/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A) lowering the pH in the cathode compartment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B) addition of more tin metal to the anode compartment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C) increasing the tin (II) ion concentration in the anode  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         </a:t>
            </a:r>
            <a:endParaRPr lang="en-US" altLang="zh-CN" sz="2800" dirty="0" smtClean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 smtClean="0">
                <a:latin typeface="Palatino Linotype" panose="02040502050505030304" pitchFamily="18" charset="0"/>
              </a:rPr>
              <a:t>     compartment</a:t>
            </a:r>
            <a:endParaRPr lang="zh-CN" altLang="zh-CN" sz="2800" dirty="0" smtClean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 smtClean="0">
                <a:latin typeface="Palatino Linotype" panose="02040502050505030304" pitchFamily="18" charset="0"/>
              </a:rPr>
              <a:t>D</a:t>
            </a:r>
            <a:r>
              <a:rPr lang="en-US" altLang="zh-CN" sz="2800" dirty="0">
                <a:latin typeface="Palatino Linotype" panose="02040502050505030304" pitchFamily="18" charset="0"/>
              </a:rPr>
              <a:t>) increasing the pressure of hydrogen gas in the cathode 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  </a:t>
            </a: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 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    compartment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E) Any of the above will change the measured 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cell  </a:t>
            </a: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 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    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potential</a:t>
            </a:r>
            <a:endParaRPr lang="zh-CN" altLang="zh-CN" sz="2800" dirty="0">
              <a:latin typeface="Palatino Linotype" panose="02040502050505030304" pitchFamily="18" charset="0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5465883" y="1644632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18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6768" y="937846"/>
            <a:ext cx="936673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7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.</a:t>
            </a:r>
            <a:r>
              <a:rPr lang="en-US" altLang="zh-CN" dirty="0" smtClean="0"/>
              <a:t> </a:t>
            </a:r>
            <a:r>
              <a:rPr lang="en-US" altLang="zh-CN" sz="2800" dirty="0">
                <a:latin typeface="Palatino Linotype" panose="02040502050505030304" pitchFamily="18" charset="0"/>
              </a:rPr>
              <a:t>In a lead-acid battery, the electrodes are consumed. In this battery, 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________.</a:t>
            </a:r>
          </a:p>
          <a:p>
            <a:endParaRPr lang="zh-CN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A) the anode is </a:t>
            </a:r>
            <a:r>
              <a:rPr lang="en-US" altLang="zh-CN" sz="2800" dirty="0" err="1">
                <a:latin typeface="Palatino Linotype" panose="02040502050505030304" pitchFamily="18" charset="0"/>
              </a:rPr>
              <a:t>Pb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B) the anode is PbSO4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C) the anode is PbO2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D) the cathode is PbSO4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E) the cathode is </a:t>
            </a:r>
            <a:r>
              <a:rPr lang="en-US" altLang="zh-CN" sz="2800" dirty="0" err="1">
                <a:latin typeface="Palatino Linotype" panose="02040502050505030304" pitchFamily="18" charset="0"/>
              </a:rPr>
              <a:t>Pb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 smtClean="0">
                <a:latin typeface="Palatino Linotype" panose="02040502050505030304" pitchFamily="18" charset="0"/>
              </a:rPr>
              <a:t> 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sz="2800" dirty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3886198" y="1284147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7"/>
          <a:stretch/>
        </p:blipFill>
        <p:spPr>
          <a:xfrm>
            <a:off x="6729892" y="1721346"/>
            <a:ext cx="3252495" cy="383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8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6091" y="733246"/>
            <a:ext cx="936673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latin typeface="Palatino Linotype" panose="02040502050505030304" pitchFamily="18" charset="0"/>
              </a:rPr>
              <a:t>8.</a:t>
            </a:r>
            <a:r>
              <a:rPr lang="en-US" altLang="zh-CN" dirty="0" smtClean="0"/>
              <a:t> </a:t>
            </a:r>
            <a:r>
              <a:rPr lang="en-US" altLang="zh-CN" sz="2800" dirty="0" err="1">
                <a:latin typeface="Palatino Linotype" panose="02040502050505030304" pitchFamily="18" charset="0"/>
              </a:rPr>
              <a:t>Cathodic</a:t>
            </a:r>
            <a:r>
              <a:rPr lang="en-US" altLang="zh-CN" sz="2800" dirty="0">
                <a:latin typeface="Palatino Linotype" panose="02040502050505030304" pitchFamily="18" charset="0"/>
              </a:rPr>
              <a:t> protection of a metal pipe against corrosion usually entails ________.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marL="514350" indent="-514350" algn="just">
              <a:buAutoNum type="alphaUcParenR"/>
            </a:pPr>
            <a:r>
              <a:rPr lang="en-US" altLang="zh-CN" sz="2800" dirty="0" smtClean="0">
                <a:latin typeface="Palatino Linotype" panose="02040502050505030304" pitchFamily="18" charset="0"/>
              </a:rPr>
              <a:t>attaching </a:t>
            </a:r>
            <a:r>
              <a:rPr lang="en-US" altLang="zh-CN" sz="2800" dirty="0">
                <a:latin typeface="Palatino Linotype" panose="02040502050505030304" pitchFamily="18" charset="0"/>
              </a:rPr>
              <a:t>an active metal to make the pipe the anode in  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     an </a:t>
            </a:r>
            <a:r>
              <a:rPr lang="en-US" altLang="zh-CN" sz="2800" dirty="0">
                <a:latin typeface="Palatino Linotype" panose="02040502050505030304" pitchFamily="18" charset="0"/>
              </a:rPr>
              <a:t>electrochemical cell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B) coating the pipe with another metal whose standard  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 </a:t>
            </a: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 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    reduction </a:t>
            </a:r>
            <a:r>
              <a:rPr lang="en-US" altLang="zh-CN" sz="2800" dirty="0">
                <a:latin typeface="Palatino Linotype" panose="02040502050505030304" pitchFamily="18" charset="0"/>
              </a:rPr>
              <a:t>potential is less negative than that of the pipe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C) attaching an active metal to make the pipe the cathode 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  </a:t>
            </a: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 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    in </a:t>
            </a:r>
            <a:r>
              <a:rPr lang="en-US" altLang="zh-CN" sz="2800" dirty="0">
                <a:latin typeface="Palatino Linotype" panose="02040502050505030304" pitchFamily="18" charset="0"/>
              </a:rPr>
              <a:t>an electrochemical cell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D) attaching a dry cell to reduce any metal ions which </a:t>
            </a:r>
            <a:endParaRPr lang="en-US" altLang="zh-CN" sz="2800" dirty="0" smtClean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 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   might </a:t>
            </a:r>
            <a:r>
              <a:rPr lang="en-US" altLang="zh-CN" sz="2800" dirty="0">
                <a:latin typeface="Palatino Linotype" panose="02040502050505030304" pitchFamily="18" charset="0"/>
              </a:rPr>
              <a:t>be formed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E) coating the pipe with a fluoropolymer to act as a source 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  </a:t>
            </a:r>
          </a:p>
          <a:p>
            <a:pPr algn="just"/>
            <a:r>
              <a:rPr lang="en-US" altLang="zh-CN" sz="2800" dirty="0">
                <a:latin typeface="Palatino Linotype" panose="02040502050505030304" pitchFamily="18" charset="0"/>
              </a:rPr>
              <a:t> </a:t>
            </a:r>
            <a:r>
              <a:rPr lang="en-US" altLang="zh-CN" sz="2800" dirty="0" smtClean="0">
                <a:latin typeface="Palatino Linotype" panose="02040502050505030304" pitchFamily="18" charset="0"/>
              </a:rPr>
              <a:t>   of </a:t>
            </a:r>
            <a:r>
              <a:rPr lang="en-US" altLang="zh-CN" sz="2800" dirty="0">
                <a:latin typeface="Palatino Linotype" panose="02040502050505030304" pitchFamily="18" charset="0"/>
              </a:rPr>
              <a:t>fluoride ion (since the latter is so hard to oxidize)</a:t>
            </a:r>
            <a:endParaRPr lang="zh-CN" altLang="zh-CN" sz="2800" dirty="0">
              <a:latin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800" dirty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305298" y="1134677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5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544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Palatino Linotype</vt:lpstr>
      <vt:lpstr>Times New Roman</vt:lpstr>
      <vt:lpstr>Office 主题​​</vt:lpstr>
      <vt:lpstr>Chapter 20 Electrochemistry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20 Exercises</dc:title>
  <dc:creator>Panwen Hu</dc:creator>
  <cp:lastModifiedBy>Qi Chunping (SSE)</cp:lastModifiedBy>
  <cp:revision>39</cp:revision>
  <dcterms:created xsi:type="dcterms:W3CDTF">2018-11-24T06:14:26Z</dcterms:created>
  <dcterms:modified xsi:type="dcterms:W3CDTF">2018-11-26T06:55:59Z</dcterms:modified>
</cp:coreProperties>
</file>