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8427" y="1554794"/>
            <a:ext cx="9195146" cy="320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7 </a:t>
            </a:r>
            <a:endParaRPr lang="en-US" altLang="zh-CN" sz="4400" b="1" dirty="0"/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Periodic properties of the elements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2207" y="676513"/>
            <a:ext cx="95042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electron configuration of the atom with the most negative electron affinity is __________.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(ii)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(iii)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(iv)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(v)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5843" y="1115789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889" y="4121458"/>
            <a:ext cx="9341592" cy="141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1161420"/>
            <a:ext cx="94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Chlorine is much more apt to exist as an anion than is sodium. This is because __________.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chlorine is bigger than sodium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chlorine has a greater ionization energy than sodium does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chlorine has a greater electron affinity than sodium does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chlorine is a gas and sodium is a solid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chlorine is more metallic than sodium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5288" y="159004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1274427"/>
            <a:ext cx="9844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In the generation of most anions, the energy change (kJ/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_______ an electron is 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removes, positive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adds, positive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removes, negative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adds, negative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 is correct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9494" y="170463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1290608"/>
            <a:ext cx="10311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The list that correctly indicates the order of metallic character is __________.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 &gt; N &gt; C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 &gt; Cl &gt; 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Si &gt; P &gt; 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 &gt; S &gt; Se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Na &gt; K &gt;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0822" y="171479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1290608"/>
            <a:ext cx="10311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Transition metals within a period differ mainly in the number of __________ electrons.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 above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2247" y="172908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533370"/>
            <a:ext cx="1093435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Consider the general valence electron configuration of ns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following statements: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Elements with this electron configuration are expected to form -1 anions.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Elements with this electron configuration are expected to have large positive electron affinities.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Elements with this electron configuration are nonmetals.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 Elements with this electron configuration form acidic oxides.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statements are true __________?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(ii)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(ii), and (iii)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(ii) and (iii)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(iii,) and (iv)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statements are true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488" y="351698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1290608"/>
            <a:ext cx="10311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This element is more reactive than lithium and magnesium but less reactive than potassium.  This element is __________.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Be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Fr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2972" y="174337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1290608"/>
            <a:ext cx="103119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All of the halogens __________.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exist under ambient conditions as diatomic gases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tend to form positive ions of several different charges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tend to form negative ions of several different charges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exhibit metallic character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form salts with alkali metals with the formula MX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5522" y="129060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3533" y="1026238"/>
            <a:ext cx="10273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Electrons in the 1s subshell are much closer to the nucleus in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than in He due to the larger __________ in Ar.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nuclear charge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paramagnetism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diamagnetism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Hund's rule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azimuthal quantum number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1435" y="1482278"/>
            <a:ext cx="4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119" y="353297"/>
            <a:ext cx="10315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Screening of the nuclear charge by core electrons in atoms is __________.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less efficient than that by valence electrons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more efficient than that by valence electrons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essentially identical to that by valence electrons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responsible for a general decrease in atomic radius going down a group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both essentially identical to that by valence electrons and responsible for a general decrease in atomic radius going down a group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7465" y="691203"/>
            <a:ext cx="46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5329" y="4754502"/>
            <a:ext cx="4343149" cy="1898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256" y="1017446"/>
            <a:ext cx="92485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The atomic radius of main-group elements generally increases down a group because __________.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effective nuclear charge increases down a group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effective nuclear charge decreases down a group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effective nuclear charge zigzags down a group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the principal quantum number of the valence orbitals increases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both effective nuclear charge increases down a group and the principal quantum number of the valence orbitals increases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4978" y="146958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7" y="1166916"/>
            <a:ext cx="85177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following, which gives the correct order for atomic radius for Mg, Na, P, Si and Ar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Mg &gt; Na &gt; P &gt; Si &gt; Ar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Ar &gt; Si &gt; P &gt; Na &gt; Mg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Si &gt; P &gt; Ar &gt; Na &gt; Mg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Na &gt; Mg &gt; Si &gt; P &gt; Ar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Ar &gt; P &gt; Si &gt; Mg &gt; Na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7076" y="157222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544040"/>
            <a:ext cx="9290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Which isoelectronic series is correctly arranged in order of increasing radius __________?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Ca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2+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&lt;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Cl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Cl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Ca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2+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2+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&lt;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Cl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Ca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2+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&lt; 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Cl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2+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&lt; 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Cl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&lt;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Ar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0399" y="1978939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Of the choices below, which gives the order for first ionization energies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Cl &gt; S &gt; Al &gt;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Si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Cl &gt; S &gt; Si &gt; Al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 &gt; Si &gt; S &gt; Cl &gt;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Cl &gt; S &gt; Al &gt; Si &gt;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 &gt; Si &gt; Cl &gt; Al &gt;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988" y="142945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035" y="4826515"/>
            <a:ext cx="8786621" cy="1204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1400847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__________ have the lowest first ionization energies of the groups listed.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Alkali metals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Transition elements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Halogens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Alkaline earth metals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Noble gases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7644" y="1400847"/>
            <a:ext cx="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647064"/>
            <a:ext cx="947532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electron configuration belonging to the atom with the highest second ionization energy is __________.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1s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(ii)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(iii)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(iv)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(v)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4893" y="107767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758" y="3711804"/>
            <a:ext cx="9879927" cy="3364637"/>
          </a:xfrm>
          <a:prstGeom prst="rect">
            <a:avLst/>
          </a:prstGeom>
        </p:spPr>
      </p:pic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688965" y="2057400"/>
            <a:ext cx="6241415" cy="1654175"/>
          </a:xfrm>
        </p:spPr>
        <p:txBody>
          <a:bodyPr/>
          <a:p>
            <a:pPr eaLnBrk="1" hangingPunct="1"/>
            <a:r>
              <a:rPr lang="en-US" altLang="en-US" sz="1600" smtClean="0"/>
              <a:t>The trend is </a:t>
            </a:r>
            <a:r>
              <a:rPr lang="en-US" altLang="en-US" sz="1600" b="1" smtClean="0"/>
              <a:t>not</a:t>
            </a:r>
            <a:r>
              <a:rPr lang="en-US" altLang="en-US" sz="1600" smtClean="0"/>
              <a:t> followed when the added valence electron in the next element</a:t>
            </a:r>
            <a:endParaRPr lang="en-US" altLang="en-US" sz="1600" smtClean="0"/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600" smtClean="0"/>
              <a:t>enters a new sublevel (higher energy sublevel);</a:t>
            </a:r>
            <a:endParaRPr lang="en-US" altLang="en-US" sz="1600" smtClean="0"/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600" smtClean="0"/>
              <a:t>is the first electron to pair in one orbital of the sublevel (electron repulsions lower energy).</a:t>
            </a: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483" grpId="0" build="p"/>
      <p:bldP spid="20483" grpId="1" build="p"/>
    </p:bldLst>
  </p:timing>
</p:sld>
</file>

<file path=ppt/tags/tag1.xml><?xml version="1.0" encoding="utf-8"?>
<p:tagLst xmlns:p="http://schemas.openxmlformats.org/presentationml/2006/main">
  <p:tag name="COMMONDATA" val="eyJoZGlkIjoiN2NkNjU4MjM4ZjAzNDM3YjRjYzE0YTU4MjdiNjI1Z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4398</Words>
  <Application>WPS 演示</Application>
  <PresentationFormat>宽屏</PresentationFormat>
  <Paragraphs>182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Palatino Linotype</vt:lpstr>
      <vt:lpstr>等线</vt:lpstr>
      <vt:lpstr>微软雅黑</vt:lpstr>
      <vt:lpstr>Arial Unicode MS</vt:lpstr>
      <vt:lpstr>等线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一w一</cp:lastModifiedBy>
  <cp:revision>30</cp:revision>
  <dcterms:created xsi:type="dcterms:W3CDTF">2017-09-08T09:39:00Z</dcterms:created>
  <dcterms:modified xsi:type="dcterms:W3CDTF">2023-09-17T15:20:18Z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D285AD8243DF41898E92431BF444FF74_12</vt:lpwstr>
  </property>
  <property fmtid="{D5CDD505-2E9C-101B-9397-08002B2CF9AE}" pid="3" name="KSOProductBuildVer">
    <vt:lpwstr>2052-12.1.0.15374</vt:lpwstr>
  </property>
</Properties>
</file>