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2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6944" y="1554794"/>
            <a:ext cx="94981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8 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Basic Concepts of Chemical Bonding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647064"/>
            <a:ext cx="94753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The Lewis structure of the 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 is __________.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                         B)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                            D)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2668" y="637169"/>
            <a:ext cx="43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61" y="1193722"/>
            <a:ext cx="1440000" cy="161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160389"/>
            <a:ext cx="1440000" cy="17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61" y="3118902"/>
            <a:ext cx="1440000" cy="147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3118902"/>
            <a:ext cx="1440000" cy="1394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61" y="4916236"/>
            <a:ext cx="1440000" cy="1540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443" y="1335826"/>
            <a:ext cx="97652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resonance form of ozone shown below, the formal charge on the central oxygen atom is __________. 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+1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-1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+2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2968" y="179302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44" y="2534397"/>
            <a:ext cx="1800000" cy="77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BC5C59-DBBC-07D2-2AB6-676DB04F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00" y="4018535"/>
            <a:ext cx="7820762" cy="523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C5F588-BCF9-A2E9-AD58-D35A43AF07DE}"/>
              </a:ext>
            </a:extLst>
          </p:cNvPr>
          <p:cNvSpPr txBox="1"/>
          <p:nvPr/>
        </p:nvSpPr>
        <p:spPr>
          <a:xfrm>
            <a:off x="5993911" y="481428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baseline="-25000" dirty="0"/>
              <a:t>O2</a:t>
            </a:r>
            <a:r>
              <a:rPr lang="en-US" altLang="zh-CN" dirty="0"/>
              <a:t> = 6 – 6/2 -2 = +1</a:t>
            </a:r>
            <a:endParaRPr lang="zh-CN" altLang="en-US" baseline="-25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7FF739-E68E-E61B-2161-AA74DE0A274A}"/>
              </a:ext>
            </a:extLst>
          </p:cNvPr>
          <p:cNvSpPr txBox="1"/>
          <p:nvPr/>
        </p:nvSpPr>
        <p:spPr>
          <a:xfrm>
            <a:off x="5993911" y="541087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baseline="-25000" dirty="0"/>
              <a:t>O1</a:t>
            </a:r>
            <a:r>
              <a:rPr lang="en-US" altLang="zh-CN" dirty="0"/>
              <a:t> = 6 – 4/2 -4 = 0</a:t>
            </a:r>
            <a:endParaRPr lang="zh-CN" altLang="en-US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D142A-8A5D-50BB-37D0-F531EFEA4776}"/>
              </a:ext>
            </a:extLst>
          </p:cNvPr>
          <p:cNvSpPr txBox="1"/>
          <p:nvPr/>
        </p:nvSpPr>
        <p:spPr>
          <a:xfrm>
            <a:off x="6029979" y="607312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baseline="-25000" dirty="0"/>
              <a:t>O3</a:t>
            </a:r>
            <a:r>
              <a:rPr lang="en-US" altLang="zh-CN" dirty="0"/>
              <a:t> = 6 – 2/2 -6 = -1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78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314" y="1161420"/>
            <a:ext cx="9475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To convert from one resonance structure to another, __________.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only atoms can be moved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electrons and atoms can both be moved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only electrons can be moved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neither electrons nor atoms can be moved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electrons must be added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7600" y="1606672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6464" y="1274427"/>
            <a:ext cx="98442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Why don't we draw double bonds between the Be atom and the Cl atoms in BeCl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__________?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That would give positive formal charges to the chlorine atoms and a negative formal charge to the beryllium atom.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There aren't enough electrons.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That would result in more than eight electrons around beryllium.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That would result in more than eight electrons around each chlorine atom.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That would result in the formal charges not adding up to zero.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6904" y="1704630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459" y="1290608"/>
            <a:ext cx="103119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As the number of covalent bonds between two atoms increases, the distance between the atoms __________ and the strength of the bond between them __________.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increases, increases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decreases, decreases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increases, decreases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decreases, increases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is unpredictable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2498" y="2147061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623" y="970978"/>
            <a:ext cx="106116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The reaction below is used to produce methanol: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 (g) + 2H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→ 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 (l)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-128 kJ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Calculate the C</a:t>
            </a:r>
            <a:r>
              <a:rPr lang="en-US" altLang="zh-CN" sz="2800" dirty="0">
                <a:latin typeface="TestGen"/>
                <a:cs typeface="TestGen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bond energy given the following data: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The tabulated value of the (C</a:t>
            </a:r>
            <a:r>
              <a:rPr lang="en-US" altLang="zh-CN" sz="2800" dirty="0">
                <a:latin typeface="TestGen"/>
                <a:cs typeface="TestGen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bond energy is 413 kJ/mol. Explain why there is a difference between the number you have calculated in (a) and the tabulated value.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68" y="2266587"/>
            <a:ext cx="2198967" cy="19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43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768" y="727482"/>
            <a:ext cx="104438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7200" algn="l"/>
                <a:tab pos="2730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Answer:  </a:t>
            </a:r>
            <a:endParaRPr lang="zh-CN" altLang="zh-CN" sz="24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  <a:tab pos="2730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(a)</a:t>
            </a:r>
            <a:endParaRPr lang="zh-CN" altLang="zh-CN" sz="24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  <a:tab pos="2730500" algn="l"/>
              </a:tabLst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Δ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H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rxn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 = D(C≡O) + 2 D(H–H) - [3 D(C–H) + D(C–O) + D(O–H)]</a:t>
            </a:r>
            <a:endParaRPr lang="zh-CN" altLang="zh-CN" sz="24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  <a:tab pos="2730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3 D(C–H) = -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ΔHrxn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 + D(C≡O) + 2 D(H–H) - D(C–O) - D(O–H)</a:t>
            </a:r>
            <a:endParaRPr lang="zh-CN" altLang="zh-CN" sz="24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  <a:tab pos="2730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D(C–H) = (128 + 1072 + 2(436) - 358 - 463)/3 = 417</a:t>
            </a:r>
            <a:endParaRPr lang="zh-CN" altLang="zh-CN" sz="24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  <a:tab pos="2730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D(C–H) = 417 kJ/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mol</a:t>
            </a:r>
            <a:endParaRPr lang="zh-CN" altLang="zh-CN" sz="2400" dirty="0">
              <a:solidFill>
                <a:srgbClr val="00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  <a:tab pos="2730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 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Note: Here the energy change regarding phase change of CH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OH is ignored.</a:t>
            </a:r>
          </a:p>
          <a:p>
            <a:pPr>
              <a:spcAft>
                <a:spcPts val="0"/>
              </a:spcAft>
              <a:tabLst>
                <a:tab pos="457200" algn="l"/>
                <a:tab pos="273050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Though the enthalpy of the reaction,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Δ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H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rxn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, can be estimated as follows:</a:t>
            </a:r>
          </a:p>
          <a:p>
            <a:pPr>
              <a:spcAft>
                <a:spcPts val="0"/>
              </a:spcAft>
              <a:tabLst>
                <a:tab pos="457200" algn="l"/>
                <a:tab pos="2730500" algn="l"/>
              </a:tabLst>
            </a:pP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Δ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H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rxn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Palatino Linotype" panose="02040502050505030304" pitchFamily="18" charset="0"/>
              </a:rPr>
              <a:t>=Σ(bond enthalpies of bonds broken) - Σ(bond enthalpies of bonds formed), this kind of estimation is only applied for the gas-phase reactions.</a:t>
            </a:r>
            <a:endParaRPr lang="zh-CN" altLang="zh-CN" sz="2400" dirty="0">
              <a:solidFill>
                <a:srgbClr val="FF0000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(b)  Tabulated values, like those in Table 8.4, are averaged from many bond energies measured for C</a:t>
            </a:r>
            <a:r>
              <a:rPr lang="en-US" altLang="zh-CN" sz="2400" dirty="0">
                <a:latin typeface="TestGen"/>
                <a:cs typeface="TestGen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</a:rPr>
              <a:t>H bonds in many different molecules.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9E7BD7-0623-EB0A-3B46-4ADE696B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99" y="1005530"/>
            <a:ext cx="8460556" cy="4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187798"/>
            <a:ext cx="10315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In ionic bond formation, the lattice energy of ions ________ as the magnitude of the ion charges _______ and the radii __________.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increases, decrease, increase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increases, increase, increase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decreases, increase, increase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increases, increase, decrease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increases, decrease, decrease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35944" y="1630711"/>
            <a:ext cx="465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4647" y="792248"/>
            <a:ext cx="104241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energy change corresponds to the electron affinity of fluorine __________?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5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4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1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2307" y="1254300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7" y="1777520"/>
            <a:ext cx="5040000" cy="436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063" y="651686"/>
            <a:ext cx="98952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Which energy change corresponds to the first ionization energy of potassium __________?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5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4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3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5502" y="1058625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7" y="1777520"/>
            <a:ext cx="5040000" cy="436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0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6" y="1166916"/>
            <a:ext cx="9727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type of compound that is most likely to contain a covalent bond is __________.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one that is composed of a metal from the far left of the periodic table and a nonmetal from the far right of the periodic table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solid metal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one that is composed of only nonmetals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held together by the electrostatic forces between oppositely charged ions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There is no general rule to predict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covalency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389" y="1615090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1544040"/>
            <a:ext cx="9290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5. In which of the molecules below is the carbon-carbon distance the shortest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? 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C=CH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H–C≡C–H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C–CH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C=C=CH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C–CH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–C 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9037" y="1936076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Of the molecules below, the bond in __________ is the most polar.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HI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HF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3576" y="1006525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314" y="900785"/>
            <a:ext cx="9603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bond length in an HI molecule is 1.61 Å and the measured dipole moment is 0.44 D.  What is the magnitude (in units of e) of the negative charge on I in HI __________?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debye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3.34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coulomb-meters; e=1.6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coulombs)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0.057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9.1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0.22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3832" y="1772322"/>
            <a:ext cx="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006A734-740A-9020-B554-3D4DD7054BB9}"/>
                  </a:ext>
                </a:extLst>
              </p:cNvPr>
              <p:cNvSpPr txBox="1"/>
              <p:nvPr/>
            </p:nvSpPr>
            <p:spPr>
              <a:xfrm>
                <a:off x="6030918" y="3610867"/>
                <a:ext cx="6096000" cy="1656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zh-CN" dirty="0"/>
                  <a:t>μ=</a:t>
                </a:r>
                <a:r>
                  <a:rPr lang="en-US" altLang="zh-CN" dirty="0" err="1"/>
                  <a:t>Qr</a:t>
                </a:r>
                <a:endParaRPr lang="en-US" altLang="zh-CN" dirty="0"/>
              </a:p>
              <a:p>
                <a:r>
                  <a:rPr lang="en-US" altLang="zh-CN" dirty="0"/>
                  <a:t>0.44 D = Q * 1.61Å</a:t>
                </a:r>
              </a:p>
              <a:p>
                <a:r>
                  <a:rPr lang="en-US" altLang="zh-CN" dirty="0"/>
                  <a:t>0.44*3.34× 10</a:t>
                </a:r>
                <a:r>
                  <a:rPr lang="en-US" altLang="zh-CN" baseline="30000" dirty="0"/>
                  <a:t>-30</a:t>
                </a:r>
                <a:r>
                  <a:rPr lang="en-US" altLang="zh-CN" dirty="0"/>
                  <a:t>  </a:t>
                </a:r>
                <a:r>
                  <a:rPr lang="en-US" altLang="zh-CN" dirty="0" err="1"/>
                  <a:t>C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altLang="zh-CN" dirty="0" err="1"/>
                  <a:t>m</a:t>
                </a:r>
                <a:r>
                  <a:rPr lang="en-US" altLang="zh-CN" dirty="0"/>
                  <a:t>= Q * 1.61 * 10</a:t>
                </a:r>
                <a:r>
                  <a:rPr lang="en-US" altLang="zh-CN" baseline="30000" dirty="0"/>
                  <a:t>-10 </a:t>
                </a:r>
                <a:r>
                  <a:rPr lang="pt-BR" altLang="zh-CN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m</a:t>
                </a:r>
              </a:p>
              <a:p>
                <a:endParaRPr lang="pt-BR" altLang="zh-CN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r>
                  <a:rPr lang="pt-BR" altLang="zh-CN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Q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1.4696∗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= 9.1 * 10</a:t>
                </a:r>
                <a:r>
                  <a:rPr lang="en-US" altLang="zh-CN" baseline="30000" dirty="0"/>
                  <a:t>-21 </a:t>
                </a:r>
                <a:r>
                  <a:rPr lang="pt-BR" altLang="zh-CN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C  = </a:t>
                </a:r>
                <a:r>
                  <a:rPr lang="en-US" altLang="zh-CN" dirty="0"/>
                  <a:t>5.68 * 10</a:t>
                </a:r>
                <a:r>
                  <a:rPr lang="en-US" altLang="zh-CN" baseline="30000" dirty="0"/>
                  <a:t>-2 </a:t>
                </a:r>
                <a:r>
                  <a:rPr lang="en-US" altLang="zh-CN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pt-BR" altLang="zh-CN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006A734-740A-9020-B554-3D4DD705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8" y="3610867"/>
                <a:ext cx="6096000" cy="1656159"/>
              </a:xfrm>
              <a:prstGeom prst="rect">
                <a:avLst/>
              </a:prstGeom>
              <a:blipFill>
                <a:blip r:embed="rId2"/>
                <a:stretch>
                  <a:fillRect l="-800" t="-1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CE4C95E-DC1F-9B8B-3F24-69A70E7BF5CD}"/>
              </a:ext>
            </a:extLst>
          </p:cNvPr>
          <p:cNvSpPr txBox="1"/>
          <p:nvPr/>
        </p:nvSpPr>
        <p:spPr>
          <a:xfrm>
            <a:off x="6030918" y="3139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1Å=10</a:t>
            </a:r>
            <a:r>
              <a:rPr lang="pt-BR" altLang="zh-CN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-10 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424" y="1529745"/>
            <a:ext cx="97674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ion PO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__________ valence electrons.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24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27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29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32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0867" y="1529745"/>
            <a:ext cx="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FB999D-3F69-E10B-30D8-C136DBAE0BEA}"/>
              </a:ext>
            </a:extLst>
          </p:cNvPr>
          <p:cNvSpPr txBox="1"/>
          <p:nvPr/>
        </p:nvSpPr>
        <p:spPr>
          <a:xfrm>
            <a:off x="6096000" y="44536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rgbClr val="333333"/>
                </a:solidFill>
                <a:latin typeface="Arial" panose="020B0604020202020204" pitchFamily="34" charset="0"/>
              </a:rPr>
              <a:t>6*5+2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=32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25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1017</Words>
  <Application>Microsoft Office PowerPoint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TestGen</vt:lpstr>
      <vt:lpstr>等线</vt:lpstr>
      <vt:lpstr>等线 Light</vt:lpstr>
      <vt:lpstr>Arial</vt:lpstr>
      <vt:lpstr>Cambria Math</vt:lpstr>
      <vt:lpstr>Palatino Linotype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28</cp:revision>
  <dcterms:created xsi:type="dcterms:W3CDTF">2017-09-08T09:39:42Z</dcterms:created>
  <dcterms:modified xsi:type="dcterms:W3CDTF">2023-09-21T07:40:10Z</dcterms:modified>
</cp:coreProperties>
</file>