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10" r:id="rId3"/>
    <p:sldId id="259" r:id="rId4"/>
    <p:sldId id="300" r:id="rId5"/>
    <p:sldId id="265" r:id="rId6"/>
    <p:sldId id="269" r:id="rId7"/>
    <p:sldId id="324" r:id="rId8"/>
    <p:sldId id="285" r:id="rId9"/>
    <p:sldId id="291" r:id="rId10"/>
    <p:sldId id="309" r:id="rId11"/>
    <p:sldId id="321" r:id="rId12"/>
    <p:sldId id="262" r:id="rId13"/>
    <p:sldId id="263" r:id="rId14"/>
    <p:sldId id="327" r:id="rId15"/>
    <p:sldId id="313" r:id="rId16"/>
    <p:sldId id="315" r:id="rId17"/>
    <p:sldId id="271" r:id="rId18"/>
    <p:sldId id="278" r:id="rId19"/>
    <p:sldId id="316" r:id="rId20"/>
    <p:sldId id="323" r:id="rId21"/>
    <p:sldId id="257" r:id="rId22"/>
    <p:sldId id="329" r:id="rId23"/>
    <p:sldId id="305" r:id="rId24"/>
    <p:sldId id="311" r:id="rId25"/>
    <p:sldId id="267" r:id="rId26"/>
    <p:sldId id="306" r:id="rId27"/>
    <p:sldId id="307" r:id="rId28"/>
    <p:sldId id="268" r:id="rId29"/>
    <p:sldId id="331" r:id="rId30"/>
    <p:sldId id="270" r:id="rId31"/>
    <p:sldId id="332" r:id="rId32"/>
    <p:sldId id="279" r:id="rId33"/>
    <p:sldId id="282" r:id="rId34"/>
    <p:sldId id="333" r:id="rId35"/>
    <p:sldId id="335" r:id="rId36"/>
    <p:sldId id="334" r:id="rId37"/>
    <p:sldId id="336" r:id="rId38"/>
    <p:sldId id="258" r:id="rId39"/>
    <p:sldId id="345" r:id="rId40"/>
    <p:sldId id="349" r:id="rId41"/>
    <p:sldId id="350" r:id="rId42"/>
    <p:sldId id="274" r:id="rId43"/>
    <p:sldId id="353" r:id="rId44"/>
    <p:sldId id="354" r:id="rId45"/>
    <p:sldId id="355" r:id="rId46"/>
    <p:sldId id="322" r:id="rId47"/>
    <p:sldId id="356" r:id="rId48"/>
    <p:sldId id="284" r:id="rId49"/>
    <p:sldId id="295" r:id="rId50"/>
    <p:sldId id="328" r:id="rId51"/>
    <p:sldId id="330" r:id="rId52"/>
    <p:sldId id="361" r:id="rId53"/>
    <p:sldId id="318" r:id="rId54"/>
    <p:sldId id="362" r:id="rId55"/>
    <p:sldId id="363" r:id="rId56"/>
    <p:sldId id="312" r:id="rId57"/>
    <p:sldId id="364" r:id="rId58"/>
    <p:sldId id="314" r:id="rId59"/>
    <p:sldId id="365" r:id="rId60"/>
    <p:sldId id="366" r:id="rId61"/>
    <p:sldId id="367" r:id="rId62"/>
    <p:sldId id="36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DBD4-E7B6-4617-9BB1-48BDD926B52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170BE-644C-4F84-8C4B-E9D7356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F024FE3-93A5-49C9-947A-02C7A456A227}" type="slidenum">
              <a:rPr lang="en-US" altLang="en-US" sz="12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4772459-6B87-4295-B283-725DBCDEA21F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00083" indent="-307724"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230897" indent="-246179"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723255" indent="-246179"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215614" indent="-246179"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707973" indent="-2461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200331" indent="-2461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692690" indent="-2461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185049" indent="-2461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645C1EA-AE33-4EB8-8AA5-A8204DB03F1A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68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4999B71-0D32-4986-BF9E-B2F2C7B8B127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21BA66-DB7F-144C-AE85-3473B9F96D83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3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ED4F36-7EEF-8B41-ACAA-9D7362849769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Decompose/</a:t>
            </a:r>
            <a:r>
              <a:rPr lang="en-US" altLang="zh-CN" dirty="0" err="1"/>
              <a:t>Countereact</a:t>
            </a:r>
            <a:r>
              <a:rPr lang="en-US" altLang="zh-CN" dirty="0"/>
              <a:t>/offset/disassemble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1CC4BC-A1A4-AD49-B160-7F7457AB42A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7BFED5-A92F-EF42-B48D-2423AEBF5BE8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line/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1CC4BC-A1A4-AD49-B160-7F7457AB42A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33529F-DC90-8840-984B-4A91EB97231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439E3A-C714-D447-8D39-1A9DEFCDC967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B27AA02-F4B7-4FF7-B727-939B20D193FD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F55533-3393-2F4A-855C-4DD9B14187E2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4D9E19-39D5-BA42-942F-105E00AAF27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0517B6-34B6-A64A-84E9-C11EA9881584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01D6DB-2063-6D4C-A4C7-F9C54686F27C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CF678C-59C9-024B-9E77-0C1D54FD21A5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4AC429-CED6-1C42-ABA2-C6069E03483C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F195FE-091F-CB4A-8632-947F18FD2F7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2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F24091-6422-E24F-B21A-82CDEB755F4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0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E04A0A-57C0-064D-9694-31A09668B417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B7B885-012D-BC40-8D8E-36B9FC9448AE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A123D7-8974-4AE6-998F-66C8677EFB22}" type="slidenum">
              <a:rPr lang="en-US" altLang="en-US" sz="12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61DFFD-66F8-AD45-A42A-8AA36CCE58A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74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8105D5-BC65-6A42-BA5F-BDDC54EAD172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05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270442-7568-B449-A4D9-012212E4AC22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7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7EFB2D-DBBB-7C4C-8C0B-2BB3FF8F1180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6/14/10</a:t>
            </a:r>
          </a:p>
        </p:txBody>
      </p:sp>
    </p:spTree>
    <p:extLst>
      <p:ext uri="{BB962C8B-B14F-4D97-AF65-F5344CB8AC3E}">
        <p14:creationId xmlns:p14="http://schemas.microsoft.com/office/powerpoint/2010/main" val="714769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FAAD5C-2057-4640-9124-BA2E9A4125F5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3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252564-F2BB-B740-B753-FC048D2C22B0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08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AE57E0-0B5E-CE4A-A7AF-0698BDEA704F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6/16/10</a:t>
            </a:r>
          </a:p>
        </p:txBody>
      </p:sp>
    </p:spTree>
    <p:extLst>
      <p:ext uri="{BB962C8B-B14F-4D97-AF65-F5344CB8AC3E}">
        <p14:creationId xmlns:p14="http://schemas.microsoft.com/office/powerpoint/2010/main" val="2226987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9C91D7-6C3F-A540-B8E6-3B8E8C790BC2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04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554315-20B7-1742-BB69-F16F8F4B523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399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FEB01E-ED91-E94F-AF58-788FE3D69DFB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8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0BE-644C-4F84-8C4B-E9D7356F7D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75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3ECC12-F9FB-264B-BFED-15812623550F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12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9858D9-2E6E-9E47-B8F1-E165AA6C3E91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89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5A2B94-2D93-FB45-BE19-4732F19599D1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7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BBBFA4-7710-4E0A-A08B-D1886FDFFE02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17AE400-9149-4840-873D-FA14E2EA5C61}" type="slidenum">
              <a:rPr lang="en-US" altLang="en-US" sz="12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0BE-644C-4F84-8C4B-E9D7356F7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FA4CF66-7B61-41BF-AC0B-0B149FC15934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0132FC8-83B1-4B81-9A1C-9FADBEF29A00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60CE8-7D6F-4191-92BB-9ABBFD795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029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6DD7-F366-44AB-9AC5-6061186F5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3404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2B319-F66B-4011-A175-4555F9481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397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80404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45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8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E178-B9F1-4B11-90E8-26AEC39495E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B404-E343-45A8-92A4-59D1B494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okan.baidu.com/v?vid=1031774139509520100&amp;pd=bjh&amp;fr=bjhauthor&amp;type=vid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F2C76-76A3-4D0D-A455-38A597CA5DE8}"/>
              </a:ext>
            </a:extLst>
          </p:cNvPr>
          <p:cNvSpPr/>
          <p:nvPr/>
        </p:nvSpPr>
        <p:spPr>
          <a:xfrm>
            <a:off x="2407328" y="4393098"/>
            <a:ext cx="7630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https://haokan.baidu.com/v?vid=1031774139509520100&amp;pd=bjh&amp;fr=bjhauthor&amp;type=video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69455-E73B-412C-999B-309119038BDA}"/>
              </a:ext>
            </a:extLst>
          </p:cNvPr>
          <p:cNvSpPr txBox="1"/>
          <p:nvPr/>
        </p:nvSpPr>
        <p:spPr>
          <a:xfrm>
            <a:off x="1749265" y="1669002"/>
            <a:ext cx="869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Review of chapter 6, chapter 7, and chapter 9</a:t>
            </a:r>
          </a:p>
        </p:txBody>
      </p:sp>
    </p:spTree>
    <p:extLst>
      <p:ext uri="{BB962C8B-B14F-4D97-AF65-F5344CB8AC3E}">
        <p14:creationId xmlns:p14="http://schemas.microsoft.com/office/powerpoint/2010/main" val="226342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3076" name="Subtitle 2"/>
          <p:cNvSpPr>
            <a:spLocks/>
          </p:cNvSpPr>
          <p:nvPr/>
        </p:nvSpPr>
        <p:spPr bwMode="auto">
          <a:xfrm>
            <a:off x="6019800" y="57912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rgbClr val="0D0D0D"/>
                </a:solidFill>
              </a:rPr>
              <a:t>James F. Kirby</a:t>
            </a:r>
          </a:p>
          <a:p>
            <a:pPr algn="ctr" eaLnBrk="1" hangingPunct="1"/>
            <a:r>
              <a:rPr lang="en-US" altLang="en-US">
                <a:solidFill>
                  <a:srgbClr val="0D0D0D"/>
                </a:solidFill>
              </a:rPr>
              <a:t>Quinnipiac University</a:t>
            </a:r>
          </a:p>
          <a:p>
            <a:pPr algn="ctr" eaLnBrk="1" hangingPunct="1"/>
            <a:r>
              <a:rPr lang="en-US" altLang="en-US">
                <a:solidFill>
                  <a:srgbClr val="0D0D0D"/>
                </a:solidFill>
              </a:rPr>
              <a:t>Hamden, CT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6019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  <p:pic>
        <p:nvPicPr>
          <p:cNvPr id="3078" name="Picture 1" descr="BROW0417_13_e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019800" y="1676400"/>
            <a:ext cx="4572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400" b="1" dirty="0">
                <a:cs typeface="Arial" charset="0"/>
              </a:rPr>
              <a:t>Chapter 7</a:t>
            </a:r>
            <a:br>
              <a:rPr lang="en-US" altLang="en-US" sz="3400" b="1" dirty="0">
                <a:cs typeface="Arial" charset="0"/>
              </a:rPr>
            </a:br>
            <a:br>
              <a:rPr lang="en-US" altLang="en-US" sz="3400" b="1" dirty="0">
                <a:cs typeface="Arial" charset="0"/>
              </a:rPr>
            </a:br>
            <a:r>
              <a:rPr lang="en-US" altLang="en-US" sz="3400" b="1" dirty="0">
                <a:cs typeface="Arial" charset="0"/>
              </a:rPr>
              <a:t> Periodic Properties</a:t>
            </a:r>
            <a:br>
              <a:rPr lang="en-US" altLang="en-US" sz="3400" b="1" dirty="0">
                <a:cs typeface="Arial" charset="0"/>
              </a:rPr>
            </a:br>
            <a:r>
              <a:rPr lang="en-US" altLang="en-US" sz="3400" b="1" dirty="0">
                <a:cs typeface="Arial" charset="0"/>
              </a:rPr>
              <a:t>of the Elements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Documents and Settings\GEX\Desktop\51579 image ppt\Chapter 07\07_13_Figure.jpg">
            <a:extLst>
              <a:ext uri="{FF2B5EF4-FFF2-40B4-BE49-F238E27FC236}">
                <a16:creationId xmlns:a16="http://schemas.microsoft.com/office/drawing/2014/main" id="{8BD765B9-8463-4CF5-9F05-C5A468F6A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5634"/>
          <a:stretch/>
        </p:blipFill>
        <p:spPr bwMode="auto">
          <a:xfrm>
            <a:off x="3048000" y="685800"/>
            <a:ext cx="6070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D2EFE-834C-4D41-A0D1-C3A9EE4FA01D}"/>
              </a:ext>
            </a:extLst>
          </p:cNvPr>
          <p:cNvSpPr txBox="1"/>
          <p:nvPr/>
        </p:nvSpPr>
        <p:spPr>
          <a:xfrm rot="5400000">
            <a:off x="8928370" y="2215633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 a group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CA023-6C27-4FA6-BBD8-25E44DE372D1}"/>
              </a:ext>
            </a:extLst>
          </p:cNvPr>
          <p:cNvCxnSpPr/>
          <p:nvPr/>
        </p:nvCxnSpPr>
        <p:spPr bwMode="auto">
          <a:xfrm>
            <a:off x="9372600" y="914400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FC974B-02D6-4FD5-8EEF-A7A2B66008AD}"/>
              </a:ext>
            </a:extLst>
          </p:cNvPr>
          <p:cNvCxnSpPr>
            <a:cxnSpLocks/>
          </p:cNvCxnSpPr>
          <p:nvPr/>
        </p:nvCxnSpPr>
        <p:spPr bwMode="auto">
          <a:xfrm>
            <a:off x="3819031" y="842665"/>
            <a:ext cx="4470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65110-3B3B-4346-A108-1E5E01638F99}"/>
              </a:ext>
            </a:extLst>
          </p:cNvPr>
          <p:cNvSpPr/>
          <p:nvPr/>
        </p:nvSpPr>
        <p:spPr bwMode="auto">
          <a:xfrm>
            <a:off x="7086600" y="842665"/>
            <a:ext cx="1955800" cy="2129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16ED0-399F-44E3-8E04-5D554CCF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896" y="4389761"/>
            <a:ext cx="1679358" cy="1354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8FA3B2-C220-4A60-A018-15A1F9E4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353" y="4436357"/>
            <a:ext cx="1695537" cy="1354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EEF37-1080-422D-8ECD-97D706120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262" y="4406345"/>
            <a:ext cx="2144860" cy="13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BDE92-ECB8-4A06-8940-2C07600F8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059" y="4406345"/>
            <a:ext cx="2485714" cy="135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80460-68EA-4EEA-9038-8EBDE1D838AD}"/>
              </a:ext>
            </a:extLst>
          </p:cNvPr>
          <p:cNvSpPr txBox="1"/>
          <p:nvPr/>
        </p:nvSpPr>
        <p:spPr>
          <a:xfrm>
            <a:off x="2571824" y="9422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630C2-2783-4212-8C50-BE2F6FAD4255}"/>
              </a:ext>
            </a:extLst>
          </p:cNvPr>
          <p:cNvSpPr txBox="1"/>
          <p:nvPr/>
        </p:nvSpPr>
        <p:spPr>
          <a:xfrm>
            <a:off x="2565549" y="13485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1305A-5F05-4220-8FBB-DDBCE4102DC8}"/>
              </a:ext>
            </a:extLst>
          </p:cNvPr>
          <p:cNvSpPr txBox="1"/>
          <p:nvPr/>
        </p:nvSpPr>
        <p:spPr>
          <a:xfrm>
            <a:off x="2565549" y="169268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n=3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FB2E0-C5CD-4743-9564-36EF1B8CDA7B}"/>
              </a:ext>
            </a:extLst>
          </p:cNvPr>
          <p:cNvSpPr txBox="1"/>
          <p:nvPr/>
        </p:nvSpPr>
        <p:spPr>
          <a:xfrm>
            <a:off x="1559415" y="94220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2C0A2-90CA-4E02-9ADD-3FDE22AAA764}"/>
              </a:ext>
            </a:extLst>
          </p:cNvPr>
          <p:cNvSpPr txBox="1"/>
          <p:nvPr/>
        </p:nvSpPr>
        <p:spPr>
          <a:xfrm>
            <a:off x="1493583" y="134856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1s 2s2p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42ADC-E82C-4855-8347-CAA3AE16F89A}"/>
              </a:ext>
            </a:extLst>
          </p:cNvPr>
          <p:cNvSpPr txBox="1"/>
          <p:nvPr/>
        </p:nvSpPr>
        <p:spPr>
          <a:xfrm>
            <a:off x="1435819" y="1704202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1s 2s2p 3s3p3d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1FEA1-C3A3-4533-A0CF-470A2A74036A}"/>
              </a:ext>
            </a:extLst>
          </p:cNvPr>
          <p:cNvSpPr txBox="1"/>
          <p:nvPr/>
        </p:nvSpPr>
        <p:spPr>
          <a:xfrm>
            <a:off x="2266957" y="590732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C328B-4449-4D9A-B785-55204B046C41}"/>
              </a:ext>
            </a:extLst>
          </p:cNvPr>
          <p:cNvSpPr txBox="1"/>
          <p:nvPr/>
        </p:nvSpPr>
        <p:spPr>
          <a:xfrm>
            <a:off x="4343400" y="590732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A20C2-EB57-43C1-AC9B-20ACC9F01659}"/>
              </a:ext>
            </a:extLst>
          </p:cNvPr>
          <p:cNvSpPr txBox="1"/>
          <p:nvPr/>
        </p:nvSpPr>
        <p:spPr>
          <a:xfrm>
            <a:off x="6419843" y="594175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0FD24-31E2-486A-A242-1A543923721B}"/>
              </a:ext>
            </a:extLst>
          </p:cNvPr>
          <p:cNvSpPr txBox="1"/>
          <p:nvPr/>
        </p:nvSpPr>
        <p:spPr>
          <a:xfrm>
            <a:off x="9087064" y="600292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7A1D51-CCDA-4D96-BD3B-BE270091484E}"/>
              </a:ext>
            </a:extLst>
          </p:cNvPr>
          <p:cNvSpPr/>
          <p:nvPr/>
        </p:nvSpPr>
        <p:spPr bwMode="auto">
          <a:xfrm>
            <a:off x="3111500" y="842664"/>
            <a:ext cx="669432" cy="2129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3FEF6-2258-41A9-8DDA-C25BCE5374B5}"/>
              </a:ext>
            </a:extLst>
          </p:cNvPr>
          <p:cNvSpPr txBox="1"/>
          <p:nvPr/>
        </p:nvSpPr>
        <p:spPr>
          <a:xfrm>
            <a:off x="1800353" y="142990"/>
            <a:ext cx="14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Period, group</a:t>
            </a:r>
          </a:p>
        </p:txBody>
      </p:sp>
    </p:spTree>
    <p:extLst>
      <p:ext uri="{BB962C8B-B14F-4D97-AF65-F5344CB8AC3E}">
        <p14:creationId xmlns:p14="http://schemas.microsoft.com/office/powerpoint/2010/main" val="95185932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838" y="0"/>
            <a:ext cx="9144001" cy="1143000"/>
          </a:xfrm>
        </p:spPr>
        <p:txBody>
          <a:bodyPr/>
          <a:lstStyle/>
          <a:p>
            <a:pPr eaLnBrk="1" hangingPunct="1"/>
            <a:r>
              <a:rPr lang="en-US" altLang="en-US"/>
              <a:t>Effective Nuclear Charge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-71120" y="990600"/>
            <a:ext cx="1211072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The effective nuclear charge, </a:t>
            </a:r>
            <a:r>
              <a:rPr lang="en-US" altLang="en-US" i="1" dirty="0" err="1"/>
              <a:t>Z</a:t>
            </a:r>
            <a:r>
              <a:rPr lang="en-US" altLang="en-US" baseline="-25000" dirty="0" err="1"/>
              <a:t>eff</a:t>
            </a:r>
            <a:r>
              <a:rPr lang="en-US" altLang="en-US" dirty="0"/>
              <a:t>, is found this way:</a:t>
            </a:r>
          </a:p>
          <a:p>
            <a:pPr marL="0" indent="0" algn="ctr">
              <a:buNone/>
              <a:defRPr/>
            </a:pPr>
            <a:r>
              <a:rPr lang="en-US" altLang="en-US" i="1" dirty="0" err="1"/>
              <a:t>Z</a:t>
            </a:r>
            <a:r>
              <a:rPr lang="en-US" altLang="en-US" baseline="-25000" dirty="0" err="1"/>
              <a:t>eff</a:t>
            </a:r>
            <a:r>
              <a:rPr lang="en-US" altLang="en-US" dirty="0"/>
              <a:t> = </a:t>
            </a:r>
            <a:r>
              <a:rPr lang="en-US" altLang="en-US" i="1" dirty="0"/>
              <a:t>Z</a:t>
            </a:r>
            <a:r>
              <a:rPr lang="en-US" altLang="en-US" dirty="0"/>
              <a:t> </a:t>
            </a:r>
            <a:r>
              <a:rPr lang="en-US" altLang="en-US" dirty="0">
                <a:cs typeface="Arial" charset="0"/>
              </a:rPr>
              <a:t>−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endParaRPr lang="en-US" altLang="en-US" dirty="0"/>
          </a:p>
          <a:p>
            <a:pPr marL="400050" lvl="1" indent="0">
              <a:buNone/>
              <a:defRPr/>
            </a:pPr>
            <a:r>
              <a:rPr lang="en-US" altLang="en-US" dirty="0"/>
              <a:t>where </a:t>
            </a:r>
            <a:r>
              <a:rPr lang="en-US" altLang="en-US" i="1" dirty="0"/>
              <a:t>Z</a:t>
            </a:r>
            <a:r>
              <a:rPr lang="en-US" altLang="en-US" dirty="0"/>
              <a:t> is the atomic number and </a:t>
            </a:r>
            <a:r>
              <a:rPr lang="en-US" altLang="en-US" i="1" dirty="0"/>
              <a:t>S</a:t>
            </a:r>
            <a:r>
              <a:rPr lang="en-US" altLang="en-US" dirty="0"/>
              <a:t> is a screening constant, usually close to the number of inner electrons.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Effective nuclear charge is a periodic property:</a:t>
            </a:r>
          </a:p>
          <a:p>
            <a:pPr marL="857250" lvl="1" indent="-457200">
              <a:buFont typeface="Courier New" panose="02070309020205020404" pitchFamily="49" charset="0"/>
              <a:buChar char="o"/>
              <a:defRPr/>
            </a:pPr>
            <a:r>
              <a:rPr lang="en-US" altLang="en-US" dirty="0"/>
              <a:t>It increases across a period.</a:t>
            </a:r>
          </a:p>
          <a:p>
            <a:pPr marL="857250" lvl="1" indent="-457200">
              <a:buFont typeface="Courier New" panose="02070309020205020404" pitchFamily="49" charset="0"/>
              <a:buChar char="o"/>
              <a:defRPr/>
            </a:pPr>
            <a:r>
              <a:rPr lang="en-US" altLang="en-US" dirty="0"/>
              <a:t>It increases down a group.</a:t>
            </a:r>
          </a:p>
        </p:txBody>
      </p:sp>
      <p:pic>
        <p:nvPicPr>
          <p:cNvPr id="5" name="Picture 5" descr="C:\Documents and Settings\GEX\Desktop\51579 image ppt\Chapter 07\07_03_Figure.jpg">
            <a:extLst>
              <a:ext uri="{FF2B5EF4-FFF2-40B4-BE49-F238E27FC236}">
                <a16:creationId xmlns:a16="http://schemas.microsoft.com/office/drawing/2014/main" id="{1F64D2A6-5156-412D-82DA-F4684AD6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0" y="4179071"/>
            <a:ext cx="3216423" cy="261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0E9F80-C56A-404E-9DA1-DC8928BDEACF}"/>
              </a:ext>
            </a:extLst>
          </p:cNvPr>
          <p:cNvSpPr/>
          <p:nvPr/>
        </p:nvSpPr>
        <p:spPr>
          <a:xfrm>
            <a:off x="4054498" y="4054829"/>
            <a:ext cx="7732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Effective nuclear charge, which is the portion of the nuclear charge that an outer electron experiences after </a:t>
            </a:r>
            <a:r>
              <a:rPr lang="en-US" sz="2800" dirty="0">
                <a:solidFill>
                  <a:srgbClr val="FF0000"/>
                </a:solidFill>
              </a:rPr>
              <a:t>screening by inner electrons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What Is the Size of an Atom?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3810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 b="1"/>
              <a:t>nonbonding atomic radius</a:t>
            </a:r>
            <a:r>
              <a:rPr lang="en-US" altLang="en-US"/>
              <a:t> or </a:t>
            </a:r>
            <a:r>
              <a:rPr lang="en-US" altLang="en-US" b="1"/>
              <a:t>van der Waals radius</a:t>
            </a:r>
            <a:r>
              <a:rPr lang="en-US" altLang="en-US"/>
              <a:t> is half of the shortest distance separating two nuclei during a collision of atoms.</a:t>
            </a:r>
          </a:p>
        </p:txBody>
      </p:sp>
      <p:pic>
        <p:nvPicPr>
          <p:cNvPr id="11268" name="Picture 5" descr="C:\Documents and Settings\GEX\Desktop\51579 image ppt\Chapter 07\07_06_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752601"/>
            <a:ext cx="2651125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C90B41-BF46-4681-A862-1352577D58CB}"/>
              </a:ext>
            </a:extLst>
          </p:cNvPr>
          <p:cNvSpPr txBox="1"/>
          <p:nvPr/>
        </p:nvSpPr>
        <p:spPr>
          <a:xfrm>
            <a:off x="5791200" y="4800601"/>
            <a:ext cx="161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Bonding atomic radius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Sizes of 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1371600"/>
            <a:ext cx="4038600" cy="4267200"/>
          </a:xfrm>
        </p:spPr>
        <p:txBody>
          <a:bodyPr/>
          <a:lstStyle/>
          <a:p>
            <a:pPr eaLnBrk="1" hangingPunct="1"/>
            <a:r>
              <a:rPr lang="en-US" altLang="en-US" dirty="0"/>
              <a:t>Determined by interatomic distances in ionic compounds</a:t>
            </a:r>
          </a:p>
          <a:p>
            <a:pPr eaLnBrk="1" hangingPunct="1"/>
            <a:r>
              <a:rPr lang="en-US" altLang="en-US" dirty="0"/>
              <a:t>Ionic size depends on</a:t>
            </a:r>
          </a:p>
          <a:p>
            <a:pPr lvl="1" eaLnBrk="1" hangingPunct="1"/>
            <a:r>
              <a:rPr lang="en-US" altLang="en-US" dirty="0"/>
              <a:t>the nuclear charge.</a:t>
            </a:r>
          </a:p>
          <a:p>
            <a:pPr lvl="1" eaLnBrk="1" hangingPunct="1"/>
            <a:r>
              <a:rPr lang="en-US" altLang="en-US" dirty="0"/>
              <a:t>the number of electrons.</a:t>
            </a:r>
          </a:p>
          <a:p>
            <a:pPr lvl="1" eaLnBrk="1" hangingPunct="1"/>
            <a:r>
              <a:rPr lang="en-US" altLang="en-US" dirty="0"/>
              <a:t>the orbitals in which electrons reside.</a:t>
            </a:r>
          </a:p>
        </p:txBody>
      </p:sp>
      <p:pic>
        <p:nvPicPr>
          <p:cNvPr id="13316" name="Picture 5" descr="C:\Documents and Settings\GEX\Desktop\51579 image ppt\Chapter 07\07_08_Fig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600200"/>
            <a:ext cx="36147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8001000" cy="1447800"/>
          </a:xfrm>
        </p:spPr>
        <p:txBody>
          <a:bodyPr/>
          <a:lstStyle/>
          <a:p>
            <a:pPr eaLnBrk="1" hangingPunct="1"/>
            <a:r>
              <a:rPr lang="en-US" altLang="en-US"/>
              <a:t>Factors that Influence Ionization Energy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2209800"/>
          </a:xfrm>
        </p:spPr>
        <p:txBody>
          <a:bodyPr/>
          <a:lstStyle/>
          <a:p>
            <a:pPr eaLnBrk="1" hangingPunct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altLang="en-US" dirty="0"/>
              <a:t>Smaller atoms have higher </a:t>
            </a:r>
            <a:r>
              <a:rPr lang="en-US" altLang="en-US" i="1" dirty="0"/>
              <a:t>I</a:t>
            </a:r>
            <a:r>
              <a:rPr lang="en-US" altLang="en-US" dirty="0"/>
              <a:t> values.</a:t>
            </a:r>
          </a:p>
          <a:p>
            <a:pPr eaLnBrk="1" hangingPunct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altLang="en-US" i="1" dirty="0"/>
              <a:t>I</a:t>
            </a:r>
            <a:r>
              <a:rPr lang="en-US" altLang="en-US" dirty="0"/>
              <a:t> values depend on </a:t>
            </a:r>
            <a:r>
              <a:rPr lang="en-US" altLang="en-US" b="1" dirty="0"/>
              <a:t>effective nuclear charge </a:t>
            </a:r>
            <a:r>
              <a:rPr lang="en-US" altLang="en-US" dirty="0"/>
              <a:t>and </a:t>
            </a:r>
            <a:r>
              <a:rPr lang="en-US" altLang="en-US" b="1" dirty="0"/>
              <a:t>average distance</a:t>
            </a:r>
            <a:r>
              <a:rPr lang="en-US" altLang="en-US" dirty="0"/>
              <a:t> of the electron from the nucleus.</a:t>
            </a:r>
          </a:p>
        </p:txBody>
      </p:sp>
      <p:pic>
        <p:nvPicPr>
          <p:cNvPr id="19460" name="Picture 5" descr="C:\Documents and Settings\GEX\Desktop\51579 image ppt\Chapter 07\07_10_Fig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91006"/>
            <a:ext cx="4876800" cy="288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FA5168-F8D1-4066-BC39-5C18B49E678F}"/>
              </a:ext>
            </a:extLst>
          </p:cNvPr>
          <p:cNvCxnSpPr/>
          <p:nvPr/>
        </p:nvCxnSpPr>
        <p:spPr bwMode="auto">
          <a:xfrm>
            <a:off x="7467600" y="4267200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Electron Configurations of 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dirty="0"/>
              <a:t>Cations: The electrons are lost from the </a:t>
            </a:r>
            <a:r>
              <a:rPr lang="en-US" altLang="en-US" i="1" dirty="0"/>
              <a:t>highest</a:t>
            </a:r>
            <a:r>
              <a:rPr lang="en-US" altLang="en-US" dirty="0"/>
              <a:t> energy level (</a:t>
            </a:r>
            <a:r>
              <a:rPr lang="en-US" altLang="en-US" i="1" dirty="0"/>
              <a:t>n</a:t>
            </a:r>
            <a:r>
              <a:rPr lang="en-US" altLang="en-US" dirty="0"/>
              <a:t> value).</a:t>
            </a:r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dirty="0"/>
              <a:t>Li</a:t>
            </a:r>
            <a:r>
              <a:rPr lang="en-US" altLang="en-US" baseline="30000" dirty="0"/>
              <a:t>+</a:t>
            </a:r>
            <a:r>
              <a:rPr lang="en-US" altLang="en-US" dirty="0"/>
              <a:t> is 1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 (losing a 2</a:t>
            </a:r>
            <a:r>
              <a:rPr lang="en-US" altLang="en-US" i="1" dirty="0"/>
              <a:t>s</a:t>
            </a:r>
            <a:r>
              <a:rPr lang="en-US" altLang="en-US" dirty="0"/>
              <a:t> electron).</a:t>
            </a:r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dirty="0"/>
              <a:t>Fe</a:t>
            </a:r>
            <a:r>
              <a:rPr lang="en-US" altLang="en-US" baseline="30000" dirty="0"/>
              <a:t>2+</a:t>
            </a:r>
            <a:r>
              <a:rPr lang="en-US" altLang="en-US" dirty="0"/>
              <a:t> (number 26) is 1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2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2</a:t>
            </a:r>
            <a:r>
              <a:rPr lang="en-US" altLang="en-US" i="1" dirty="0"/>
              <a:t>p</a:t>
            </a:r>
            <a:r>
              <a:rPr lang="en-US" altLang="en-US" baseline="30000" dirty="0"/>
              <a:t>6</a:t>
            </a:r>
            <a:r>
              <a:rPr lang="en-US" altLang="en-US" dirty="0"/>
              <a:t>3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3</a:t>
            </a:r>
            <a:r>
              <a:rPr lang="en-US" altLang="en-US" i="1" dirty="0"/>
              <a:t>p</a:t>
            </a:r>
            <a:r>
              <a:rPr lang="en-US" altLang="en-US" baseline="30000" dirty="0"/>
              <a:t>6</a:t>
            </a:r>
            <a:r>
              <a:rPr lang="en-US" altLang="en-US" dirty="0"/>
              <a:t>3</a:t>
            </a:r>
            <a:r>
              <a:rPr lang="en-US" altLang="en-US" i="1" dirty="0"/>
              <a:t>d</a:t>
            </a:r>
            <a:r>
              <a:rPr lang="en-US" altLang="en-US" baseline="30000" dirty="0"/>
              <a:t>6</a:t>
            </a:r>
            <a:r>
              <a:rPr lang="en-US" altLang="en-US" dirty="0"/>
              <a:t> (losing two 4</a:t>
            </a:r>
            <a:r>
              <a:rPr lang="en-US" altLang="en-US" i="1" dirty="0"/>
              <a:t>s</a:t>
            </a:r>
            <a:r>
              <a:rPr lang="en-US" altLang="en-US" dirty="0"/>
              <a:t> electrons).</a:t>
            </a:r>
          </a:p>
          <a:p>
            <a:pPr eaLnBrk="1" hangingPunct="1"/>
            <a:r>
              <a:rPr lang="en-US" altLang="en-US" dirty="0"/>
              <a:t>Anions: The electron configurations are filled to </a:t>
            </a:r>
            <a:r>
              <a:rPr lang="en-US" altLang="en-US" i="1" dirty="0"/>
              <a:t>ns</a:t>
            </a:r>
            <a:r>
              <a:rPr lang="en-US" altLang="en-US" baseline="30000" dirty="0"/>
              <a:t>2</a:t>
            </a:r>
            <a:r>
              <a:rPr lang="en-US" altLang="en-US" i="1" dirty="0"/>
              <a:t>np</a:t>
            </a:r>
            <a:r>
              <a:rPr lang="en-US" altLang="en-US" baseline="30000" dirty="0"/>
              <a:t>6</a:t>
            </a:r>
            <a:r>
              <a:rPr lang="en-US" altLang="en-US" dirty="0"/>
              <a:t>; e.g., F</a:t>
            </a:r>
            <a:r>
              <a:rPr lang="en-US" altLang="en-US" baseline="30000" dirty="0"/>
              <a:t>–</a:t>
            </a:r>
            <a:r>
              <a:rPr lang="en-US" altLang="en-US" dirty="0"/>
              <a:t> is 1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2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2</a:t>
            </a:r>
            <a:r>
              <a:rPr lang="en-US" altLang="en-US" i="1" dirty="0"/>
              <a:t>p</a:t>
            </a:r>
            <a:r>
              <a:rPr lang="en-US" altLang="en-US" baseline="30000" dirty="0"/>
              <a:t>6</a:t>
            </a:r>
            <a:r>
              <a:rPr lang="en-US" altLang="en-US" dirty="0"/>
              <a:t> (gaining one electron in 2</a:t>
            </a:r>
            <a:r>
              <a:rPr lang="en-US" altLang="en-US" i="1" dirty="0"/>
              <a:t>p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8428" y="0"/>
            <a:ext cx="438912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Ionization Energy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040" y="981075"/>
            <a:ext cx="11998960" cy="2286000"/>
          </a:xfrm>
        </p:spPr>
        <p:txBody>
          <a:bodyPr/>
          <a:lstStyle/>
          <a:p>
            <a:pPr eaLnBrk="1" hangingPunct="1"/>
            <a:r>
              <a:rPr lang="en-US" altLang="en-US" dirty="0"/>
              <a:t>It requires more energy to remove each successive electron.</a:t>
            </a:r>
          </a:p>
          <a:p>
            <a:pPr eaLnBrk="1" hangingPunct="1"/>
            <a:r>
              <a:rPr lang="en-US" altLang="en-US" dirty="0"/>
              <a:t>When all valence electrons have been removed, it takes a great deal more energy to remove the next electron.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73616F-0E08-49A3-AF48-8D5546DEC249}"/>
              </a:ext>
            </a:extLst>
          </p:cNvPr>
          <p:cNvSpPr txBox="1">
            <a:spLocks/>
          </p:cNvSpPr>
          <p:nvPr/>
        </p:nvSpPr>
        <p:spPr>
          <a:xfrm>
            <a:off x="193040" y="2414412"/>
            <a:ext cx="12252960" cy="8526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rabicParenR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generally increases across a period.</a:t>
            </a:r>
          </a:p>
          <a:p>
            <a:pPr marL="514350" indent="-514350">
              <a:buFontTx/>
              <a:buAutoNum type="arabicParenR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generally decreases down a group.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BE9C43-295C-44C2-B089-9217FFDC5802}"/>
              </a:ext>
            </a:extLst>
          </p:cNvPr>
          <p:cNvSpPr txBox="1">
            <a:spLocks/>
          </p:cNvSpPr>
          <p:nvPr/>
        </p:nvSpPr>
        <p:spPr>
          <a:xfrm>
            <a:off x="193040" y="3429000"/>
            <a:ext cx="7030720" cy="967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Smaller atoms have higher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values.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values depend on effective nuclear charge and average distance of the electron from the nucleus.</a:t>
            </a:r>
          </a:p>
        </p:txBody>
      </p:sp>
      <p:pic>
        <p:nvPicPr>
          <p:cNvPr id="7" name="Picture 5" descr="C:\Documents and Settings\GEX\Desktop\51579 image ppt\Chapter 07\07_10_Figure.jpg">
            <a:extLst>
              <a:ext uri="{FF2B5EF4-FFF2-40B4-BE49-F238E27FC236}">
                <a16:creationId xmlns:a16="http://schemas.microsoft.com/office/drawing/2014/main" id="{8E3CAF91-97C2-4724-AC71-588196B4E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60" y="3590926"/>
            <a:ext cx="4876800" cy="288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GEX\Desktop\51579 image ppt\Chapter 07\07_11_Figure.jpg">
            <a:extLst>
              <a:ext uri="{FF2B5EF4-FFF2-40B4-BE49-F238E27FC236}">
                <a16:creationId xmlns:a16="http://schemas.microsoft.com/office/drawing/2014/main" id="{161FB2BF-439C-4A1A-A811-1F637722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2637632"/>
            <a:ext cx="18288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Electron Affinity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3581400"/>
          </a:xfrm>
        </p:spPr>
        <p:txBody>
          <a:bodyPr/>
          <a:lstStyle/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b="1" dirty="0"/>
              <a:t>Electron affinity</a:t>
            </a:r>
            <a:r>
              <a:rPr lang="en-US" altLang="en-US" dirty="0"/>
              <a:t> is the energy change accompanying the addition of an electron to a gaseous atom:	</a:t>
            </a:r>
          </a:p>
          <a:p>
            <a:pPr marL="0" indent="0">
              <a:buClr>
                <a:srgbClr val="00B050"/>
              </a:buClr>
              <a:buNone/>
              <a:defRPr/>
            </a:pPr>
            <a:r>
              <a:rPr lang="en-US" altLang="en-US" dirty="0"/>
              <a:t>		</a:t>
            </a:r>
            <a:r>
              <a:rPr lang="en-US" altLang="en-US" dirty="0" err="1"/>
              <a:t>Cl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baseline="30000" dirty="0">
                <a:cs typeface="Arial" charset="0"/>
              </a:rPr>
              <a:t>−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 </a:t>
            </a:r>
            <a:r>
              <a:rPr lang="en-US" altLang="en-US" dirty="0" err="1">
                <a:sym typeface="Symbol" pitchFamily="18" charset="2"/>
              </a:rPr>
              <a:t>Cl</a:t>
            </a:r>
            <a:r>
              <a:rPr lang="en-US" altLang="en-US" baseline="30000" dirty="0">
                <a:cs typeface="Arial" charset="0"/>
                <a:sym typeface="Symbol" pitchFamily="18" charset="2"/>
              </a:rPr>
              <a:t>−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endParaRPr lang="en-US" altLang="en-US" dirty="0">
              <a:cs typeface="Arial" charset="0"/>
              <a:sym typeface="Symbol" pitchFamily="18" charset="2"/>
            </a:endParaRP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It is typically </a:t>
            </a:r>
            <a:r>
              <a:rPr lang="en-US" altLang="en-US" i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exothermic</a:t>
            </a:r>
            <a:r>
              <a:rPr lang="en-US" altLang="en-US" dirty="0">
                <a:cs typeface="Arial" charset="0"/>
                <a:sym typeface="Symbol" pitchFamily="18" charset="2"/>
              </a:rPr>
              <a:t>, so, for most elements, it is negative!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078CA-0F50-4E5C-9FF4-BD10227E2580}"/>
              </a:ext>
            </a:extLst>
          </p:cNvPr>
          <p:cNvSpPr txBox="1"/>
          <p:nvPr/>
        </p:nvSpPr>
        <p:spPr>
          <a:xfrm>
            <a:off x="7284914" y="2781300"/>
            <a:ext cx="169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 = -349kJ/mol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1C49E-DC05-46D5-8664-B7EB36065699}"/>
              </a:ext>
            </a:extLst>
          </p:cNvPr>
          <p:cNvSpPr txBox="1"/>
          <p:nvPr/>
        </p:nvSpPr>
        <p:spPr>
          <a:xfrm>
            <a:off x="7225123" y="231963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 = -349kJ/mol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03AF2-70BF-4449-9C93-C910478F5D28}"/>
              </a:ext>
            </a:extLst>
          </p:cNvPr>
          <p:cNvSpPr/>
          <p:nvPr/>
        </p:nvSpPr>
        <p:spPr>
          <a:xfrm>
            <a:off x="1674922" y="4314063"/>
            <a:ext cx="9064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Pro-Regular"/>
              </a:rPr>
              <a:t> A negative electron affinity means that energy is released when the electron is added; hence, when the electron affinity is negative the anion is stable.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By contrast, a positive electron affinity means that the anion is not stable relative to the separated atom and electron, in which case its exact value cannot be measured.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0" y="6350"/>
            <a:ext cx="9144000" cy="1143000"/>
          </a:xfrm>
        </p:spPr>
        <p:txBody>
          <a:bodyPr/>
          <a:lstStyle/>
          <a:p>
            <a:r>
              <a:rPr lang="en-US" altLang="en-US"/>
              <a:t>General Trend in Electron Affinity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1149350"/>
            <a:ext cx="5105400" cy="5410200"/>
          </a:xfrm>
        </p:spPr>
        <p:txBody>
          <a:bodyPr/>
          <a:lstStyle/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Not much change in a group.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Across a period, it generally increases. </a:t>
            </a:r>
            <a:r>
              <a:rPr lang="en-US" altLang="en-US" i="1" dirty="0">
                <a:cs typeface="Arial" charset="0"/>
                <a:sym typeface="Symbol" pitchFamily="18" charset="2"/>
              </a:rPr>
              <a:t>Three</a:t>
            </a:r>
            <a:r>
              <a:rPr lang="en-US" altLang="en-US" dirty="0">
                <a:cs typeface="Arial" charset="0"/>
                <a:sym typeface="Symbol" pitchFamily="18" charset="2"/>
              </a:rPr>
              <a:t> notable exceptions include the following: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Group 2A: </a:t>
            </a:r>
            <a:r>
              <a:rPr lang="en-US" altLang="en-US" i="1" dirty="0">
                <a:cs typeface="Arial" charset="0"/>
                <a:sym typeface="Symbol" pitchFamily="18" charset="2"/>
              </a:rPr>
              <a:t>s</a:t>
            </a:r>
            <a:r>
              <a:rPr lang="en-US" altLang="en-US" dirty="0">
                <a:cs typeface="Arial" charset="0"/>
                <a:sym typeface="Symbol" pitchFamily="18" charset="2"/>
              </a:rPr>
              <a:t> sublevel is full!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Group 5A: </a:t>
            </a:r>
            <a:r>
              <a:rPr lang="en-US" altLang="en-US" i="1" dirty="0">
                <a:cs typeface="Arial" charset="0"/>
                <a:sym typeface="Symbol" pitchFamily="18" charset="2"/>
              </a:rPr>
              <a:t>p</a:t>
            </a:r>
            <a:r>
              <a:rPr lang="en-US" altLang="en-US" dirty="0">
                <a:cs typeface="Arial" charset="0"/>
                <a:sym typeface="Symbol" pitchFamily="18" charset="2"/>
              </a:rPr>
              <a:t> sublevel is half-full!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Group 8A: </a:t>
            </a:r>
            <a:r>
              <a:rPr lang="en-US" altLang="en-US" i="1" dirty="0">
                <a:cs typeface="Arial" charset="0"/>
                <a:sym typeface="Symbol" pitchFamily="18" charset="2"/>
              </a:rPr>
              <a:t>p</a:t>
            </a:r>
            <a:r>
              <a:rPr lang="en-US" altLang="en-US" dirty="0">
                <a:cs typeface="Arial" charset="0"/>
                <a:sym typeface="Symbol" pitchFamily="18" charset="2"/>
              </a:rPr>
              <a:t> sublevel is full!</a:t>
            </a:r>
          </a:p>
          <a:p>
            <a:pPr marL="514350" indent="-514350">
              <a:buNone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	Note: the electron affinity for many of these elements is </a:t>
            </a:r>
            <a:r>
              <a:rPr lang="en-US" altLang="en-US" i="1" dirty="0">
                <a:cs typeface="Arial" charset="0"/>
                <a:sym typeface="Symbol" pitchFamily="18" charset="2"/>
              </a:rPr>
              <a:t>positive</a:t>
            </a:r>
            <a:r>
              <a:rPr lang="en-US" altLang="en-US" dirty="0">
                <a:cs typeface="Arial" charset="0"/>
                <a:sym typeface="Symbol" pitchFamily="18" charset="2"/>
              </a:rPr>
              <a:t> (X</a:t>
            </a:r>
            <a:r>
              <a:rPr lang="en-US" altLang="en-US" baseline="30000" dirty="0">
                <a:cs typeface="Arial" charset="0"/>
                <a:sym typeface="Symbol" pitchFamily="18" charset="2"/>
              </a:rPr>
              <a:t>–</a:t>
            </a:r>
            <a:r>
              <a:rPr lang="en-US" altLang="en-US" dirty="0">
                <a:cs typeface="Arial" charset="0"/>
                <a:sym typeface="Symbol" pitchFamily="18" charset="2"/>
              </a:rPr>
              <a:t> is unstable).</a:t>
            </a:r>
            <a:endParaRPr lang="en-US" dirty="0"/>
          </a:p>
        </p:txBody>
      </p:sp>
      <p:pic>
        <p:nvPicPr>
          <p:cNvPr id="1026" name="Picture 2" descr="C:\Documents and Settings\GEX\Desktop\51579 IRDVD Brown\51579 Lecture PPT\Chapter 07\07_12_Fig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40" y="2079942"/>
            <a:ext cx="5127268" cy="31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6430963" y="685801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 b="0">
                <a:solidFill>
                  <a:schemeClr val="tx1"/>
                </a:solidFill>
              </a:rPr>
              <a:t>Lecture Presentation</a:t>
            </a:r>
          </a:p>
        </p:txBody>
      </p:sp>
      <p:pic>
        <p:nvPicPr>
          <p:cNvPr id="9222" name="Picture 1" descr="BROW0417_13_e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019800" y="1676400"/>
            <a:ext cx="4572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3400" b="1" dirty="0">
                <a:latin typeface="Arial" charset="0"/>
                <a:cs typeface="Arial" charset="0"/>
              </a:rPr>
              <a:t>Chapter 6</a:t>
            </a:r>
            <a:br>
              <a:rPr lang="en-US" sz="3400" b="1" dirty="0">
                <a:latin typeface="Arial" charset="0"/>
                <a:cs typeface="Arial" charset="0"/>
              </a:rPr>
            </a:br>
            <a:br>
              <a:rPr lang="en-US" sz="3400" b="1" dirty="0">
                <a:latin typeface="Arial" charset="0"/>
                <a:cs typeface="Arial" charset="0"/>
              </a:rPr>
            </a:br>
            <a:r>
              <a:rPr lang="en-US" sz="3400" b="1" dirty="0">
                <a:latin typeface="Arial" charset="0"/>
                <a:cs typeface="Arial" charset="0"/>
              </a:rPr>
              <a:t> </a:t>
            </a:r>
            <a:r>
              <a:rPr lang="en-US" altLang="en-US" sz="3600" dirty="0"/>
              <a:t>Electronic Structure of Atoms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814217" y="5715000"/>
            <a:ext cx="259766" cy="6491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C82E3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19800" y="5791200"/>
            <a:ext cx="45720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defRPr/>
            </a:pPr>
            <a:r>
              <a:rPr lang="en-US" sz="1800" kern="0" dirty="0">
                <a:solidFill>
                  <a:srgbClr val="0D0D0D"/>
                </a:solidFill>
                <a:latin typeface="Arial"/>
                <a:cs typeface="+mn-cs"/>
              </a:rPr>
              <a:t>James F. Kirby</a:t>
            </a:r>
          </a:p>
          <a:p>
            <a:pPr defTabSz="914400" eaLnBrk="1" hangingPunct="1">
              <a:defRPr/>
            </a:pPr>
            <a:r>
              <a:rPr lang="en-US" sz="1800" kern="0" dirty="0">
                <a:solidFill>
                  <a:srgbClr val="0D0D0D"/>
                </a:solidFill>
                <a:latin typeface="Arial"/>
                <a:cs typeface="+mn-cs"/>
              </a:rPr>
              <a:t>Quinnipiac University</a:t>
            </a:r>
          </a:p>
          <a:p>
            <a:pPr defTabSz="914400" eaLnBrk="1" hangingPunct="1">
              <a:defRPr/>
            </a:pPr>
            <a:r>
              <a:rPr lang="en-US" sz="1800" kern="0" dirty="0">
                <a:solidFill>
                  <a:srgbClr val="0D0D0D"/>
                </a:solidFill>
                <a:latin typeface="Arial"/>
                <a:cs typeface="+mn-cs"/>
              </a:rPr>
              <a:t>Hamden, CT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/>
          </p:cNvSpPr>
          <p:nvPr/>
        </p:nvSpPr>
        <p:spPr bwMode="auto">
          <a:xfrm>
            <a:off x="6019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/>
          <a:p>
            <a:pPr algn="ctr" eaLnBrk="1" hangingPunct="1"/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Chapter 8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 Basic Concepts of Chemical Bonding</a:t>
            </a:r>
          </a:p>
        </p:txBody>
      </p:sp>
      <p:sp>
        <p:nvSpPr>
          <p:cNvPr id="4098" name="Subtitle 2"/>
          <p:cNvSpPr>
            <a:spLocks/>
          </p:cNvSpPr>
          <p:nvPr/>
        </p:nvSpPr>
        <p:spPr bwMode="auto">
          <a:xfrm>
            <a:off x="6019800" y="57912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>
                <a:solidFill>
                  <a:srgbClr val="0D0D0D"/>
                </a:solidFill>
              </a:rPr>
              <a:t>James F. Kirby</a:t>
            </a:r>
          </a:p>
          <a:p>
            <a:pPr algn="ctr" eaLnBrk="1" hangingPunct="1"/>
            <a:r>
              <a:rPr lang="en-US">
                <a:solidFill>
                  <a:srgbClr val="0D0D0D"/>
                </a:solidFill>
              </a:rPr>
              <a:t>Quinnipiac University</a:t>
            </a:r>
          </a:p>
          <a:p>
            <a:pPr algn="ctr" eaLnBrk="1" hangingPunct="1"/>
            <a:r>
              <a:rPr lang="en-US">
                <a:solidFill>
                  <a:srgbClr val="0D0D0D"/>
                </a:solidFill>
              </a:rPr>
              <a:t>Hamden, CT</a:t>
            </a:r>
          </a:p>
        </p:txBody>
      </p:sp>
      <p:pic>
        <p:nvPicPr>
          <p:cNvPr id="4099" name="Picture 1" descr="BROW0417_13_e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008326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8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Chemical Bonds</a:t>
            </a:r>
          </a:p>
        </p:txBody>
      </p:sp>
      <p:sp>
        <p:nvSpPr>
          <p:cNvPr id="6147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1066800"/>
            <a:ext cx="51435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Three basic types of bonds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Ionic</a:t>
            </a:r>
          </a:p>
          <a:p>
            <a:pPr lvl="2" eaLnBrk="1" hangingPunct="1"/>
            <a:r>
              <a:rPr lang="en-US" sz="2800" dirty="0">
                <a:latin typeface="Arial" charset="0"/>
                <a:ea typeface="ＭＳ Ｐゴシック" charset="0"/>
              </a:rPr>
              <a:t>Electrostatic attraction between ions.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Covalent</a:t>
            </a:r>
          </a:p>
          <a:p>
            <a:pPr lvl="2" eaLnBrk="1" hangingPunct="1"/>
            <a:r>
              <a:rPr lang="en-US" sz="2800" dirty="0">
                <a:latin typeface="Arial" charset="0"/>
                <a:ea typeface="ＭＳ Ｐゴシック" charset="0"/>
              </a:rPr>
              <a:t>Sharing of electrons by two atoms.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Metallic</a:t>
            </a:r>
          </a:p>
          <a:p>
            <a:pPr lvl="2" eaLnBrk="1" hangingPunct="1"/>
            <a:r>
              <a:rPr lang="en-US" sz="2800" dirty="0">
                <a:latin typeface="Arial" charset="0"/>
                <a:ea typeface="ＭＳ Ｐゴシック" charset="0"/>
              </a:rPr>
              <a:t>Metal atoms bonded to several other atoms.</a:t>
            </a:r>
          </a:p>
        </p:txBody>
      </p:sp>
      <p:pic>
        <p:nvPicPr>
          <p:cNvPr id="6146" name="Picture 4" descr="08_01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7"/>
          <a:stretch>
            <a:fillRect/>
          </a:stretch>
        </p:blipFill>
        <p:spPr bwMode="auto">
          <a:xfrm>
            <a:off x="2438400" y="914400"/>
            <a:ext cx="23622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2435D4-8D5E-460F-B3C6-D537984353FB}"/>
              </a:ext>
            </a:extLst>
          </p:cNvPr>
          <p:cNvSpPr/>
          <p:nvPr/>
        </p:nvSpPr>
        <p:spPr>
          <a:xfrm>
            <a:off x="1939031" y="556154"/>
            <a:ext cx="831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Pro-Regular"/>
              </a:rPr>
              <a:t>The formation of bonds involves interactions of the outermost electrons of atoms, their valence electrons.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6FB03-2097-4815-BA6D-75F3D301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86" y="1480408"/>
            <a:ext cx="3371429" cy="914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E3106D-307E-4647-BF01-EA511B0E3AAD}"/>
              </a:ext>
            </a:extLst>
          </p:cNvPr>
          <p:cNvSpPr/>
          <p:nvPr/>
        </p:nvSpPr>
        <p:spPr>
          <a:xfrm>
            <a:off x="1939032" y="5467993"/>
            <a:ext cx="8569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Pro-Bold"/>
              </a:rPr>
              <a:t>octet rule</a:t>
            </a:r>
            <a:r>
              <a:rPr lang="en-US" dirty="0">
                <a:latin typeface="MinionPro-Regular"/>
              </a:rPr>
              <a:t>: </a:t>
            </a:r>
            <a:r>
              <a:rPr lang="en-US" i="1" dirty="0">
                <a:latin typeface="MinionPro-It"/>
              </a:rPr>
              <a:t>Atoms tend to gain, lose</a:t>
            </a:r>
            <a:r>
              <a:rPr lang="en-US" dirty="0">
                <a:latin typeface="MinionPro-Regular"/>
              </a:rPr>
              <a:t>, </a:t>
            </a:r>
            <a:r>
              <a:rPr lang="en-US" i="1" dirty="0">
                <a:latin typeface="MinionPro-It"/>
              </a:rPr>
              <a:t>or share electrons until they are surrounded</a:t>
            </a:r>
          </a:p>
          <a:p>
            <a:r>
              <a:rPr lang="en-US" i="1" dirty="0">
                <a:latin typeface="MinionPro-It"/>
              </a:rPr>
              <a:t>by eight valence electrons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8F809-AFB7-4F22-85FC-056C2532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06" y="2519211"/>
            <a:ext cx="564761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4"/>
          <p:cNvSpPr>
            <a:spLocks noGrp="1"/>
          </p:cNvSpPr>
          <p:nvPr>
            <p:ph type="title"/>
          </p:nvPr>
        </p:nvSpPr>
        <p:spPr>
          <a:xfrm>
            <a:off x="2286000" y="184780"/>
            <a:ext cx="7620000" cy="814527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Ionic </a:t>
            </a:r>
            <a:r>
              <a:rPr lang="en-US" altLang="zh-CN" dirty="0">
                <a:latin typeface="Arial" charset="0"/>
                <a:ea typeface="ＭＳ Ｐゴシック" charset="0"/>
              </a:rPr>
              <a:t>Bonding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9218" name="Content Placeholder 5"/>
          <p:cNvSpPr>
            <a:spLocks noGrp="1"/>
          </p:cNvSpPr>
          <p:nvPr>
            <p:ph idx="1"/>
          </p:nvPr>
        </p:nvSpPr>
        <p:spPr>
          <a:xfrm>
            <a:off x="1981200" y="1253475"/>
            <a:ext cx="8229600" cy="1828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Atoms tend to lose (metals) or gain (nonmetals) electrons to make them isoelectronic to the noble gases (stable form 2e, 8e, 18e).</a:t>
            </a:r>
          </a:p>
        </p:txBody>
      </p:sp>
      <p:pic>
        <p:nvPicPr>
          <p:cNvPr id="9220" name="Picture 6" descr="08_Pg301_UnFigur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>
            <a:fillRect/>
          </a:stretch>
        </p:blipFill>
        <p:spPr bwMode="auto">
          <a:xfrm>
            <a:off x="3276600" y="2576340"/>
            <a:ext cx="5410200" cy="60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83649-6773-4564-BD04-7962F06ECF51}"/>
              </a:ext>
            </a:extLst>
          </p:cNvPr>
          <p:cNvSpPr/>
          <p:nvPr/>
        </p:nvSpPr>
        <p:spPr>
          <a:xfrm>
            <a:off x="1943100" y="3562561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nionPro-Regular"/>
              </a:rPr>
              <a:t>The stability of ionic compounds result from the attraction between ions of opposite charge. The strength of the attraction of these interactions is represented by lattice energy.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97C30C-AFD9-4B1D-B458-3D110BFB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44" y="4766325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Lattice energy increases with: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increasing charge on the ions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decreasing size of ions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7EA755EC-2286-4668-A285-CCB6D10E348F}"/>
              </a:ext>
            </a:extLst>
          </p:cNvPr>
          <p:cNvGrpSpPr>
            <a:grpSpLocks/>
          </p:cNvGrpSpPr>
          <p:nvPr/>
        </p:nvGrpSpPr>
        <p:grpSpPr bwMode="auto">
          <a:xfrm>
            <a:off x="7832109" y="4966177"/>
            <a:ext cx="2479675" cy="1066800"/>
            <a:chOff x="2112" y="3264"/>
            <a:chExt cx="1562" cy="672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D746288-30E4-4326-99A5-27F96B8B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75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E</a:t>
              </a:r>
              <a:r>
                <a:rPr lang="en-US" sz="3200" baseline="-25000" dirty="0"/>
                <a:t>el</a:t>
              </a:r>
              <a:r>
                <a:rPr lang="en-US" sz="3200" dirty="0"/>
                <a:t> = </a:t>
              </a:r>
              <a:r>
                <a:rPr lang="en-US" sz="3200" i="1" dirty="0">
                  <a:latin typeface="Symbol" charset="0"/>
                  <a:sym typeface="Symbol" charset="0"/>
                </a:rPr>
                <a:t></a:t>
              </a:r>
              <a:endParaRPr lang="en-US" sz="3200" i="1" dirty="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5F0B724B-145F-4F4A-BD54-FCE1E77BB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4" y="3264"/>
              <a:ext cx="720" cy="672"/>
              <a:chOff x="2954" y="3264"/>
              <a:chExt cx="720" cy="672"/>
            </a:xfrm>
          </p:grpSpPr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A2FF39A9-CD90-4CC5-BD76-CAE0953A6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264"/>
                <a:ext cx="673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i="1" dirty="0">
                    <a:latin typeface="Times New Roman" charset="0"/>
                  </a:rPr>
                  <a:t>Q</a:t>
                </a:r>
                <a:r>
                  <a:rPr lang="en-US" sz="3200" baseline="-25000" dirty="0"/>
                  <a:t>1</a:t>
                </a:r>
                <a:r>
                  <a:rPr lang="en-US" sz="3200" i="1" dirty="0">
                    <a:latin typeface="Times New Roman" charset="0"/>
                  </a:rPr>
                  <a:t>Q</a:t>
                </a:r>
                <a:r>
                  <a:rPr lang="en-US" sz="3200" baseline="-25000" dirty="0"/>
                  <a:t>2</a:t>
                </a:r>
                <a:endParaRPr lang="en-US" sz="3200" i="1" dirty="0"/>
              </a:p>
              <a:p>
                <a:pPr algn="ctr"/>
                <a:r>
                  <a:rPr lang="en-US" sz="3200" i="1" dirty="0">
                    <a:latin typeface="Times New Roman" charset="0"/>
                  </a:rPr>
                  <a:t>d</a:t>
                </a:r>
                <a:endParaRPr lang="en-US" sz="3200" i="1" dirty="0"/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300E79AD-9614-46FA-9204-3DA05C920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4" y="3637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982C5-5730-44FA-A5F7-A0C01743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838200"/>
            <a:ext cx="5342221" cy="1847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3079E-57CF-487F-B14A-D09DBC04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68" y="2895600"/>
            <a:ext cx="5795141" cy="83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BDD06-61C7-487D-AC09-FD3C7DCE7447}"/>
              </a:ext>
            </a:extLst>
          </p:cNvPr>
          <p:cNvSpPr txBox="1"/>
          <p:nvPr/>
        </p:nvSpPr>
        <p:spPr>
          <a:xfrm>
            <a:off x="3039894" y="3284369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B7DDC-821F-4174-A952-94F0F1F48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266" y="4038600"/>
            <a:ext cx="6192253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00F341-0355-4577-9C6E-C9695F440150}"/>
              </a:ext>
            </a:extLst>
          </p:cNvPr>
          <p:cNvSpPr txBox="1"/>
          <p:nvPr/>
        </p:nvSpPr>
        <p:spPr>
          <a:xfrm>
            <a:off x="3013261" y="448618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B192D-6C98-4BD9-A156-0C0C5BBCBD60}"/>
              </a:ext>
            </a:extLst>
          </p:cNvPr>
          <p:cNvSpPr/>
          <p:nvPr/>
        </p:nvSpPr>
        <p:spPr>
          <a:xfrm>
            <a:off x="5105401" y="302567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Born-Haber Cycle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84E2B32-1E9F-44CE-8C20-C0AA22324213}"/>
              </a:ext>
            </a:extLst>
          </p:cNvPr>
          <p:cNvSpPr/>
          <p:nvPr/>
        </p:nvSpPr>
        <p:spPr bwMode="auto">
          <a:xfrm>
            <a:off x="5965227" y="5080986"/>
            <a:ext cx="4572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18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E0EE89-6438-4FD6-B5F7-9F57E7731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434" y="5687999"/>
            <a:ext cx="7509131" cy="5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3972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76200"/>
            <a:ext cx="9144001" cy="1143000"/>
          </a:xfrm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  <a:ea typeface="ＭＳ Ｐゴシック" charset="0"/>
              </a:rPr>
              <a:t>Covalent Bonding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219200"/>
            <a:ext cx="5410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In covalent bonds, atoms share electrons.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There are several electrostatic interactions in these bonds: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attractions between electrons and nuclei,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repulsions between electrons, and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repulsions between nuclei.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For a bond to form, the attractions must be greater than the repulsions.</a:t>
            </a:r>
          </a:p>
        </p:txBody>
      </p:sp>
      <p:pic>
        <p:nvPicPr>
          <p:cNvPr id="18435" name="Picture 4" descr="08_06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"/>
          <a:stretch>
            <a:fillRect/>
          </a:stretch>
        </p:blipFill>
        <p:spPr bwMode="auto">
          <a:xfrm>
            <a:off x="1752600" y="1219200"/>
            <a:ext cx="29718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0436878-9929-48F5-B6DA-A2A19A6ACC23}"/>
              </a:ext>
            </a:extLst>
          </p:cNvPr>
          <p:cNvSpPr/>
          <p:nvPr/>
        </p:nvSpPr>
        <p:spPr bwMode="auto">
          <a:xfrm>
            <a:off x="1905000" y="4953000"/>
            <a:ext cx="1427162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1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8ED2E-4576-48BB-BF48-4C930BD580D1}"/>
              </a:ext>
            </a:extLst>
          </p:cNvPr>
          <p:cNvSpPr/>
          <p:nvPr/>
        </p:nvSpPr>
        <p:spPr bwMode="auto">
          <a:xfrm>
            <a:off x="3027362" y="4953000"/>
            <a:ext cx="1427162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18" charset="-128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438402" y="192783"/>
            <a:ext cx="77724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Electrons on Lewis Structures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43840" y="2712868"/>
            <a:ext cx="11734800" cy="155750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Lone pairs: electrons located on </a:t>
            </a:r>
            <a:r>
              <a:rPr lang="en-US" i="1" dirty="0">
                <a:latin typeface="Arial" charset="0"/>
                <a:ea typeface="ＭＳ Ｐゴシック" charset="0"/>
              </a:rPr>
              <a:t>only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one</a:t>
            </a:r>
            <a:r>
              <a:rPr lang="en-US" dirty="0">
                <a:latin typeface="Arial" charset="0"/>
                <a:ea typeface="ＭＳ Ｐゴシック" charset="0"/>
              </a:rPr>
              <a:t> atom in a Lewis structure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Bonding pairs: shared electrons in a Lewis structure; they can be represented by two dots </a:t>
            </a:r>
            <a:r>
              <a:rPr lang="en-US" i="1" dirty="0">
                <a:latin typeface="Arial" charset="0"/>
                <a:ea typeface="ＭＳ Ｐゴシック" charset="0"/>
              </a:rPr>
              <a:t>or </a:t>
            </a:r>
            <a:r>
              <a:rPr lang="en-US" dirty="0">
                <a:latin typeface="Arial" charset="0"/>
                <a:ea typeface="ＭＳ Ｐゴシック" charset="0"/>
              </a:rPr>
              <a:t>one line</a:t>
            </a:r>
          </a:p>
        </p:txBody>
      </p:sp>
      <p:pic>
        <p:nvPicPr>
          <p:cNvPr id="4" name="Picture 4" descr="08_Pg307_UnFigure_3.jpg">
            <a:extLst>
              <a:ext uri="{FF2B5EF4-FFF2-40B4-BE49-F238E27FC236}">
                <a16:creationId xmlns:a16="http://schemas.microsoft.com/office/drawing/2014/main" id="{E548A1F3-E9E2-42C7-8ADA-DE191E486F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b="10599"/>
          <a:stretch/>
        </p:blipFill>
        <p:spPr bwMode="auto">
          <a:xfrm>
            <a:off x="3276600" y="1676401"/>
            <a:ext cx="259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D500B-B941-4642-9C70-AD8EB25D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2" y="1518346"/>
            <a:ext cx="1446318" cy="113190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</a:rPr>
              <a:t>Multiple Bonds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3505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Some atoms share only one pair of electrons. These bonds are called </a:t>
            </a:r>
            <a:r>
              <a:rPr lang="en-US" b="1">
                <a:latin typeface="Arial" charset="0"/>
                <a:ea typeface="ＭＳ Ｐゴシック" charset="0"/>
              </a:rPr>
              <a:t>single bonds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Sometimes, two pairs need to be shared. These are called </a:t>
            </a:r>
            <a:r>
              <a:rPr lang="en-US" b="1">
                <a:latin typeface="Arial" charset="0"/>
                <a:ea typeface="ＭＳ Ｐゴシック" charset="0"/>
              </a:rPr>
              <a:t>double bonds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There are even cases where three bonds are shared between two atoms. These are called </a:t>
            </a:r>
            <a:r>
              <a:rPr lang="en-US" b="1">
                <a:latin typeface="Arial" charset="0"/>
                <a:ea typeface="ＭＳ Ｐゴシック" charset="0"/>
              </a:rPr>
              <a:t>triple bonds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23555" name="Picture 4" descr="08_Pg308_UnFigure_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0"/>
          <a:stretch>
            <a:fillRect/>
          </a:stretch>
        </p:blipFill>
        <p:spPr bwMode="auto">
          <a:xfrm>
            <a:off x="2362201" y="4572000"/>
            <a:ext cx="80692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 descr="08_Pg308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5"/>
          <a:stretch>
            <a:fillRect/>
          </a:stretch>
        </p:blipFill>
        <p:spPr bwMode="auto">
          <a:xfrm>
            <a:off x="2362200" y="5424488"/>
            <a:ext cx="69342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4FCED-10FC-4CF0-8516-B051544DA6A3}"/>
              </a:ext>
            </a:extLst>
          </p:cNvPr>
          <p:cNvSpPr txBox="1"/>
          <p:nvPr/>
        </p:nvSpPr>
        <p:spPr>
          <a:xfrm>
            <a:off x="2748380" y="6236118"/>
            <a:ext cx="714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Bond length</a:t>
            </a:r>
            <a:r>
              <a:rPr lang="en-US" sz="2400" dirty="0"/>
              <a:t>: single bond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double bond &gt; triple bond</a:t>
            </a:r>
            <a:endParaRPr lang="en-US" sz="2400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912" y="1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4578" name="Rectangle 4"/>
          <p:cNvSpPr>
            <a:spLocks noGrp="1" noChangeArrowheads="1"/>
          </p:cNvSpPr>
          <p:nvPr>
            <p:ph idx="1"/>
          </p:nvPr>
        </p:nvSpPr>
        <p:spPr>
          <a:xfrm>
            <a:off x="1889126" y="1295400"/>
            <a:ext cx="8550275" cy="2819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electrons in a covalent bond are not always shared equally.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Fluorine pulls harder on the electrons it shares with hydrogen than hydrogen does.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Therefore, the fluorine end of the molecule has more electron density than the hydrogen end.</a:t>
            </a:r>
          </a:p>
        </p:txBody>
      </p:sp>
      <p:pic>
        <p:nvPicPr>
          <p:cNvPr id="24579" name="Picture 4" descr="08_08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"/>
          <a:stretch>
            <a:fillRect/>
          </a:stretch>
        </p:blipFill>
        <p:spPr bwMode="auto">
          <a:xfrm>
            <a:off x="3924300" y="4191000"/>
            <a:ext cx="4000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Electronegativity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143000"/>
            <a:ext cx="8839200" cy="2971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Electronegativity is the ability of an atom in a molecule to attract electrons to itself.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On the periodic table, electronegativity generally increases as you go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from left to right across a period.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from the bottom to the top of a group.</a:t>
            </a:r>
            <a:endParaRPr lang="en-US" i="1">
              <a:latin typeface="Arial" charset="0"/>
              <a:ea typeface="ＭＳ Ｐゴシック" charset="0"/>
            </a:endParaRPr>
          </a:p>
        </p:txBody>
      </p:sp>
      <p:pic>
        <p:nvPicPr>
          <p:cNvPr id="26627" name="Picture 4" descr="08_07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>
            <a:fillRect/>
          </a:stretch>
        </p:blipFill>
        <p:spPr bwMode="auto">
          <a:xfrm>
            <a:off x="3962400" y="4024314"/>
            <a:ext cx="43434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7346" y="5044081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All electromagnetic radiation travels at the same velocity: The speed of light (</a:t>
            </a:r>
            <a:r>
              <a:rPr lang="en-US" altLang="en-US" i="1" dirty="0"/>
              <a:t>c</a:t>
            </a:r>
            <a:r>
              <a:rPr lang="en-US" altLang="en-US" dirty="0"/>
              <a:t>) is 3.00 </a:t>
            </a:r>
            <a:r>
              <a:rPr lang="en-US" altLang="en-US" dirty="0">
                <a:sym typeface="Symbol" pitchFamily="18" charset="2"/>
              </a:rPr>
              <a:t> 10</a:t>
            </a:r>
            <a:r>
              <a:rPr lang="en-US" altLang="en-US" baseline="30000" dirty="0">
                <a:sym typeface="Symbol" pitchFamily="18" charset="2"/>
              </a:rPr>
              <a:t>8</a:t>
            </a:r>
            <a:r>
              <a:rPr lang="en-US" altLang="en-US" dirty="0">
                <a:sym typeface="Symbol" pitchFamily="18" charset="2"/>
              </a:rPr>
              <a:t> m/s.</a:t>
            </a:r>
          </a:p>
          <a:p>
            <a:pPr marL="0" indent="0" algn="ctr">
              <a:buNone/>
            </a:pP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latin typeface="Symbol" pitchFamily="18" charset="2"/>
                <a:sym typeface="Symbol" pitchFamily="18" charset="2"/>
              </a:rPr>
              <a:t>;  E= </a:t>
            </a:r>
            <a:r>
              <a:rPr lang="en-US" altLang="zh-CN" i="1" dirty="0">
                <a:sym typeface="Symbol" pitchFamily="18" charset="2"/>
              </a:rPr>
              <a:t>h</a:t>
            </a:r>
            <a:r>
              <a:rPr lang="en-US" altLang="en-US" i="1" dirty="0">
                <a:latin typeface="Symbol" pitchFamily="18" charset="2"/>
                <a:sym typeface="Symbol" pitchFamily="18" charset="2"/>
              </a:rPr>
              <a:t>=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sym typeface="Symbol" pitchFamily="18" charset="2"/>
              </a:rPr>
              <a:t>h</a:t>
            </a:r>
            <a:r>
              <a:rPr lang="en-US" altLang="en-US" i="1" dirty="0" err="1">
                <a:sym typeface="Symbol" pitchFamily="18" charset="2"/>
              </a:rPr>
              <a:t>c</a:t>
            </a:r>
            <a:r>
              <a:rPr lang="en-US" altLang="en-US" i="1" dirty="0">
                <a:sym typeface="Symbol" pitchFamily="18" charset="2"/>
              </a:rPr>
              <a:t>/</a:t>
            </a:r>
            <a:r>
              <a:rPr lang="en-US" altLang="en-US" i="1" dirty="0">
                <a:latin typeface="Symbol" pitchFamily="18" charset="2"/>
                <a:sym typeface="Symbol" pitchFamily="18" charset="2"/>
              </a:rPr>
              <a:t></a:t>
            </a:r>
            <a:endParaRPr lang="en-US" altLang="en-US" i="1" baseline="30000" dirty="0">
              <a:sym typeface="Symbol" pitchFamily="18" charset="2"/>
            </a:endParaRPr>
          </a:p>
        </p:txBody>
      </p:sp>
      <p:pic>
        <p:nvPicPr>
          <p:cNvPr id="13316" name="Picture 6" descr="C:\Documents and Settings\GEX\Desktop\51579 image ppt\Chapter 06\06_04_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67" y="2082006"/>
            <a:ext cx="50609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938111-3FA0-435A-937A-FDC21BB23C11}"/>
              </a:ext>
            </a:extLst>
          </p:cNvPr>
          <p:cNvSpPr/>
          <p:nvPr/>
        </p:nvSpPr>
        <p:spPr>
          <a:xfrm>
            <a:off x="1667122" y="890589"/>
            <a:ext cx="8522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sz="1600" dirty="0"/>
              <a:t>electronic structure </a:t>
            </a:r>
            <a:r>
              <a:rPr lang="en-US" dirty="0"/>
              <a:t>of an atom describes the </a:t>
            </a:r>
            <a:r>
              <a:rPr lang="en-US" b="1" dirty="0"/>
              <a:t>energies and arrangement of electrons around the atom</a:t>
            </a:r>
            <a:r>
              <a:rPr lang="en-US" dirty="0"/>
              <a:t>. Much of what is known about the electronic structure of atoms was obtained by </a:t>
            </a:r>
            <a:r>
              <a:rPr lang="en-US" b="1" dirty="0"/>
              <a:t>observing the interaction of light with matter.</a:t>
            </a:r>
          </a:p>
        </p:txBody>
      </p:sp>
      <p:pic>
        <p:nvPicPr>
          <p:cNvPr id="8" name="Picture 5" descr="C:\Documents and Settings\GEX\Desktop\51579 image ppt\Chapter 07\07_03_Figure.jpg">
            <a:extLst>
              <a:ext uri="{FF2B5EF4-FFF2-40B4-BE49-F238E27FC236}">
                <a16:creationId xmlns:a16="http://schemas.microsoft.com/office/drawing/2014/main" id="{7EC12932-0C0F-4005-BDDF-93CB3387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23" y="2173373"/>
            <a:ext cx="2513839" cy="204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7883" y="59280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Dipoles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0" y="2325888"/>
            <a:ext cx="5181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When two equal, but opposite, charges are separated by a distance, a </a:t>
            </a:r>
            <a:r>
              <a:rPr lang="en-US" sz="2400" b="1" dirty="0">
                <a:latin typeface="Arial" charset="0"/>
                <a:ea typeface="ＭＳ Ｐゴシック" charset="0"/>
              </a:rPr>
              <a:t>dipole</a:t>
            </a:r>
            <a:r>
              <a:rPr lang="en-US" sz="2400" dirty="0">
                <a:latin typeface="Arial" charset="0"/>
                <a:ea typeface="ＭＳ Ｐゴシック" charset="0"/>
              </a:rPr>
              <a:t> forms.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A </a:t>
            </a:r>
            <a:r>
              <a:rPr lang="en-US" sz="2400" b="1" dirty="0">
                <a:latin typeface="Arial" charset="0"/>
                <a:ea typeface="ＭＳ Ｐゴシック" charset="0"/>
              </a:rPr>
              <a:t>dipole moment</a:t>
            </a:r>
            <a:r>
              <a:rPr lang="en-US" sz="2400" dirty="0">
                <a:latin typeface="Arial" charset="0"/>
                <a:ea typeface="ＭＳ Ｐゴシック" charset="0"/>
              </a:rPr>
              <a:t>, </a:t>
            </a:r>
            <a:r>
              <a:rPr lang="en-US" sz="2400" i="1" dirty="0">
                <a:latin typeface="Symbol" charset="0"/>
                <a:ea typeface="ＭＳ Ｐゴシック" charset="0"/>
                <a:sym typeface="Symbol" charset="0"/>
              </a:rPr>
              <a:t></a:t>
            </a:r>
            <a:r>
              <a:rPr lang="en-US" sz="2400" dirty="0">
                <a:latin typeface="Arial" charset="0"/>
                <a:ea typeface="ＭＳ Ｐゴシック" charset="0"/>
              </a:rPr>
              <a:t>, produced by two equal but opposite charges separated by a distance, </a:t>
            </a:r>
            <a:r>
              <a:rPr lang="en-US" sz="2400" i="1" dirty="0">
                <a:latin typeface="Arial" charset="0"/>
                <a:ea typeface="ＭＳ Ｐゴシック" charset="0"/>
              </a:rPr>
              <a:t>r</a:t>
            </a:r>
            <a:r>
              <a:rPr lang="en-US" sz="2400" dirty="0">
                <a:latin typeface="Arial" charset="0"/>
                <a:ea typeface="ＭＳ Ｐゴシック" charset="0"/>
              </a:rPr>
              <a:t>, is calculated:</a:t>
            </a:r>
          </a:p>
          <a:p>
            <a:pPr algn="ctr" eaLnBrk="1" hangingPunct="1">
              <a:buFontTx/>
              <a:buNone/>
            </a:pPr>
            <a:r>
              <a:rPr lang="en-US" sz="2400" i="1" dirty="0">
                <a:latin typeface="Symbol" charset="0"/>
                <a:ea typeface="ＭＳ Ｐゴシック" charset="0"/>
                <a:sym typeface="Symbol" charset="0"/>
              </a:rPr>
              <a:t></a:t>
            </a:r>
            <a:r>
              <a:rPr lang="en-US" sz="2400" dirty="0">
                <a:latin typeface="Arial" charset="0"/>
                <a:ea typeface="ＭＳ Ｐゴシック" charset="0"/>
              </a:rPr>
              <a:t> = </a:t>
            </a:r>
            <a:r>
              <a:rPr lang="en-US" sz="2400" i="1" dirty="0" err="1">
                <a:latin typeface="Times New Roman" charset="0"/>
                <a:ea typeface="ＭＳ Ｐゴシック" charset="0"/>
              </a:rPr>
              <a:t>Q</a:t>
            </a:r>
            <a:r>
              <a:rPr lang="en-US" sz="2400" i="1" dirty="0" err="1">
                <a:latin typeface="Arial" charset="0"/>
                <a:ea typeface="ＭＳ Ｐゴシック" charset="0"/>
              </a:rPr>
              <a:t>r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It is measured in </a:t>
            </a:r>
            <a:r>
              <a:rPr lang="en-US" sz="2400" dirty="0" err="1">
                <a:latin typeface="Arial" charset="0"/>
                <a:ea typeface="ＭＳ Ｐゴシック" charset="0"/>
              </a:rPr>
              <a:t>debyes</a:t>
            </a:r>
            <a:r>
              <a:rPr lang="en-US" sz="2400" dirty="0">
                <a:latin typeface="Arial" charset="0"/>
                <a:ea typeface="ＭＳ Ｐゴシック" charset="0"/>
              </a:rPr>
              <a:t> (D).</a:t>
            </a:r>
          </a:p>
        </p:txBody>
      </p:sp>
      <p:pic>
        <p:nvPicPr>
          <p:cNvPr id="31747" name="Picture 4" descr="08_09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>
            <a:fillRect/>
          </a:stretch>
        </p:blipFill>
        <p:spPr bwMode="auto">
          <a:xfrm>
            <a:off x="6638325" y="3429000"/>
            <a:ext cx="37242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8_03_Table.jpg">
            <a:extLst>
              <a:ext uri="{FF2B5EF4-FFF2-40B4-BE49-F238E27FC236}">
                <a16:creationId xmlns:a16="http://schemas.microsoft.com/office/drawing/2014/main" id="{915FE23B-5002-4A0B-9987-1081DF7471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"/>
          <a:stretch>
            <a:fillRect/>
          </a:stretch>
        </p:blipFill>
        <p:spPr bwMode="auto">
          <a:xfrm>
            <a:off x="4867276" y="228601"/>
            <a:ext cx="57245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50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143000"/>
            <a:ext cx="8686800" cy="2971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Then assign formal charges.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</a:rPr>
              <a:t>Formal charge </a:t>
            </a:r>
            <a:r>
              <a:rPr lang="en-US">
                <a:latin typeface="Arial" charset="0"/>
                <a:ea typeface="ＭＳ Ｐゴシック" charset="0"/>
              </a:rPr>
              <a:t>is the charge an atom would have if all of the electrons in a covalent bond were shared equally.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Formal charge  =  valence electrons  –                    </a:t>
            </a:r>
            <a:r>
              <a:rPr lang="en-US">
                <a:latin typeface="Arial" charset="0"/>
                <a:ea typeface="ＭＳ Ｐゴシック" charset="0"/>
                <a:cs typeface="Times New Roman" charset="0"/>
              </a:rPr>
              <a:t>½ (bonding electrons)  –  </a:t>
            </a:r>
            <a:r>
              <a:rPr lang="en-US" i="1">
                <a:latin typeface="Arial" charset="0"/>
                <a:ea typeface="ＭＳ Ｐゴシック" charset="0"/>
                <a:cs typeface="Times New Roman" charset="0"/>
              </a:rPr>
              <a:t>all</a:t>
            </a:r>
            <a:r>
              <a:rPr lang="en-US">
                <a:latin typeface="Arial" charset="0"/>
                <a:ea typeface="ＭＳ Ｐゴシック" charset="0"/>
                <a:cs typeface="Times New Roman" charset="0"/>
              </a:rPr>
              <a:t> nonbonding electrons</a:t>
            </a: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5059" name="Picture 4" descr="08_Pg318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>
            <a:fillRect/>
          </a:stretch>
        </p:blipFill>
        <p:spPr bwMode="auto">
          <a:xfrm>
            <a:off x="1828800" y="4343400"/>
            <a:ext cx="74676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772400" cy="2667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dominant Lewis structure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is the one in which atoms have formal charges closest to zero.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puts a negative formal charge on the most electronegative atom.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7107" name="Picture 4" descr="08_Pg318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0"/>
          <a:stretch>
            <a:fillRect/>
          </a:stretch>
        </p:blipFill>
        <p:spPr bwMode="auto">
          <a:xfrm>
            <a:off x="1890944" y="3429000"/>
            <a:ext cx="8534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B0899-76C0-44B1-A4D2-B0221ED40A90}"/>
              </a:ext>
            </a:extLst>
          </p:cNvPr>
          <p:cNvSpPr txBox="1"/>
          <p:nvPr/>
        </p:nvSpPr>
        <p:spPr>
          <a:xfrm>
            <a:off x="1793291" y="4812269"/>
            <a:ext cx="207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excise: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7DDE1-6F2E-444F-BA2D-BF67A195D17B}"/>
              </a:ext>
            </a:extLst>
          </p:cNvPr>
          <p:cNvSpPr txBox="1"/>
          <p:nvPr/>
        </p:nvSpPr>
        <p:spPr>
          <a:xfrm>
            <a:off x="2209800" y="5273934"/>
            <a:ext cx="811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sulfate ion, SO</a:t>
            </a:r>
            <a:r>
              <a:rPr lang="en-US" baseline="-25000" dirty="0"/>
              <a:t>4</a:t>
            </a:r>
            <a:r>
              <a:rPr lang="en-US" baseline="30000" dirty="0"/>
              <a:t>2-</a:t>
            </a:r>
            <a:r>
              <a:rPr lang="en-US" dirty="0"/>
              <a:t>, can be drawn in many ways. If you minimize formal charge on</a:t>
            </a:r>
          </a:p>
          <a:p>
            <a:r>
              <a:rPr lang="en-US" dirty="0"/>
              <a:t>The sulfur, how many S=O double bonds should you drawn in the </a:t>
            </a:r>
            <a:r>
              <a:rPr lang="en-US" dirty="0" err="1"/>
              <a:t>lewis</a:t>
            </a:r>
            <a:r>
              <a:rPr lang="en-US" dirty="0"/>
              <a:t>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D15DB-9F09-4670-B432-737092DB3E03}"/>
              </a:ext>
            </a:extLst>
          </p:cNvPr>
          <p:cNvSpPr txBox="1"/>
          <p:nvPr/>
        </p:nvSpPr>
        <p:spPr>
          <a:xfrm>
            <a:off x="3295298" y="612671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B47B6-B5BE-41C1-8E66-592A1B54C7DF}"/>
              </a:ext>
            </a:extLst>
          </p:cNvPr>
          <p:cNvSpPr txBox="1"/>
          <p:nvPr/>
        </p:nvSpPr>
        <p:spPr>
          <a:xfrm>
            <a:off x="4486386" y="612671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1EA27-149C-4FE2-B98B-85A5AEFE0931}"/>
              </a:ext>
            </a:extLst>
          </p:cNvPr>
          <p:cNvSpPr txBox="1"/>
          <p:nvPr/>
        </p:nvSpPr>
        <p:spPr>
          <a:xfrm>
            <a:off x="5598748" y="612671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51529-78A4-45C4-B999-919C50F3FBD6}"/>
              </a:ext>
            </a:extLst>
          </p:cNvPr>
          <p:cNvSpPr txBox="1"/>
          <p:nvPr/>
        </p:nvSpPr>
        <p:spPr>
          <a:xfrm>
            <a:off x="6621160" y="61308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9A6DB-ACB6-4128-BB6E-FC654FC3C26D}"/>
              </a:ext>
            </a:extLst>
          </p:cNvPr>
          <p:cNvSpPr txBox="1"/>
          <p:nvPr/>
        </p:nvSpPr>
        <p:spPr>
          <a:xfrm>
            <a:off x="7709109" y="61267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E:4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5680" y="60325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Resonance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386080" y="1981200"/>
            <a:ext cx="6187440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One Lewis structure cannot accurately depict a molecule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like ozone.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We use multiple structures, </a:t>
            </a:r>
            <a:r>
              <a:rPr lang="en-US" b="1" dirty="0">
                <a:latin typeface="Arial" charset="0"/>
                <a:ea typeface="ＭＳ Ｐゴシック" charset="0"/>
              </a:rPr>
              <a:t>resonance structures</a:t>
            </a:r>
            <a:r>
              <a:rPr lang="en-US" dirty="0">
                <a:latin typeface="Arial" charset="0"/>
                <a:ea typeface="ＭＳ Ｐゴシック" charset="0"/>
              </a:rPr>
              <a:t>, to describe the molecule.</a:t>
            </a:r>
          </a:p>
        </p:txBody>
      </p:sp>
      <p:pic>
        <p:nvPicPr>
          <p:cNvPr id="51203" name="Picture 4" descr="08_1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>
            <a:fillRect/>
          </a:stretch>
        </p:blipFill>
        <p:spPr bwMode="auto">
          <a:xfrm>
            <a:off x="6329680" y="304800"/>
            <a:ext cx="3454400" cy="64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C0CE35-A33C-4E7F-9D46-77A50DC42792}"/>
              </a:ext>
            </a:extLst>
          </p:cNvPr>
          <p:cNvSpPr txBox="1"/>
          <p:nvPr/>
        </p:nvSpPr>
        <p:spPr>
          <a:xfrm>
            <a:off x="9946620" y="3429000"/>
            <a:ext cx="224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Position of electron distribution is different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Fewer Than Eight Electrons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990600"/>
            <a:ext cx="8305800" cy="3657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Elements in the second period </a:t>
            </a:r>
            <a:r>
              <a:rPr lang="en-US" i="1" dirty="0">
                <a:latin typeface="Arial" charset="0"/>
                <a:ea typeface="ＭＳ Ｐゴシック" charset="0"/>
              </a:rPr>
              <a:t>before </a:t>
            </a:r>
            <a:r>
              <a:rPr lang="en-US" dirty="0">
                <a:latin typeface="Arial" charset="0"/>
                <a:ea typeface="ＭＳ Ｐゴシック" charset="0"/>
              </a:rPr>
              <a:t>carbon can make stable compounds with fewer than eight electrons.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Consider BF</a:t>
            </a:r>
            <a:r>
              <a:rPr lang="en-US" baseline="-25000" dirty="0">
                <a:latin typeface="Arial" charset="0"/>
                <a:ea typeface="ＭＳ Ｐゴシック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</a:rPr>
              <a:t>: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Giving boron a filled octet places a </a:t>
            </a:r>
            <a:r>
              <a:rPr lang="en-US" i="1" dirty="0">
                <a:latin typeface="Arial" charset="0"/>
                <a:ea typeface="ＭＳ Ｐゴシック" charset="0"/>
              </a:rPr>
              <a:t>negative</a:t>
            </a:r>
            <a:r>
              <a:rPr lang="en-US" dirty="0">
                <a:latin typeface="Arial" charset="0"/>
                <a:ea typeface="ＭＳ Ｐゴシック" charset="0"/>
              </a:rPr>
              <a:t> charge on the boron and a </a:t>
            </a:r>
            <a:r>
              <a:rPr lang="en-US" i="1" dirty="0">
                <a:latin typeface="Arial" charset="0"/>
                <a:ea typeface="ＭＳ Ｐゴシック" charset="0"/>
              </a:rPr>
              <a:t>positive</a:t>
            </a:r>
            <a:r>
              <a:rPr lang="en-US" dirty="0">
                <a:latin typeface="Arial" charset="0"/>
                <a:ea typeface="ＭＳ Ｐゴシック" charset="0"/>
              </a:rPr>
              <a:t> charge on fluorine.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This would not be an accurate picture of the distribution of electrons in BF</a:t>
            </a:r>
            <a:r>
              <a:rPr lang="en-US" baseline="-25000" dirty="0">
                <a:latin typeface="Arial" charset="0"/>
                <a:ea typeface="ＭＳ Ｐゴシック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59395" name="Picture 5" descr="08_Pg323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"/>
          <a:stretch>
            <a:fillRect/>
          </a:stretch>
        </p:blipFill>
        <p:spPr bwMode="auto">
          <a:xfrm>
            <a:off x="2133600" y="4656138"/>
            <a:ext cx="68580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>
          <a:xfrm>
            <a:off x="838200" y="99218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More Than Eight Electrons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295400"/>
            <a:ext cx="86106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an element is in period 3 or below in the periodic table (e.g., periods 3, 4, 5, etc.), it can use </a:t>
            </a:r>
            <a:r>
              <a:rPr lang="en-US" i="1" dirty="0"/>
              <a:t>d</a:t>
            </a:r>
            <a:r>
              <a:rPr lang="en-US" dirty="0"/>
              <a:t>-orbitals to make </a:t>
            </a:r>
            <a:r>
              <a:rPr lang="en-US" i="1" dirty="0"/>
              <a:t>more</a:t>
            </a:r>
            <a:r>
              <a:rPr lang="en-US" dirty="0"/>
              <a:t> than four bonds.</a:t>
            </a:r>
          </a:p>
          <a:p>
            <a:pPr>
              <a:defRPr/>
            </a:pPr>
            <a:r>
              <a:rPr lang="en-US" dirty="0"/>
              <a:t>Examples: PF</a:t>
            </a:r>
            <a:r>
              <a:rPr lang="en-US" baseline="-25000" dirty="0"/>
              <a:t>5</a:t>
            </a:r>
            <a:r>
              <a:rPr lang="en-US" dirty="0"/>
              <a:t> and phosphate below</a:t>
            </a:r>
          </a:p>
          <a:p>
            <a:pPr marL="0" indent="0">
              <a:buNone/>
              <a:defRPr/>
            </a:pPr>
            <a:r>
              <a:rPr lang="en-US" dirty="0"/>
              <a:t>(Note: Phosphate will actually have four resonance structures with five bonds on the P atom!)</a:t>
            </a:r>
          </a:p>
        </p:txBody>
      </p:sp>
      <p:pic>
        <p:nvPicPr>
          <p:cNvPr id="63491" name="Picture 6" descr="08_Pg324_UnFigure_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"/>
          <a:stretch>
            <a:fillRect/>
          </a:stretch>
        </p:blipFill>
        <p:spPr bwMode="auto">
          <a:xfrm>
            <a:off x="1828801" y="4191000"/>
            <a:ext cx="16684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7" descr="08_Pg324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"/>
          <a:stretch>
            <a:fillRect/>
          </a:stretch>
        </p:blipFill>
        <p:spPr bwMode="auto">
          <a:xfrm>
            <a:off x="3892550" y="4191000"/>
            <a:ext cx="1631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8" descr="08_Pg325_UnFigure_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"/>
          <a:stretch>
            <a:fillRect/>
          </a:stretch>
        </p:blipFill>
        <p:spPr bwMode="auto">
          <a:xfrm>
            <a:off x="5868988" y="4165600"/>
            <a:ext cx="4316412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Bond Enthalpy and Bond Length</a:t>
            </a: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1209675"/>
            <a:ext cx="7772400" cy="1981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We can also measure an average bond length for different bond types.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As the number of bonds between two atoms increases, the bond length decreases.</a:t>
            </a:r>
          </a:p>
        </p:txBody>
      </p:sp>
      <p:pic>
        <p:nvPicPr>
          <p:cNvPr id="74755" name="Picture 4" descr="08_05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"/>
          <a:stretch>
            <a:fillRect/>
          </a:stretch>
        </p:blipFill>
        <p:spPr bwMode="auto">
          <a:xfrm>
            <a:off x="2819400" y="3248026"/>
            <a:ext cx="5867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/>
          </p:cNvSpPr>
          <p:nvPr/>
        </p:nvSpPr>
        <p:spPr bwMode="auto">
          <a:xfrm>
            <a:off x="6019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Chapter 9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 Molecular Geometry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and Bonding Theories</a:t>
            </a:r>
          </a:p>
        </p:txBody>
      </p:sp>
      <p:pic>
        <p:nvPicPr>
          <p:cNvPr id="4099" name="Picture 1" descr="BROW0417_13_e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19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1219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Determines the Shape of a Molecule?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6480" y="1405890"/>
            <a:ext cx="434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Simply put, electron pairs, whether they be bonding or nonbonding, repel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By assuming the electron pairs are placed as far as possible from each other, we can predict the shape of the molecule.</a:t>
            </a:r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670560" y="5938520"/>
            <a:ext cx="10993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This is the Valence-Shell Electron-Pair Repulsion (VSEPR) model.</a:t>
            </a:r>
          </a:p>
        </p:txBody>
      </p:sp>
      <p:pic>
        <p:nvPicPr>
          <p:cNvPr id="8196" name="Picture 5" descr="09_0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"/>
          <a:stretch>
            <a:fillRect/>
          </a:stretch>
        </p:blipFill>
        <p:spPr bwMode="auto">
          <a:xfrm>
            <a:off x="5471161" y="1854835"/>
            <a:ext cx="46339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040"/>
            <a:ext cx="12192000" cy="85174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Electron Domains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" y="2787225"/>
            <a:ext cx="6324600" cy="30141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We can refer to the directions to which electrons point as </a:t>
            </a:r>
            <a:r>
              <a:rPr lang="en-US" b="1" dirty="0">
                <a:latin typeface="Arial" charset="0"/>
                <a:ea typeface="ＭＳ Ｐゴシック" charset="0"/>
              </a:rPr>
              <a:t>electron domains</a:t>
            </a:r>
            <a:r>
              <a:rPr lang="en-US" dirty="0">
                <a:latin typeface="Arial" charset="0"/>
                <a:ea typeface="ＭＳ Ｐゴシック" charset="0"/>
              </a:rPr>
              <a:t>. This is true whether there is one or more electron pairs pointing in that direction.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The central atom in this molecule, A, has four electron domains.</a:t>
            </a:r>
          </a:p>
        </p:txBody>
      </p:sp>
      <p:pic>
        <p:nvPicPr>
          <p:cNvPr id="10243" name="Picture 1" descr="09_Pg347_UnFigure_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"/>
          <a:stretch/>
        </p:blipFill>
        <p:spPr bwMode="auto">
          <a:xfrm>
            <a:off x="1529080" y="1056641"/>
            <a:ext cx="2829560" cy="170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9_01_Table.jpg">
            <a:extLst>
              <a:ext uri="{FF2B5EF4-FFF2-40B4-BE49-F238E27FC236}">
                <a16:creationId xmlns:a16="http://schemas.microsoft.com/office/drawing/2014/main" id="{FF29E5F0-B8B2-482F-9C54-03575F3D80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2"/>
          <a:stretch>
            <a:fillRect/>
          </a:stretch>
        </p:blipFill>
        <p:spPr bwMode="auto">
          <a:xfrm>
            <a:off x="7406640" y="129292"/>
            <a:ext cx="3609775" cy="531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685C87-4F07-4A9D-94E8-C6FD955DDD9C}"/>
              </a:ext>
            </a:extLst>
          </p:cNvPr>
          <p:cNvSpPr/>
          <p:nvPr/>
        </p:nvSpPr>
        <p:spPr>
          <a:xfrm>
            <a:off x="178586" y="6049500"/>
            <a:ext cx="7338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The </a:t>
            </a:r>
            <a:r>
              <a:rPr 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electron domain </a:t>
            </a:r>
            <a:r>
              <a:rPr lang="en-US" sz="2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and </a:t>
            </a:r>
            <a:r>
              <a:rPr 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molecular geometry </a:t>
            </a:r>
            <a:r>
              <a:rPr lang="en-US" sz="2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of BrO</a:t>
            </a:r>
            <a:r>
              <a:rPr lang="en-US" sz="2400" kern="100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sz="2400" kern="100" baseline="30000" dirty="0">
                <a:latin typeface="Times New Roman" panose="02020603050405020304" pitchFamily="18" charset="0"/>
                <a:ea typeface="等线" panose="02010600030101010101" pitchFamily="2" charset="-122"/>
              </a:rPr>
              <a:t>- </a:t>
            </a:r>
            <a:r>
              <a:rPr lang="zh-CN" altLang="en-US" sz="2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？</a:t>
            </a:r>
            <a:r>
              <a:rPr lang="en-US" sz="2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en-US" sz="24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The Nature of Energy—Quanta</a:t>
            </a:r>
          </a:p>
        </p:txBody>
      </p:sp>
      <p:sp>
        <p:nvSpPr>
          <p:cNvPr id="15363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315428" y="1450958"/>
            <a:ext cx="6283911" cy="163121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Max Planck explained it by assuming that energy comes in packets called </a:t>
            </a:r>
            <a:r>
              <a:rPr lang="en-US" altLang="en-US" b="1" dirty="0"/>
              <a:t>quanta</a:t>
            </a:r>
            <a:r>
              <a:rPr lang="en-US" altLang="en-US" dirty="0"/>
              <a:t> (singular:  quantum).</a:t>
            </a:r>
          </a:p>
        </p:txBody>
      </p:sp>
      <p:pic>
        <p:nvPicPr>
          <p:cNvPr id="15364" name="Picture 6" descr="C:\Documents and Settings\GEX\Desktop\51579 image ppt\Chapter 06\06_06_Fig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03" y="1304277"/>
            <a:ext cx="2181225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CCA731-C38E-4668-9AD6-6E2167A67263}"/>
              </a:ext>
            </a:extLst>
          </p:cNvPr>
          <p:cNvSpPr/>
          <p:nvPr/>
        </p:nvSpPr>
        <p:spPr>
          <a:xfrm>
            <a:off x="5595891" y="4792749"/>
            <a:ext cx="3289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He concluded that energy is proportional to frequency:</a:t>
            </a:r>
          </a:p>
          <a:p>
            <a:pPr algn="ctr"/>
            <a:r>
              <a:rPr lang="en-US" altLang="en-US" sz="2000" i="1" dirty="0"/>
              <a:t>E</a:t>
            </a:r>
            <a:r>
              <a:rPr lang="en-US" altLang="en-US" sz="2000" dirty="0"/>
              <a:t> = </a:t>
            </a:r>
            <a:r>
              <a:rPr lang="en-US" altLang="en-US" sz="2000" i="1" dirty="0"/>
              <a:t>h</a:t>
            </a:r>
            <a:r>
              <a:rPr lang="en-US" altLang="en-US" sz="2000" i="1" dirty="0">
                <a:sym typeface="Symbol" pitchFamily="18" charset="2"/>
              </a:rPr>
              <a:t></a:t>
            </a:r>
            <a:endParaRPr lang="en-US" altLang="en-US" sz="2000" i="1" dirty="0">
              <a:solidFill>
                <a:srgbClr val="072E93"/>
              </a:solidFill>
              <a:sym typeface="Symbol" pitchFamily="18" charset="2"/>
            </a:endParaRPr>
          </a:p>
          <a:p>
            <a:r>
              <a:rPr lang="en-US" altLang="en-US" sz="2000" dirty="0"/>
              <a:t>	where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Planck’s constant, 6.626 </a:t>
            </a:r>
            <a:r>
              <a:rPr lang="en-US" altLang="en-US" sz="2000" dirty="0">
                <a:sym typeface="Symbol" pitchFamily="18" charset="2"/>
              </a:rPr>
              <a:t> 10</a:t>
            </a:r>
            <a:r>
              <a:rPr lang="en-US" altLang="en-US" sz="2000" baseline="30000" dirty="0">
                <a:cs typeface="Arial" charset="0"/>
                <a:sym typeface="Symbol" pitchFamily="18" charset="2"/>
              </a:rPr>
              <a:t>−</a:t>
            </a:r>
            <a:r>
              <a:rPr lang="en-US" altLang="en-US" sz="2000" baseline="30000" dirty="0">
                <a:sym typeface="Symbol" pitchFamily="18" charset="2"/>
              </a:rPr>
              <a:t>34</a:t>
            </a:r>
            <a:r>
              <a:rPr lang="en-US" altLang="en-US" sz="2000" dirty="0">
                <a:sym typeface="Symbol" pitchFamily="18" charset="2"/>
              </a:rPr>
              <a:t> J</a:t>
            </a:r>
            <a:r>
              <a:rPr lang="en-US" altLang="en-US" sz="2000" dirty="0">
                <a:cs typeface="Times New Roman" pitchFamily="18" charset="0"/>
                <a:sym typeface="Symbol" pitchFamily="18" charset="2"/>
              </a:rPr>
              <a:t>∙</a:t>
            </a:r>
            <a:r>
              <a:rPr lang="en-US" altLang="en-US" sz="2000" dirty="0">
                <a:sym typeface="Symbol" pitchFamily="18" charset="2"/>
              </a:rPr>
              <a:t>s.</a:t>
            </a:r>
            <a:endParaRPr lang="en-US" altLang="en-US" sz="2000" dirty="0"/>
          </a:p>
        </p:txBody>
      </p:sp>
      <p:pic>
        <p:nvPicPr>
          <p:cNvPr id="6" name="Picture 7" descr="C:\Documents and Settings\GEX\Desktop\51579 image ppt\Chapter 06\06_07_Figure.jpg">
            <a:extLst>
              <a:ext uri="{FF2B5EF4-FFF2-40B4-BE49-F238E27FC236}">
                <a16:creationId xmlns:a16="http://schemas.microsoft.com/office/drawing/2014/main" id="{6D59929F-26EC-44C8-AA91-CD407DB3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04" y="3032159"/>
            <a:ext cx="1856173" cy="14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Nonbonding Pairs and Bond Angle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219200"/>
            <a:ext cx="5715000" cy="2590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Nonbonding pairs are physically larger than bonding pairs.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Therefore, their repulsions are greater; this tends to compress bond angles.</a:t>
            </a:r>
          </a:p>
        </p:txBody>
      </p:sp>
      <p:pic>
        <p:nvPicPr>
          <p:cNvPr id="24579" name="Picture 5" descr="09_07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7"/>
          <a:stretch>
            <a:fillRect/>
          </a:stretch>
        </p:blipFill>
        <p:spPr bwMode="auto">
          <a:xfrm>
            <a:off x="8229600" y="1295400"/>
            <a:ext cx="1828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09_Pg351_UnFigure_5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"/>
          <a:stretch>
            <a:fillRect/>
          </a:stretch>
        </p:blipFill>
        <p:spPr bwMode="auto">
          <a:xfrm>
            <a:off x="1981200" y="4038600"/>
            <a:ext cx="59436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Multiple Bonds and Bond Angles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91560" y="1524000"/>
            <a:ext cx="8285480" cy="206248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Double and triple bonds have larger electron domains than single bonds.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They exert a greater repulsive force than single bonds, making their bond angles greater.</a:t>
            </a:r>
          </a:p>
        </p:txBody>
      </p:sp>
      <p:pic>
        <p:nvPicPr>
          <p:cNvPr id="2" name="Picture 1" descr="09_Pg352_UnFigure_1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>
          <a:xfrm>
            <a:off x="853440" y="1605281"/>
            <a:ext cx="2242429" cy="2062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48041-14A3-4E07-9743-2507C2C1AE1B}"/>
              </a:ext>
            </a:extLst>
          </p:cNvPr>
          <p:cNvSpPr/>
          <p:nvPr/>
        </p:nvSpPr>
        <p:spPr>
          <a:xfrm>
            <a:off x="3235960" y="4699019"/>
            <a:ext cx="5720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en-US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ClF</a:t>
            </a:r>
            <a:r>
              <a:rPr lang="en-US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NCl</a:t>
            </a:r>
            <a:r>
              <a:rPr lang="en-US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BCl</a:t>
            </a:r>
            <a:r>
              <a:rPr lang="en-US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2-</a:t>
            </a:r>
            <a:endParaRPr lang="en-US" sz="2800" baseline="30000" dirty="0">
              <a:solidFill>
                <a:srgbClr val="000000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Shapes of Larger Molecules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" y="1371600"/>
            <a:ext cx="577596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	For larger molecules, look at the geometry about each atom rather than the molecule as a whole.</a:t>
            </a:r>
          </a:p>
        </p:txBody>
      </p:sp>
      <p:pic>
        <p:nvPicPr>
          <p:cNvPr id="2" name="Picture 1" descr="09_09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"/>
          <a:stretch/>
        </p:blipFill>
        <p:spPr>
          <a:xfrm>
            <a:off x="7533640" y="1129518"/>
            <a:ext cx="2057400" cy="5545748"/>
          </a:xfrm>
          <a:prstGeom prst="rect">
            <a:avLst/>
          </a:prstGeom>
        </p:spPr>
      </p:pic>
      <p:pic>
        <p:nvPicPr>
          <p:cNvPr id="5" name="图片 1">
            <a:extLst>
              <a:ext uri="{FF2B5EF4-FFF2-40B4-BE49-F238E27FC236}">
                <a16:creationId xmlns:a16="http://schemas.microsoft.com/office/drawing/2014/main" id="{D37CF33E-7CA8-40D0-9519-16CEA9B28D3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4574" y="3120072"/>
            <a:ext cx="3821431" cy="20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76200"/>
            <a:ext cx="7491413" cy="762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Polarity of Molecules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60400"/>
            <a:ext cx="8534400" cy="5715000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Ask yourself:</a:t>
            </a:r>
          </a:p>
          <a:p>
            <a:pPr marL="609600" indent="-609600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COVALENT or IONIC?  If COVALENT:</a:t>
            </a:r>
          </a:p>
          <a:p>
            <a:pPr marL="609600" indent="-609600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Are the BONDS polar?</a:t>
            </a:r>
          </a:p>
          <a:p>
            <a:pPr marL="609600" indent="-609600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NO: The molecule is NONPOLAR!</a:t>
            </a:r>
          </a:p>
          <a:p>
            <a:pPr marL="609600" indent="-609600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YES: Continue—Do the AVERAGE position of </a:t>
            </a:r>
            <a:r>
              <a:rPr lang="el-GR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and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l-GR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– coincide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?</a:t>
            </a:r>
          </a:p>
          <a:p>
            <a:pPr marL="609600" indent="-609600">
              <a:buFontTx/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YES: The molecule is NONPOLAR.</a:t>
            </a:r>
          </a:p>
          <a:p>
            <a:pPr marL="609600" indent="-609600">
              <a:buFontTx/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NO: The molecule is POLAR.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NOTE: Different atoms attached to the central atom have different polarity of bonds.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1607"/>
            <a:ext cx="106680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Comparison of the Polarity of Two Molecules</a:t>
            </a:r>
          </a:p>
        </p:txBody>
      </p:sp>
      <p:sp>
        <p:nvSpPr>
          <p:cNvPr id="38914" name="Text Placeholder 3"/>
          <p:cNvSpPr>
            <a:spLocks noGrp="1"/>
          </p:cNvSpPr>
          <p:nvPr>
            <p:ph type="body" idx="1"/>
          </p:nvPr>
        </p:nvSpPr>
        <p:spPr>
          <a:xfrm>
            <a:off x="589280" y="1137048"/>
            <a:ext cx="5157787" cy="82391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 NONPOLAR molecule</a:t>
            </a:r>
          </a:p>
        </p:txBody>
      </p:sp>
      <p:sp>
        <p:nvSpPr>
          <p:cNvPr id="389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241" y="1137048"/>
            <a:ext cx="3227388" cy="82391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 POLAR molecule</a:t>
            </a:r>
          </a:p>
        </p:txBody>
      </p:sp>
      <p:pic>
        <p:nvPicPr>
          <p:cNvPr id="3" name="Picture 2" descr="09_10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1"/>
          <a:stretch/>
        </p:blipFill>
        <p:spPr>
          <a:xfrm>
            <a:off x="990600" y="2455247"/>
            <a:ext cx="2717520" cy="3895336"/>
          </a:xfrm>
          <a:prstGeom prst="rect">
            <a:avLst/>
          </a:prstGeom>
        </p:spPr>
      </p:pic>
      <p:pic>
        <p:nvPicPr>
          <p:cNvPr id="5" name="Picture 4" descr="09_11_Figure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"/>
          <a:stretch/>
        </p:blipFill>
        <p:spPr>
          <a:xfrm>
            <a:off x="4831241" y="2180822"/>
            <a:ext cx="2683722" cy="44441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985F99-A91B-4BF3-B166-B084DFD3A9BD}"/>
              </a:ext>
            </a:extLst>
          </p:cNvPr>
          <p:cNvSpPr/>
          <p:nvPr/>
        </p:nvSpPr>
        <p:spPr>
          <a:xfrm>
            <a:off x="9215120" y="3316515"/>
            <a:ext cx="751840" cy="171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CCl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4</a:t>
            </a:r>
            <a:endParaRPr lang="en-US" sz="1200" baseline="-250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SF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SiCl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4</a:t>
            </a:r>
            <a:endParaRPr lang="en-US" sz="1200" baseline="-250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596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</a:rPr>
              <a:t>Valence-Bond Theory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88000" y="1981200"/>
            <a:ext cx="51054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In Valence-Bond Theory, electrons of two atoms begin to occupy the same space.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This is called “overlap” of orbitals.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sharing of space between two electrons of opposite spin results in a covalent bond.</a:t>
            </a:r>
          </a:p>
        </p:txBody>
      </p:sp>
      <p:pic>
        <p:nvPicPr>
          <p:cNvPr id="2" name="Picture 1" descr="09_1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"/>
          <a:stretch/>
        </p:blipFill>
        <p:spPr>
          <a:xfrm>
            <a:off x="2057400" y="1295400"/>
            <a:ext cx="2895600" cy="50355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VSEPR and Hybrid Orbitals</a:t>
            </a:r>
          </a:p>
        </p:txBody>
      </p:sp>
      <p:sp>
        <p:nvSpPr>
          <p:cNvPr id="45058" name="Content Placeholder 4"/>
          <p:cNvSpPr>
            <a:spLocks noGrp="1"/>
          </p:cNvSpPr>
          <p:nvPr>
            <p:ph idx="1"/>
          </p:nvPr>
        </p:nvSpPr>
        <p:spPr>
          <a:xfrm>
            <a:off x="1524000" y="914400"/>
            <a:ext cx="9144000" cy="556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VSEPR predicts shapes of molecules very well.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How does that fit with orbitals?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Let’s use 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O as an example: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If we draw the best Lewis structure to assign VSEPR, it becomes bent.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If we look at oxygen, its electron configuration is 1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</a:rPr>
              <a:t>. If it shares two electrons to fill its valence shell, they should be in 2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Wouldn’t that make the angle 90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°?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Why is it 104.5°?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838200" y="131764"/>
            <a:ext cx="10515600" cy="5492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charset="0"/>
                <a:ea typeface="ＭＳ Ｐゴシック" charset="0"/>
              </a:rPr>
              <a:t>Hybrid Orbitals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59080" y="890905"/>
            <a:ext cx="11932920" cy="1933575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</a:rPr>
              <a:t>Hybrid orbitals</a:t>
            </a:r>
            <a:r>
              <a:rPr lang="en-US" dirty="0">
                <a:latin typeface="Arial" charset="0"/>
                <a:ea typeface="ＭＳ Ｐゴシック" charset="0"/>
              </a:rPr>
              <a:t> form by “mixing” of atomic orbitals to create new orbitals of equal energy, called degenerate orbitals.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When two orbitals “mix” they create two orbitals; when three orbitals mix, they create three orbitals; etc.</a:t>
            </a:r>
          </a:p>
        </p:txBody>
      </p:sp>
      <p:pic>
        <p:nvPicPr>
          <p:cNvPr id="4" name="Picture 3" descr="pg 19 1st.jpg">
            <a:extLst>
              <a:ext uri="{FF2B5EF4-FFF2-40B4-BE49-F238E27FC236}">
                <a16:creationId xmlns:a16="http://schemas.microsoft.com/office/drawing/2014/main" id="{47934D0E-6C77-4A06-982C-153E8E54F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3390900"/>
            <a:ext cx="2514600" cy="816286"/>
          </a:xfrm>
          <a:prstGeom prst="rect">
            <a:avLst/>
          </a:prstGeom>
        </p:spPr>
      </p:pic>
      <p:pic>
        <p:nvPicPr>
          <p:cNvPr id="5" name="Picture 4" descr="pg 19 2nd.jpg">
            <a:extLst>
              <a:ext uri="{FF2B5EF4-FFF2-40B4-BE49-F238E27FC236}">
                <a16:creationId xmlns:a16="http://schemas.microsoft.com/office/drawing/2014/main" id="{468C01A3-EC51-4D34-8DD8-6FEC8680C0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4330700"/>
            <a:ext cx="2514600" cy="821764"/>
          </a:xfrm>
          <a:prstGeom prst="rect">
            <a:avLst/>
          </a:prstGeom>
        </p:spPr>
      </p:pic>
      <p:pic>
        <p:nvPicPr>
          <p:cNvPr id="6" name="Picture 5" descr="pg 20 1st.jpg">
            <a:extLst>
              <a:ext uri="{FF2B5EF4-FFF2-40B4-BE49-F238E27FC236}">
                <a16:creationId xmlns:a16="http://schemas.microsoft.com/office/drawing/2014/main" id="{BFBE23F0-AF23-4CEF-8F43-1DA48DF7CD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5295900"/>
            <a:ext cx="2514600" cy="816286"/>
          </a:xfrm>
          <a:prstGeom prst="rect">
            <a:avLst/>
          </a:prstGeom>
        </p:spPr>
      </p:pic>
      <p:pic>
        <p:nvPicPr>
          <p:cNvPr id="7" name="Picture 6" descr="09_16_Figure.jpg">
            <a:extLst>
              <a:ext uri="{FF2B5EF4-FFF2-40B4-BE49-F238E27FC236}">
                <a16:creationId xmlns:a16="http://schemas.microsoft.com/office/drawing/2014/main" id="{21A7EB87-BC23-4DAE-BB6B-44E5ACEC87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>
          <a:xfrm>
            <a:off x="5786120" y="3658002"/>
            <a:ext cx="5567680" cy="161757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61" y="347226"/>
            <a:ext cx="1757169" cy="5867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i="1" dirty="0" err="1">
                <a:latin typeface="Arial" charset="0"/>
                <a:ea typeface="ＭＳ Ｐゴシック" charset="0"/>
              </a:rPr>
              <a:t>sp</a:t>
            </a:r>
            <a:r>
              <a:rPr lang="en-US" sz="1800" dirty="0">
                <a:latin typeface="Arial" charset="0"/>
                <a:ea typeface="ＭＳ Ｐゴシック" charset="0"/>
              </a:rPr>
              <a:t> Orbitals</a:t>
            </a:r>
          </a:p>
        </p:txBody>
      </p:sp>
      <p:pic>
        <p:nvPicPr>
          <p:cNvPr id="3" name="Picture 2" descr="09_15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"/>
          <a:stretch/>
        </p:blipFill>
        <p:spPr>
          <a:xfrm>
            <a:off x="292355" y="1266934"/>
            <a:ext cx="5359400" cy="1245610"/>
          </a:xfrm>
          <a:prstGeom prst="rect">
            <a:avLst/>
          </a:prstGeom>
        </p:spPr>
      </p:pic>
      <p:pic>
        <p:nvPicPr>
          <p:cNvPr id="7" name="Picture 6" descr="09_17_Figure.jpg">
            <a:extLst>
              <a:ext uri="{FF2B5EF4-FFF2-40B4-BE49-F238E27FC236}">
                <a16:creationId xmlns:a16="http://schemas.microsoft.com/office/drawing/2014/main" id="{29FF6BF8-CC8D-4F0B-9CEA-6D4E34B99A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8"/>
          <a:stretch/>
        </p:blipFill>
        <p:spPr>
          <a:xfrm>
            <a:off x="1112520" y="3726403"/>
            <a:ext cx="4008120" cy="2784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89E2F7-94E3-469D-B8AD-BEB2E3AA5EA6}"/>
              </a:ext>
            </a:extLst>
          </p:cNvPr>
          <p:cNvSpPr/>
          <p:nvPr/>
        </p:nvSpPr>
        <p:spPr>
          <a:xfrm>
            <a:off x="548129" y="3357071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charset="0"/>
                <a:ea typeface="ＭＳ Ｐゴシック" charset="0"/>
              </a:rPr>
              <a:t>sp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 Hybridization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16901FF-43B0-4FD3-ADF8-6DCD5EEBAB8C}"/>
              </a:ext>
            </a:extLst>
          </p:cNvPr>
          <p:cNvSpPr txBox="1">
            <a:spLocks noChangeArrowheads="1"/>
          </p:cNvSpPr>
          <p:nvPr/>
        </p:nvSpPr>
        <p:spPr>
          <a:xfrm>
            <a:off x="7995920" y="781010"/>
            <a:ext cx="2804160" cy="67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charset="0"/>
                <a:ea typeface="ＭＳ Ｐゴシック" charset="0"/>
              </a:rPr>
              <a:t>Carbon: </a:t>
            </a:r>
            <a:r>
              <a:rPr lang="en-US" sz="1800" i="1" dirty="0">
                <a:latin typeface="Arial" charset="0"/>
                <a:ea typeface="ＭＳ Ｐゴシック" charset="0"/>
              </a:rPr>
              <a:t>sp</a:t>
            </a:r>
            <a:r>
              <a:rPr lang="en-US" sz="1800" baseline="30000" dirty="0">
                <a:latin typeface="Arial" charset="0"/>
                <a:ea typeface="ＭＳ Ｐゴシック" charset="0"/>
              </a:rPr>
              <a:t>3</a:t>
            </a:r>
            <a:r>
              <a:rPr lang="en-US" sz="1800" dirty="0">
                <a:latin typeface="Arial" charset="0"/>
                <a:ea typeface="ＭＳ Ｐゴシック" charset="0"/>
              </a:rPr>
              <a:t> Hybridization</a:t>
            </a:r>
          </a:p>
        </p:txBody>
      </p:sp>
      <p:pic>
        <p:nvPicPr>
          <p:cNvPr id="10" name="Picture 9" descr="09_18_Figure.jpg">
            <a:extLst>
              <a:ext uri="{FF2B5EF4-FFF2-40B4-BE49-F238E27FC236}">
                <a16:creationId xmlns:a16="http://schemas.microsoft.com/office/drawing/2014/main" id="{2BE4BE73-3C06-4A26-8BCC-E69532BEE6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"/>
          <a:stretch/>
        </p:blipFill>
        <p:spPr>
          <a:xfrm>
            <a:off x="7172961" y="1674737"/>
            <a:ext cx="4179223" cy="439078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Sigma (</a:t>
            </a:r>
            <a:r>
              <a:rPr lang="en-US" i="1">
                <a:latin typeface="Symbol" charset="0"/>
                <a:ea typeface="ＭＳ Ｐゴシック" charset="0"/>
                <a:sym typeface="Symbol" charset="0"/>
              </a:rPr>
              <a:t></a:t>
            </a:r>
            <a:r>
              <a:rPr lang="en-US">
                <a:latin typeface="Arial" charset="0"/>
                <a:ea typeface="ＭＳ Ｐゴシック" charset="0"/>
              </a:rPr>
              <a:t>) and Pi (</a:t>
            </a:r>
            <a:r>
              <a:rPr lang="en-US" i="1">
                <a:latin typeface="Symbol" charset="0"/>
                <a:ea typeface="ＭＳ Ｐゴシック" charset="0"/>
                <a:sym typeface="Symbol" charset="0"/>
              </a:rPr>
              <a:t></a:t>
            </a:r>
            <a:r>
              <a:rPr lang="en-US">
                <a:latin typeface="Symbol" charset="0"/>
                <a:ea typeface="ＭＳ Ｐゴシック" charset="0"/>
                <a:sym typeface="Symbol" charset="0"/>
              </a:rPr>
              <a:t>)</a:t>
            </a:r>
            <a:r>
              <a:rPr lang="en-US">
                <a:latin typeface="Arial" charset="0"/>
                <a:ea typeface="ＭＳ Ｐゴシック" charset="0"/>
              </a:rPr>
              <a:t> Bonds</a:t>
            </a: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93850" y="3124200"/>
            <a:ext cx="8839200" cy="3048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Sigma bonds are characterized by</a:t>
            </a:r>
          </a:p>
          <a:p>
            <a:pPr marL="740664" indent="-283464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head-to-head overlap.</a:t>
            </a:r>
          </a:p>
          <a:p>
            <a:pPr marL="740664" indent="-283464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cylindrical symmetry of electron density about the </a:t>
            </a:r>
            <a:r>
              <a:rPr lang="en-US" sz="24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400" dirty="0">
                <a:latin typeface="Arial" charset="0"/>
                <a:ea typeface="ＭＳ Ｐゴシック" charset="0"/>
              </a:rPr>
              <a:t> axis.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Pi bonds are characterized by</a:t>
            </a:r>
          </a:p>
          <a:p>
            <a:pPr marL="740664" indent="-283464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side-to-side overlap.</a:t>
            </a:r>
          </a:p>
          <a:p>
            <a:pPr marL="740664" indent="-283464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electron density above and below the </a:t>
            </a:r>
            <a:br>
              <a:rPr lang="en-US" sz="2400" dirty="0">
                <a:latin typeface="Arial" charset="0"/>
                <a:ea typeface="ＭＳ Ｐゴシック" charset="0"/>
              </a:rPr>
            </a:br>
            <a:r>
              <a:rPr lang="en-US" sz="24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400" dirty="0">
                <a:latin typeface="Arial" charset="0"/>
                <a:ea typeface="ＭＳ Ｐゴシック" charset="0"/>
              </a:rPr>
              <a:t> axis.</a:t>
            </a:r>
          </a:p>
        </p:txBody>
      </p:sp>
      <p:pic>
        <p:nvPicPr>
          <p:cNvPr id="2" name="Picture 1" descr="09_21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"/>
          <a:stretch/>
        </p:blipFill>
        <p:spPr>
          <a:xfrm>
            <a:off x="2514600" y="1066800"/>
            <a:ext cx="7281714" cy="1981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The Bohr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66609-D75E-40CD-8AB6-5B1966C43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871" y="1843975"/>
            <a:ext cx="9509760" cy="182526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72E93"/>
              </a:buClr>
              <a:buNone/>
            </a:pPr>
            <a:r>
              <a:rPr lang="en-US" altLang="en-US" sz="2400" dirty="0"/>
              <a:t>(1) Electrons exist only in certain discrete energy levels.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(2) Energy is involved in the transition of an electron from one level to another.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682240" y="969636"/>
            <a:ext cx="9509760" cy="1550201"/>
          </a:xfrm>
        </p:spPr>
        <p:txBody>
          <a:bodyPr/>
          <a:lstStyle/>
          <a:p>
            <a:pPr marL="533400" indent="-533400"/>
            <a:r>
              <a:rPr lang="en-US" altLang="en-US" dirty="0"/>
              <a:t>Niels Bohr adopted Planck’s assumption and explained these phenomena</a:t>
            </a:r>
          </a:p>
        </p:txBody>
      </p:sp>
      <p:pic>
        <p:nvPicPr>
          <p:cNvPr id="20484" name="Picture 6" descr="C:\Documents and Settings\GEX\Desktop\51579 image ppt\Chapter 06\06_13_Fig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2" y="232198"/>
            <a:ext cx="295895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Documents and Settings\GEX\Desktop\51579 image ppt\Chapter 06\06_09_Figure.jpg">
            <a:extLst>
              <a:ext uri="{FF2B5EF4-FFF2-40B4-BE49-F238E27FC236}">
                <a16:creationId xmlns:a16="http://schemas.microsoft.com/office/drawing/2014/main" id="{E075FF37-4DA7-4209-8EED-3A4DEE13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8" y="3896676"/>
            <a:ext cx="3361397" cy="10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Documents and Settings\GEX\Desktop\51579 image ppt\Chapter 06\06_11_Figure.jpg">
            <a:extLst>
              <a:ext uri="{FF2B5EF4-FFF2-40B4-BE49-F238E27FC236}">
                <a16:creationId xmlns:a16="http://schemas.microsoft.com/office/drawing/2014/main" id="{FDD603BA-2610-48B4-8BDD-F526D19D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7751"/>
            <a:ext cx="3678238" cy="11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09458-80B0-4F1D-94BF-DEB456BD282F}"/>
              </a:ext>
            </a:extLst>
          </p:cNvPr>
          <p:cNvSpPr/>
          <p:nvPr/>
        </p:nvSpPr>
        <p:spPr>
          <a:xfrm>
            <a:off x="152388" y="2649822"/>
            <a:ext cx="29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adeGothicLTStd-Bd2"/>
              </a:rPr>
              <a:t>Principal quantum number: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496B4-451B-4918-8EF0-221364116836}"/>
              </a:ext>
            </a:extLst>
          </p:cNvPr>
          <p:cNvSpPr txBox="1"/>
          <p:nvPr/>
        </p:nvSpPr>
        <p:spPr>
          <a:xfrm>
            <a:off x="877698" y="3005714"/>
            <a:ext cx="140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state</a:t>
            </a:r>
          </a:p>
          <a:p>
            <a:r>
              <a:rPr lang="en-US" dirty="0"/>
              <a:t>Excited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729226-3378-4FF9-96D0-88DE9286C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000" y="2677746"/>
            <a:ext cx="1807115" cy="7164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8F7AC1-DFDD-439C-89E2-63553CB07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839" y="3433166"/>
            <a:ext cx="6701359" cy="1185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F91BF-DA01-4B4A-AE6E-5AB40C4A9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839" y="4836739"/>
            <a:ext cx="6994141" cy="105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9067B-70D7-4303-BEF5-8E4EB21C2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192" y="6015058"/>
            <a:ext cx="4611400" cy="63579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9144000" cy="1371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Bonding in Molecules</a:t>
            </a:r>
          </a:p>
        </p:txBody>
      </p:sp>
      <p:pic>
        <p:nvPicPr>
          <p:cNvPr id="2" name="Picture 1" descr="09_24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14"/>
          <a:stretch/>
        </p:blipFill>
        <p:spPr>
          <a:xfrm>
            <a:off x="7882762" y="1524000"/>
            <a:ext cx="2709038" cy="3657600"/>
          </a:xfrm>
          <a:prstGeom prst="rect">
            <a:avLst/>
          </a:prstGeom>
        </p:spPr>
      </p:pic>
      <p:pic>
        <p:nvPicPr>
          <p:cNvPr id="3" name="Picture 2" descr="09_2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1600200" y="1442428"/>
            <a:ext cx="3352800" cy="4272572"/>
          </a:xfrm>
          <a:prstGeom prst="rect">
            <a:avLst/>
          </a:prstGeom>
        </p:spPr>
      </p:pic>
      <p:sp>
        <p:nvSpPr>
          <p:cNvPr id="63490" name="Content Placeholder 5"/>
          <p:cNvSpPr>
            <a:spLocks noGrp="1"/>
          </p:cNvSpPr>
          <p:nvPr>
            <p:ph idx="1"/>
          </p:nvPr>
        </p:nvSpPr>
        <p:spPr>
          <a:xfrm>
            <a:off x="4343400" y="914400"/>
            <a:ext cx="3733800" cy="350996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Single bonds are always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Multiple bonds have one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-bond, all other bonds are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-bonds.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/>
          <p:cNvSpPr>
            <a:spLocks noGrp="1"/>
          </p:cNvSpPr>
          <p:nvPr>
            <p:ph type="title"/>
          </p:nvPr>
        </p:nvSpPr>
        <p:spPr>
          <a:xfrm>
            <a:off x="876300" y="1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charset="0"/>
                <a:ea typeface="ＭＳ Ｐゴシック" charset="0"/>
              </a:rPr>
              <a:t>Molecular Orbital (MO) Theory</a:t>
            </a:r>
          </a:p>
        </p:txBody>
      </p:sp>
      <p:sp>
        <p:nvSpPr>
          <p:cNvPr id="67586" name="Content Placeholder 5"/>
          <p:cNvSpPr>
            <a:spLocks noGrp="1"/>
          </p:cNvSpPr>
          <p:nvPr>
            <p:ph idx="1"/>
          </p:nvPr>
        </p:nvSpPr>
        <p:spPr>
          <a:xfrm>
            <a:off x="81280" y="1447800"/>
            <a:ext cx="11795760" cy="46482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Wave properties are used to describe the energy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of the electrons in a molecule.</a:t>
            </a:r>
          </a:p>
          <a:p>
            <a:r>
              <a:rPr lang="en-US" b="1" dirty="0">
                <a:latin typeface="Arial" charset="0"/>
                <a:ea typeface="ＭＳ Ｐゴシック" charset="0"/>
              </a:rPr>
              <a:t>Molecular orbitals</a:t>
            </a:r>
            <a:r>
              <a:rPr lang="en-US" dirty="0">
                <a:latin typeface="Arial" charset="0"/>
                <a:ea typeface="ＭＳ Ｐゴシック" charset="0"/>
              </a:rPr>
              <a:t> have many characteristics like atomic orbitals: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maximum of two electrons per orbital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Electrons in the same orbital have opposite spin.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Definite energy of orbital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Can visualize electron density by a contour diagram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More on MO Theory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105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They differ from atomic orbitals because they represent the entire molecule, not a single atom.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Whenever two atomic orbitals overlap, two molecular orbitals are formed: one bonding, one antibonding.</a:t>
            </a:r>
          </a:p>
          <a:p>
            <a:r>
              <a:rPr lang="en-US" b="1" dirty="0">
                <a:latin typeface="Arial" charset="0"/>
                <a:ea typeface="ＭＳ Ｐゴシック" charset="0"/>
              </a:rPr>
              <a:t>Bonding orbitals </a:t>
            </a:r>
            <a:r>
              <a:rPr lang="en-US" dirty="0">
                <a:latin typeface="Arial" charset="0"/>
                <a:ea typeface="ＭＳ Ｐゴシック" charset="0"/>
              </a:rPr>
              <a:t>are constructive combinations of atomic orbitals.</a:t>
            </a:r>
          </a:p>
          <a:p>
            <a:r>
              <a:rPr lang="en-US" b="1" dirty="0">
                <a:latin typeface="Arial" charset="0"/>
                <a:ea typeface="ＭＳ Ｐゴシック" charset="0"/>
              </a:rPr>
              <a:t>Antibonding orbitals </a:t>
            </a:r>
            <a:r>
              <a:rPr lang="en-US" dirty="0">
                <a:latin typeface="Arial" charset="0"/>
                <a:ea typeface="ＭＳ Ｐゴシック" charset="0"/>
              </a:rPr>
              <a:t>are destructive combinations of atomic orbitals. They have a new feature unseen before: A </a:t>
            </a:r>
            <a:r>
              <a:rPr lang="en-US" b="1" dirty="0">
                <a:latin typeface="Arial" charset="0"/>
                <a:ea typeface="ＭＳ Ｐゴシック" charset="0"/>
              </a:rPr>
              <a:t>nodal plane</a:t>
            </a:r>
            <a:r>
              <a:rPr lang="en-US" dirty="0">
                <a:latin typeface="Arial" charset="0"/>
                <a:ea typeface="ＭＳ Ｐゴシック" charset="0"/>
              </a:rPr>
              <a:t> occurs where electron density equals zero.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Orbital (MO) Theory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295400"/>
            <a:ext cx="4343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Whenever there is direct overlap of orbitals, forming a bonding and an </a:t>
            </a:r>
            <a:r>
              <a:rPr lang="en-US" dirty="0" err="1">
                <a:latin typeface="Arial" charset="0"/>
                <a:ea typeface="ＭＳ Ｐゴシック" charset="0"/>
              </a:rPr>
              <a:t>antibonding</a:t>
            </a:r>
            <a:r>
              <a:rPr lang="en-US" dirty="0">
                <a:latin typeface="Arial" charset="0"/>
                <a:ea typeface="ＭＳ Ｐゴシック" charset="0"/>
              </a:rPr>
              <a:t> orbital, they are called </a:t>
            </a:r>
            <a:r>
              <a:rPr lang="en-US" b="1" dirty="0">
                <a:latin typeface="Arial" charset="0"/>
                <a:ea typeface="ＭＳ Ｐゴシック" charset="0"/>
              </a:rPr>
              <a:t>sigma (</a:t>
            </a:r>
            <a:r>
              <a:rPr lang="el-GR" b="1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) molecular orbitals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 The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antibonding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orbital is distinguished with an asterisk as </a:t>
            </a:r>
            <a:r>
              <a:rPr lang="el-GR" b="1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b="1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 Here is an example for the formation of a hydrogen molecule from two atoms.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32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"/>
          <a:stretch/>
        </p:blipFill>
        <p:spPr>
          <a:xfrm>
            <a:off x="5976766" y="2057400"/>
            <a:ext cx="4538834" cy="3124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 Diagram</a:t>
            </a:r>
          </a:p>
        </p:txBody>
      </p:sp>
      <p:sp>
        <p:nvSpPr>
          <p:cNvPr id="716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0" y="914400"/>
            <a:ext cx="6344920" cy="5638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An </a:t>
            </a:r>
            <a:r>
              <a:rPr lang="en-US" b="1" dirty="0">
                <a:latin typeface="Arial" charset="0"/>
                <a:ea typeface="ＭＳ Ｐゴシック" charset="0"/>
              </a:rPr>
              <a:t>energy-level diagram</a:t>
            </a:r>
            <a:r>
              <a:rPr lang="en-US" dirty="0">
                <a:latin typeface="Arial" charset="0"/>
                <a:ea typeface="ＭＳ Ｐゴシック" charset="0"/>
              </a:rPr>
              <a:t>, or </a:t>
            </a:r>
            <a:r>
              <a:rPr lang="en-US" b="1" dirty="0">
                <a:latin typeface="Arial" charset="0"/>
                <a:ea typeface="ＭＳ Ｐゴシック" charset="0"/>
              </a:rPr>
              <a:t>MO diagram</a:t>
            </a:r>
            <a:r>
              <a:rPr lang="en-US" dirty="0">
                <a:latin typeface="Arial" charset="0"/>
                <a:ea typeface="ＭＳ Ｐゴシック" charset="0"/>
              </a:rPr>
              <a:t> shows how orbitals from atoms combine to give the molecule.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In 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 the two electrons go into the bonding molecular orbital (lower in energy).</a:t>
            </a:r>
          </a:p>
          <a:p>
            <a:pPr eaLnBrk="1" hangingPunct="1"/>
            <a:r>
              <a:rPr lang="en-US" b="1" dirty="0">
                <a:latin typeface="Arial" charset="0"/>
                <a:ea typeface="ＭＳ Ｐゴシック" charset="0"/>
              </a:rPr>
              <a:t>Bond order </a:t>
            </a:r>
            <a:r>
              <a:rPr lang="en-US" dirty="0">
                <a:latin typeface="Arial" charset="0"/>
                <a:ea typeface="ＭＳ Ｐゴシック" charset="0"/>
              </a:rPr>
              <a:t>= </a:t>
            </a: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½(# of bonding electrons – # of </a:t>
            </a: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antibonding</a:t>
            </a: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 electrons)  = 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½</a:t>
            </a:r>
            <a:r>
              <a:rPr lang="en-US" dirty="0">
                <a:latin typeface="Arial" charset="0"/>
                <a:ea typeface="ＭＳ Ｐゴシック" charset="0"/>
              </a:rPr>
              <a:t>(2 – 0) = </a:t>
            </a:r>
            <a:r>
              <a:rPr lang="en-US" dirty="0">
                <a:solidFill>
                  <a:srgbClr val="002060"/>
                </a:solidFill>
                <a:latin typeface="Arial" charset="0"/>
                <a:ea typeface="ＭＳ Ｐゴシック" charset="0"/>
              </a:rPr>
              <a:t>1 bond  </a:t>
            </a:r>
            <a:endParaRPr lang="en-US" dirty="0">
              <a:solidFill>
                <a:srgbClr val="002060"/>
              </a:solidFill>
              <a:latin typeface="Arial" charset="0"/>
              <a:ea typeface="ＭＳ Ｐゴシック" charset="0"/>
              <a:cs typeface="Times New Roman" charset="0"/>
            </a:endParaRPr>
          </a:p>
        </p:txBody>
      </p:sp>
      <p:pic>
        <p:nvPicPr>
          <p:cNvPr id="2" name="Picture 1" descr="Fig 9.3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61" b="12236"/>
          <a:stretch/>
        </p:blipFill>
        <p:spPr>
          <a:xfrm>
            <a:off x="1026160" y="1356361"/>
            <a:ext cx="3898900" cy="34035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Can He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Form? Use MO Diagram and Bond Order to Decide!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2571" y="2259806"/>
            <a:ext cx="6715760" cy="203358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Bond Order =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½(2 – 2) = </a:t>
            </a:r>
            <a:r>
              <a:rPr lang="en-US" dirty="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rPr>
              <a:t>0 bonds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Therefore, He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 does </a:t>
            </a:r>
            <a:r>
              <a:rPr lang="en-US" i="1" dirty="0">
                <a:latin typeface="Arial" charset="0"/>
                <a:ea typeface="ＭＳ Ｐゴシック" charset="0"/>
              </a:rPr>
              <a:t>not </a:t>
            </a:r>
            <a:r>
              <a:rPr lang="en-US" dirty="0">
                <a:latin typeface="Arial" charset="0"/>
                <a:ea typeface="ＭＳ Ｐゴシック" charset="0"/>
              </a:rPr>
              <a:t>exist.</a:t>
            </a:r>
          </a:p>
        </p:txBody>
      </p:sp>
      <p:grpSp>
        <p:nvGrpSpPr>
          <p:cNvPr id="73731" name="Group 12"/>
          <p:cNvGrpSpPr>
            <a:grpSpLocks/>
          </p:cNvGrpSpPr>
          <p:nvPr/>
        </p:nvGrpSpPr>
        <p:grpSpPr bwMode="auto">
          <a:xfrm>
            <a:off x="2963864" y="3276600"/>
            <a:ext cx="636587" cy="738188"/>
            <a:chOff x="907" y="2064"/>
            <a:chExt cx="401" cy="465"/>
          </a:xfrm>
        </p:grpSpPr>
        <p:sp>
          <p:nvSpPr>
            <p:cNvPr id="73733" name="Rectangle 8"/>
            <p:cNvSpPr>
              <a:spLocks noChangeArrowheads="1"/>
            </p:cNvSpPr>
            <p:nvPr/>
          </p:nvSpPr>
          <p:spPr bwMode="auto">
            <a:xfrm>
              <a:off x="907" y="2064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73734" name="Rectangle 10"/>
            <p:cNvSpPr>
              <a:spLocks noChangeArrowheads="1"/>
            </p:cNvSpPr>
            <p:nvPr/>
          </p:nvSpPr>
          <p:spPr bwMode="auto">
            <a:xfrm>
              <a:off x="1192" y="2199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</p:grpSp>
      <p:pic>
        <p:nvPicPr>
          <p:cNvPr id="2" name="Picture 1" descr="Fig 9.3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8" r="7083" b="12563"/>
          <a:stretch/>
        </p:blipFill>
        <p:spPr>
          <a:xfrm>
            <a:off x="6185855" y="1497646"/>
            <a:ext cx="5225093" cy="4292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4A815B-04CA-4245-AC9E-E8AEAF516BCA}"/>
              </a:ext>
            </a:extLst>
          </p:cNvPr>
          <p:cNvSpPr txBox="1"/>
          <p:nvPr/>
        </p:nvSpPr>
        <p:spPr>
          <a:xfrm>
            <a:off x="1462491" y="4196080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about He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700"/>
            <a:ext cx="91440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Orbitals Can Interact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62600" y="1219200"/>
            <a:ext cx="51054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For atoms with both </a:t>
            </a:r>
            <a:r>
              <a:rPr lang="en-US" i="1">
                <a:latin typeface="Arial" charset="0"/>
                <a:ea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</a:rPr>
              <a:t> and </a:t>
            </a:r>
            <a:r>
              <a:rPr lang="en-US" i="1">
                <a:latin typeface="Arial" charset="0"/>
                <a:ea typeface="ＭＳ Ｐゴシック" charset="0"/>
              </a:rPr>
              <a:t>p</a:t>
            </a:r>
            <a:r>
              <a:rPr lang="en-US">
                <a:latin typeface="Arial" charset="0"/>
                <a:ea typeface="ＭＳ Ｐゴシック" charset="0"/>
              </a:rPr>
              <a:t> orbitals, there are two types of interactions: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</a:t>
            </a:r>
            <a:r>
              <a:rPr lang="en-US" i="1">
                <a:latin typeface="Arial" charset="0"/>
                <a:ea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</a:rPr>
              <a:t> and the </a:t>
            </a:r>
            <a:r>
              <a:rPr lang="en-US" i="1">
                <a:latin typeface="Arial" charset="0"/>
                <a:ea typeface="ＭＳ Ｐゴシック" charset="0"/>
              </a:rPr>
              <a:t>p</a:t>
            </a:r>
            <a:r>
              <a:rPr lang="en-US">
                <a:latin typeface="Arial" charset="0"/>
                <a:ea typeface="ＭＳ Ｐゴシック" charset="0"/>
              </a:rPr>
              <a:t> orbitals that face each other overlap in </a:t>
            </a:r>
            <a:r>
              <a:rPr lang="en-US" i="1">
                <a:latin typeface="Arial" charset="0"/>
                <a:ea typeface="ＭＳ Ｐゴシック" charset="0"/>
                <a:sym typeface="Symbol" charset="0"/>
              </a:rPr>
              <a:t></a:t>
            </a:r>
            <a:r>
              <a:rPr lang="en-US">
                <a:latin typeface="Arial" charset="0"/>
                <a:ea typeface="ＭＳ Ｐゴシック" charset="0"/>
              </a:rPr>
              <a:t> fashion.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other two sets of </a:t>
            </a:r>
            <a:r>
              <a:rPr lang="en-US" i="1">
                <a:latin typeface="Arial" charset="0"/>
                <a:ea typeface="ＭＳ Ｐゴシック" charset="0"/>
              </a:rPr>
              <a:t>p</a:t>
            </a:r>
            <a:r>
              <a:rPr lang="en-US">
                <a:latin typeface="Arial" charset="0"/>
                <a:ea typeface="ＭＳ Ｐゴシック" charset="0"/>
              </a:rPr>
              <a:t> orbitals overlap in </a:t>
            </a:r>
            <a:r>
              <a:rPr lang="en-US" i="1">
                <a:latin typeface="Arial" charset="0"/>
                <a:ea typeface="ＭＳ Ｐゴシック" charset="0"/>
                <a:sym typeface="Symbol" charset="0"/>
              </a:rPr>
              <a:t></a:t>
            </a:r>
            <a:r>
              <a:rPr lang="en-US">
                <a:latin typeface="Arial" charset="0"/>
                <a:ea typeface="ＭＳ Ｐゴシック" charset="0"/>
              </a:rPr>
              <a:t> fashion.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These are, again, direct and “side-ways” overlap of orbitals.</a:t>
            </a:r>
          </a:p>
        </p:txBody>
      </p:sp>
      <p:pic>
        <p:nvPicPr>
          <p:cNvPr id="2" name="Picture 1" descr="09_3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"/>
          <a:stretch/>
        </p:blipFill>
        <p:spPr>
          <a:xfrm>
            <a:off x="1752600" y="1219200"/>
            <a:ext cx="3733800" cy="52831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MO Theory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432" y="1427480"/>
            <a:ext cx="562356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resulting MO diagram: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There are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orbitals from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atomic orbitals.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There are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orbitals from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atomic orbitals.</a:t>
            </a:r>
          </a:p>
          <a:p>
            <a:pPr marL="740664" indent="-283464">
              <a:buFont typeface="Lucida Grande"/>
              <a:buChar char="–"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Since direct overlap is stronger, the effect of raising and lowering energy is greater for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41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6324600" y="1285240"/>
            <a:ext cx="5331968" cy="4876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Orbital Interactions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3962400"/>
            <a:ext cx="8686800" cy="2514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In some cases, 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orbitals can interact wit the </a:t>
            </a:r>
            <a:r>
              <a:rPr lang="en-US" i="1" dirty="0" err="1">
                <a:latin typeface="Arial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Arial" charset="0"/>
                <a:ea typeface="ＭＳ Ｐゴシック" charset="0"/>
              </a:rPr>
              <a:t>z</a:t>
            </a:r>
            <a:r>
              <a:rPr lang="en-US" dirty="0">
                <a:latin typeface="Arial" charset="0"/>
                <a:ea typeface="ＭＳ Ｐゴシック" charset="0"/>
              </a:rPr>
              <a:t> orbitals more than the </a:t>
            </a:r>
            <a:r>
              <a:rPr lang="en-US" i="1" dirty="0" err="1">
                <a:latin typeface="Arial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 err="1">
                <a:latin typeface="Arial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dirty="0">
                <a:latin typeface="Arial" charset="0"/>
                <a:ea typeface="ＭＳ Ｐゴシック" charset="0"/>
              </a:rPr>
              <a:t> orbitals.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It raises the energy of the </a:t>
            </a:r>
            <a:r>
              <a:rPr lang="en-US" i="1" dirty="0" err="1">
                <a:latin typeface="Arial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Arial" charset="0"/>
                <a:ea typeface="ＭＳ Ｐゴシック" charset="0"/>
              </a:rPr>
              <a:t>z</a:t>
            </a:r>
            <a:r>
              <a:rPr lang="en-US" dirty="0">
                <a:latin typeface="Arial" charset="0"/>
                <a:ea typeface="ＭＳ Ｐゴシック" charset="0"/>
              </a:rPr>
              <a:t> orbital and lowers the energy of the 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orbital.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</a:t>
            </a:r>
            <a:r>
              <a:rPr lang="en-US" i="1" dirty="0" err="1">
                <a:latin typeface="Arial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 err="1">
                <a:latin typeface="Arial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dirty="0">
                <a:latin typeface="Arial" charset="0"/>
                <a:ea typeface="ＭＳ Ｐゴシック" charset="0"/>
              </a:rPr>
              <a:t> orbitals are degenerate orbitals.</a:t>
            </a:r>
          </a:p>
        </p:txBody>
      </p:sp>
      <p:pic>
        <p:nvPicPr>
          <p:cNvPr id="2" name="Picture 1" descr="09_42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3"/>
          <a:stretch/>
        </p:blipFill>
        <p:spPr>
          <a:xfrm>
            <a:off x="2701230" y="946150"/>
            <a:ext cx="6747570" cy="29654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 Diagrams for Diatomic Molecules of 2</a:t>
            </a:r>
            <a:r>
              <a:rPr lang="en-US" baseline="30000">
                <a:latin typeface="Arial" charset="0"/>
                <a:ea typeface="ＭＳ Ｐゴシック" charset="0"/>
              </a:rPr>
              <a:t>nd</a:t>
            </a:r>
            <a:r>
              <a:rPr lang="en-US">
                <a:latin typeface="Arial" charset="0"/>
                <a:ea typeface="ＭＳ Ｐゴシック" charset="0"/>
              </a:rPr>
              <a:t> Period Elements</a:t>
            </a:r>
          </a:p>
        </p:txBody>
      </p:sp>
      <p:pic>
        <p:nvPicPr>
          <p:cNvPr id="2" name="Picture 1" descr="09_4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6"/>
          <a:stretch/>
        </p:blipFill>
        <p:spPr>
          <a:xfrm>
            <a:off x="1005840" y="1741424"/>
            <a:ext cx="8534400" cy="41386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0638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The Wave Nature of Matter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97761" y="1014552"/>
            <a:ext cx="9633996" cy="12805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Louis de Broglie theorized that if light can have material properties, matter should exhibit wave properties.</a:t>
            </a:r>
          </a:p>
          <a:p>
            <a:pPr eaLnBrk="1" hangingPunct="1"/>
            <a:r>
              <a:rPr lang="en-US" altLang="en-US" sz="2400" dirty="0"/>
              <a:t>He demonstrated that the relationship between mass and wavelength was</a:t>
            </a:r>
          </a:p>
        </p:txBody>
      </p:sp>
      <p:grpSp>
        <p:nvGrpSpPr>
          <p:cNvPr id="25604" name="Group 12"/>
          <p:cNvGrpSpPr>
            <a:grpSpLocks/>
          </p:cNvGrpSpPr>
          <p:nvPr/>
        </p:nvGrpSpPr>
        <p:grpSpPr bwMode="auto">
          <a:xfrm>
            <a:off x="2879794" y="2211120"/>
            <a:ext cx="1531937" cy="1077913"/>
            <a:chOff x="3691" y="3312"/>
            <a:chExt cx="965" cy="679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3691" y="3498"/>
              <a:ext cx="4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3200" i="1">
                  <a:latin typeface="Symbol" pitchFamily="18" charset="2"/>
                  <a:sym typeface="Symbol" pitchFamily="18" charset="2"/>
                </a:rPr>
                <a:t></a:t>
              </a:r>
              <a:r>
                <a:rPr lang="en-US" altLang="en-US" sz="3200"/>
                <a:t> =</a:t>
              </a:r>
            </a:p>
          </p:txBody>
        </p:sp>
        <p:grpSp>
          <p:nvGrpSpPr>
            <p:cNvPr id="25608" name="Group 11"/>
            <p:cNvGrpSpPr>
              <a:grpSpLocks/>
            </p:cNvGrpSpPr>
            <p:nvPr/>
          </p:nvGrpSpPr>
          <p:grpSpPr bwMode="auto">
            <a:xfrm>
              <a:off x="4176" y="3312"/>
              <a:ext cx="480" cy="679"/>
              <a:chOff x="4176" y="3312"/>
              <a:chExt cx="480" cy="679"/>
            </a:xfrm>
          </p:grpSpPr>
          <p:sp>
            <p:nvSpPr>
              <p:cNvPr id="25609" name="Rectangle 5"/>
              <p:cNvSpPr>
                <a:spLocks noChangeArrowheads="1"/>
              </p:cNvSpPr>
              <p:nvPr/>
            </p:nvSpPr>
            <p:spPr bwMode="auto">
              <a:xfrm>
                <a:off x="4179" y="3312"/>
                <a:ext cx="432" cy="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i="1" dirty="0"/>
                  <a:t>h</a:t>
                </a:r>
              </a:p>
              <a:p>
                <a:r>
                  <a:rPr lang="en-US" altLang="en-US" sz="3200" i="1" dirty="0"/>
                  <a:t>mv</a:t>
                </a:r>
              </a:p>
            </p:txBody>
          </p:sp>
          <p:sp>
            <p:nvSpPr>
              <p:cNvPr id="25610" name="Line 6"/>
              <p:cNvSpPr>
                <a:spLocks noChangeShapeType="1"/>
              </p:cNvSpPr>
              <p:nvPr/>
            </p:nvSpPr>
            <p:spPr bwMode="auto">
              <a:xfrm>
                <a:off x="4176" y="3668"/>
                <a:ext cx="48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5606" name="Picture 12" descr="C:\Documents and Settings\GEX\Desktop\51579 image ppt\Chapter 06\06_14_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3" y="959877"/>
            <a:ext cx="2141601" cy="213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120E3-7820-474F-AA05-A2B365025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32" y="2235867"/>
            <a:ext cx="7067835" cy="585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81BDE-D603-4308-AD35-0E0D14B73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90595"/>
            <a:ext cx="4264779" cy="186208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6200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MO Diagrams and Magnetism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1828800" y="1104900"/>
            <a:ext cx="8610600" cy="5448300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</a:rPr>
              <a:t>Diamagnetism</a:t>
            </a:r>
            <a:r>
              <a:rPr lang="en-US" dirty="0">
                <a:latin typeface="Arial" charset="0"/>
                <a:ea typeface="ＭＳ Ｐゴシック" charset="0"/>
              </a:rPr>
              <a:t> is the result of all electrons in every orbital being spin paired. These substances are weakly repelled by a magnetic field.</a:t>
            </a:r>
          </a:p>
          <a:p>
            <a:r>
              <a:rPr lang="en-US" b="1" dirty="0" err="1">
                <a:latin typeface="Arial" charset="0"/>
                <a:ea typeface="ＭＳ Ｐゴシック" charset="0"/>
              </a:rPr>
              <a:t>Paramagnetism</a:t>
            </a:r>
            <a:r>
              <a:rPr lang="en-US" dirty="0">
                <a:latin typeface="Arial" charset="0"/>
                <a:ea typeface="ＭＳ Ｐゴシック" charset="0"/>
              </a:rPr>
              <a:t> is the result of the presence of one or more unpaired electrons in an orbital.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Is oxygen (O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 paramagnetic or diamagnetic? Look back at  the MO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diagram! It is paramagnetic.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Paramagnetism of Oxygen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4648200" cy="4648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Lewis structures would </a:t>
            </a:r>
            <a:r>
              <a:rPr lang="en-US" i="1">
                <a:latin typeface="Arial" charset="0"/>
                <a:ea typeface="ＭＳ Ｐゴシック" charset="0"/>
              </a:rPr>
              <a:t>not</a:t>
            </a:r>
            <a:r>
              <a:rPr lang="en-US">
                <a:latin typeface="Arial" charset="0"/>
                <a:ea typeface="ＭＳ Ｐゴシック" charset="0"/>
              </a:rPr>
              <a:t> predict that O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is paramagnetic.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The MO diagram clearly shows that O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is paramagnetic.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Both show a double bond (bond order = 2).</a:t>
            </a:r>
          </a:p>
        </p:txBody>
      </p:sp>
      <p:pic>
        <p:nvPicPr>
          <p:cNvPr id="2" name="Picture 1" descr="09_45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"/>
          <a:stretch/>
        </p:blipFill>
        <p:spPr>
          <a:xfrm>
            <a:off x="6096000" y="2438400"/>
            <a:ext cx="4461900" cy="2425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Heteronuclear Diatomic Molecules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833120" y="1219200"/>
            <a:ext cx="5791200" cy="50292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Diatomic molecules can consist of atoms from different elements.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How does a MO diagram reflect differences?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 atomic orbitals have different energy, so the interactions change slightly.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 more electronegative atom has orbitals lower in energy, so the bonding orbitals will more resemble them in energy.</a:t>
            </a:r>
          </a:p>
        </p:txBody>
      </p:sp>
      <p:pic>
        <p:nvPicPr>
          <p:cNvPr id="2" name="Picture 1" descr="09_46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"/>
          <a:stretch/>
        </p:blipFill>
        <p:spPr>
          <a:xfrm>
            <a:off x="7315201" y="1257300"/>
            <a:ext cx="3197225" cy="4229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Documents and Settings\GEX\Desktop\51579 image ppt\Chapter 06\06_02_Table.jpg">
            <a:extLst>
              <a:ext uri="{FF2B5EF4-FFF2-40B4-BE49-F238E27FC236}">
                <a16:creationId xmlns:a16="http://schemas.microsoft.com/office/drawing/2014/main" id="{201439AD-65DF-4A0B-ABEB-8C13C7F6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22" y="1049218"/>
            <a:ext cx="588791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360E2F-234E-4CB9-B0EE-716ED5E03944}"/>
              </a:ext>
            </a:extLst>
          </p:cNvPr>
          <p:cNvSpPr txBox="1">
            <a:spLocks noChangeArrowheads="1"/>
          </p:cNvSpPr>
          <p:nvPr/>
        </p:nvSpPr>
        <p:spPr>
          <a:xfrm>
            <a:off x="3216445" y="2031696"/>
            <a:ext cx="2743200" cy="304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kern="0" dirty="0"/>
              <a:t>Principal Quantum Number (</a:t>
            </a:r>
            <a:r>
              <a:rPr lang="en-US" altLang="en-US" sz="1200" i="1" kern="0" dirty="0"/>
              <a:t>n</a:t>
            </a:r>
            <a:r>
              <a:rPr lang="en-US" altLang="en-US" sz="1200" kern="0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C5B46F-94F8-4001-9EB0-9E74B30EEBE9}"/>
              </a:ext>
            </a:extLst>
          </p:cNvPr>
          <p:cNvSpPr txBox="1">
            <a:spLocks noChangeArrowheads="1"/>
          </p:cNvSpPr>
          <p:nvPr/>
        </p:nvSpPr>
        <p:spPr>
          <a:xfrm>
            <a:off x="3368845" y="2641296"/>
            <a:ext cx="2438400" cy="381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kern="0" dirty="0"/>
              <a:t>Angular Momentum Quantum Number (</a:t>
            </a:r>
            <a:r>
              <a:rPr lang="en-US" altLang="en-US" sz="1200" i="1" kern="0" dirty="0"/>
              <a:t>l</a:t>
            </a:r>
            <a:r>
              <a:rPr lang="en-US" altLang="en-US" sz="1200" kern="0" dirty="0"/>
              <a:t>)</a:t>
            </a:r>
          </a:p>
          <a:p>
            <a:pPr eaLnBrk="1" hangingPunct="1"/>
            <a:r>
              <a:rPr lang="en-US" altLang="en-US" sz="1200" kern="0" dirty="0" err="1"/>
              <a:t>s,p,d,f</a:t>
            </a:r>
            <a:endParaRPr lang="en-US" altLang="en-US" sz="1200" kern="0" dirty="0"/>
          </a:p>
        </p:txBody>
      </p:sp>
      <p:pic>
        <p:nvPicPr>
          <p:cNvPr id="5" name="Picture 6" descr="C:\Documents and Settings\GEX\Desktop\51579 image ppt\Chapter 06\06_20_Figure.jpg">
            <a:extLst>
              <a:ext uri="{FF2B5EF4-FFF2-40B4-BE49-F238E27FC236}">
                <a16:creationId xmlns:a16="http://schemas.microsoft.com/office/drawing/2014/main" id="{FCDEBED7-E7F4-468A-AD9D-207F1A603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26685" r="45566" b="34105"/>
          <a:stretch/>
        </p:blipFill>
        <p:spPr bwMode="auto">
          <a:xfrm>
            <a:off x="3588027" y="35739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Documents and Settings\GEX\Desktop\51579 image ppt\Chapter 06\06_23_Figure.jpg">
            <a:extLst>
              <a:ext uri="{FF2B5EF4-FFF2-40B4-BE49-F238E27FC236}">
                <a16:creationId xmlns:a16="http://schemas.microsoft.com/office/drawing/2014/main" id="{564C8373-822B-41AD-814F-F64E6B5C0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9" b="10270"/>
          <a:stretch/>
        </p:blipFill>
        <p:spPr bwMode="auto">
          <a:xfrm>
            <a:off x="4197627" y="3482625"/>
            <a:ext cx="148652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28741F6-41BD-4E4A-B601-E5D0EB5C61D9}"/>
              </a:ext>
            </a:extLst>
          </p:cNvPr>
          <p:cNvSpPr txBox="1">
            <a:spLocks noChangeArrowheads="1"/>
          </p:cNvSpPr>
          <p:nvPr/>
        </p:nvSpPr>
        <p:spPr>
          <a:xfrm>
            <a:off x="3313809" y="4277916"/>
            <a:ext cx="2590800" cy="304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kern="0" dirty="0"/>
              <a:t>Magnetic Quantum Number (</a:t>
            </a:r>
            <a:r>
              <a:rPr lang="en-US" altLang="en-US" sz="1200" i="1" kern="0" dirty="0"/>
              <a:t>m</a:t>
            </a:r>
            <a:r>
              <a:rPr lang="en-US" altLang="en-US" sz="1200" i="1" kern="0" baseline="-25000" dirty="0"/>
              <a:t>l</a:t>
            </a:r>
            <a:r>
              <a:rPr lang="en-US" altLang="en-US" sz="1200" kern="0" dirty="0"/>
              <a:t>)</a:t>
            </a:r>
            <a:endParaRPr lang="en-US" altLang="en-US" sz="1200" i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6ECE2-A6EF-415F-95A1-684B45BAD0AE}"/>
              </a:ext>
            </a:extLst>
          </p:cNvPr>
          <p:cNvSpPr/>
          <p:nvPr/>
        </p:nvSpPr>
        <p:spPr>
          <a:xfrm>
            <a:off x="4798614" y="129761"/>
            <a:ext cx="293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Quantum Number 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4F866-171E-4074-91AF-B6F967B8A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700" y="5548587"/>
            <a:ext cx="3398483" cy="316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D68B79-857D-4C9A-94BC-EA0D3F6141DD}"/>
              </a:ext>
            </a:extLst>
          </p:cNvPr>
          <p:cNvSpPr txBox="1"/>
          <p:nvPr/>
        </p:nvSpPr>
        <p:spPr>
          <a:xfrm>
            <a:off x="8072964" y="589055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A7F8A-111A-4D38-A251-1E37F0FE5D69}"/>
              </a:ext>
            </a:extLst>
          </p:cNvPr>
          <p:cNvSpPr txBox="1"/>
          <p:nvPr/>
        </p:nvSpPr>
        <p:spPr>
          <a:xfrm>
            <a:off x="9024354" y="5890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BE51C-5B40-45B6-A0FC-93342274214B}"/>
              </a:ext>
            </a:extLst>
          </p:cNvPr>
          <p:cNvSpPr txBox="1"/>
          <p:nvPr/>
        </p:nvSpPr>
        <p:spPr>
          <a:xfrm>
            <a:off x="10582754" y="58653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0E87D-69D6-46E3-BCD9-5C06FE981BEB}"/>
              </a:ext>
            </a:extLst>
          </p:cNvPr>
          <p:cNvSpPr txBox="1"/>
          <p:nvPr/>
        </p:nvSpPr>
        <p:spPr>
          <a:xfrm>
            <a:off x="7975600" y="51966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D0820-0AF6-41C9-8C40-59A0339A50C2}"/>
              </a:ext>
            </a:extLst>
          </p:cNvPr>
          <p:cNvSpPr txBox="1"/>
          <p:nvPr/>
        </p:nvSpPr>
        <p:spPr>
          <a:xfrm>
            <a:off x="8969050" y="51792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E9AE1-64B9-4417-927F-3961EE56E18A}"/>
              </a:ext>
            </a:extLst>
          </p:cNvPr>
          <p:cNvSpPr txBox="1"/>
          <p:nvPr/>
        </p:nvSpPr>
        <p:spPr>
          <a:xfrm>
            <a:off x="10546555" y="51966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D53F2F8-102C-4C30-865E-110C75671A67}"/>
              </a:ext>
            </a:extLst>
          </p:cNvPr>
          <p:cNvSpPr txBox="1">
            <a:spLocks noChangeArrowheads="1"/>
          </p:cNvSpPr>
          <p:nvPr/>
        </p:nvSpPr>
        <p:spPr>
          <a:xfrm>
            <a:off x="-123098" y="1274098"/>
            <a:ext cx="317018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solution of Schr</a:t>
            </a:r>
            <a:r>
              <a:rPr lang="en-US" altLang="en-US" dirty="0">
                <a:cs typeface="Times New Roman" pitchFamily="18" charset="0"/>
              </a:rPr>
              <a:t>ödinger’s</a:t>
            </a:r>
            <a:r>
              <a:rPr lang="en-US" altLang="en-US" dirty="0"/>
              <a:t> wave equation is designated with a lowercase Greek psi (</a:t>
            </a:r>
            <a:r>
              <a:rPr lang="en-US" altLang="en-US" i="1" dirty="0">
                <a:sym typeface="Symbol" pitchFamily="18" charset="2"/>
              </a:rPr>
              <a:t></a:t>
            </a:r>
            <a:r>
              <a:rPr lang="en-US" altLang="en-US" dirty="0">
                <a:sym typeface="Symbol" pitchFamily="18" charset="2"/>
              </a:rPr>
              <a:t>).</a:t>
            </a:r>
          </a:p>
          <a:p>
            <a:r>
              <a:rPr lang="en-US" altLang="en-US" dirty="0">
                <a:sym typeface="Symbol" pitchFamily="18" charset="2"/>
              </a:rPr>
              <a:t>The square of the wave equation, </a:t>
            </a:r>
            <a:r>
              <a:rPr lang="en-US" altLang="en-US" i="1" dirty="0">
                <a:sym typeface="Symbol" pitchFamily="18" charset="2"/>
              </a:rPr>
              <a:t>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, gives the </a:t>
            </a:r>
            <a:r>
              <a:rPr lang="en-US" altLang="en-US" b="1" dirty="0">
                <a:sym typeface="Symbol" pitchFamily="18" charset="2"/>
              </a:rPr>
              <a:t>electron density</a:t>
            </a:r>
            <a:r>
              <a:rPr lang="en-US" altLang="en-US" dirty="0">
                <a:sym typeface="Symbol" pitchFamily="18" charset="2"/>
              </a:rPr>
              <a:t>, or probability of where an electron is likely to be at any given time.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3F408-869A-43C5-B126-E483604CD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917" y="4821072"/>
            <a:ext cx="1526377" cy="2057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A5618-3CBC-484F-BCE6-286DA27A5793}"/>
              </a:ext>
            </a:extLst>
          </p:cNvPr>
          <p:cNvSpPr txBox="1"/>
          <p:nvPr/>
        </p:nvSpPr>
        <p:spPr>
          <a:xfrm>
            <a:off x="3862073" y="4887238"/>
            <a:ext cx="10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n, l, m</a:t>
            </a:r>
            <a:r>
              <a:rPr lang="en-US" baseline="-25000" dirty="0"/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8694E0-93C4-4C78-95AF-C5FA5B089281}"/>
              </a:ext>
            </a:extLst>
          </p:cNvPr>
          <p:cNvSpPr/>
          <p:nvPr/>
        </p:nvSpPr>
        <p:spPr>
          <a:xfrm>
            <a:off x="3680473" y="5359518"/>
            <a:ext cx="141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/>
              <a:t>l</a:t>
            </a:r>
            <a:r>
              <a:rPr lang="en-US" altLang="en-US" dirty="0"/>
              <a:t>: 0 to </a:t>
            </a:r>
            <a:r>
              <a:rPr lang="en-US" altLang="en-US" i="1" dirty="0"/>
              <a:t>n </a:t>
            </a:r>
            <a:r>
              <a:rPr lang="en-US" altLang="en-US" dirty="0">
                <a:cs typeface="Arial" charset="0"/>
              </a:rPr>
              <a:t>− </a:t>
            </a:r>
            <a:r>
              <a:rPr lang="en-US" altLang="en-US" dirty="0"/>
              <a:t>1</a:t>
            </a:r>
          </a:p>
          <a:p>
            <a:r>
              <a:rPr lang="en-US" dirty="0"/>
              <a:t>m</a:t>
            </a:r>
            <a:r>
              <a:rPr lang="en-US" baseline="-25000" dirty="0"/>
              <a:t>l : </a:t>
            </a:r>
            <a:r>
              <a:rPr lang="en-US" altLang="en-US" dirty="0">
                <a:cs typeface="Arial" charset="0"/>
              </a:rPr>
              <a:t>−</a:t>
            </a:r>
            <a:r>
              <a:rPr lang="en-US" altLang="en-US" i="1" dirty="0"/>
              <a:t>l</a:t>
            </a:r>
            <a:r>
              <a:rPr lang="en-US" altLang="en-US" dirty="0"/>
              <a:t> ≤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 </a:t>
            </a:r>
            <a:r>
              <a:rPr lang="en-US" altLang="en-US" dirty="0"/>
              <a:t>≤ </a:t>
            </a:r>
            <a:r>
              <a:rPr lang="en-US" altLang="en-US" i="1" dirty="0"/>
              <a:t>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3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400" y="1524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Energies of Orbitals—Many-electron Atoms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371600"/>
            <a:ext cx="662432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As the number of electrons increases, so does the repulsion between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Therefore, in atoms with more than one electron, not all orbitals on the same energy level are degenerate.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Orbital sets in the same sublevel are still degenerate.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Energy levels start to overlap in energy (e.g., 4</a:t>
            </a:r>
            <a:r>
              <a:rPr lang="en-US" altLang="en-US" i="1" dirty="0"/>
              <a:t>s</a:t>
            </a:r>
            <a:r>
              <a:rPr lang="en-US" altLang="en-US" dirty="0"/>
              <a:t> is lower in energy than 3</a:t>
            </a:r>
            <a:r>
              <a:rPr lang="en-US" altLang="en-US" i="1" dirty="0"/>
              <a:t>d</a:t>
            </a:r>
            <a:r>
              <a:rPr lang="en-US" altLang="en-US" dirty="0"/>
              <a:t>.)</a:t>
            </a:r>
          </a:p>
        </p:txBody>
      </p:sp>
      <p:pic>
        <p:nvPicPr>
          <p:cNvPr id="41988" name="Picture 6" descr="C:\Documents and Settings\GEX\Desktop\51579 image ppt\Chapter 06\06_25_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371600"/>
            <a:ext cx="4500881" cy="399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GEX\Desktop\51579 image ppt\Chapter 07\07_03_Figure.jpg">
            <a:extLst>
              <a:ext uri="{FF2B5EF4-FFF2-40B4-BE49-F238E27FC236}">
                <a16:creationId xmlns:a16="http://schemas.microsoft.com/office/drawing/2014/main" id="{5A8C5252-0149-4A5E-B594-2A1F4CD1D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9051" r="36705" b="22373"/>
          <a:stretch/>
        </p:blipFill>
        <p:spPr bwMode="auto">
          <a:xfrm>
            <a:off x="950157" y="5549283"/>
            <a:ext cx="1198486" cy="119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8327EA-654C-4554-88A8-FDF8507FACEB}"/>
              </a:ext>
            </a:extLst>
          </p:cNvPr>
          <p:cNvSpPr/>
          <p:nvPr/>
        </p:nvSpPr>
        <p:spPr>
          <a:xfrm>
            <a:off x="3606800" y="5602069"/>
            <a:ext cx="7203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Which quantum numbers must be the same for the orbitals that they designate to be degenerate in a multiple-electron system? 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Hund’s Rule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71440" y="1012825"/>
            <a:ext cx="651256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“For degenerate orbitals, the lowest energy is attained when the number of electrons with the same spin is maximized.”</a:t>
            </a:r>
          </a:p>
        </p:txBody>
      </p:sp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5094605" y="2472055"/>
            <a:ext cx="709739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b="0" dirty="0">
                <a:solidFill>
                  <a:schemeClr val="tx2"/>
                </a:solidFill>
              </a:rPr>
              <a:t>This means that, for a set of orbitals in the same sublevel, there must be </a:t>
            </a:r>
            <a:r>
              <a:rPr lang="en-US" altLang="en-US" b="0" i="1" dirty="0">
                <a:solidFill>
                  <a:schemeClr val="tx2"/>
                </a:solidFill>
              </a:rPr>
              <a:t>one</a:t>
            </a:r>
            <a:r>
              <a:rPr lang="en-US" altLang="en-US" b="0" dirty="0">
                <a:solidFill>
                  <a:schemeClr val="tx2"/>
                </a:solidFill>
              </a:rPr>
              <a:t> electron in each orbital before pairing </a:t>
            </a:r>
            <a:r>
              <a:rPr lang="en-US" altLang="en-US" b="0" i="1" dirty="0">
                <a:solidFill>
                  <a:schemeClr val="tx2"/>
                </a:solidFill>
              </a:rPr>
              <a:t>and</a:t>
            </a:r>
            <a:r>
              <a:rPr lang="en-US" altLang="en-US" b="0" dirty="0">
                <a:solidFill>
                  <a:schemeClr val="tx2"/>
                </a:solidFill>
              </a:rPr>
              <a:t> the electrons have the </a:t>
            </a:r>
            <a:r>
              <a:rPr lang="en-US" altLang="en-US" b="0" i="1" dirty="0">
                <a:solidFill>
                  <a:schemeClr val="tx2"/>
                </a:solidFill>
              </a:rPr>
              <a:t>same</a:t>
            </a:r>
            <a:r>
              <a:rPr lang="en-US" altLang="en-US" b="0" dirty="0">
                <a:solidFill>
                  <a:schemeClr val="tx2"/>
                </a:solidFill>
              </a:rPr>
              <a:t> spin, as much as possible.</a:t>
            </a:r>
          </a:p>
        </p:txBody>
      </p:sp>
      <p:pic>
        <p:nvPicPr>
          <p:cNvPr id="49157" name="Picture 7" descr="C:\Documents and Settings\GEX\Desktop\51579 image ppt\Chapter 06\06_03_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" y="1012825"/>
            <a:ext cx="4724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E5D9B-FF83-4F53-A80E-15EAF0CD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139" y="5195335"/>
            <a:ext cx="1623796" cy="556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40703-0CDB-4F4B-8D46-6C21A5FAA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74"/>
          <a:stretch/>
        </p:blipFill>
        <p:spPr>
          <a:xfrm>
            <a:off x="5109064" y="5832621"/>
            <a:ext cx="1792117" cy="512118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ED56A30A-D549-4936-9425-4FD00B8D9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" y="5195336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chemeClr val="accent1"/>
                </a:solidFill>
                <a:latin typeface="Times New Roman" pitchFamily="18" charset="0"/>
              </a:rPr>
              <a:t>F:</a:t>
            </a:r>
            <a:r>
              <a:rPr lang="en-US" altLang="en-US" b="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2s</a:t>
            </a:r>
            <a:r>
              <a:rPr lang="en-US" altLang="zh-CN" b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b="0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en-US" b="0" baseline="30000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en-US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3FA2D51-17C2-4604-BA96-4E20724F8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70" y="5195336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chemeClr val="accent1"/>
                </a:solidFill>
                <a:latin typeface="Times New Roman" pitchFamily="18" charset="0"/>
              </a:rPr>
              <a:t>He:</a:t>
            </a:r>
            <a:r>
              <a:rPr lang="en-US" altLang="en-US" b="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 altLang="en-US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4F001C6-9FC1-44BB-A280-A4388234D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" y="5818558"/>
            <a:ext cx="2701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chemeClr val="accent1"/>
                </a:solidFill>
                <a:latin typeface="Times New Roman" pitchFamily="18" charset="0"/>
              </a:rPr>
              <a:t>Cl:</a:t>
            </a:r>
            <a:r>
              <a:rPr lang="en-US" altLang="en-US" b="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2s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en-US" b="0" i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en-US" b="0" baseline="30000" dirty="0">
                <a:solidFill>
                  <a:schemeClr val="tx1"/>
                </a:solidFill>
                <a:latin typeface="Times New Roman" pitchFamily="18" charset="0"/>
              </a:rPr>
              <a:t>6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3s</a:t>
            </a:r>
            <a:r>
              <a:rPr lang="en-US" altLang="zh-CN" b="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en-US" b="0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en-US" b="0" i="1" baseline="30000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en-US" b="0" baseline="30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D628351F-97FD-48F8-A0FC-3175E9FA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80" y="5809025"/>
            <a:ext cx="1823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82E3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chemeClr val="accent1"/>
                </a:solidFill>
                <a:latin typeface="Times New Roman" pitchFamily="18" charset="0"/>
              </a:rPr>
              <a:t>Ne:</a:t>
            </a:r>
            <a:r>
              <a:rPr lang="en-US" altLang="en-US" b="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2s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en-US" b="0" i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en-US" b="0" baseline="30000" dirty="0">
                <a:solidFill>
                  <a:schemeClr val="tx1"/>
                </a:solidFill>
                <a:latin typeface="Times New Roman" pitchFamily="18" charset="0"/>
              </a:rPr>
              <a:t>6</a:t>
            </a:r>
            <a:endParaRPr lang="en-US" altLang="en-US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FEA6C8-A764-460C-811D-C871C91D3D3A}"/>
              </a:ext>
            </a:extLst>
          </p:cNvPr>
          <p:cNvSpPr txBox="1">
            <a:spLocks/>
          </p:cNvSpPr>
          <p:nvPr/>
        </p:nvSpPr>
        <p:spPr>
          <a:xfrm>
            <a:off x="0" y="4552315"/>
            <a:ext cx="4876080" cy="637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Condensed Electron Configurations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451A1A-AB85-4355-90E7-1E3D4F4CB757}"/>
              </a:ext>
            </a:extLst>
          </p:cNvPr>
          <p:cNvSpPr/>
          <p:nvPr/>
        </p:nvSpPr>
        <p:spPr>
          <a:xfrm>
            <a:off x="7695067" y="4390587"/>
            <a:ext cx="204216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[He]2s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</a:t>
            </a:r>
            <a:endParaRPr lang="en-US" sz="1200" baseline="300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[He]2s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</a:t>
            </a:r>
            <a:endParaRPr lang="en-US" sz="1200" baseline="300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[He]2s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4</a:t>
            </a:r>
            <a:endParaRPr lang="en-US" sz="1200" baseline="300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[He]2s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5</a:t>
            </a:r>
            <a:endParaRPr lang="en-US" sz="1200" baseline="300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[He]2s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6</a:t>
            </a:r>
            <a:endParaRPr lang="en-US" sz="1200" baseline="300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4E7E6-B6A1-4BED-B0EA-82DC0197E1BE}"/>
              </a:ext>
            </a:extLst>
          </p:cNvPr>
          <p:cNvSpPr/>
          <p:nvPr/>
        </p:nvSpPr>
        <p:spPr>
          <a:xfrm>
            <a:off x="9351222" y="4410781"/>
            <a:ext cx="2476478" cy="212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  <a:tab pos="698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	1s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3s1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  <a:tabLst>
                <a:tab pos="457200" algn="l"/>
                <a:tab pos="698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	1s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3s2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  <a:tabLst>
                <a:tab pos="457200" algn="l"/>
                <a:tab pos="698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	1s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3p1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  <a:tabLst>
                <a:tab pos="457200" algn="l"/>
                <a:tab pos="698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	1s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3p4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  <a:p>
            <a:pPr>
              <a:lnSpc>
                <a:spcPct val="150000"/>
              </a:lnSpc>
              <a:tabLst>
                <a:tab pos="457200" algn="l"/>
                <a:tab pos="698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	1s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2p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3s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Palatino Linotype" panose="02040502050505030304" pitchFamily="18" charset="0"/>
              </a:rPr>
              <a:t>3p5</a:t>
            </a:r>
            <a:endParaRPr lang="en-US" sz="1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等线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FC98F-D93D-458D-9E38-73B244B4A911}"/>
              </a:ext>
            </a:extLst>
          </p:cNvPr>
          <p:cNvSpPr txBox="1"/>
          <p:nvPr/>
        </p:nvSpPr>
        <p:spPr>
          <a:xfrm>
            <a:off x="7305689" y="44831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8E591-CC9F-467E-9338-37F445298BAA}"/>
              </a:ext>
            </a:extLst>
          </p:cNvPr>
          <p:cNvSpPr txBox="1"/>
          <p:nvPr/>
        </p:nvSpPr>
        <p:spPr>
          <a:xfrm>
            <a:off x="7318724" y="49437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D76C4-8FD8-4DE9-B050-39499C9B935D}"/>
              </a:ext>
            </a:extLst>
          </p:cNvPr>
          <p:cNvSpPr txBox="1"/>
          <p:nvPr/>
        </p:nvSpPr>
        <p:spPr>
          <a:xfrm>
            <a:off x="7322671" y="536029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983D-9F91-446A-9DE8-F3A566E48DAF}"/>
              </a:ext>
            </a:extLst>
          </p:cNvPr>
          <p:cNvSpPr txBox="1"/>
          <p:nvPr/>
        </p:nvSpPr>
        <p:spPr>
          <a:xfrm>
            <a:off x="7318724" y="5776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7AB23-6EDD-4653-9E41-BE663501D931}"/>
              </a:ext>
            </a:extLst>
          </p:cNvPr>
          <p:cNvSpPr txBox="1"/>
          <p:nvPr/>
        </p:nvSpPr>
        <p:spPr>
          <a:xfrm>
            <a:off x="7332527" y="615714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3152</Words>
  <Application>Microsoft Office PowerPoint</Application>
  <PresentationFormat>Widescreen</PresentationFormat>
  <Paragraphs>387</Paragraphs>
  <Slides>62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Lucida Grande</vt:lpstr>
      <vt:lpstr>MinionPro-Bold</vt:lpstr>
      <vt:lpstr>MinionPro-It</vt:lpstr>
      <vt:lpstr>MinionPro-Regular</vt:lpstr>
      <vt:lpstr>ＭＳ Ｐゴシック</vt:lpstr>
      <vt:lpstr>TradeGothicLTStd-Bd2</vt:lpstr>
      <vt:lpstr>ヒラギノ角ゴ Pro W3</vt:lpstr>
      <vt:lpstr>宋体</vt:lpstr>
      <vt:lpstr>等线</vt:lpstr>
      <vt:lpstr>Arial</vt:lpstr>
      <vt:lpstr>Calibri</vt:lpstr>
      <vt:lpstr>Calibri Light</vt:lpstr>
      <vt:lpstr>Courier New</vt:lpstr>
      <vt:lpstr>Palatino Linotype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The Nature of Energy—Quanta</vt:lpstr>
      <vt:lpstr>The Bohr Model</vt:lpstr>
      <vt:lpstr>The Wave Nature of Matter</vt:lpstr>
      <vt:lpstr>PowerPoint Presentation</vt:lpstr>
      <vt:lpstr>Energies of Orbitals—Many-electron Atoms</vt:lpstr>
      <vt:lpstr>Hund’s Rule</vt:lpstr>
      <vt:lpstr>PowerPoint Presentation</vt:lpstr>
      <vt:lpstr>PowerPoint Presentation</vt:lpstr>
      <vt:lpstr>Effective Nuclear Charge</vt:lpstr>
      <vt:lpstr>What Is the Size of an Atom?</vt:lpstr>
      <vt:lpstr>Sizes of Ions</vt:lpstr>
      <vt:lpstr>Factors that Influence Ionization Energy</vt:lpstr>
      <vt:lpstr>Electron Configurations of Ions</vt:lpstr>
      <vt:lpstr>Ionization Energy</vt:lpstr>
      <vt:lpstr>Electron Affinity</vt:lpstr>
      <vt:lpstr>General Trend in Electron Affinity</vt:lpstr>
      <vt:lpstr>PowerPoint Presentation</vt:lpstr>
      <vt:lpstr>Chemical Bonds</vt:lpstr>
      <vt:lpstr>PowerPoint Presentation</vt:lpstr>
      <vt:lpstr>Ionic Bonding</vt:lpstr>
      <vt:lpstr>PowerPoint Presentation</vt:lpstr>
      <vt:lpstr>Covalent Bonding</vt:lpstr>
      <vt:lpstr>Electrons on Lewis Structures</vt:lpstr>
      <vt:lpstr>Multiple Bonds</vt:lpstr>
      <vt:lpstr>Polar Covalent Bonds</vt:lpstr>
      <vt:lpstr>Electronegativity</vt:lpstr>
      <vt:lpstr>Dipoles</vt:lpstr>
      <vt:lpstr>Writing Lewis Structures</vt:lpstr>
      <vt:lpstr>Writing Lewis Structures</vt:lpstr>
      <vt:lpstr>Resonance</vt:lpstr>
      <vt:lpstr>Fewer Than Eight Electrons</vt:lpstr>
      <vt:lpstr>More Than Eight Electrons</vt:lpstr>
      <vt:lpstr>Bond Enthalpy and Bond Length</vt:lpstr>
      <vt:lpstr>PowerPoint Presentation</vt:lpstr>
      <vt:lpstr>What Determines the Shape of a Molecule?</vt:lpstr>
      <vt:lpstr>Electron Domains</vt:lpstr>
      <vt:lpstr>Nonbonding Pairs and Bond Angle</vt:lpstr>
      <vt:lpstr>Multiple Bonds and Bond Angles</vt:lpstr>
      <vt:lpstr>Shapes of Larger Molecules</vt:lpstr>
      <vt:lpstr>Polarity of Molecules</vt:lpstr>
      <vt:lpstr>Comparison of the Polarity of Two Molecules</vt:lpstr>
      <vt:lpstr>Valence-Bond Theory</vt:lpstr>
      <vt:lpstr>VSEPR and Hybrid Orbitals</vt:lpstr>
      <vt:lpstr>Hybrid Orbitals</vt:lpstr>
      <vt:lpstr>sp Orbitals</vt:lpstr>
      <vt:lpstr>Sigma () and Pi () Bonds</vt:lpstr>
      <vt:lpstr>Bonding in Molecules</vt:lpstr>
      <vt:lpstr>Molecular Orbital (MO) Theory</vt:lpstr>
      <vt:lpstr>More on MO Theory</vt:lpstr>
      <vt:lpstr>Molecular Orbital (MO) Theory</vt:lpstr>
      <vt:lpstr>MO Diagram</vt:lpstr>
      <vt:lpstr>Can He2 Form? Use MO Diagram and Bond Order to Decide!</vt:lpstr>
      <vt:lpstr>s and p Orbitals Can Interact</vt:lpstr>
      <vt:lpstr>MO Theory</vt:lpstr>
      <vt:lpstr>s and p Orbital Interactions</vt:lpstr>
      <vt:lpstr>MO Diagrams for Diatomic Molecules of 2nd Period Elements</vt:lpstr>
      <vt:lpstr>MO Diagrams and Magnetism</vt:lpstr>
      <vt:lpstr>Paramagnetism of Oxygen</vt:lpstr>
      <vt:lpstr>Heteronuclear Diatomic Molecules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Zhao Zheng (SSE)</dc:creator>
  <cp:lastModifiedBy>Prof. Zhao Zheng (SSE)</cp:lastModifiedBy>
  <cp:revision>42</cp:revision>
  <dcterms:created xsi:type="dcterms:W3CDTF">2021-06-10T06:56:46Z</dcterms:created>
  <dcterms:modified xsi:type="dcterms:W3CDTF">2022-10-08T15:02:50Z</dcterms:modified>
</cp:coreProperties>
</file>