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301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91BA-999D-666B-EFF4-B4A6D89F4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9E7A2-3C57-24D5-BEE0-1FB72780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7CFB3-BD44-5E36-6033-A75DB32A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B88F-E4E1-FDE9-4EFC-D4BC5AD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72303-F5D1-42E1-E51D-A530EE2B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219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1B2-AFCD-6F01-8761-A9FBC6AA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C392E-DA05-F962-A5B8-61A4E0FC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7525-DC00-C8DA-2349-B7D4A385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CC48-DDA7-4FE6-9A4C-EEFAE24F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3FA98-8556-DC5A-F860-F80C8F92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478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8CB9F-DE10-8BD0-2CB8-5254EA53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204ED-460C-FAD6-C0D9-C70F3ABF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4EE9-5EDC-E1E7-E5AF-81873D1A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8571-AC8D-EA6A-6BED-926A6624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7A76-DEC2-376F-29B2-FAB12DB9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157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ABDD-AFB3-5463-A422-B198E7C5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C036-B918-EA0E-2F31-030853A5A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097E-123A-10DA-DE55-866C4E8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A7C6-C9BC-2FE2-E4D6-BC7D2ECC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43E1-21E9-7E2D-55DD-C6FCAEEB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4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390F-536E-7B1E-4D21-0C477F46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03A3-C352-8B62-C947-BD0506B9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D521-A314-AFFF-506B-A1075368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F12A-B18D-35D9-EACE-CABD9CBF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973E-A35C-BD63-9143-34203B53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87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EFDB-3EC5-D8D9-1BB5-08C56A6D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65F8-675C-77CB-F5A7-E1AF70134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05F5-859F-A18E-AFC0-BC2A44C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7CB3F-80AA-F3B4-42C7-3FE0BD9C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fld id="{423BBEFA-484E-4C7A-8638-4F202E777728}" type="datetimeFigureOut">
              <a:rPr lang="en-ID" smtClean="0"/>
              <a:pPr/>
              <a:t>14/01/2025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D2208-5A82-750F-55DD-3C53855B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B7241-B090-DA55-F6FF-CC8833E3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fld id="{F6A06458-E0DB-433A-B3ED-65A8D2125069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958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118-28E7-089F-F607-669D4780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D8CC0-9EEE-7266-58A6-987F4762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61F2B-286D-BF65-3703-B662ACB0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F7AA3-47E9-A16A-A829-3BED6C530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B95B6-6B39-5D5F-3CD8-F5F059E91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7D5E8-AE18-4D97-5636-FF26AB2A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5D09D-5DE4-652B-DA7C-01A83347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9F691-67F0-D90C-C09A-17CF17FC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857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8EB-9C32-C907-F0CD-930020AC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7A964-57C5-4363-1082-604B1B38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A9351-910D-58BC-F10C-4FD59C76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3E7C-33DE-CE2A-4D06-8E80060A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365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31DDD-1BC3-5EBA-681F-2BAFAF37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018A9-EB0E-CE18-966B-1D06CB8F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473D-674A-A2D9-1024-DACEEFB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74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D3B4-20BC-5C1F-6E1A-EDEF5637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72B3-6FCB-C860-3D30-120FE765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>
              <a:defRPr sz="28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2pPr>
            <a:lvl3pPr>
              <a:defRPr sz="24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3pPr>
            <a:lvl4pPr>
              <a:defRPr sz="20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4pPr>
            <a:lvl5pPr>
              <a:defRPr sz="20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C282A-FB17-8E93-AEB2-D9B3A0465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821A8-6BC3-3C56-62C4-488BFD18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32087-7DEA-9F4D-1C39-B4BC64C9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2DD4-7A5E-23E9-520D-23D1FE88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83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7987-F117-0154-78B6-AE76B64D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45684-D324-DA28-D1D5-03C04DC66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37ABE-05E7-2183-0EC6-70CECA94D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nter" panose="02000503000000020004" pitchFamily="2" charset="0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1FE4A-295B-E332-FFBD-C29D4C37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9FBFE-F307-15A4-5015-FB9C5D93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01399-1D15-34C5-3BD3-8B300A96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257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F038B-1A1F-DDD0-0009-7BFAEA0D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1532-9BB4-A101-C2C8-7C13AEE9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A157-771B-3306-BD8F-9E85A4A8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BBEFA-484E-4C7A-8638-4F202E777728}" type="datetimeFigureOut">
              <a:rPr lang="en-ID" smtClean="0"/>
              <a:t>14/01/2025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E243-540A-D480-42B3-5B7862CAA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0C1F-9D39-C899-CDC4-9DC356D04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458-E0DB-433A-B3ED-65A8D212506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025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Inter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Inter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2" charset="0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ownload-jdk/microsoft-jdk-21.0.5-macos-x64.pkg" TargetMode="External"/><Relationship Id="rId2" Type="http://schemas.openxmlformats.org/officeDocument/2006/relationships/hyperlink" Target="https://aka.ms/download-jdk/microsoft-jdk-21.0.5-windows-x64.ms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ka.ms/download-jdk/microsoft-jdk-21.0.5-macos-aarch64.pk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0C84-37D7-725D-5532-CA692C4AB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7771"/>
            <a:ext cx="9144000" cy="2387600"/>
          </a:xfrm>
        </p:spPr>
        <p:txBody>
          <a:bodyPr/>
          <a:lstStyle/>
          <a:p>
            <a:r>
              <a:rPr lang="en-US" b="1" dirty="0"/>
              <a:t>Tutorial 1</a:t>
            </a:r>
            <a:br>
              <a:rPr lang="en-US" b="1" dirty="0"/>
            </a:br>
            <a:r>
              <a:rPr lang="en-US" altLang="zh-CN" sz="4400" b="1" dirty="0"/>
              <a:t>Run Your First Java Program</a:t>
            </a:r>
            <a:endParaRPr lang="en-ID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7BE3F-0E93-F5EE-8581-9CF3A55A0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Zheng </a:t>
            </a:r>
            <a:r>
              <a:rPr lang="en-US" dirty="0" err="1"/>
              <a:t>Hanjun</a:t>
            </a:r>
            <a:r>
              <a:rPr lang="en-US" dirty="0"/>
              <a:t> (USTF)</a:t>
            </a:r>
          </a:p>
          <a:p>
            <a:r>
              <a:rPr lang="en-US" dirty="0"/>
              <a:t>(SDS, 122090797)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904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59885-8937-756C-1F1E-3E3289F2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FEC1-966A-AF91-3AF9-DE3E52CE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Install JDK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DD86-EE45-A0AC-997D-1FCAB1471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018316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Installation:</a:t>
            </a:r>
          </a:p>
          <a:p>
            <a:pPr marL="0" indent="0">
              <a:buNone/>
            </a:pPr>
            <a:r>
              <a:rPr lang="en-US" altLang="zh-CN" sz="2400" dirty="0"/>
              <a:t>Just follow the installer step by step, it should be easy.</a:t>
            </a:r>
          </a:p>
          <a:p>
            <a:pPr marL="0" indent="0">
              <a:buNone/>
            </a:pPr>
            <a:r>
              <a:rPr lang="en-US" altLang="zh-CN" sz="2400" dirty="0"/>
              <a:t>If you use older versions of JDK installer, you may need to configure the environment variables manually.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Check your installation:</a:t>
            </a:r>
          </a:p>
          <a:p>
            <a:pPr marL="0" indent="0">
              <a:buNone/>
            </a:pPr>
            <a:r>
              <a:rPr lang="en-US" altLang="zh-CN" sz="2400" dirty="0"/>
              <a:t>Type “java –version” in your terminal. You should see something like this: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(I’m using an older version)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80B936-D6E3-BE5E-F8DE-3D3490121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37" y="4452073"/>
            <a:ext cx="10683976" cy="1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566EF-E2C2-D8D2-0F7F-71A86F6C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C191-84CC-64E1-5E4E-D6B59DF9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b="1" dirty="0"/>
              <a:t>Easier ways to compile and run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B77A5-8F9D-4074-5CFF-840730CAB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162"/>
            <a:ext cx="11110369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Besides manually compile and run your java codes every time,</a:t>
            </a:r>
            <a:br>
              <a:rPr lang="en-US" altLang="zh-CN" sz="2400" dirty="0"/>
            </a:br>
            <a:r>
              <a:rPr lang="en-US" altLang="zh-CN" sz="2400" dirty="0"/>
              <a:t>There are more convenient ways to do it.</a:t>
            </a:r>
          </a:p>
          <a:p>
            <a:pPr marL="0" indent="0">
              <a:buNone/>
            </a:pPr>
            <a:r>
              <a:rPr lang="en-US" altLang="zh-CN" sz="2400" dirty="0"/>
              <a:t>Alternative 1:</a:t>
            </a:r>
          </a:p>
          <a:p>
            <a:pPr marL="0" indent="0">
              <a:buNone/>
            </a:pPr>
            <a:r>
              <a:rPr lang="en-US" altLang="zh-CN" sz="2400" dirty="0"/>
              <a:t>Type “java Hello.java” to combine the two steps together.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Alternative 2:</a:t>
            </a:r>
          </a:p>
          <a:p>
            <a:pPr marL="0" indent="0">
              <a:buNone/>
            </a:pPr>
            <a:r>
              <a:rPr lang="en-US" altLang="zh-CN" sz="2400" dirty="0"/>
              <a:t>Use GUI. If you installed the extensions successfully in VS Code. You should be able to see a “run | debug” button above the main function. Click “run” to compile and run the java program.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508A98-8EA2-9DF2-F570-AD082EA65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42" y="3019368"/>
            <a:ext cx="8745170" cy="8192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DDC13D-41D1-B92B-CF46-0ECE9069D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53" y="5159912"/>
            <a:ext cx="6248835" cy="15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0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6AD05-3ABF-14B5-8D97-389D869F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B01B-C88E-398D-803A-8A94B551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Write your first java program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F962-2729-76DE-889E-C65803542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153328" cy="5265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write your first java program, you will need an </a:t>
            </a:r>
            <a:r>
              <a:rPr lang="en-US" altLang="zh-CN" sz="2400" dirty="0"/>
              <a:t>editor.</a:t>
            </a:r>
          </a:p>
          <a:p>
            <a:pPr marL="0" indent="0">
              <a:buNone/>
            </a:pPr>
            <a:r>
              <a:rPr lang="en-US" altLang="zh-CN" sz="2400" dirty="0"/>
              <a:t>Technically, you can use any editor, even the notepad to do the job: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But clearly, it’s not a good idea.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B2D7D4-519B-6C1D-6E53-08C080D51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2" y="2160192"/>
            <a:ext cx="5125718" cy="36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0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E835-5C4A-8466-3724-55ACFFE3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F93A-6A4A-9BFC-6384-BD9FEE0B7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Write your first java program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6D6D-D67D-EEE8-2B2A-C7B9C070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162"/>
            <a:ext cx="11269929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One of the most popular code editor is VS Code (R</a:t>
            </a:r>
            <a:r>
              <a:rPr lang="en-US" altLang="zh-CN" sz="2400" dirty="0"/>
              <a:t>ecommended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You can download it from their official website: </a:t>
            </a:r>
            <a:r>
              <a:rPr lang="en-US" sz="2400" dirty="0">
                <a:hlinkClick r:id="rId2"/>
              </a:rPr>
              <a:t>https://code.visualstudio.com/download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VS Code stands for Visual Studio Code. Don’t mess it up with Visual Studio. They are two </a:t>
            </a:r>
            <a:r>
              <a:rPr lang="en-US" altLang="zh-CN" sz="2400" dirty="0"/>
              <a:t>different thing.</a:t>
            </a: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0376FA-7526-0F80-6D95-6B24DC397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32" y="2160194"/>
            <a:ext cx="6204419" cy="370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B5EE6-AE70-1C15-B772-0CC8CD2B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9F3C-277C-140E-DD23-2117909A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Write your first java program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B112-9693-5B06-ECD5-57E8788E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162"/>
            <a:ext cx="11104233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VS Code has the support of various powerful extensions.</a:t>
            </a:r>
          </a:p>
          <a:p>
            <a:pPr marL="0" indent="0">
              <a:buNone/>
            </a:pPr>
            <a:r>
              <a:rPr lang="en-US" sz="2400" dirty="0"/>
              <a:t>That means you can modify its functionalities and add features you want.</a:t>
            </a:r>
          </a:p>
          <a:p>
            <a:pPr marL="0" indent="0">
              <a:buNone/>
            </a:pPr>
            <a:r>
              <a:rPr lang="en-US" sz="2400" dirty="0"/>
              <a:t>For Java programming, we highly </a:t>
            </a:r>
            <a:r>
              <a:rPr lang="en-US" altLang="zh-CN" sz="2400" dirty="0"/>
              <a:t>recommend you to install “Extension Pack for Java”.</a:t>
            </a:r>
          </a:p>
          <a:p>
            <a:pPr marL="0" indent="0">
              <a:buNone/>
            </a:pPr>
            <a:r>
              <a:rPr lang="en-US" sz="2400" dirty="0"/>
              <a:t>Click the Extensions </a:t>
            </a:r>
            <a:r>
              <a:rPr lang="en-US" altLang="zh-CN" sz="2400" dirty="0"/>
              <a:t>button on the left bar, and search to find and install it.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E65E8A-5303-9F56-819F-AB9796D8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70" y="3062447"/>
            <a:ext cx="6199675" cy="37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BB073-8EC2-0663-A91A-C80B3618E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8F18-4A64-81E5-333D-B0F83623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Write your first java program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587B-F6BF-E7D5-063B-5F898D1A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018316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also try IntelliJ IDEA from JetBrains if you prefer more powerful IDE </a:t>
            </a:r>
            <a:br>
              <a:rPr lang="en-US" sz="2400" dirty="0"/>
            </a:br>
            <a:r>
              <a:rPr lang="en-US" sz="2400" dirty="0"/>
              <a:t>(not recommended)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A32DC9-CF8A-8532-D41B-02F737D6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5" y="2055866"/>
            <a:ext cx="8527803" cy="443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2D98E-4830-85D3-2A9A-A6D91121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2093-89B4-A73D-6018-9C8097DA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Write your first java program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B605-D366-24D5-CD46-92D13F6B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018316" cy="541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Then you can write your first “hello, world” program in Java.</a:t>
            </a:r>
            <a:br>
              <a:rPr lang="en-US" sz="2400" dirty="0"/>
            </a:br>
            <a:r>
              <a:rPr lang="en-US" sz="2400" dirty="0"/>
              <a:t>It should look like this: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looks much more complicated than the “hello, world” in Python. But you will understand why these are </a:t>
            </a:r>
            <a:r>
              <a:rPr lang="en-US" altLang="zh-CN" sz="2400" dirty="0"/>
              <a:t>necessary once you get more familiar with Java and OOP.</a:t>
            </a:r>
          </a:p>
          <a:p>
            <a:pPr marL="0" indent="0">
              <a:buNone/>
            </a:pPr>
            <a:r>
              <a:rPr lang="en-US" altLang="zh-CN" sz="2400" dirty="0"/>
              <a:t>Note: the name of the public class should be the same as the filename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D11095-6ED7-1CA0-A5B5-129A7E99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485" y="2019043"/>
            <a:ext cx="5768940" cy="32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FB87-00CB-0704-0899-C4DC20DE4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5098-F389-288C-3DEE-1E81C14A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Compile and run your first Java program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3B81-759A-D412-DAAA-674CAED46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018316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 the command line, type “</a:t>
            </a:r>
            <a:r>
              <a:rPr lang="en-US" altLang="zh-CN" sz="2400" dirty="0" err="1"/>
              <a:t>javac</a:t>
            </a:r>
            <a:r>
              <a:rPr lang="en-US" altLang="zh-CN" sz="2400" dirty="0"/>
              <a:t> Hello.java” to compile the Hello.java source code.</a:t>
            </a:r>
          </a:p>
          <a:p>
            <a:pPr marL="0" indent="0">
              <a:buNone/>
            </a:pPr>
            <a:r>
              <a:rPr lang="en-US" altLang="zh-CN" sz="2400" dirty="0"/>
              <a:t>After compilation, you will get a </a:t>
            </a:r>
            <a:r>
              <a:rPr lang="en-US" altLang="zh-CN" sz="2400" dirty="0" err="1"/>
              <a:t>Hello.class</a:t>
            </a:r>
            <a:r>
              <a:rPr lang="en-US" altLang="zh-CN" sz="2400" dirty="0"/>
              <a:t> output file.</a:t>
            </a:r>
          </a:p>
          <a:p>
            <a:pPr marL="0" indent="0">
              <a:buNone/>
            </a:pPr>
            <a:r>
              <a:rPr lang="en-US" altLang="zh-CN" sz="2400" dirty="0"/>
              <a:t>It’s not an executable file. You still need a Java Virtual Machine (JVM) to run it.</a:t>
            </a:r>
          </a:p>
          <a:p>
            <a:pPr marL="0" indent="0">
              <a:buNone/>
            </a:pPr>
            <a:r>
              <a:rPr lang="en-US" altLang="zh-CN" sz="2400" dirty="0"/>
              <a:t>Type “java Hello” to run it in the JVM.</a:t>
            </a:r>
          </a:p>
          <a:p>
            <a:pPr marL="0" indent="0">
              <a:buNone/>
            </a:pPr>
            <a:r>
              <a:rPr lang="en-US" altLang="zh-CN" sz="2400" dirty="0"/>
              <a:t>Note: Do not mess it up with “java </a:t>
            </a:r>
            <a:r>
              <a:rPr lang="en-US" altLang="zh-CN" sz="2400" dirty="0" err="1"/>
              <a:t>Hello.class</a:t>
            </a:r>
            <a:r>
              <a:rPr lang="en-US" altLang="zh-CN" sz="2400" dirty="0"/>
              <a:t>” or “java Hello.java”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EE5F15-60D8-70A1-1326-E3A0DE08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82" y="3583861"/>
            <a:ext cx="842127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5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316C4-038D-1A8F-2F47-1EA40BA89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46E9-1310-13E7-5B1F-BB917956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Install JDK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9CA9-3492-BAF5-F25B-FAFB5C12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018316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Basically, to compile java code into .class files, you need a compiler.</a:t>
            </a:r>
            <a:br>
              <a:rPr lang="en-US" altLang="zh-CN" sz="2400" dirty="0"/>
            </a:br>
            <a:r>
              <a:rPr lang="en-US" altLang="zh-CN" sz="2400" dirty="0"/>
              <a:t>And to execute the compiled files, you need a JVM.</a:t>
            </a:r>
            <a:br>
              <a:rPr lang="en-US" altLang="zh-CN" sz="2400" dirty="0"/>
            </a:br>
            <a:r>
              <a:rPr lang="en-US" altLang="zh-CN" sz="2400" dirty="0"/>
              <a:t>They are shipped together in the Java Development Kit (JDK).</a:t>
            </a:r>
          </a:p>
          <a:p>
            <a:pPr marL="0" indent="0">
              <a:buNone/>
            </a:pPr>
            <a:r>
              <a:rPr lang="en-US" altLang="zh-CN" sz="2400" dirty="0"/>
              <a:t>JDK has many different versions and this course does not require specific version.</a:t>
            </a:r>
            <a:br>
              <a:rPr lang="en-US" altLang="zh-CN" sz="2400" dirty="0"/>
            </a:br>
            <a:r>
              <a:rPr lang="en-US" altLang="zh-CN" sz="2400" dirty="0"/>
              <a:t>This tutorial use Microsoft OpenJDK 21.0.5 LTS as an example.</a:t>
            </a:r>
          </a:p>
          <a:p>
            <a:pPr marL="0" indent="0">
              <a:buNone/>
            </a:pPr>
            <a:r>
              <a:rPr lang="en-US" altLang="zh-CN" sz="2400" dirty="0"/>
              <a:t>Download:</a:t>
            </a:r>
          </a:p>
          <a:p>
            <a:pPr marL="0" indent="0">
              <a:buNone/>
            </a:pPr>
            <a:r>
              <a:rPr lang="en-US" altLang="zh-CN" sz="2400" dirty="0"/>
              <a:t>Windows (x64): </a:t>
            </a:r>
            <a:r>
              <a:rPr lang="en-US" altLang="zh-CN" sz="2400" dirty="0">
                <a:hlinkClick r:id="rId2"/>
              </a:rPr>
              <a:t>https://aka.ms/download-jdk/microsoft-jdk-21.0.5-windows-x64.msi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Mac (Intel x64): </a:t>
            </a:r>
            <a:r>
              <a:rPr lang="en-US" altLang="zh-CN" sz="2400" dirty="0">
                <a:hlinkClick r:id="rId3"/>
              </a:rPr>
              <a:t>https://aka.ms/download-jdk/microsoft-jdk-21.0.5-macos-x64.pkg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Mac</a:t>
            </a:r>
            <a:r>
              <a:rPr lang="zh-CN" altLang="en-US" sz="2400" dirty="0"/>
              <a:t> </a:t>
            </a:r>
            <a:r>
              <a:rPr lang="en-US" altLang="zh-CN" sz="2400" dirty="0"/>
              <a:t>(Apple Silicon): </a:t>
            </a:r>
            <a:r>
              <a:rPr lang="en-US" altLang="zh-CN" sz="2400" dirty="0">
                <a:hlinkClick r:id="rId4"/>
              </a:rPr>
              <a:t>https://aka.ms/download-jdk/microsoft-jdk-21.0.5-macos-aarch64.pkg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5193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8B51C-C403-8EBE-166F-D8D0D2FD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FFA5-4F2C-3B09-7A8D-6A105789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204"/>
          </a:xfrm>
        </p:spPr>
        <p:txBody>
          <a:bodyPr/>
          <a:lstStyle/>
          <a:p>
            <a:r>
              <a:rPr lang="en-US" altLang="zh-CN" b="1" dirty="0"/>
              <a:t>Install JDK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45F3-E400-A874-A17D-17853305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162"/>
            <a:ext cx="11018316" cy="5455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Installation:</a:t>
            </a:r>
          </a:p>
          <a:p>
            <a:pPr marL="0" indent="0">
              <a:buNone/>
            </a:pPr>
            <a:r>
              <a:rPr lang="en-US" altLang="zh-CN" sz="2400" dirty="0"/>
              <a:t>Just follow the installer step by step, it should be easy.</a:t>
            </a:r>
          </a:p>
          <a:p>
            <a:pPr marL="0" indent="0">
              <a:buNone/>
            </a:pPr>
            <a:r>
              <a:rPr lang="en-US" altLang="zh-CN" sz="2400" dirty="0"/>
              <a:t>If you use older versions of JDK installer, you may need to configure the environment variables manually.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Check your installation:</a:t>
            </a:r>
          </a:p>
          <a:p>
            <a:pPr marL="0" indent="0">
              <a:buNone/>
            </a:pPr>
            <a:r>
              <a:rPr lang="en-US" altLang="zh-CN" sz="2400" dirty="0"/>
              <a:t>Type “java –version” in your terminal. You should see something like this: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(I’m using an older version)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1BDF88-5545-BF63-6343-90B087F4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37" y="4452073"/>
            <a:ext cx="10683976" cy="1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850BC8E-F92C-4551-B49A-F29C56B1453E}" vid="{F210B146-B1DD-4DEF-828A-8702AEE654D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1732</TotalTime>
  <Words>712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Inter</vt:lpstr>
      <vt:lpstr>Arial</vt:lpstr>
      <vt:lpstr>Calibri</vt:lpstr>
      <vt:lpstr>Office Theme</vt:lpstr>
      <vt:lpstr>Tutorial 1 Run Your First Java Program</vt:lpstr>
      <vt:lpstr>Write your first java program</vt:lpstr>
      <vt:lpstr>Write your first java program</vt:lpstr>
      <vt:lpstr>Write your first java program</vt:lpstr>
      <vt:lpstr>Write your first java program</vt:lpstr>
      <vt:lpstr>Write your first java program</vt:lpstr>
      <vt:lpstr>Compile and run your first Java program</vt:lpstr>
      <vt:lpstr>Install JDK</vt:lpstr>
      <vt:lpstr>Install JDK</vt:lpstr>
      <vt:lpstr>Install JDK</vt:lpstr>
      <vt:lpstr>Easier ways to compile and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Kristian Tjandra</dc:creator>
  <cp:lastModifiedBy>晗骏 郑</cp:lastModifiedBy>
  <cp:revision>29</cp:revision>
  <dcterms:created xsi:type="dcterms:W3CDTF">2024-10-22T13:50:24Z</dcterms:created>
  <dcterms:modified xsi:type="dcterms:W3CDTF">2025-01-14T05:36:08Z</dcterms:modified>
</cp:coreProperties>
</file>