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6" r:id="rId2"/>
    <p:sldId id="299" r:id="rId3"/>
    <p:sldId id="277" r:id="rId4"/>
    <p:sldId id="310" r:id="rId5"/>
    <p:sldId id="345" r:id="rId6"/>
    <p:sldId id="327" r:id="rId7"/>
    <p:sldId id="328" r:id="rId8"/>
    <p:sldId id="329" r:id="rId9"/>
    <p:sldId id="330" r:id="rId10"/>
    <p:sldId id="331" r:id="rId11"/>
    <p:sldId id="313" r:id="rId12"/>
    <p:sldId id="332" r:id="rId13"/>
    <p:sldId id="311" r:id="rId14"/>
    <p:sldId id="312" r:id="rId15"/>
    <p:sldId id="314" r:id="rId16"/>
    <p:sldId id="315" r:id="rId17"/>
    <p:sldId id="341" r:id="rId18"/>
    <p:sldId id="343" r:id="rId19"/>
    <p:sldId id="34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ysander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BE7B6"/>
    <a:srgbClr val="B0DFA1"/>
    <a:srgbClr val="59AAF2"/>
    <a:srgbClr val="00FF00"/>
    <a:srgbClr val="C1A6D6"/>
    <a:srgbClr val="00B050"/>
    <a:srgbClr val="5E9ED9"/>
    <a:srgbClr val="FFFFFF"/>
    <a:srgbClr val="0C18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 autoAdjust="0"/>
    <p:restoredTop sz="73878" autoAdjust="0"/>
  </p:normalViewPr>
  <p:slideViewPr>
    <p:cSldViewPr snapToGrid="0" showGuides="1">
      <p:cViewPr varScale="1">
        <p:scale>
          <a:sx n="73" d="100"/>
          <a:sy n="73" d="100"/>
        </p:scale>
        <p:origin x="71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6858000" cy="5509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6200" y="92198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1AB19-1341-47B9-9409-36DE6AF40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1F3DE-9748-4CF1-8DA8-99118D48D27A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B0B7D-FC6B-4619-B17B-A3B63DE32E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encounters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bracket,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bracket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pair.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yes,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keeps</a:t>
            </a:r>
            <a:r>
              <a:rPr kumimoji="1" lang="zh-CN" altLang="en-US" dirty="0"/>
              <a:t> </a:t>
            </a:r>
            <a:r>
              <a:rPr kumimoji="1" lang="en-US" altLang="zh-CN" dirty="0"/>
              <a:t>going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9B0B7D-FC6B-4619-B17B-A3B63DE32E55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20395"/>
            <a:ext cx="12192000" cy="870438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57946" y="265111"/>
            <a:ext cx="2743200" cy="365125"/>
          </a:xfrm>
        </p:spPr>
        <p:txBody>
          <a:bodyPr/>
          <a:lstStyle>
            <a:lvl1pPr>
              <a:defRPr sz="2800"/>
            </a:lvl1pPr>
          </a:lstStyle>
          <a:p>
            <a:fld id="{9ED7C6FE-A6E8-4115-9DDC-ED0EE683E7C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7C6FE-A6E8-4115-9DDC-ED0EE683E7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0"/>
            <a:ext cx="12192000" cy="37259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>
          <a:xfrm>
            <a:off x="-722051" y="456431"/>
            <a:ext cx="13636101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Summary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of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Sorting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Algorithms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02644" y="4913033"/>
            <a:ext cx="758671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sz="2800" dirty="0" err="1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Zeyuan</a:t>
            </a:r>
            <a:r>
              <a:rPr kumimoji="1" 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 He(USTF)</a:t>
            </a: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00409" y="2204347"/>
            <a:ext cx="7586710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CSC 3100: Data Structures</a:t>
            </a:r>
          </a:p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 </a:t>
            </a:r>
          </a:p>
          <a:p>
            <a:pPr algn="ctr"/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  <a:sym typeface="+mn-ea"/>
              </a:rPr>
              <a:t>Tutorial 2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06254" y="1422706"/>
            <a:ext cx="6779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 </a:t>
            </a:r>
            <a:r>
              <a:rPr lang="en-US" altLang="zh-CN" sz="2400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Practice makes perfect</a:t>
            </a:r>
            <a:r>
              <a:rPr lang="zh-CN" altLang="en-US" sz="2400" b="1" i="0" dirty="0">
                <a:solidFill>
                  <a:srgbClr val="7030A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！）</a:t>
            </a:r>
            <a:endParaRPr lang="zh-CN" altLang="en-US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Insertion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53" y="1031240"/>
            <a:ext cx="6156379" cy="50342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52916" y="1031240"/>
                <a:ext cx="5410060" cy="4265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lnSpc>
                    <a:spcPct val="130000"/>
                  </a:lnSpc>
                  <a:buFont typeface="Arial" panose="020B0604020202090204" pitchFamily="34" charset="0"/>
                  <a:buChar char="•"/>
                  <a:defRPr sz="3200" b="1" i="0">
                    <a:solidFill>
                      <a:srgbClr val="262626"/>
                    </a:solidFill>
                    <a:effectLst/>
                    <a:latin typeface="-apple-system"/>
                  </a:defRPr>
                </a:lvl1pPr>
              </a:lstStyle>
              <a:p>
                <a:r>
                  <a:rPr lang="en-US" altLang="zh-CN" sz="2800" b="0" dirty="0">
                    <a:sym typeface="+mn-ea"/>
                  </a:rPr>
                  <a:t>Time:</a:t>
                </a:r>
                <a:r>
                  <a:rPr lang="zh-CN" altLang="en-US" sz="2800" b="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(1+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b="0" dirty="0">
                    <a:sym typeface="+mn-ea"/>
                  </a:rPr>
                  <a:t> </a:t>
                </a:r>
                <a:r>
                  <a:rPr lang="en-US" altLang="zh-CN" sz="2800" b="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800" b="0" dirty="0">
                    <a:sym typeface="+mn-ea"/>
                  </a:rPr>
                  <a:t> </a:t>
                </a:r>
                <a:r>
                  <a:rPr lang="en-US" altLang="zh-CN" sz="2800" b="0" dirty="0">
                    <a:sym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dirty="0">
                    <a:sym typeface="+mn-ea"/>
                  </a:rPr>
                  <a:t>)</a:t>
                </a:r>
                <a:endParaRPr lang="en-US" altLang="zh-CN" sz="2800" b="0" dirty="0"/>
              </a:p>
              <a:p>
                <a:r>
                  <a:rPr lang="en-US" altLang="zh-CN" sz="2800" b="0" dirty="0"/>
                  <a:t>Space: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tmp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variable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for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swap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operation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O(1)</a:t>
                </a:r>
              </a:p>
              <a:p>
                <a:r>
                  <a:rPr lang="en-US" altLang="zh-CN" sz="2800" b="0" dirty="0"/>
                  <a:t>Fast: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already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sorted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array</a:t>
                </a:r>
              </a:p>
              <a:p>
                <a:r>
                  <a:rPr lang="en-US" altLang="zh-CN" sz="2800" b="0" dirty="0"/>
                  <a:t>Slow: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reverse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sorted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array</a:t>
                </a:r>
              </a:p>
              <a:p>
                <a:r>
                  <a:rPr lang="en-US" altLang="zh-CN" sz="2800" b="0" dirty="0"/>
                  <a:t>Stability: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When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the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compare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sequence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is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arr</a:t>
                </a:r>
                <a:r>
                  <a:rPr lang="en-US" altLang="zh-CN" sz="2800" b="0" dirty="0"/>
                  <a:t>[j-1]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≥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tmp</a:t>
                </a:r>
                <a:endParaRPr lang="zh-CN" altLang="en-US" sz="2800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916" y="1031240"/>
                <a:ext cx="5410060" cy="4265930"/>
              </a:xfrm>
              <a:prstGeom prst="rect">
                <a:avLst/>
              </a:prstGeom>
              <a:blipFill rotWithShape="1">
                <a:blip r:embed="rId4"/>
                <a:stretch>
                  <a:fillRect r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19" b="6295"/>
          <a:stretch>
            <a:fillRect/>
          </a:stretch>
        </p:blipFill>
        <p:spPr bwMode="auto">
          <a:xfrm>
            <a:off x="0" y="1796351"/>
            <a:ext cx="12192000" cy="3930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397987" y="237621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22298" y="186063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pic>
        <p:nvPicPr>
          <p:cNvPr id="8" name="图片 7" descr="图表, 直方图&#10;&#10;描述已自动生成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921" y="1352354"/>
            <a:ext cx="8010022" cy="49840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65735" y="860569"/>
            <a:ext cx="12192000" cy="5367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r>
              <a:rPr lang="en-US" altLang="zh-CN" sz="2400" dirty="0"/>
              <a:t>Core</a:t>
            </a:r>
            <a:r>
              <a:rPr lang="zh-CN" altLang="en-US" sz="2400" dirty="0"/>
              <a:t> </a:t>
            </a:r>
            <a:r>
              <a:rPr lang="en-US" altLang="zh-CN" sz="2400" dirty="0"/>
              <a:t>Idea:</a:t>
            </a:r>
            <a:r>
              <a:rPr lang="zh-CN" altLang="en-US" sz="2400" dirty="0"/>
              <a:t> </a:t>
            </a:r>
            <a:r>
              <a:rPr lang="en-US" altLang="zh-CN" sz="2400" dirty="0"/>
              <a:t>Merge two sorted lists into one sorted list.</a:t>
            </a:r>
            <a:endParaRPr lang="en-US" altLang="zh-CN" sz="2400" b="0" dirty="0"/>
          </a:p>
          <a:p>
            <a:pPr marL="514350" indent="-514350">
              <a:buAutoNum type="arabicPeriod"/>
            </a:pPr>
            <a:r>
              <a:rPr lang="en-US" altLang="zh-CN" sz="2400" b="0" dirty="0"/>
              <a:t>Request an array whose size is the sum of the two already sorted array, which is used to store the merged sequence;</a:t>
            </a:r>
          </a:p>
          <a:p>
            <a:pPr marL="514350" indent="-514350">
              <a:buAutoNum type="arabicPeriod"/>
            </a:pPr>
            <a:r>
              <a:rPr lang="en-US" altLang="zh-CN" sz="2400" b="0" dirty="0"/>
              <a:t> Set two pointers whose initial positions are the starting positions of each of the two already sorted array;</a:t>
            </a:r>
          </a:p>
          <a:p>
            <a:pPr marL="514350" indent="-514350">
              <a:buAutoNum type="arabicPeriod"/>
            </a:pPr>
            <a:r>
              <a:rPr lang="en-US" altLang="zh-CN" sz="2400" b="0" dirty="0"/>
              <a:t>Compare the elements pointed by the two pointers, select the smaller element to be put into the new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array, and move the pointer to the next position;</a:t>
            </a:r>
          </a:p>
          <a:p>
            <a:pPr marL="514350" indent="-514350">
              <a:buAutoNum type="arabicPeriod"/>
            </a:pPr>
            <a:r>
              <a:rPr lang="en-US" altLang="zh-CN" sz="2400" b="0" dirty="0"/>
              <a:t>Repeat step 3 until a pointer reaches the end of the array;</a:t>
            </a:r>
          </a:p>
          <a:p>
            <a:pPr marL="514350" indent="-514350">
              <a:buAutoNum type="arabicPeriod"/>
            </a:pPr>
            <a:r>
              <a:rPr lang="en-US" altLang="zh-CN" sz="2400" b="0" dirty="0"/>
              <a:t>Copy all the remaining elements of the other array to the end of the new</a:t>
            </a:r>
            <a:r>
              <a:rPr lang="zh-CN" altLang="en-US" sz="2400" b="0" dirty="0"/>
              <a:t> </a:t>
            </a:r>
            <a:r>
              <a:rPr lang="en-US" altLang="zh-CN" sz="2400" b="0" dirty="0"/>
              <a:t>array.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561981" y="252754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endParaRPr lang="zh-CN" altLang="en-US" sz="2800" dirty="0"/>
          </a:p>
        </p:txBody>
      </p:sp>
      <p:sp>
        <p:nvSpPr>
          <p:cNvPr id="4" name="文本框 3"/>
          <p:cNvSpPr txBox="1"/>
          <p:nvPr/>
        </p:nvSpPr>
        <p:spPr>
          <a:xfrm>
            <a:off x="7561981" y="2387040"/>
            <a:ext cx="4923992" cy="1724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r>
              <a:rPr lang="en-US" altLang="zh-CN" sz="2800" b="0" dirty="0"/>
              <a:t>Each merge:</a:t>
            </a:r>
          </a:p>
          <a:p>
            <a:r>
              <a:rPr lang="en-US" altLang="zh-CN" sz="2800" b="0" dirty="0"/>
              <a:t>Time: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iterate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arrays</a:t>
            </a:r>
            <a:r>
              <a:rPr lang="zh-CN" altLang="en-US" sz="2800" b="0" dirty="0"/>
              <a:t> </a:t>
            </a:r>
            <a:r>
              <a:rPr lang="en-US" altLang="zh-CN" sz="2800" b="0" dirty="0">
                <a:sym typeface="Wingdings" panose="05000000000000000000" pitchFamily="2" charset="2"/>
              </a:rPr>
              <a:t>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O(n)</a:t>
            </a:r>
          </a:p>
          <a:p>
            <a:r>
              <a:rPr lang="en-US" altLang="zh-CN" sz="2800" b="0" dirty="0"/>
              <a:t>Space: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Auxiliary array</a:t>
            </a:r>
            <a:r>
              <a:rPr lang="zh-CN" altLang="en-US" sz="2800" b="0" dirty="0"/>
              <a:t> </a:t>
            </a:r>
            <a:r>
              <a:rPr lang="en-US" altLang="zh-CN" sz="2800" b="0" dirty="0">
                <a:sym typeface="Wingdings" panose="05000000000000000000" pitchFamily="2" charset="2"/>
              </a:rPr>
              <a:t>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O(n)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0530" y="0"/>
            <a:ext cx="771251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8407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–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Recursive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implementation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47674"/>
            <a:ext cx="7607300" cy="26035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07300" y="2105585"/>
            <a:ext cx="4923992" cy="228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r>
              <a:rPr lang="en-US" altLang="zh-CN" sz="2800" b="0" dirty="0"/>
              <a:t>Question:</a:t>
            </a:r>
          </a:p>
          <a:p>
            <a:r>
              <a:rPr lang="en-US" altLang="zh-CN" sz="2800" b="0" dirty="0"/>
              <a:t>Does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it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perform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well?</a:t>
            </a:r>
          </a:p>
          <a:p>
            <a:pPr marL="0" indent="0">
              <a:buNone/>
            </a:pPr>
            <a:r>
              <a:rPr lang="en-US" altLang="zh-CN" sz="2800" b="0" dirty="0"/>
              <a:t>Heavy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overhead:</a:t>
            </a:r>
          </a:p>
          <a:p>
            <a:r>
              <a:rPr lang="en-US" altLang="zh-CN" sz="2800" b="0" dirty="0"/>
              <a:t>Cost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much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stack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space</a:t>
            </a:r>
            <a:r>
              <a:rPr lang="zh-CN" altLang="en-US" sz="2800" b="0" dirty="0"/>
              <a:t> </a:t>
            </a:r>
            <a:endParaRPr lang="en-US" altLang="zh-CN" sz="28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474"/>
            <a:ext cx="7772400" cy="4502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42366" y="164956"/>
            <a:ext cx="8407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–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Iterative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implementation</a:t>
            </a:r>
            <a:endParaRPr lang="zh-CN" altLang="en-US" sz="2800" dirty="0"/>
          </a:p>
        </p:txBody>
      </p:sp>
      <p:sp>
        <p:nvSpPr>
          <p:cNvPr id="9" name="文本框 8"/>
          <p:cNvSpPr txBox="1"/>
          <p:nvPr/>
        </p:nvSpPr>
        <p:spPr>
          <a:xfrm>
            <a:off x="7772400" y="2520687"/>
            <a:ext cx="4419600" cy="2287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r>
              <a:rPr lang="en-US" altLang="zh-CN" sz="2800" b="0" dirty="0"/>
              <a:t>It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doesn’t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speedup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much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but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is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more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memory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efficient.</a:t>
            </a:r>
          </a:p>
          <a:p>
            <a:pPr marL="0" indent="0">
              <a:buNone/>
            </a:pPr>
            <a:endParaRPr lang="en-US" altLang="zh-CN" sz="2800" b="0" dirty="0"/>
          </a:p>
          <a:p>
            <a:pPr marL="0" indent="0">
              <a:buNone/>
            </a:pPr>
            <a:r>
              <a:rPr lang="en-US" altLang="zh-CN" sz="2800" b="0" dirty="0"/>
              <a:t>Merge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sort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is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stable.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6901" y="186063"/>
            <a:ext cx="555363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Coding Practice (In-class)</a:t>
            </a:r>
          </a:p>
        </p:txBody>
      </p:sp>
      <p:pic>
        <p:nvPicPr>
          <p:cNvPr id="4" name="图片 3" descr="截屏2023-09-16 20.39.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75" y="911225"/>
            <a:ext cx="8699500" cy="411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88670" y="5486400"/>
            <a:ext cx="5111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Implement the MERGE process we mentioned by yourself (Both iterative and recursive is OK)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7108190" y="463042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Chinese: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https://leetcode.cn/problems/merge-sorted-array/description/</a:t>
            </a:r>
          </a:p>
          <a:p>
            <a:pPr algn="l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In English:</a:t>
            </a:r>
          </a:p>
          <a:p>
            <a:pPr algn="l"/>
            <a:r>
              <a:rPr lang="zh-CN" altLang="en-US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https://leetcode.com/problems/merge-sorted-array/</a:t>
            </a:r>
          </a:p>
          <a:p>
            <a:pPr algn="l"/>
            <a:endParaRPr lang="zh-CN" alt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346901" y="186063"/>
            <a:ext cx="5553634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Coding Practice (takehome)</a:t>
            </a:r>
          </a:p>
        </p:txBody>
      </p:sp>
      <p:pic>
        <p:nvPicPr>
          <p:cNvPr id="3" name="图片 2" descr="截屏2024-01-16 15.37.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903605"/>
            <a:ext cx="8091805" cy="4826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6710" y="5819140"/>
            <a:ext cx="80918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The submission link and the tutorial of this problem could be found here:</a:t>
            </a:r>
          </a:p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https://codeforces.com/problemset/problem/1904/B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AD6DBD0-8F4E-0269-605B-92BFCCE4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C8D080-E8F3-7711-8767-96BD8D686C3A}"/>
              </a:ext>
            </a:extLst>
          </p:cNvPr>
          <p:cNvSpPr txBox="1"/>
          <p:nvPr/>
        </p:nvSpPr>
        <p:spPr>
          <a:xfrm>
            <a:off x="809297" y="1765738"/>
            <a:ext cx="9963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Acknowledgement: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Jiang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providing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tutorial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materials.</a:t>
            </a:r>
          </a:p>
        </p:txBody>
      </p:sp>
    </p:spTree>
    <p:extLst>
      <p:ext uri="{BB962C8B-B14F-4D97-AF65-F5344CB8AC3E}">
        <p14:creationId xmlns:p14="http://schemas.microsoft.com/office/powerpoint/2010/main" val="126072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 txBox="1"/>
          <p:nvPr/>
        </p:nvSpPr>
        <p:spPr>
          <a:xfrm>
            <a:off x="456495" y="1655630"/>
            <a:ext cx="9771708" cy="43134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Bubble</a:t>
            </a:r>
            <a:r>
              <a:rPr lang="zh-CN" altLang="en-US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Selective</a:t>
            </a:r>
            <a:r>
              <a:rPr lang="zh-CN" altLang="en-US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Insertion</a:t>
            </a:r>
            <a:r>
              <a:rPr lang="zh-CN" altLang="en-US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Merge</a:t>
            </a:r>
            <a:r>
              <a:rPr lang="zh-CN" altLang="en-US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</a:p>
          <a:p>
            <a:pPr marL="342900" indent="-342900">
              <a:lnSpc>
                <a:spcPct val="100000"/>
              </a:lnSpc>
              <a:spcBef>
                <a:spcPts val="15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q"/>
            </a:pPr>
            <a:r>
              <a:rPr lang="en-US" altLang="zh-CN" sz="3200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Coding Practice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56495" y="888960"/>
            <a:ext cx="8621875" cy="857250"/>
          </a:xfrm>
        </p:spPr>
        <p:txBody>
          <a:bodyPr>
            <a:normAutofit/>
          </a:bodyPr>
          <a:lstStyle/>
          <a:p>
            <a:r>
              <a:rPr lang="en-US" sz="3600" b="1" spc="50" dirty="0">
                <a:ln w="12700" cmpd="sng">
                  <a:solidFill>
                    <a:schemeClr val="bg1"/>
                  </a:solidFill>
                  <a:prstDash val="solid"/>
                </a:ln>
                <a:solidFill>
                  <a:schemeClr val="accent1"/>
                </a:solidFill>
                <a:latin typeface="Gill Sans" panose="020B0502020104020203"/>
              </a:rPr>
              <a:t>Outline</a:t>
            </a: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9441227" y="213144"/>
            <a:ext cx="2743200" cy="365125"/>
          </a:xfrm>
        </p:spPr>
        <p:txBody>
          <a:bodyPr/>
          <a:lstStyle/>
          <a:p>
            <a:fld id="{9ED7C6FE-A6E8-4115-9DDC-ED0EE683E7CC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255411"/>
            <a:ext cx="127542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What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do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we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concern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when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we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talk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about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Algorithms?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31565" y="1050137"/>
            <a:ext cx="11305691" cy="388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altLang="zh-CN" sz="3200" i="0" dirty="0">
                <a:solidFill>
                  <a:srgbClr val="262626"/>
                </a:solidFill>
                <a:effectLst/>
                <a:latin typeface="-apple-system"/>
              </a:rPr>
              <a:t>How</a:t>
            </a:r>
            <a:r>
              <a:rPr lang="zh-CN" altLang="en-US" sz="320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i="0" dirty="0">
                <a:solidFill>
                  <a:srgbClr val="262626"/>
                </a:solidFill>
                <a:effectLst/>
                <a:latin typeface="-apple-system"/>
              </a:rPr>
              <a:t>does</a:t>
            </a:r>
            <a:r>
              <a:rPr lang="zh-CN" altLang="en-US" sz="320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i="0" dirty="0">
                <a:solidFill>
                  <a:srgbClr val="262626"/>
                </a:solidFill>
                <a:effectLst/>
                <a:latin typeface="-apple-system"/>
              </a:rPr>
              <a:t>the</a:t>
            </a:r>
            <a:r>
              <a:rPr lang="zh-CN" altLang="en-US" sz="320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i="0" dirty="0">
                <a:solidFill>
                  <a:srgbClr val="262626"/>
                </a:solidFill>
                <a:effectLst/>
                <a:latin typeface="-apple-system"/>
              </a:rPr>
              <a:t>algorithm</a:t>
            </a:r>
            <a:r>
              <a:rPr lang="zh-CN" altLang="en-US" sz="320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i="0" dirty="0">
                <a:solidFill>
                  <a:srgbClr val="262626"/>
                </a:solidFill>
                <a:effectLst/>
                <a:latin typeface="-apple-system"/>
              </a:rPr>
              <a:t>work?</a:t>
            </a: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GB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Under what conditions does this algorithm run fast?</a:t>
            </a:r>
            <a:endParaRPr lang="en-US" altLang="zh-CN" sz="3200" b="1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GB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Under what conditions does this algorithm run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slowly</a:t>
            </a:r>
            <a:r>
              <a:rPr lang="en-GB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?</a:t>
            </a: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What’s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the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 err="1">
                <a:solidFill>
                  <a:srgbClr val="262626"/>
                </a:solidFill>
                <a:effectLst/>
                <a:latin typeface="-apple-system"/>
              </a:rPr>
              <a:t>time&amp;</a:t>
            </a:r>
            <a:r>
              <a:rPr lang="en-US" altLang="zh-CN" sz="3200" dirty="0" err="1">
                <a:solidFill>
                  <a:srgbClr val="262626"/>
                </a:solidFill>
                <a:latin typeface="-apple-system"/>
              </a:rPr>
              <a:t>space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complexity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of</a:t>
            </a:r>
            <a:r>
              <a:rPr lang="zh-CN" altLang="en-US" sz="3200" dirty="0">
                <a:solidFill>
                  <a:srgbClr val="262626"/>
                </a:solidFill>
                <a:latin typeface="-apple-system"/>
              </a:rPr>
              <a:t> 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this</a:t>
            </a:r>
            <a:r>
              <a:rPr lang="zh-CN" altLang="en-US" sz="3200" dirty="0">
                <a:solidFill>
                  <a:srgbClr val="262626"/>
                </a:solidFill>
                <a:latin typeface="-apple-system"/>
              </a:rPr>
              <a:t> 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algorithm?</a:t>
            </a:r>
          </a:p>
          <a:p>
            <a:pPr marL="342900" indent="-34290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Is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it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a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stable</a:t>
            </a:r>
            <a:r>
              <a:rPr lang="zh-CN" altLang="en-US" sz="3200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r>
              <a:rPr lang="en-US" altLang="zh-CN" sz="3200" b="0" i="0" dirty="0">
                <a:solidFill>
                  <a:srgbClr val="262626"/>
                </a:solidFill>
                <a:effectLst/>
                <a:latin typeface="-apple-system"/>
              </a:rPr>
              <a:t>sort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ing?</a:t>
            </a:r>
            <a:r>
              <a:rPr lang="zh-CN" altLang="en-US" sz="3200" dirty="0">
                <a:solidFill>
                  <a:srgbClr val="262626"/>
                </a:solidFill>
                <a:latin typeface="-apple-system"/>
              </a:rPr>
              <a:t> 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(Stable:</a:t>
            </a:r>
            <a:r>
              <a:rPr lang="zh-CN" altLang="en-US" sz="3200" dirty="0">
                <a:solidFill>
                  <a:srgbClr val="262626"/>
                </a:solidFill>
                <a:latin typeface="-apple-system"/>
              </a:rPr>
              <a:t> </a:t>
            </a:r>
            <a:r>
              <a:rPr lang="en-GB" altLang="zh-CN" sz="3200" dirty="0">
                <a:solidFill>
                  <a:srgbClr val="262626"/>
                </a:solidFill>
                <a:latin typeface="-apple-system"/>
              </a:rPr>
              <a:t>The order of the 2 equal keys after sorting is the same as the order they were in before sorting</a:t>
            </a:r>
            <a:r>
              <a:rPr lang="en-US" altLang="zh-CN" sz="3200" dirty="0">
                <a:solidFill>
                  <a:srgbClr val="262626"/>
                </a:solidFill>
                <a:latin typeface="-apple-system"/>
              </a:rPr>
              <a:t>)</a:t>
            </a:r>
            <a:endParaRPr lang="en-GB" altLang="zh-CN" sz="3200" b="0" i="0" dirty="0">
              <a:solidFill>
                <a:srgbClr val="262626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Bubble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130" y="982345"/>
            <a:ext cx="11889105" cy="3869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r>
              <a:rPr lang="en-US" altLang="zh-CN" sz="2800" b="0" dirty="0"/>
              <a:t>1. Compare adjacent elements. If the first is larger than the second, swap them.</a:t>
            </a:r>
          </a:p>
          <a:p>
            <a:r>
              <a:rPr lang="en-US" altLang="zh-CN" sz="2800" b="0" dirty="0"/>
              <a:t>2. Do the same for each pair of adjacent elements, from the first pair to the last pair. When this step is done, the last element will</a:t>
            </a:r>
            <a:r>
              <a:rPr lang="zh-CN" altLang="en-US" sz="2800" b="0" dirty="0"/>
              <a:t> </a:t>
            </a:r>
            <a:r>
              <a:rPr lang="en-US" altLang="zh-CN" sz="2800" b="0" dirty="0"/>
              <a:t>be the largest number.</a:t>
            </a:r>
          </a:p>
          <a:p>
            <a:r>
              <a:rPr lang="en-US" altLang="zh-CN" sz="2800" b="0" dirty="0"/>
              <a:t>3. Keep repeating the above until there are no more pairs to compare.</a:t>
            </a:r>
            <a:endParaRPr lang="zh-CN" altLang="en-US" sz="2800" b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80460" y="4405630"/>
            <a:ext cx="7352030" cy="228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Bubble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51130" y="982345"/>
            <a:ext cx="11889105" cy="38696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pPr marL="0" indent="0">
              <a:buNone/>
            </a:pPr>
            <a:endParaRPr lang="en-US" altLang="zh-CN" sz="2800" b="0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2290" y="1160780"/>
            <a:ext cx="10918825" cy="51657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Bubble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" y="989692"/>
            <a:ext cx="6350000" cy="557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91087" y="1034142"/>
                <a:ext cx="5410060" cy="4826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342900" indent="-342900">
                  <a:lnSpc>
                    <a:spcPct val="130000"/>
                  </a:lnSpc>
                  <a:buFont typeface="Arial" panose="020B0604020202090204" pitchFamily="34" charset="0"/>
                  <a:buChar char="•"/>
                  <a:defRPr sz="3200" b="1" i="0">
                    <a:solidFill>
                      <a:srgbClr val="262626"/>
                    </a:solidFill>
                    <a:effectLst/>
                    <a:latin typeface="-apple-system"/>
                  </a:defRPr>
                </a:lvl1pPr>
              </a:lstStyle>
              <a:p>
                <a:r>
                  <a:rPr lang="en-US" altLang="zh-CN" sz="2800" b="0" dirty="0"/>
                  <a:t>Time:</a:t>
                </a:r>
                <a:r>
                  <a:rPr lang="zh-CN" altLang="en-US" sz="28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fPr>
                      <m:num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(1+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)</m:t>
                        </m:r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sz="2800" b="0" dirty="0"/>
                  <a:t> </a:t>
                </a:r>
                <a:r>
                  <a:rPr lang="en-US" altLang="zh-CN" sz="2800" b="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sSupPr>
                      <m:e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800" b="0" i="1" dirty="0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b="0" dirty="0"/>
                  <a:t>)</a:t>
                </a:r>
                <a:endParaRPr lang="zh-CN" altLang="en-US" sz="2800" b="0" dirty="0"/>
              </a:p>
              <a:p>
                <a:r>
                  <a:rPr lang="en-US" altLang="zh-CN" sz="2800" b="0" dirty="0"/>
                  <a:t>Space: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only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tmp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variable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for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swap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operation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O(1)</a:t>
                </a:r>
              </a:p>
              <a:p>
                <a:r>
                  <a:rPr lang="en-US" altLang="zh-CN" sz="2800" b="0" dirty="0"/>
                  <a:t>Fast: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already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sorted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array</a:t>
                </a:r>
              </a:p>
              <a:p>
                <a:r>
                  <a:rPr lang="en-US" altLang="zh-CN" sz="2800" b="0" dirty="0"/>
                  <a:t>Slow: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reverse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sorted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array</a:t>
                </a:r>
              </a:p>
              <a:p>
                <a:r>
                  <a:rPr lang="en-US" altLang="zh-CN" sz="2800" b="0" dirty="0"/>
                  <a:t>Stability: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When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the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compare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sequence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is not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arr</a:t>
                </a:r>
                <a:r>
                  <a:rPr lang="en-US" altLang="zh-CN" sz="2800" b="0" dirty="0"/>
                  <a:t>[j]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/>
                  <a:t>≥</a:t>
                </a:r>
                <a:r>
                  <a:rPr lang="zh-CN" altLang="en-US" sz="2800" b="0" dirty="0"/>
                  <a:t> </a:t>
                </a:r>
                <a:r>
                  <a:rPr lang="en-US" altLang="zh-CN" sz="2800" b="0" dirty="0" err="1"/>
                  <a:t>arr</a:t>
                </a:r>
                <a:r>
                  <a:rPr lang="en-US" altLang="zh-CN" sz="2800" b="0" dirty="0"/>
                  <a:t>[j+1]</a:t>
                </a:r>
                <a:endParaRPr lang="zh-CN" altLang="en-US" sz="2800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087" y="1034142"/>
                <a:ext cx="5410060" cy="4826000"/>
              </a:xfrm>
              <a:prstGeom prst="rect">
                <a:avLst/>
              </a:prstGeom>
              <a:blipFill rotWithShape="1">
                <a:blip r:embed="rId4"/>
                <a:stretch>
                  <a:fillRect l="-2" t="-8" r="1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Selection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114935" y="838835"/>
            <a:ext cx="11783060" cy="2719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r>
              <a:rPr lang="en-US" altLang="zh-CN" sz="2800" b="0" dirty="0"/>
              <a:t>1. Find the smallest (largest) element in the </a:t>
            </a:r>
            <a:r>
              <a:rPr lang="en-US" altLang="zh-CN" sz="2800" dirty="0"/>
              <a:t>unsorted sequence</a:t>
            </a:r>
            <a:r>
              <a:rPr lang="en-US" altLang="zh-CN" sz="2800" b="0" dirty="0"/>
              <a:t> and put it at the beginning of the </a:t>
            </a:r>
            <a:r>
              <a:rPr lang="en-US" altLang="zh-CN" sz="2800" dirty="0"/>
              <a:t>sorted sequence</a:t>
            </a:r>
          </a:p>
          <a:p>
            <a:r>
              <a:rPr lang="en-US" altLang="zh-CN" sz="2800" b="0" dirty="0">
                <a:highlight>
                  <a:srgbClr val="FFFF00"/>
                </a:highlight>
              </a:rPr>
              <a:t>2</a:t>
            </a:r>
            <a:r>
              <a:rPr lang="en-US" altLang="zh-CN" sz="2800" b="0" dirty="0"/>
              <a:t>. Find the smallest (largest) element from the </a:t>
            </a:r>
            <a:r>
              <a:rPr lang="en-US" altLang="zh-CN" sz="2800" dirty="0"/>
              <a:t>remaining unsorted elements</a:t>
            </a:r>
            <a:r>
              <a:rPr lang="en-US" altLang="zh-CN" sz="2800" b="0" dirty="0"/>
              <a:t> and put it at the end of the </a:t>
            </a:r>
            <a:r>
              <a:rPr lang="en-US" altLang="zh-CN" sz="2800" dirty="0"/>
              <a:t>sorted sequence.</a:t>
            </a:r>
          </a:p>
          <a:p>
            <a:r>
              <a:rPr lang="en-US" altLang="zh-CN" sz="2800" b="0" dirty="0"/>
              <a:t>3. Repeat the second step until all elements are sorted.</a:t>
            </a:r>
            <a:endParaRPr lang="zh-CN" altLang="en-US" sz="2800" b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73" y="3708400"/>
            <a:ext cx="102997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Selection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652895" y="804545"/>
                <a:ext cx="4758690" cy="406590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>
                <a:defPPr>
                  <a:defRPr lang="zh-CN"/>
                </a:defPPr>
                <a:lvl1pPr marL="342900" indent="-342900">
                  <a:lnSpc>
                    <a:spcPct val="130000"/>
                  </a:lnSpc>
                  <a:buFont typeface="Arial" panose="020B0604020202090204" pitchFamily="34" charset="0"/>
                  <a:buChar char="•"/>
                  <a:defRPr sz="3200" b="1" i="0">
                    <a:solidFill>
                      <a:srgbClr val="262626"/>
                    </a:solidFill>
                    <a:effectLst/>
                    <a:latin typeface="-apple-system"/>
                  </a:defRPr>
                </a:lvl1pPr>
              </a:lstStyle>
              <a:p>
                <a:r>
                  <a:rPr lang="en-US" altLang="zh-CN" sz="2400" b="0" dirty="0">
                    <a:sym typeface="+mn-ea"/>
                  </a:rPr>
                  <a:t>Time: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dirty="0">
                    <a:sym typeface="+mn-ea"/>
                  </a:rPr>
                  <a:t> </a:t>
                </a:r>
                <a:r>
                  <a:rPr lang="en-US" altLang="zh-CN" sz="2400" b="0" dirty="0">
                    <a:sym typeface="Wingdings" panose="05000000000000000000" pitchFamily="2" charset="2"/>
                  </a:rPr>
                  <a:t></a:t>
                </a:r>
                <a:r>
                  <a:rPr lang="en-US" altLang="zh-CN" sz="2400" b="0" dirty="0">
                    <a:sym typeface="+mn-ea"/>
                  </a:rPr>
                  <a:t>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ym typeface="+mn-ea"/>
                  </a:rPr>
                  <a:t>)</a:t>
                </a:r>
                <a:endParaRPr lang="en-US" altLang="zh-CN" sz="2400" b="0" dirty="0"/>
              </a:p>
              <a:p>
                <a:r>
                  <a:rPr lang="en-US" altLang="zh-CN" sz="2400" b="0" dirty="0"/>
                  <a:t>Space: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A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pos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index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to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record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the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max/min.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A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 err="1"/>
                  <a:t>tmp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variable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for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swap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operation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>
                    <a:sym typeface="Wingdings" panose="05000000000000000000" pitchFamily="2" charset="2"/>
                  </a:rPr>
                  <a:t>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O(1)</a:t>
                </a:r>
              </a:p>
              <a:p>
                <a:r>
                  <a:rPr lang="en-US" altLang="zh-CN" sz="2400" b="0" dirty="0"/>
                  <a:t>Fast: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always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>
                    <a:sym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ym typeface="+mn-ea"/>
                  </a:rPr>
                  <a:t>)</a:t>
                </a:r>
              </a:p>
              <a:p>
                <a:r>
                  <a:rPr lang="en-US" altLang="zh-CN" sz="2400" b="0" dirty="0"/>
                  <a:t>Slow: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always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>
                    <a:sym typeface="+mn-ea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dirty="0">
                    <a:sym typeface="+mn-ea"/>
                  </a:rPr>
                  <a:t>)</a:t>
                </a:r>
              </a:p>
              <a:p>
                <a:r>
                  <a:rPr lang="en-US" altLang="zh-CN" sz="2400" b="0" dirty="0"/>
                  <a:t>Stability: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No.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Because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the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swap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operation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may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shuffle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the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order.</a:t>
                </a:r>
              </a:p>
              <a:p>
                <a:pPr marL="0" indent="0">
                  <a:buNone/>
                </a:pPr>
                <a:r>
                  <a:rPr lang="en-US" altLang="zh-CN" sz="2400" b="0" dirty="0"/>
                  <a:t>	3,3,1</a:t>
                </a:r>
                <a:r>
                  <a:rPr lang="zh-CN" altLang="en-US" sz="2400" b="0" dirty="0"/>
                  <a:t> </a:t>
                </a:r>
                <a:r>
                  <a:rPr lang="en-US" altLang="zh-CN" sz="2400" b="0" dirty="0"/>
                  <a:t>-&gt;1,3,3</a:t>
                </a:r>
                <a:endParaRPr lang="zh-CN" altLang="en-US" sz="2400" b="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895" y="804545"/>
                <a:ext cx="4758690" cy="4065905"/>
              </a:xfrm>
              <a:prstGeom prst="rect">
                <a:avLst/>
              </a:prstGeom>
              <a:blipFill rotWithShape="1">
                <a:blip r:embed="rId3"/>
                <a:stretch>
                  <a:fillRect b="-39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28" y="1164687"/>
            <a:ext cx="5929104" cy="4397746"/>
          </a:xfrm>
          <a:prstGeom prst="rect">
            <a:avLst/>
          </a:prstGeom>
        </p:spPr>
      </p:pic>
      <p:sp>
        <p:nvSpPr>
          <p:cNvPr id="8" name="任意形状 7"/>
          <p:cNvSpPr/>
          <p:nvPr/>
        </p:nvSpPr>
        <p:spPr>
          <a:xfrm>
            <a:off x="7794171" y="6008914"/>
            <a:ext cx="522515" cy="188686"/>
          </a:xfrm>
          <a:custGeom>
            <a:avLst/>
            <a:gdLst>
              <a:gd name="connsiteX0" fmla="*/ 0 w 522515"/>
              <a:gd name="connsiteY0" fmla="*/ 0 h 188686"/>
              <a:gd name="connsiteX1" fmla="*/ 246743 w 522515"/>
              <a:gd name="connsiteY1" fmla="*/ 188686 h 188686"/>
              <a:gd name="connsiteX2" fmla="*/ 522515 w 522515"/>
              <a:gd name="connsiteY2" fmla="*/ 0 h 188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2515" h="188686">
                <a:moveTo>
                  <a:pt x="0" y="0"/>
                </a:moveTo>
                <a:cubicBezTo>
                  <a:pt x="79828" y="94343"/>
                  <a:pt x="159657" y="188686"/>
                  <a:pt x="246743" y="188686"/>
                </a:cubicBezTo>
                <a:cubicBezTo>
                  <a:pt x="333829" y="188686"/>
                  <a:pt x="428172" y="94343"/>
                  <a:pt x="522515" y="0"/>
                </a:cubicBezTo>
              </a:path>
            </a:pathLst>
          </a:custGeom>
          <a:ln w="1905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7C6FE-A6E8-4115-9DDC-ED0EE683E7CC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42366" y="164956"/>
            <a:ext cx="55536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Insertion</a:t>
            </a:r>
            <a:r>
              <a:rPr lang="zh-CN" altLang="en-US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 </a:t>
            </a:r>
            <a:r>
              <a:rPr lang="en-US" altLang="zh-CN" sz="2800" b="1" spc="30" dirty="0">
                <a:solidFill>
                  <a:schemeClr val="tx1">
                    <a:lumMod val="75000"/>
                  </a:schemeClr>
                </a:solidFill>
                <a:latin typeface="Gill Sans" panose="020B0502020104020203"/>
              </a:rPr>
              <a:t>Sort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76835" y="853440"/>
            <a:ext cx="5106670" cy="57492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zh-CN"/>
            </a:defPPr>
            <a:lvl1pPr marL="342900" indent="-342900">
              <a:lnSpc>
                <a:spcPct val="130000"/>
              </a:lnSpc>
              <a:buFont typeface="Arial" panose="020B0604020202090204" pitchFamily="34" charset="0"/>
              <a:buChar char="•"/>
              <a:defRPr sz="3200" b="1" i="0">
                <a:solidFill>
                  <a:srgbClr val="262626"/>
                </a:solidFill>
                <a:effectLst/>
                <a:latin typeface="-apple-system"/>
              </a:defRPr>
            </a:lvl1pPr>
          </a:lstStyle>
          <a:p>
            <a:pPr algn="just"/>
            <a:r>
              <a:rPr lang="en-US" altLang="zh-CN" sz="2300" b="0" dirty="0"/>
              <a:t>1. Consider the first element of the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input sequence as an sorted sequence. Consider the remaining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as an unsorted sequence.</a:t>
            </a:r>
          </a:p>
          <a:p>
            <a:pPr algn="just"/>
            <a:r>
              <a:rPr lang="en-US" altLang="zh-CN" sz="2300" b="0" dirty="0"/>
              <a:t>2. Scan the unsorted sequence, and insert each element scanned into the appropriate position in the sorted sequence. (If the insert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element is equal to one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in the ordered sequence, put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it</a:t>
            </a:r>
            <a:r>
              <a:rPr lang="zh-CN" altLang="en-US" sz="2300" b="0" dirty="0"/>
              <a:t> </a:t>
            </a:r>
            <a:r>
              <a:rPr lang="en-US" altLang="zh-CN" sz="2300" b="0" dirty="0"/>
              <a:t>after the equal element.)</a:t>
            </a:r>
            <a:endParaRPr lang="zh-CN" altLang="en-US" sz="2300" b="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53634" y="1447800"/>
            <a:ext cx="6638366" cy="4754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​​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tile tx="0" ty="0" sx="100000" sy="100000" flip="none" algn="tl"/>
        </a:blipFill>
      </a:spPr>
      <a:bodyPr rtlCol="0" anchor="ctr"/>
      <a:lstStyle>
        <a:defPPr algn="ctr">
          <a:defRPr kumimoji="1"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827</Words>
  <Application>Microsoft Office PowerPoint</Application>
  <PresentationFormat>宽屏</PresentationFormat>
  <Paragraphs>118</Paragraphs>
  <Slides>19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-apple-system</vt:lpstr>
      <vt:lpstr>Gill Sans</vt:lpstr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Summary of Sorting Algorithms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lele</dc:creator>
  <cp:lastModifiedBy>泽远 何</cp:lastModifiedBy>
  <cp:revision>224</cp:revision>
  <cp:lastPrinted>2024-01-22T05:31:35Z</cp:lastPrinted>
  <dcterms:created xsi:type="dcterms:W3CDTF">2024-01-22T05:31:35Z</dcterms:created>
  <dcterms:modified xsi:type="dcterms:W3CDTF">2025-02-10T12:58:45Z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45B18A9E0BF0D6D1C17BA76562B89DCB_43</vt:lpwstr>
  </property>
  <property fmtid="{D5CDD505-2E9C-101B-9397-08002B2CF9AE}" pid="3" name="KSOProductBuildVer">
    <vt:lpwstr>2052-6.5.0.8619</vt:lpwstr>
  </property>
</Properties>
</file>