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17" r:id="rId4"/>
    <p:sldId id="318" r:id="rId5"/>
    <p:sldId id="307" r:id="rId6"/>
    <p:sldId id="308" r:id="rId7"/>
    <p:sldId id="319" r:id="rId8"/>
    <p:sldId id="320" r:id="rId9"/>
    <p:sldId id="316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A638-8848-4450-9D7B-4375EE877639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71DC9-C062-43BA-B4D6-0E767BA5F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29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CCC1C-55BF-4949-A7C6-1D2AE231F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6569D-CD30-4279-B7A1-66AC4799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B6B0-4752-4FAD-9C68-44D9E854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59A27-3FD3-4D4C-B7C7-6CEBE30C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2C534-8F9B-4B11-9958-C94414FA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7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B6CEF-1137-4A96-B28C-02A9F726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8F532-9C17-4698-AA41-4B85DF1C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52DF9-41E4-492C-9262-7C58EDD2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58D27-928B-42DB-9C71-C5A3E91E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D9194-FEE8-499B-9A89-18F04F44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4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5F58A1-D1E3-4B49-B191-CAD405FD0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3C01F-EA51-414C-8D35-3AA7F4507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0267-84E9-40BE-80A3-6B668005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75ACF-C681-434A-B6CE-B48B83B7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C1EB1-D429-4979-A365-87980B98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8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C27CE-7DBA-457B-A45D-AB1079EC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AD183-2567-4058-BA72-EA2EDFC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00CE8-701C-4FC1-8D04-C04FEADD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F0E21-4011-44AC-8B16-62537971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93345-5A24-4A68-A82E-6556B405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5BBF8-3455-4A6D-83D4-9590496A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17521-D265-42C8-9BA4-FCFF771B0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6674D-CD2C-4BCC-AA6F-DEE77756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A9888-7018-45C3-BC66-90B127CE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CC1CB-3AC6-44ED-BD46-60A087AB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42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9705-7798-48A1-A952-26B821D6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0A8A-C61B-4F98-AD24-A2CA9269A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4BBDF-241D-4D97-B087-0ED5BF6B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0CBE8-72EB-4056-81A7-10800D3C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C162C5-3EEC-4F69-B045-C972D195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3F832-88EB-4C86-A294-66070BAC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026BE-74E4-4F83-9BAA-1CC7BED6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2014B-E031-40B7-8719-5CD785AE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4CFD1-B65F-4386-86DD-CC884BC4D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8C5BAB-AD11-4185-99AA-6FD9B4E04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78579-A455-4AA2-8FE6-75CACF74C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24B9A2-41A7-4687-B82D-BED37B02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8181CC-E12F-4560-B65E-B9783F60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CC449-2715-4BD4-A7D9-B90FA9A5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1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DE1E0-DAB0-4C77-8A33-E2DC1055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216F6-3309-4CBB-BC3B-08409B23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42E96-0ADC-47B9-AE53-28D20F93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56F0C2-ABE5-498B-9FCE-04CE655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6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35CA8-020A-440D-B1AA-D1C32163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567B2-7FB2-4385-A062-AE13460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D6611-E5C5-46AD-9DC6-D0EA609D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1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90E77-22D4-44E4-895C-8669425C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D85E0-4FF3-4DC8-A04B-5317EFC9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395C5-7081-4860-9BF6-57BF283A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33F22-FCC9-448A-81FB-1D942F3E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4254A-5AD3-4ED6-9503-D0F9BC13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B56A8-4A58-4A1C-A042-FA13AE9B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87216-2724-4C65-8C30-777E15EC1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F6816D-BE60-4198-B63F-06F7405E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6B153-7282-4A67-9C0F-06DE238A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89E3B-A67C-42CC-8864-F474B88B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46D73-3B09-47F4-A69F-8D21EA9A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F7527-C743-4CC8-A2A7-3059A011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8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02C3B-6B21-4253-B60B-A3324012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2D0DB7-FAB5-4CD3-85A4-8DAA2EA9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399C4-7DE8-48A3-AA4F-E67C5D5E3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F2D5-CD07-49E2-94FB-153FDFDD88F4}" type="datetimeFigureOut">
              <a:rPr lang="zh-CN" altLang="en-US" smtClean="0"/>
              <a:t>2025/1/12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8FE2B-61F5-4A78-875B-029326941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A5A1E-92EF-4EE1-9DC1-C16EA836D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42EE-08BA-4B81-9155-D204A09322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"/>
          <p:cNvSpPr/>
          <p:nvPr/>
        </p:nvSpPr>
        <p:spPr>
          <a:xfrm>
            <a:off x="0" y="1539238"/>
            <a:ext cx="12192000" cy="2387601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标题 1"/>
          <p:cNvSpPr txBox="1">
            <a:spLocks noGrp="1"/>
          </p:cNvSpPr>
          <p:nvPr>
            <p:ph type="ctrTitle"/>
          </p:nvPr>
        </p:nvSpPr>
        <p:spPr>
          <a:xfrm>
            <a:off x="1524000" y="1396682"/>
            <a:ext cx="9144000" cy="23876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13816">
              <a:lnSpc>
                <a:spcPct val="150000"/>
              </a:lnSpc>
              <a:defRPr sz="3827">
                <a:solidFill>
                  <a:srgbClr val="FFFFFF"/>
                </a:solidFill>
              </a:defRPr>
            </a:pPr>
            <a:b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E2050 Digital Logic and Systems</a:t>
            </a:r>
            <a:br>
              <a:rPr lang="en-US" altLang="zh-CN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1</a:t>
            </a:r>
            <a:endParaRPr sz="418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54566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Huaiyu Li </a:t>
            </a:r>
          </a:p>
          <a:p>
            <a:pPr>
              <a:lnSpc>
                <a:spcPct val="8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223010059@link.cuhk.edu.cn</a:t>
            </a:r>
          </a:p>
          <a:p>
            <a:pPr>
              <a:lnSpc>
                <a:spcPct val="8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2025.01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" y="0"/>
            <a:ext cx="4824921" cy="101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矩形 8"/>
          <p:cNvSpPr/>
          <p:nvPr/>
        </p:nvSpPr>
        <p:spPr>
          <a:xfrm>
            <a:off x="0" y="1796969"/>
            <a:ext cx="12192000" cy="3264062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2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36997" cy="972274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内容占位符 5"/>
          <p:cNvSpPr txBox="1">
            <a:spLocks noGrp="1"/>
          </p:cNvSpPr>
          <p:nvPr>
            <p:ph type="body" sz="half" idx="1"/>
          </p:nvPr>
        </p:nvSpPr>
        <p:spPr>
          <a:xfrm>
            <a:off x="838200" y="2507225"/>
            <a:ext cx="10515600" cy="18435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1500">
                <a:solidFill>
                  <a:srgbClr val="FFFFFF"/>
                </a:solidFill>
              </a:defRPr>
            </a:lvl1pPr>
          </a:lstStyle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1508289" y="204185"/>
            <a:ext cx="9845511" cy="86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Analog &amp; Digital Signal</a:t>
            </a: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8FF3CE-D885-4033-860D-31C0DCDE20F8}"/>
              </a:ext>
            </a:extLst>
          </p:cNvPr>
          <p:cNvSpPr txBox="1"/>
          <p:nvPr/>
        </p:nvSpPr>
        <p:spPr>
          <a:xfrm>
            <a:off x="593888" y="1494949"/>
            <a:ext cx="847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Differences between digital &amp; analog quantities?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A1: 	1. analog: natural, continuous, infinite;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digital: finite, discrete.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D0554E-A158-493A-8178-49CA980B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524" y="1771111"/>
            <a:ext cx="4774412" cy="192392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272D9AA-2B46-411E-BD74-ABEBF7D00097}"/>
              </a:ext>
            </a:extLst>
          </p:cNvPr>
          <p:cNvSpPr txBox="1"/>
          <p:nvPr/>
        </p:nvSpPr>
        <p:spPr>
          <a:xfrm>
            <a:off x="593888" y="3429000"/>
            <a:ext cx="9359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Advantages of digital signal?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A2: 	</a:t>
            </a:r>
            <a:r>
              <a:rPr lang="en-US" altLang="zh-CN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process, store, and transmit data more efficiently and reliably;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noise-resistant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D46DF-165A-4655-8223-0081435D077B}"/>
              </a:ext>
            </a:extLst>
          </p:cNvPr>
          <p:cNvSpPr txBox="1"/>
          <p:nvPr/>
        </p:nvSpPr>
        <p:spPr>
          <a:xfrm>
            <a:off x="593888" y="4870516"/>
            <a:ext cx="9766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Digital: CPU GPU DSP MCU SoC ASIC FPGA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Analog: Power supply ADC DAC Interface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4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2121031" y="232345"/>
            <a:ext cx="9845511" cy="86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Pulse waveform</a:t>
            </a: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926AF1-1686-47C7-9678-A255FB63D739}"/>
              </a:ext>
            </a:extLst>
          </p:cNvPr>
          <p:cNvSpPr txBox="1"/>
          <p:nvPr/>
        </p:nvSpPr>
        <p:spPr>
          <a:xfrm>
            <a:off x="867266" y="1283315"/>
            <a:ext cx="104574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Rise time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time required for a pulse to go from its LOW level to its HIGH level. (common to measure from 10% to 90% of amplitude)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Fall time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time required for the transition from the HIGH level to the LOW level. (common to measure from 90% to 10% of amplitude)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Pulse width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measure of the duration of the pulse. (often defined as the time interval between the 50% points on the rising and falling edges)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magnitude or intensity of the signal waveform measured in volts or amps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rate at which it repeats itself and is measured in hertz (Hz)..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length of time that the waveform takes to repeat itself from start to finish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Duty cycle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ratio of the pulse width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𝑡𝑊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period (T).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3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2121031" y="232345"/>
            <a:ext cx="9845511" cy="86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Pulse waveform</a:t>
            </a: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C0C999-98E4-4F30-97C2-B2997ACFC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35" y="1415896"/>
            <a:ext cx="7010400" cy="2867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6E5E39-4ED9-4195-AF0E-9D525F942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535" y="4347952"/>
            <a:ext cx="5667080" cy="17639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BCC691-379C-47D9-9B47-A251B07ABE68}"/>
              </a:ext>
            </a:extLst>
          </p:cNvPr>
          <p:cNvSpPr txBox="1"/>
          <p:nvPr/>
        </p:nvSpPr>
        <p:spPr>
          <a:xfrm>
            <a:off x="584462" y="1555423"/>
            <a:ext cx="76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8C1089-C1EA-4AD1-BD1F-D6874DD94AB0}"/>
              </a:ext>
            </a:extLst>
          </p:cNvPr>
          <p:cNvSpPr txBox="1"/>
          <p:nvPr/>
        </p:nvSpPr>
        <p:spPr>
          <a:xfrm>
            <a:off x="584462" y="4349958"/>
            <a:ext cx="763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8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2810794" y="294244"/>
            <a:ext cx="7321680" cy="724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Binary Values</a:t>
            </a: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图片 18" descr="C947ACCB-3C80-4078-98DE-4EC45162FD7A.png">
            <a:extLst>
              <a:ext uri="{FF2B5EF4-FFF2-40B4-BE49-F238E27FC236}">
                <a16:creationId xmlns:a16="http://schemas.microsoft.com/office/drawing/2014/main" id="{46C17A5A-CE44-4E2F-90B3-789BB4285F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03" y="1542816"/>
            <a:ext cx="8275394" cy="47707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754273-1160-4C59-94C7-4CAFC023B8AE}"/>
                  </a:ext>
                </a:extLst>
              </p:cNvPr>
              <p:cNvSpPr txBox="1"/>
              <p:nvPr/>
            </p:nvSpPr>
            <p:spPr>
              <a:xfrm>
                <a:off x="6721311" y="6313586"/>
                <a:ext cx="4147794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overlap: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754273-1160-4C59-94C7-4CAFC023B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311" y="6313586"/>
                <a:ext cx="4147794" cy="497252"/>
              </a:xfrm>
              <a:prstGeom prst="rect">
                <a:avLst/>
              </a:prstGeom>
              <a:blipFill>
                <a:blip r:embed="rId5"/>
                <a:stretch>
                  <a:fillRect l="-2353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838200" y="563853"/>
            <a:ext cx="10515600" cy="724757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br>
              <a:rPr lang="zh-CN" altLang="en-US" dirty="0"/>
            </a:b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Logic Functions of NOT, AND, and OR </a:t>
            </a:r>
            <a:br>
              <a:rPr lang="en-US" altLang="zh-CN" dirty="0"/>
            </a:br>
            <a:br>
              <a:rPr lang="zh-CN" altLang="en-US" dirty="0"/>
            </a:b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6B91E9-2844-431C-806E-6076DDBD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14" y="1581675"/>
            <a:ext cx="10436088" cy="499527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Logic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that performs a specified logic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en-US" dirty="0"/>
          </a:p>
        </p:txBody>
      </p:sp>
      <p:pic>
        <p:nvPicPr>
          <p:cNvPr id="13" name="Picture 2" descr="AAGIGHZ0.jpg">
            <a:extLst>
              <a:ext uri="{FF2B5EF4-FFF2-40B4-BE49-F238E27FC236}">
                <a16:creationId xmlns:a16="http://schemas.microsoft.com/office/drawing/2014/main" id="{C4763517-B696-45DA-9953-C8FBE071E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38"/>
          <a:stretch/>
        </p:blipFill>
        <p:spPr bwMode="auto">
          <a:xfrm>
            <a:off x="2677623" y="2295763"/>
            <a:ext cx="6348550" cy="61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A0FB00-BB77-4BCC-ADAA-819361B9C6B6}"/>
              </a:ext>
            </a:extLst>
          </p:cNvPr>
          <p:cNvGrpSpPr/>
          <p:nvPr/>
        </p:nvGrpSpPr>
        <p:grpSpPr>
          <a:xfrm>
            <a:off x="2703749" y="3458924"/>
            <a:ext cx="6322424" cy="1273694"/>
            <a:chOff x="2408867" y="2921596"/>
            <a:chExt cx="6322424" cy="1273694"/>
          </a:xfrm>
        </p:grpSpPr>
        <p:pic>
          <p:nvPicPr>
            <p:cNvPr id="15" name="Picture 3" descr="AAGIGHY0.jpg">
              <a:extLst>
                <a:ext uri="{FF2B5EF4-FFF2-40B4-BE49-F238E27FC236}">
                  <a16:creationId xmlns:a16="http://schemas.microsoft.com/office/drawing/2014/main" id="{9C9B214F-AD55-4D88-A7E0-EAF98F2FBD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287"/>
            <a:stretch/>
          </p:blipFill>
          <p:spPr bwMode="auto">
            <a:xfrm>
              <a:off x="2408868" y="2921596"/>
              <a:ext cx="6322423" cy="728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 descr="AAGIGHY0.jpg">
              <a:extLst>
                <a:ext uri="{FF2B5EF4-FFF2-40B4-BE49-F238E27FC236}">
                  <a16:creationId xmlns:a16="http://schemas.microsoft.com/office/drawing/2014/main" id="{07D952CC-9F42-4F94-BDEC-1C35920E6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43"/>
            <a:stretch/>
          </p:blipFill>
          <p:spPr bwMode="auto">
            <a:xfrm>
              <a:off x="2408867" y="3507784"/>
              <a:ext cx="6322423" cy="68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5C3DD0-0D51-4414-964F-507F15695049}"/>
              </a:ext>
            </a:extLst>
          </p:cNvPr>
          <p:cNvGrpSpPr/>
          <p:nvPr/>
        </p:nvGrpSpPr>
        <p:grpSpPr>
          <a:xfrm>
            <a:off x="2703749" y="5179969"/>
            <a:ext cx="6438339" cy="1306285"/>
            <a:chOff x="2382741" y="4501287"/>
            <a:chExt cx="6438339" cy="1306285"/>
          </a:xfrm>
        </p:grpSpPr>
        <p:pic>
          <p:nvPicPr>
            <p:cNvPr id="18" name="Picture 2" descr="AAGIGIB0.jpg">
              <a:extLst>
                <a:ext uri="{FF2B5EF4-FFF2-40B4-BE49-F238E27FC236}">
                  <a16:creationId xmlns:a16="http://schemas.microsoft.com/office/drawing/2014/main" id="{B23E1590-5963-4B8D-8A91-715A39C9E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265"/>
            <a:stretch/>
          </p:blipFill>
          <p:spPr bwMode="auto">
            <a:xfrm>
              <a:off x="2382741" y="4501287"/>
              <a:ext cx="6412213" cy="67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 descr="AAGIGIB0.jpg">
              <a:extLst>
                <a:ext uri="{FF2B5EF4-FFF2-40B4-BE49-F238E27FC236}">
                  <a16:creationId xmlns:a16="http://schemas.microsoft.com/office/drawing/2014/main" id="{E0E7B541-4850-4AAA-A2E7-2D6B102DC3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22"/>
            <a:stretch/>
          </p:blipFill>
          <p:spPr bwMode="auto">
            <a:xfrm>
              <a:off x="2408867" y="5148938"/>
              <a:ext cx="6412213" cy="658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矩形 3">
            <a:extLst>
              <a:ext uri="{FF2B5EF4-FFF2-40B4-BE49-F238E27FC236}">
                <a16:creationId xmlns:a16="http://schemas.microsoft.com/office/drawing/2014/main" id="{AA1F275B-5309-4B81-9141-E07552FA821B}"/>
              </a:ext>
            </a:extLst>
          </p:cNvPr>
          <p:cNvSpPr/>
          <p:nvPr/>
        </p:nvSpPr>
        <p:spPr>
          <a:xfrm>
            <a:off x="1637685" y="2391140"/>
            <a:ext cx="726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4">
                <a:extLst>
                  <a:ext uri="{FF2B5EF4-FFF2-40B4-BE49-F238E27FC236}">
                    <a16:creationId xmlns:a16="http://schemas.microsoft.com/office/drawing/2014/main" id="{FD8CEAB0-F6A5-48EC-805E-E5D53D3B56FA}"/>
                  </a:ext>
                </a:extLst>
              </p:cNvPr>
              <p:cNvSpPr txBox="1"/>
              <p:nvPr/>
            </p:nvSpPr>
            <p:spPr>
              <a:xfrm>
                <a:off x="9514377" y="2419568"/>
                <a:ext cx="78162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A---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4">
                <a:extLst>
                  <a:ext uri="{FF2B5EF4-FFF2-40B4-BE49-F238E27FC236}">
                    <a16:creationId xmlns:a16="http://schemas.microsoft.com/office/drawing/2014/main" id="{FD8CEAB0-F6A5-48EC-805E-E5D53D3B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77" y="2419568"/>
                <a:ext cx="781624" cy="369909"/>
              </a:xfrm>
              <a:prstGeom prst="rect">
                <a:avLst/>
              </a:prstGeom>
              <a:blipFill>
                <a:blip r:embed="rId6"/>
                <a:stretch>
                  <a:fillRect l="-7031" t="-8197" r="-343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12">
            <a:extLst>
              <a:ext uri="{FF2B5EF4-FFF2-40B4-BE49-F238E27FC236}">
                <a16:creationId xmlns:a16="http://schemas.microsoft.com/office/drawing/2014/main" id="{98DD1914-5A1C-4E20-BD55-FF57C88E9008}"/>
              </a:ext>
            </a:extLst>
          </p:cNvPr>
          <p:cNvSpPr/>
          <p:nvPr/>
        </p:nvSpPr>
        <p:spPr>
          <a:xfrm>
            <a:off x="1631273" y="3911105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3">
            <a:extLst>
              <a:ext uri="{FF2B5EF4-FFF2-40B4-BE49-F238E27FC236}">
                <a16:creationId xmlns:a16="http://schemas.microsoft.com/office/drawing/2014/main" id="{4D4287D3-4C6D-4CFC-99C7-A2CAA4E64FAF}"/>
              </a:ext>
            </a:extLst>
          </p:cNvPr>
          <p:cNvSpPr/>
          <p:nvPr/>
        </p:nvSpPr>
        <p:spPr>
          <a:xfrm>
            <a:off x="1708217" y="5539104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14">
            <a:extLst>
              <a:ext uri="{FF2B5EF4-FFF2-40B4-BE49-F238E27FC236}">
                <a16:creationId xmlns:a16="http://schemas.microsoft.com/office/drawing/2014/main" id="{C926CACB-FC9A-4084-A1E0-2043D63C89FE}"/>
              </a:ext>
            </a:extLst>
          </p:cNvPr>
          <p:cNvSpPr txBox="1"/>
          <p:nvPr/>
        </p:nvSpPr>
        <p:spPr>
          <a:xfrm>
            <a:off x="9632320" y="3758703"/>
            <a:ext cx="2378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A·B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15">
            <a:extLst>
              <a:ext uri="{FF2B5EF4-FFF2-40B4-BE49-F238E27FC236}">
                <a16:creationId xmlns:a16="http://schemas.microsoft.com/office/drawing/2014/main" id="{8D75F699-D9B3-476A-9C7A-96603BF4F760}"/>
              </a:ext>
            </a:extLst>
          </p:cNvPr>
          <p:cNvSpPr txBox="1"/>
          <p:nvPr/>
        </p:nvSpPr>
        <p:spPr>
          <a:xfrm>
            <a:off x="9667810" y="5415808"/>
            <a:ext cx="6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0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838200" y="431611"/>
            <a:ext cx="10515600" cy="724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and Some Basic Units</a:t>
            </a: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8F71549-0CCD-4012-BD62-7D91B6F0F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72372"/>
              </p:ext>
            </p:extLst>
          </p:nvPr>
        </p:nvGraphicFramePr>
        <p:xfrm>
          <a:off x="978246" y="1896736"/>
          <a:ext cx="44597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36">
                  <a:extLst>
                    <a:ext uri="{9D8B030D-6E8A-4147-A177-3AD203B41FA5}">
                      <a16:colId xmlns:a16="http://schemas.microsoft.com/office/drawing/2014/main" val="74718504"/>
                    </a:ext>
                  </a:extLst>
                </a:gridCol>
                <a:gridCol w="1114936">
                  <a:extLst>
                    <a:ext uri="{9D8B030D-6E8A-4147-A177-3AD203B41FA5}">
                      <a16:colId xmlns:a16="http://schemas.microsoft.com/office/drawing/2014/main" val="4281306324"/>
                    </a:ext>
                  </a:extLst>
                </a:gridCol>
                <a:gridCol w="1114936">
                  <a:extLst>
                    <a:ext uri="{9D8B030D-6E8A-4147-A177-3AD203B41FA5}">
                      <a16:colId xmlns:a16="http://schemas.microsoft.com/office/drawing/2014/main" val="4232610995"/>
                    </a:ext>
                  </a:extLst>
                </a:gridCol>
                <a:gridCol w="1114936">
                  <a:extLst>
                    <a:ext uri="{9D8B030D-6E8A-4147-A177-3AD203B41FA5}">
                      <a16:colId xmlns:a16="http://schemas.microsoft.com/office/drawing/2014/main" val="448440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Decimal 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Binary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Octal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Hex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0000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8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0001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2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0010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02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2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7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3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0011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03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3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4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4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0100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04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4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83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5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0101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05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5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12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6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0110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06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6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4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7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0111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07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7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1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8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1000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8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2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9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1001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9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476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6DA3C90-794F-4EDF-81FE-C5CBE184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42045"/>
              </p:ext>
            </p:extLst>
          </p:nvPr>
        </p:nvGraphicFramePr>
        <p:xfrm>
          <a:off x="6019015" y="1896736"/>
          <a:ext cx="44597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936">
                  <a:extLst>
                    <a:ext uri="{9D8B030D-6E8A-4147-A177-3AD203B41FA5}">
                      <a16:colId xmlns:a16="http://schemas.microsoft.com/office/drawing/2014/main" val="1744944166"/>
                    </a:ext>
                  </a:extLst>
                </a:gridCol>
                <a:gridCol w="1114936">
                  <a:extLst>
                    <a:ext uri="{9D8B030D-6E8A-4147-A177-3AD203B41FA5}">
                      <a16:colId xmlns:a16="http://schemas.microsoft.com/office/drawing/2014/main" val="1419079079"/>
                    </a:ext>
                  </a:extLst>
                </a:gridCol>
                <a:gridCol w="1114936">
                  <a:extLst>
                    <a:ext uri="{9D8B030D-6E8A-4147-A177-3AD203B41FA5}">
                      <a16:colId xmlns:a16="http://schemas.microsoft.com/office/drawing/2014/main" val="31910060"/>
                    </a:ext>
                  </a:extLst>
                </a:gridCol>
                <a:gridCol w="1114936">
                  <a:extLst>
                    <a:ext uri="{9D8B030D-6E8A-4147-A177-3AD203B41FA5}">
                      <a16:colId xmlns:a16="http://schemas.microsoft.com/office/drawing/2014/main" val="2905829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Decimal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Binary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Octal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Hex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7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1010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12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A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65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1011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13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B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12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1100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14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C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3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13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1101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15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D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6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14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1110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16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E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8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15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1111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17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SG" dirty="0"/>
                        <a:t>F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4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8"/>
          <p:cNvSpPr/>
          <p:nvPr/>
        </p:nvSpPr>
        <p:spPr>
          <a:xfrm>
            <a:off x="0" y="-1"/>
            <a:ext cx="12192000" cy="1418254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标题 1"/>
          <p:cNvSpPr txBox="1">
            <a:spLocks noGrp="1"/>
          </p:cNvSpPr>
          <p:nvPr>
            <p:ph type="title"/>
          </p:nvPr>
        </p:nvSpPr>
        <p:spPr>
          <a:xfrm>
            <a:off x="838200" y="431611"/>
            <a:ext cx="10515600" cy="724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and Some Basic Units</a:t>
            </a:r>
            <a:endParaRPr lang="e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2"/>
            <a:ext cx="3248025" cy="68103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A5F0CF-0A57-4F5D-832B-F29E9B361240}"/>
                  </a:ext>
                </a:extLst>
              </p:cNvPr>
              <p:cNvSpPr txBox="1"/>
              <p:nvPr/>
            </p:nvSpPr>
            <p:spPr>
              <a:xfrm>
                <a:off x="970961" y="1857080"/>
                <a:ext cx="9973559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 (millisecond):  1ms=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/>
                      <m:t>μ</m:t>
                    </m:r>
                    <m:r>
                      <m:rPr>
                        <m:sty m:val="p"/>
                      </m:rPr>
                      <a:rPr lang="en-US" altLang="zh-CN" sz="24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(microsecond):  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/>
                      <m:t>μ</m:t>
                    </m:r>
                    <m:r>
                      <m:rPr>
                        <m:sty m:val="p"/>
                      </m:rPr>
                      <a:rPr lang="en-US" altLang="zh-CN" sz="2400"/>
                      <m:t>s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  (nanosecond):  1ns=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(picosecond): 1ps=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/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A5F0CF-0A57-4F5D-832B-F29E9B361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1" y="1857080"/>
                <a:ext cx="9973559" cy="2954655"/>
              </a:xfrm>
              <a:prstGeom prst="rect">
                <a:avLst/>
              </a:prstGeom>
              <a:blipFill>
                <a:blip r:embed="rId3"/>
                <a:stretch>
                  <a:fillRect l="-917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0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矩形 8"/>
          <p:cNvSpPr/>
          <p:nvPr/>
        </p:nvSpPr>
        <p:spPr>
          <a:xfrm>
            <a:off x="0" y="1796969"/>
            <a:ext cx="12192000" cy="3264062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18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36997" cy="97227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内容占位符 5"/>
          <p:cNvSpPr txBox="1">
            <a:spLocks noGrp="1"/>
          </p:cNvSpPr>
          <p:nvPr>
            <p:ph type="body" sz="half" idx="1"/>
          </p:nvPr>
        </p:nvSpPr>
        <p:spPr>
          <a:xfrm>
            <a:off x="838200" y="2507225"/>
            <a:ext cx="10515600" cy="18435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1500">
                <a:solidFill>
                  <a:srgbClr val="FFFFFF"/>
                </a:solidFill>
              </a:defRPr>
            </a:lvl1pPr>
          </a:lstStyle>
          <a:p>
            <a: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4512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45.985826771654,&quot;width&quot;:11897.157480314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</TotalTime>
  <Words>460</Words>
  <Application>Microsoft Office PowerPoint</Application>
  <PresentationFormat>宽屏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 ECE2050 Digital Logic and Systems Tutorial 1</vt:lpstr>
      <vt:lpstr>Review Analog &amp; Digital Signal</vt:lpstr>
      <vt:lpstr>Review Pulse waveform</vt:lpstr>
      <vt:lpstr>Review Pulse waveform</vt:lpstr>
      <vt:lpstr>Review Binary Values</vt:lpstr>
      <vt:lpstr> Basic Logic Functions of NOT, AND, and OR   </vt:lpstr>
      <vt:lpstr>Number system and Some Basic Units</vt:lpstr>
      <vt:lpstr>Number system and Some Basic Units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ECE2050 Digital Logic and Systems Tutorial 7</dc:title>
  <dc:creator>Huaiyu Li (SSE, 223010059)</dc:creator>
  <cp:lastModifiedBy>Huaiyu Li (SSE, 223010059)</cp:lastModifiedBy>
  <cp:revision>43</cp:revision>
  <dcterms:created xsi:type="dcterms:W3CDTF">2024-03-17T10:12:25Z</dcterms:created>
  <dcterms:modified xsi:type="dcterms:W3CDTF">2025-01-12T09:48:28Z</dcterms:modified>
</cp:coreProperties>
</file>