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7" r:id="rId10"/>
    <p:sldId id="268" r:id="rId11"/>
    <p:sldId id="270" r:id="rId12"/>
    <p:sldId id="271" r:id="rId13"/>
    <p:sldId id="273" r:id="rId14"/>
    <p:sldId id="274" r:id="rId15"/>
    <p:sldId id="277" r:id="rId16"/>
    <p:sldId id="278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F2C28-5B1F-4EF4-91FB-A320ED7EB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B10F87-170E-4BA4-A3D2-72CEA208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7BEF2-E3CF-4A73-9151-7B0ACEBA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2D4-B86A-4184-8F42-80BF79AD8D26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1CA7D3-89B4-475B-BF27-2C516954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AF204-2D9C-49DE-8B22-DB027837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D0EB-4DA6-4D72-8848-79CB9BF6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82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DCDBD-8A1D-45C6-90F8-93EC5803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B1C219-5B06-47CB-872E-642FA79F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D302D2-223D-4496-AF2D-9FF9A8D4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2D4-B86A-4184-8F42-80BF79AD8D26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E2E696-7FC6-402C-B145-41271BB5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9D3FA1-6D1C-48C9-8BEB-9C3078EA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D0EB-4DA6-4D72-8848-79CB9BF6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66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E1300A-4DD5-47C7-BA82-44ADE8146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69B05A-0EE3-416C-9B2C-BC34C5259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ED494-19E9-4DFA-BA71-20AE890D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2D4-B86A-4184-8F42-80BF79AD8D26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8B8C3-9445-42F9-BA57-C9DC99B20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6F25BF-9B16-481D-AD0B-D1D1013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D0EB-4DA6-4D72-8848-79CB9BF6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3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6680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3710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37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96795"/>
            <a:ext cx="12192000" cy="3264535"/>
          </a:xfrm>
          <a:custGeom>
            <a:avLst/>
            <a:gdLst/>
            <a:ahLst/>
            <a:cxnLst/>
            <a:rect l="l" t="t" r="r" b="b"/>
            <a:pathLst>
              <a:path w="12192000" h="3264535">
                <a:moveTo>
                  <a:pt x="12192000" y="0"/>
                </a:moveTo>
                <a:lnTo>
                  <a:pt x="0" y="0"/>
                </a:lnTo>
                <a:lnTo>
                  <a:pt x="0" y="3264407"/>
                </a:lnTo>
                <a:lnTo>
                  <a:pt x="12192000" y="32644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E1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33" y="99748"/>
            <a:ext cx="4388286" cy="7977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8406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96795"/>
            <a:ext cx="12192000" cy="3264535"/>
          </a:xfrm>
          <a:custGeom>
            <a:avLst/>
            <a:gdLst/>
            <a:ahLst/>
            <a:cxnLst/>
            <a:rect l="l" t="t" r="r" b="b"/>
            <a:pathLst>
              <a:path w="12192000" h="3264535">
                <a:moveTo>
                  <a:pt x="12192000" y="0"/>
                </a:moveTo>
                <a:lnTo>
                  <a:pt x="0" y="0"/>
                </a:lnTo>
                <a:lnTo>
                  <a:pt x="0" y="3264407"/>
                </a:lnTo>
                <a:lnTo>
                  <a:pt x="12192000" y="32644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E1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33" y="99748"/>
            <a:ext cx="4388286" cy="79777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052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F8349-1F78-440C-90D2-4A01AFDB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3D18D7-4B3D-4CE1-A9DD-BB44B038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50045-9416-4CBA-9143-3807EDE6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2D4-B86A-4184-8F42-80BF79AD8D26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AD34AE-A92A-4C1C-BA4F-5D5523CF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11B09-5CE7-45BC-A303-9B558BCD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D0EB-4DA6-4D72-8848-79CB9BF6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54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34F0F-9B30-4F10-B878-CA023417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100C3-344B-42B5-B364-28E34D0D0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AAED9-AFF3-43B3-A099-3B83C638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2D4-B86A-4184-8F42-80BF79AD8D26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5C90CC-D9F9-4016-894E-E8878EC0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640943-E6A6-4DA1-9E4A-94E7E660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D0EB-4DA6-4D72-8848-79CB9BF6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68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53784-41D9-4BF1-AB7C-4DD65F5D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91429-379C-49C9-B21A-DAAFCE61A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3F5FEB-16FC-4E2C-8C39-1511660C0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829EA8-87FD-4DD9-BE1E-B5FBA44A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2D4-B86A-4184-8F42-80BF79AD8D26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35D45F-8494-4737-B137-A909F7D1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AB58F-23B9-4D52-A021-8DFD796E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D0EB-4DA6-4D72-8848-79CB9BF6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F5B5C-E234-4F6D-A4F2-8D918F303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EEE8F-7DC6-455D-8852-2FFF1052B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BE9EBA-2D1F-4EA1-AD21-205DD96B9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7D22BC-4EBB-4B51-B456-5A6A8DBE6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3C9B3C-26D0-4A7E-9D25-067F48861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1FE5758-1A35-4749-A2E2-F0740503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2D4-B86A-4184-8F42-80BF79AD8D26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954AFF-B8F1-4D97-837E-D9E31CD7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67D012-AADB-405F-B307-32EACA3C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D0EB-4DA6-4D72-8848-79CB9BF6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39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259BD-54CB-4081-B71A-C5067504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A6B309-4EF2-4631-80C8-A9B729DF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2D4-B86A-4184-8F42-80BF79AD8D26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F30EDB-14FC-4676-B7CB-3EE4436A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AC11D6-0ECD-4136-BFA7-22CA2BE7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D0EB-4DA6-4D72-8848-79CB9BF6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3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7292FC-60AE-46E1-8720-EC8A03ED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2D4-B86A-4184-8F42-80BF79AD8D26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B5E7D9-5586-41E5-A584-93802E08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EE042F-268E-439A-B1E4-358A5054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D0EB-4DA6-4D72-8848-79CB9BF6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4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FF5A3-36A8-4209-888C-DD6E4BBC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EF0D6F-BC17-404C-905E-5EEF7E74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62AC14-2490-466A-B3BB-8894B1622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FADB5-4259-49E6-AB6D-070F7734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2D4-B86A-4184-8F42-80BF79AD8D26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9ABB3E-6FD2-48A8-8180-248B90FB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FA7C53-3A5E-459F-BA0E-10F74435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D0EB-4DA6-4D72-8848-79CB9BF6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60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324FC-3833-416D-998E-C73836760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13243D-4529-457F-80FE-F051FDD44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28C720-C310-48E1-B576-31BEC4C18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F227BB-784D-40B2-8C49-CB53CB1C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8D2D4-B86A-4184-8F42-80BF79AD8D26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8F6BA-C5CD-40AA-94E5-A5641842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A4377-07EA-4219-A3D2-F5ABF034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FD0EB-4DA6-4D72-8848-79CB9BF6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26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8CBFAB-0700-4176-AE0B-BACC7520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EA4B72-0EFC-46B5-9924-591913AA2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1F7B6-1ED5-4B60-BA0E-3FB8305C3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8D2D4-B86A-4184-8F42-80BF79AD8D26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FEB41-1042-4C56-8908-619E27EC3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03383-8755-4220-ADD9-261C455D4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FD0EB-4DA6-4D72-8848-79CB9BF657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0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690370"/>
          </a:xfrm>
          <a:custGeom>
            <a:avLst/>
            <a:gdLst/>
            <a:ahLst/>
            <a:cxnLst/>
            <a:rect l="l" t="t" r="r" b="b"/>
            <a:pathLst>
              <a:path w="12192000" h="1690370">
                <a:moveTo>
                  <a:pt x="12192000" y="0"/>
                </a:moveTo>
                <a:lnTo>
                  <a:pt x="0" y="0"/>
                </a:lnTo>
                <a:lnTo>
                  <a:pt x="0" y="1690115"/>
                </a:lnTo>
                <a:lnTo>
                  <a:pt x="12192000" y="16901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6E1B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8129" y="1492564"/>
            <a:ext cx="8095741" cy="2220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78633" y="2198370"/>
            <a:ext cx="6344284" cy="3783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14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"/>
          <p:cNvSpPr/>
          <p:nvPr/>
        </p:nvSpPr>
        <p:spPr>
          <a:xfrm>
            <a:off x="0" y="1539238"/>
            <a:ext cx="12192000" cy="2387601"/>
          </a:xfrm>
          <a:prstGeom prst="rect">
            <a:avLst/>
          </a:prstGeom>
          <a:solidFill>
            <a:srgbClr val="6F1B6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标题 1"/>
          <p:cNvSpPr txBox="1">
            <a:spLocks noGrp="1"/>
          </p:cNvSpPr>
          <p:nvPr>
            <p:ph type="ctrTitle"/>
          </p:nvPr>
        </p:nvSpPr>
        <p:spPr>
          <a:xfrm>
            <a:off x="1524000" y="1396682"/>
            <a:ext cx="9144000" cy="23876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13816">
              <a:lnSpc>
                <a:spcPct val="150000"/>
              </a:lnSpc>
              <a:defRPr sz="3827">
                <a:solidFill>
                  <a:srgbClr val="FFFFFF"/>
                </a:solidFill>
              </a:defRPr>
            </a:pPr>
            <a:b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18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altLang="zh-CN" sz="418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E2050 Digital Logic and Systems</a:t>
            </a:r>
            <a:br>
              <a:rPr lang="en-US" altLang="zh-CN" sz="4183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183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2</a:t>
            </a:r>
            <a:endParaRPr sz="4183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副标题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4545660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1000"/>
              </a:lnSpc>
              <a:defRPr sz="28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Huaiyu Li </a:t>
            </a:r>
          </a:p>
          <a:p>
            <a:pPr>
              <a:lnSpc>
                <a:spcPct val="81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223010059@link.cuhk.edu.cn</a:t>
            </a:r>
          </a:p>
          <a:p>
            <a:pPr>
              <a:lnSpc>
                <a:spcPct val="81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2025.02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7" name="图片 4" descr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54" y="0"/>
            <a:ext cx="4824921" cy="10116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94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Subtraction</a:t>
            </a:r>
            <a:r>
              <a:rPr sz="4400" spc="-200" dirty="0"/>
              <a:t> </a:t>
            </a:r>
            <a:r>
              <a:rPr sz="4400" dirty="0"/>
              <a:t>with</a:t>
            </a:r>
            <a:r>
              <a:rPr sz="4400" spc="-185" dirty="0"/>
              <a:t> </a:t>
            </a:r>
            <a:r>
              <a:rPr sz="4400" spc="-10" dirty="0"/>
              <a:t>Signed</a:t>
            </a:r>
            <a:r>
              <a:rPr sz="4400" spc="-185" dirty="0"/>
              <a:t> </a:t>
            </a:r>
            <a:r>
              <a:rPr sz="4400" spc="-30" dirty="0"/>
              <a:t>Numbers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966696"/>
            <a:ext cx="1120140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25" dirty="0">
                <a:latin typeface="Calibri"/>
                <a:cs typeface="Calibri"/>
              </a:rPr>
              <a:t>Q4: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3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43" y="6246639"/>
            <a:ext cx="3073106" cy="5589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394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" dirty="0"/>
              <a:t>Subtraction</a:t>
            </a:r>
            <a:r>
              <a:rPr sz="4400" spc="-200" dirty="0"/>
              <a:t> </a:t>
            </a:r>
            <a:r>
              <a:rPr sz="4400" dirty="0"/>
              <a:t>with</a:t>
            </a:r>
            <a:r>
              <a:rPr sz="4400" spc="-185" dirty="0"/>
              <a:t> </a:t>
            </a:r>
            <a:r>
              <a:rPr sz="4400" spc="-10" dirty="0"/>
              <a:t>Signed</a:t>
            </a:r>
            <a:r>
              <a:rPr sz="4400" spc="-185" dirty="0"/>
              <a:t> </a:t>
            </a:r>
            <a:r>
              <a:rPr sz="4400" spc="-30" dirty="0"/>
              <a:t>Numbers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963031"/>
            <a:ext cx="3064510" cy="11283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3200" spc="-25" dirty="0">
                <a:latin typeface="Calibri"/>
                <a:cs typeface="Calibri"/>
              </a:rPr>
              <a:t>A4:</a:t>
            </a:r>
            <a:endParaRPr sz="3200">
              <a:latin typeface="Calibri"/>
              <a:cs typeface="Calibri"/>
            </a:endParaRPr>
          </a:p>
          <a:p>
            <a:pPr marL="457200" algn="ctr">
              <a:lnSpc>
                <a:spcPct val="100000"/>
              </a:lnSpc>
              <a:spcBef>
                <a:spcPts val="690"/>
              </a:spcBef>
              <a:tabLst>
                <a:tab pos="972185" algn="l"/>
              </a:tabLst>
            </a:pP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1.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	3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–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5 =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3</a:t>
            </a:r>
            <a:r>
              <a:rPr sz="28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+</a:t>
            </a:r>
            <a:r>
              <a:rPr sz="2800" spc="-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(-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5)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55344" y="3730606"/>
          <a:ext cx="2993390" cy="1278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6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209">
                <a:tc>
                  <a:txBody>
                    <a:bodyPr/>
                    <a:lstStyle/>
                    <a:p>
                      <a:pPr marL="31750">
                        <a:lnSpc>
                          <a:spcPts val="3090"/>
                        </a:lnSpc>
                        <a:tabLst>
                          <a:tab pos="1186180" algn="l"/>
                        </a:tabLst>
                      </a:pPr>
                      <a:r>
                        <a:rPr sz="4200" spc="-37" baseline="2976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2.</a:t>
                      </a:r>
                      <a:r>
                        <a:rPr sz="4200" baseline="2976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2800" spc="-20" dirty="0">
                          <a:solidFill>
                            <a:srgbClr val="4471C4"/>
                          </a:solidFill>
                          <a:latin typeface="Arial"/>
                          <a:cs typeface="Arial"/>
                        </a:rPr>
                        <a:t>0011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3090"/>
                        </a:lnSpc>
                      </a:pPr>
                      <a:r>
                        <a:rPr sz="2800" dirty="0">
                          <a:solidFill>
                            <a:srgbClr val="4471C4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589280">
                        <a:lnSpc>
                          <a:spcPts val="3200"/>
                        </a:lnSpc>
                        <a:tabLst>
                          <a:tab pos="1186180" algn="l"/>
                          <a:tab pos="2272665" algn="l"/>
                        </a:tabLst>
                      </a:pPr>
                      <a:r>
                        <a:rPr sz="2800" u="heavy" spc="50" dirty="0">
                          <a:solidFill>
                            <a:srgbClr val="4471C4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2800" u="heavy" spc="-50" dirty="0">
                          <a:solidFill>
                            <a:srgbClr val="4471C4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+</a:t>
                      </a:r>
                      <a:r>
                        <a:rPr sz="2800" u="heavy" dirty="0">
                          <a:solidFill>
                            <a:srgbClr val="4471C4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r>
                        <a:rPr sz="2800" u="heavy" spc="-20" dirty="0">
                          <a:solidFill>
                            <a:srgbClr val="4471C4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1011</a:t>
                      </a:r>
                      <a:r>
                        <a:rPr sz="2800" u="heavy" dirty="0">
                          <a:solidFill>
                            <a:srgbClr val="4471C4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	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200"/>
                        </a:lnSpc>
                      </a:pPr>
                      <a:r>
                        <a:rPr sz="2800" spc="-125" dirty="0">
                          <a:solidFill>
                            <a:srgbClr val="4471C4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800" spc="-50" dirty="0">
                          <a:solidFill>
                            <a:srgbClr val="4471C4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marL="1186180">
                        <a:lnSpc>
                          <a:spcPts val="3270"/>
                        </a:lnSpc>
                      </a:pPr>
                      <a:r>
                        <a:rPr sz="2800" spc="-20" dirty="0">
                          <a:solidFill>
                            <a:srgbClr val="4471C4"/>
                          </a:solidFill>
                          <a:latin typeface="Arial"/>
                          <a:cs typeface="Arial"/>
                        </a:rPr>
                        <a:t>1110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270"/>
                        </a:lnSpc>
                      </a:pPr>
                      <a:r>
                        <a:rPr sz="2800" spc="-125" dirty="0">
                          <a:solidFill>
                            <a:srgbClr val="4471C4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800" spc="-50" dirty="0">
                          <a:solidFill>
                            <a:srgbClr val="4471C4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43" y="6246639"/>
            <a:ext cx="3073106" cy="5589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238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Binary</a:t>
            </a:r>
            <a:r>
              <a:rPr sz="4400" spc="-235" dirty="0"/>
              <a:t> </a:t>
            </a:r>
            <a:r>
              <a:rPr sz="4400" spc="-10" dirty="0"/>
              <a:t>Coded</a:t>
            </a:r>
            <a:r>
              <a:rPr sz="4400" spc="-210" dirty="0"/>
              <a:t> </a:t>
            </a:r>
            <a:r>
              <a:rPr sz="4400" spc="-20" dirty="0"/>
              <a:t>Decimal</a:t>
            </a:r>
            <a:r>
              <a:rPr sz="4400" spc="-180" dirty="0"/>
              <a:t> </a:t>
            </a:r>
            <a:r>
              <a:rPr sz="4400" spc="-10" dirty="0"/>
              <a:t>(BCD)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963031"/>
            <a:ext cx="10307320" cy="317690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3200" spc="-25" dirty="0">
                <a:latin typeface="Calibri"/>
                <a:cs typeface="Calibri"/>
              </a:rPr>
              <a:t>Q5: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decimal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(BCD)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4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represent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decimal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digit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9.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37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written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00110111BCD.</a:t>
            </a:r>
            <a:endParaRPr sz="28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20" dirty="0">
                <a:latin typeface="Calibri"/>
                <a:cs typeface="Calibri"/>
              </a:rPr>
              <a:t>Write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371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BCD.</a:t>
            </a:r>
            <a:endParaRPr sz="28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Convert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000110000111BCD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decimal.</a:t>
            </a:r>
            <a:endParaRPr sz="280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10" dirty="0">
                <a:latin typeface="Calibri"/>
                <a:cs typeface="Calibri"/>
              </a:rPr>
              <a:t>Convert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10010101BCD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binary.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43" y="6246639"/>
            <a:ext cx="3073106" cy="5589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2388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Binary</a:t>
            </a:r>
            <a:r>
              <a:rPr sz="4400" spc="-235" dirty="0"/>
              <a:t> </a:t>
            </a:r>
            <a:r>
              <a:rPr sz="4400" spc="-10" dirty="0"/>
              <a:t>Coded</a:t>
            </a:r>
            <a:r>
              <a:rPr sz="4400" spc="-210" dirty="0"/>
              <a:t> </a:t>
            </a:r>
            <a:r>
              <a:rPr sz="4400" spc="-20" dirty="0"/>
              <a:t>Decimal</a:t>
            </a:r>
            <a:r>
              <a:rPr sz="4400" spc="-180" dirty="0"/>
              <a:t> </a:t>
            </a:r>
            <a:r>
              <a:rPr sz="4400" spc="-10" dirty="0"/>
              <a:t>(BCD)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963031"/>
            <a:ext cx="6381750" cy="347345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3200" spc="-25" dirty="0">
                <a:latin typeface="Calibri"/>
                <a:cs typeface="Calibri"/>
              </a:rPr>
              <a:t>A5:</a:t>
            </a:r>
            <a:endParaRPr sz="3200" dirty="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Write</a:t>
            </a:r>
            <a:r>
              <a:rPr sz="2800" spc="-5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371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in</a:t>
            </a:r>
            <a:r>
              <a:rPr sz="2800" spc="-5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alibri"/>
                <a:cs typeface="Calibri"/>
              </a:rPr>
              <a:t>BCD.</a:t>
            </a:r>
            <a:endParaRPr sz="28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0011</a:t>
            </a: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0111</a:t>
            </a: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471C4"/>
                </a:solidFill>
                <a:latin typeface="Calibri"/>
                <a:cs typeface="Calibri"/>
              </a:rPr>
              <a:t>0001</a:t>
            </a:r>
            <a:endParaRPr sz="2400" dirty="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Convert</a:t>
            </a:r>
            <a:r>
              <a:rPr sz="2800" spc="-1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000110000111BCD</a:t>
            </a:r>
            <a:r>
              <a:rPr sz="2800" spc="-7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to</a:t>
            </a:r>
            <a:r>
              <a:rPr sz="2800" spc="-1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decimal.</a:t>
            </a:r>
            <a:endParaRPr sz="28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187</a:t>
            </a:r>
            <a:endParaRPr sz="2400" dirty="0">
              <a:latin typeface="Calibri"/>
              <a:cs typeface="Calibri"/>
            </a:endParaRPr>
          </a:p>
          <a:p>
            <a:pPr marL="698500" indent="-229235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Convert</a:t>
            </a:r>
            <a:r>
              <a:rPr sz="2800" spc="-10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10010101BCD</a:t>
            </a:r>
            <a:r>
              <a:rPr sz="28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to</a:t>
            </a:r>
            <a:r>
              <a:rPr sz="2800" spc="-114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binary.</a:t>
            </a:r>
            <a:endParaRPr sz="28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1156335" algn="l"/>
              </a:tabLst>
            </a:pP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95</a:t>
            </a:r>
            <a:r>
              <a:rPr sz="24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=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471C4"/>
                </a:solidFill>
                <a:latin typeface="Calibri"/>
                <a:cs typeface="Calibri"/>
              </a:rPr>
              <a:t>1011111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43" y="6246639"/>
            <a:ext cx="3073106" cy="5589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61797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SG" sz="4400" dirty="0"/>
              <a:t>Error Codes: Cyclic Redundancy Check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43" y="6246639"/>
            <a:ext cx="3073106" cy="5589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923A67-236A-404C-919C-5E1036C49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67" y="2203410"/>
            <a:ext cx="10193628" cy="38658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C6ACE3-B591-4B9F-BF08-97CB06B4C9D5}"/>
              </a:ext>
            </a:extLst>
          </p:cNvPr>
          <p:cNvSpPr txBox="1"/>
          <p:nvPr/>
        </p:nvSpPr>
        <p:spPr>
          <a:xfrm>
            <a:off x="508715" y="1828800"/>
            <a:ext cx="5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Q6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D333D8-2B68-4D3E-861C-0905BA35A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981" y="4273899"/>
            <a:ext cx="2295117" cy="253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94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61797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zh-SG" sz="4400" dirty="0"/>
              <a:t>Error Codes: Cyclic Redundancy Check</a:t>
            </a:r>
            <a:endParaRPr sz="440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43" y="6246639"/>
            <a:ext cx="3073106" cy="5589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C6ACE3-B591-4B9F-BF08-97CB06B4C9D5}"/>
              </a:ext>
            </a:extLst>
          </p:cNvPr>
          <p:cNvSpPr txBox="1"/>
          <p:nvPr/>
        </p:nvSpPr>
        <p:spPr>
          <a:xfrm>
            <a:off x="508715" y="1828800"/>
            <a:ext cx="5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A6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D9E8A5-24DD-46B8-911B-15007B8BE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10" y="2434106"/>
            <a:ext cx="5054890" cy="35264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96F6E70-6D35-4998-B6A5-788C0569A9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67"/>
          <a:stretch/>
        </p:blipFill>
        <p:spPr>
          <a:xfrm>
            <a:off x="6986788" y="2140920"/>
            <a:ext cx="4179195" cy="328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06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1821" y="2272411"/>
            <a:ext cx="2849880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0" spc="-25" dirty="0">
                <a:solidFill>
                  <a:srgbClr val="FFFFFF"/>
                </a:solidFill>
                <a:latin typeface="Calibri"/>
                <a:cs typeface="Calibri"/>
              </a:rPr>
              <a:t>Q&amp;A</a:t>
            </a:r>
            <a:endParaRPr sz="1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7589" y="2272411"/>
            <a:ext cx="6574790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0" b="0" dirty="0">
                <a:latin typeface="Calibri"/>
                <a:cs typeface="Calibri"/>
              </a:rPr>
              <a:t>Thank</a:t>
            </a:r>
            <a:r>
              <a:rPr sz="11500" b="0" spc="-335" dirty="0">
                <a:latin typeface="Calibri"/>
                <a:cs typeface="Calibri"/>
              </a:rPr>
              <a:t> </a:t>
            </a:r>
            <a:r>
              <a:rPr sz="11500" b="0" spc="-930" dirty="0">
                <a:latin typeface="Calibri"/>
                <a:cs typeface="Calibri"/>
              </a:rPr>
              <a:t>Y</a:t>
            </a:r>
            <a:r>
              <a:rPr sz="11500" b="0" spc="-75" dirty="0">
                <a:latin typeface="Calibri"/>
                <a:cs typeface="Calibri"/>
              </a:rPr>
              <a:t>ou!</a:t>
            </a:r>
            <a:endParaRPr sz="1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64107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sz="44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4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z="4400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961239"/>
            <a:ext cx="9952355" cy="19685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55600" marR="0" lvl="0" indent="-343535" defTabSz="914400" eaLnBrk="1" fontAlgn="auto" latinLnBrk="0" hangingPunct="1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355600" algn="l"/>
                <a:tab pos="356235" algn="l"/>
              </a:tabLst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Two</a:t>
            </a:r>
            <a:r>
              <a:rPr kumimoji="0" sz="32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methods: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927100" marR="0" lvl="1" indent="-457834" defTabSz="914400" eaLnBrk="1" fontAlgn="auto" latinLnBrk="0" hangingPunct="1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927735" algn="l"/>
              </a:tabLst>
              <a:defRPr/>
            </a:pP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Method</a:t>
            </a:r>
            <a:r>
              <a:rPr kumimoji="0" sz="26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1:</a:t>
            </a:r>
            <a:r>
              <a:rPr kumimoji="0" sz="26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Find</a:t>
            </a:r>
            <a:r>
              <a:rPr kumimoji="0" sz="2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the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largest</a:t>
            </a:r>
            <a:r>
              <a:rPr kumimoji="0" sz="2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power</a:t>
            </a:r>
            <a:r>
              <a:rPr kumimoji="0" sz="2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of</a:t>
            </a:r>
            <a:r>
              <a:rPr kumimoji="0" sz="2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2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that</a:t>
            </a:r>
            <a:r>
              <a:rPr kumimoji="0" sz="2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fits,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subtract</a:t>
            </a:r>
            <a:r>
              <a:rPr kumimoji="0" sz="26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and</a:t>
            </a:r>
            <a:r>
              <a:rPr kumimoji="0" sz="2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repeat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927100" marR="502284" lvl="1" indent="-457200" defTabSz="914400" eaLnBrk="1" fontAlgn="auto" latinLnBrk="0" hangingPunct="1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927735" algn="l"/>
              </a:tabLst>
              <a:defRPr/>
            </a:pP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Method</a:t>
            </a:r>
            <a:r>
              <a:rPr kumimoji="0" sz="2600" b="1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2:</a:t>
            </a:r>
            <a:r>
              <a:rPr kumimoji="0" sz="2600" b="1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Repeatedly</a:t>
            </a:r>
            <a:r>
              <a:rPr kumimoji="0" sz="26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divide</a:t>
            </a:r>
            <a:r>
              <a:rPr kumimoji="0" sz="26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by</a:t>
            </a:r>
            <a:r>
              <a:rPr kumimoji="0" sz="2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2,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remainder</a:t>
            </a:r>
            <a:r>
              <a:rPr kumimoji="0" sz="26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goes</a:t>
            </a:r>
            <a:r>
              <a:rPr kumimoji="0" sz="26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in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next</a:t>
            </a:r>
            <a:r>
              <a:rPr kumimoji="0" sz="26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most </a:t>
            </a:r>
            <a:r>
              <a:rPr kumimoji="0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significant</a:t>
            </a:r>
            <a:r>
              <a:rPr kumimoji="0" sz="26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 </a:t>
            </a:r>
            <a:r>
              <a:rPr kumimoji="0" sz="2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bit</a:t>
            </a:r>
            <a:endParaRPr kumimoji="0" sz="2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43" y="6246639"/>
            <a:ext cx="3073106" cy="5589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7769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sz="4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4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z="44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539" y="1917928"/>
            <a:ext cx="3805554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sz="3200" spc="-25" dirty="0">
                <a:latin typeface="Calibri"/>
                <a:cs typeface="Calibri"/>
              </a:rPr>
              <a:t>Q1</a:t>
            </a:r>
            <a:r>
              <a:rPr sz="2800" spc="-25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Convert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53</a:t>
            </a:r>
            <a:r>
              <a:rPr sz="3150" baseline="-21164" dirty="0">
                <a:latin typeface="Calibri"/>
                <a:cs typeface="Calibri"/>
              </a:rPr>
              <a:t>10</a:t>
            </a:r>
            <a:r>
              <a:rPr sz="3150" spc="315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binary.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523310"/>
            <a:ext cx="8027670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Method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1: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power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fits,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subtract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repeat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Method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2: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Repeatedly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divide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remainder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next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significant</a:t>
            </a:r>
            <a:r>
              <a:rPr sz="2000" spc="-25" dirty="0">
                <a:latin typeface="Calibri"/>
                <a:cs typeface="Calibri"/>
              </a:rPr>
              <a:t> bit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43" y="6246639"/>
            <a:ext cx="3073106" cy="5589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2014855"/>
            <a:ext cx="8568055" cy="1430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Calibri"/>
                <a:cs typeface="Calibri"/>
              </a:rPr>
              <a:t>A1</a:t>
            </a:r>
            <a:r>
              <a:rPr sz="2800" spc="-25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Calibri"/>
                <a:cs typeface="Calibri"/>
              </a:rPr>
              <a:t>Method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1: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power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fits,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subtract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repeat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8994" y="3787521"/>
            <a:ext cx="1383665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2400" spc="-20" dirty="0">
                <a:solidFill>
                  <a:srgbClr val="4471C4"/>
                </a:solidFill>
                <a:latin typeface="Calibri"/>
                <a:cs typeface="Calibri"/>
              </a:rPr>
              <a:t>53</a:t>
            </a:r>
            <a:r>
              <a:rPr sz="2400" spc="-30" baseline="-20833" dirty="0">
                <a:solidFill>
                  <a:srgbClr val="4471C4"/>
                </a:solidFill>
                <a:latin typeface="Calibri"/>
                <a:cs typeface="Calibri"/>
              </a:rPr>
              <a:t>10</a:t>
            </a:r>
            <a:endParaRPr sz="2400" baseline="-20833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solidFill>
                  <a:srgbClr val="4471C4"/>
                </a:solidFill>
                <a:latin typeface="Calibri"/>
                <a:cs typeface="Calibri"/>
              </a:rPr>
              <a:t>53-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32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=</a:t>
            </a:r>
            <a:r>
              <a:rPr sz="24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21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solidFill>
                  <a:srgbClr val="4471C4"/>
                </a:solidFill>
                <a:latin typeface="Calibri"/>
                <a:cs typeface="Calibri"/>
              </a:rPr>
              <a:t>21-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16</a:t>
            </a: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=</a:t>
            </a:r>
            <a:r>
              <a:rPr sz="24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471C4"/>
                </a:solidFill>
                <a:latin typeface="Calibri"/>
                <a:cs typeface="Calibri"/>
              </a:rPr>
              <a:t>5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solidFill>
                  <a:srgbClr val="4471C4"/>
                </a:solidFill>
                <a:latin typeface="Calibri"/>
                <a:cs typeface="Calibri"/>
              </a:rPr>
              <a:t>5-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4</a:t>
            </a:r>
            <a:r>
              <a:rPr sz="2400" spc="-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= </a:t>
            </a:r>
            <a:r>
              <a:rPr sz="2400" spc="-5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4590" y="3787521"/>
            <a:ext cx="715645" cy="17818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675"/>
              </a:spcBef>
            </a:pPr>
            <a:r>
              <a:rPr sz="2400" spc="-20" dirty="0">
                <a:solidFill>
                  <a:srgbClr val="4471C4"/>
                </a:solidFill>
                <a:latin typeface="Calibri"/>
                <a:cs typeface="Calibri"/>
              </a:rPr>
              <a:t>32</a:t>
            </a:r>
            <a:r>
              <a:rPr sz="2400" spc="-20" dirty="0">
                <a:solidFill>
                  <a:srgbClr val="4471C4"/>
                </a:solidFill>
                <a:latin typeface="等线"/>
                <a:cs typeface="等线"/>
              </a:rPr>
              <a:t>×</a:t>
            </a:r>
            <a:r>
              <a:rPr sz="2400" spc="-2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20" dirty="0">
                <a:solidFill>
                  <a:srgbClr val="4471C4"/>
                </a:solidFill>
                <a:latin typeface="Calibri"/>
                <a:cs typeface="Calibri"/>
              </a:rPr>
              <a:t>16</a:t>
            </a:r>
            <a:r>
              <a:rPr sz="2400" spc="-20" dirty="0">
                <a:solidFill>
                  <a:srgbClr val="4471C4"/>
                </a:solidFill>
                <a:latin typeface="等线"/>
                <a:cs typeface="等线"/>
              </a:rPr>
              <a:t>×</a:t>
            </a:r>
            <a:r>
              <a:rPr sz="2400" spc="-2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36830">
              <a:lnSpc>
                <a:spcPct val="100000"/>
              </a:lnSpc>
              <a:spcBef>
                <a:spcPts val="575"/>
              </a:spcBef>
            </a:pP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4</a:t>
            </a:r>
            <a:r>
              <a:rPr sz="2400" spc="-25" dirty="0">
                <a:solidFill>
                  <a:srgbClr val="4471C4"/>
                </a:solidFill>
                <a:latin typeface="等线"/>
                <a:cs typeface="等线"/>
              </a:rPr>
              <a:t>×</a:t>
            </a: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36830">
              <a:lnSpc>
                <a:spcPct val="100000"/>
              </a:lnSpc>
              <a:spcBef>
                <a:spcPts val="580"/>
              </a:spcBef>
            </a:pP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400" spc="-25" dirty="0">
                <a:solidFill>
                  <a:srgbClr val="4471C4"/>
                </a:solidFill>
                <a:latin typeface="等线"/>
                <a:cs typeface="等线"/>
              </a:rPr>
              <a:t>×</a:t>
            </a: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1375" y="5177790"/>
            <a:ext cx="1323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=</a:t>
            </a: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471C4"/>
                </a:solidFill>
                <a:latin typeface="Calibri"/>
                <a:cs typeface="Calibri"/>
              </a:rPr>
              <a:t>110101</a:t>
            </a:r>
            <a:r>
              <a:rPr sz="2400" b="1" spc="-15" baseline="-20833" dirty="0">
                <a:solidFill>
                  <a:srgbClr val="4471C4"/>
                </a:solidFill>
                <a:latin typeface="Calibri"/>
                <a:cs typeface="Calibri"/>
              </a:rPr>
              <a:t>2</a:t>
            </a:r>
            <a:endParaRPr sz="2400" baseline="-20833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43" y="6246639"/>
            <a:ext cx="3073106" cy="558956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45536676-EAA0-47F5-8642-D499E09A1598}"/>
              </a:ext>
            </a:extLst>
          </p:cNvPr>
          <p:cNvSpPr txBox="1">
            <a:spLocks/>
          </p:cNvSpPr>
          <p:nvPr/>
        </p:nvSpPr>
        <p:spPr>
          <a:xfrm>
            <a:off x="916938" y="609676"/>
            <a:ext cx="7769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4400" kern="0" spc="-20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4400" kern="0" spc="-1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4400" kern="0" spc="-1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sz="4400" kern="0" spc="-2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spc="-45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endParaRPr lang="en-US" sz="4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6939" y="1974545"/>
            <a:ext cx="9845040" cy="1348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latin typeface="Calibri"/>
                <a:cs typeface="Calibri"/>
              </a:rPr>
              <a:t>A1</a:t>
            </a:r>
            <a:r>
              <a:rPr sz="2800" spc="-25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Calibri"/>
                <a:cs typeface="Calibri"/>
              </a:rPr>
              <a:t>Method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2: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Repeatedly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remainder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next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significant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bit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8994" y="3673220"/>
            <a:ext cx="810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53</a:t>
            </a:r>
            <a:r>
              <a:rPr sz="2400" baseline="-20833" dirty="0">
                <a:solidFill>
                  <a:srgbClr val="4471C4"/>
                </a:solidFill>
                <a:latin typeface="Calibri"/>
                <a:cs typeface="Calibri"/>
              </a:rPr>
              <a:t>10</a:t>
            </a:r>
            <a:r>
              <a:rPr sz="2400" spc="217" baseline="-20833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471C4"/>
                </a:solidFill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5994" y="3636644"/>
            <a:ext cx="1590675" cy="8305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53/2</a:t>
            </a:r>
            <a:r>
              <a:rPr sz="24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26</a:t>
            </a:r>
            <a:r>
              <a:rPr sz="24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R1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26/2</a:t>
            </a:r>
            <a:r>
              <a:rPr sz="24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13</a:t>
            </a:r>
            <a:r>
              <a:rPr sz="24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R0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5994" y="4441657"/>
            <a:ext cx="1572895" cy="163512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1239520" algn="l"/>
              </a:tabLst>
            </a:pP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13/2</a:t>
            </a:r>
            <a:r>
              <a:rPr sz="24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471C4"/>
                </a:solidFill>
                <a:latin typeface="Calibri"/>
                <a:cs typeface="Calibri"/>
              </a:rPr>
              <a:t>6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R1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643890" algn="l"/>
                <a:tab pos="1223010" algn="l"/>
              </a:tabLst>
            </a:pP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6/2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	=</a:t>
            </a:r>
            <a:r>
              <a:rPr sz="24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471C4"/>
                </a:solidFill>
                <a:latin typeface="Calibri"/>
                <a:cs typeface="Calibri"/>
              </a:rPr>
              <a:t>3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R0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643890" algn="l"/>
                <a:tab pos="1223010" algn="l"/>
              </a:tabLst>
            </a:pP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3/2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	=</a:t>
            </a: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R1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643890" algn="l"/>
                <a:tab pos="1223010" algn="l"/>
              </a:tabLst>
            </a:pP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1/2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	=</a:t>
            </a: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400" dirty="0">
                <a:solidFill>
                  <a:srgbClr val="4471C4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4471C4"/>
                </a:solidFill>
                <a:latin typeface="Calibri"/>
                <a:cs typeface="Calibri"/>
              </a:rPr>
              <a:t>R1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4175" y="5685231"/>
            <a:ext cx="1323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471C4"/>
                </a:solidFill>
                <a:latin typeface="Calibri"/>
                <a:cs typeface="Calibri"/>
              </a:rPr>
              <a:t>=</a:t>
            </a:r>
            <a:r>
              <a:rPr sz="2400" b="1" spc="-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471C4"/>
                </a:solidFill>
                <a:latin typeface="Calibri"/>
                <a:cs typeface="Calibri"/>
              </a:rPr>
              <a:t>110101</a:t>
            </a:r>
            <a:r>
              <a:rPr sz="2400" b="1" spc="-15" baseline="-20833" dirty="0">
                <a:solidFill>
                  <a:srgbClr val="4471C4"/>
                </a:solidFill>
                <a:latin typeface="Calibri"/>
                <a:cs typeface="Calibri"/>
              </a:rPr>
              <a:t>2</a:t>
            </a:r>
            <a:endParaRPr sz="2400" baseline="-20833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43" y="6246639"/>
            <a:ext cx="3073106" cy="558956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9DFF1EEC-F671-4F6E-87AB-7CD31D85BB15}"/>
              </a:ext>
            </a:extLst>
          </p:cNvPr>
          <p:cNvSpPr txBox="1">
            <a:spLocks/>
          </p:cNvSpPr>
          <p:nvPr/>
        </p:nvSpPr>
        <p:spPr>
          <a:xfrm>
            <a:off x="916938" y="609676"/>
            <a:ext cx="77698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4400" kern="0" spc="-20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sz="4400" kern="0" spc="-17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4400" kern="0" spc="-1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sz="4400" kern="0" spc="-2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kern="0" spc="-45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endParaRPr lang="en-US" sz="4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80017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Two’s</a:t>
            </a:r>
            <a:r>
              <a:rPr sz="4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</a:t>
            </a:r>
            <a:r>
              <a:rPr sz="44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CFFB12E-F601-40EC-A880-9AEA93882163}"/>
              </a:ext>
            </a:extLst>
          </p:cNvPr>
          <p:cNvSpPr txBox="1"/>
          <p:nvPr/>
        </p:nvSpPr>
        <p:spPr>
          <a:xfrm>
            <a:off x="891539" y="1966696"/>
            <a:ext cx="9980295" cy="16840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sz="3200" spc="-25" dirty="0">
                <a:latin typeface="Calibri"/>
                <a:cs typeface="Calibri"/>
              </a:rPr>
              <a:t>Q2:</a:t>
            </a:r>
            <a:endParaRPr sz="3200" dirty="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770"/>
              </a:spcBef>
            </a:pPr>
            <a:r>
              <a:rPr sz="3200" spc="-10" dirty="0">
                <a:latin typeface="Calibri"/>
                <a:cs typeface="Calibri"/>
              </a:rPr>
              <a:t>Reverse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sign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6</a:t>
            </a:r>
            <a:r>
              <a:rPr sz="3150" baseline="-21164" dirty="0">
                <a:latin typeface="Calibri"/>
                <a:cs typeface="Calibri"/>
              </a:rPr>
              <a:t>10</a:t>
            </a:r>
            <a:r>
              <a:rPr sz="3150" spc="352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0110</a:t>
            </a:r>
            <a:r>
              <a:rPr sz="3150" baseline="-21164" dirty="0">
                <a:latin typeface="Calibri"/>
                <a:cs typeface="Calibri"/>
              </a:rPr>
              <a:t>2,</a:t>
            </a:r>
            <a:r>
              <a:rPr sz="3150" spc="37" baseline="-2116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Represent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result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two's </a:t>
            </a:r>
            <a:r>
              <a:rPr sz="3200" dirty="0">
                <a:latin typeface="Calibri"/>
                <a:cs typeface="Calibri"/>
              </a:rPr>
              <a:t>complement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form.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80017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Two’s</a:t>
            </a:r>
            <a:r>
              <a:rPr sz="4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</a:t>
            </a:r>
            <a:r>
              <a:rPr sz="44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C848FCD-3006-440A-B819-10AE201B7F0A}"/>
              </a:ext>
            </a:extLst>
          </p:cNvPr>
          <p:cNvSpPr txBox="1"/>
          <p:nvPr/>
        </p:nvSpPr>
        <p:spPr>
          <a:xfrm>
            <a:off x="904239" y="1958640"/>
            <a:ext cx="10040620" cy="2396810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30"/>
              </a:spcBef>
            </a:pPr>
            <a:r>
              <a:rPr sz="3200" spc="-25" dirty="0">
                <a:latin typeface="Calibri"/>
                <a:cs typeface="Calibri"/>
              </a:rPr>
              <a:t>A2:</a:t>
            </a:r>
            <a:endParaRPr sz="3200" dirty="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Calibri"/>
                <a:cs typeface="Calibri"/>
              </a:rPr>
              <a:t>Reverse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0110,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two's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form.</a:t>
            </a:r>
            <a:endParaRPr sz="2400" dirty="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575"/>
              </a:spcBef>
            </a:pP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1.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1001</a:t>
            </a:r>
            <a:endParaRPr lang="en-US" sz="2400" dirty="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575"/>
              </a:spcBef>
            </a:pP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2.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+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  <a:p>
            <a:pPr marL="141859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1010</a:t>
            </a:r>
            <a:r>
              <a:rPr sz="2400" baseline="-20833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2400" spc="232" baseline="-2083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-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6</a:t>
            </a:r>
            <a:r>
              <a:rPr sz="2400" spc="-37" baseline="-20833" dirty="0">
                <a:solidFill>
                  <a:srgbClr val="006FC0"/>
                </a:solidFill>
                <a:latin typeface="Calibri"/>
                <a:cs typeface="Calibri"/>
              </a:rPr>
              <a:t>10</a:t>
            </a:r>
            <a:endParaRPr sz="2400" baseline="-20833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291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83880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Two’s</a:t>
            </a:r>
            <a:r>
              <a:rPr sz="4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</a:t>
            </a:r>
            <a:r>
              <a:rPr sz="44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539" y="1966696"/>
            <a:ext cx="9954260" cy="16840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sz="3200" spc="-25" dirty="0">
                <a:latin typeface="Calibri"/>
                <a:cs typeface="Calibri"/>
              </a:rPr>
              <a:t>Q3:</a:t>
            </a:r>
            <a:endParaRPr sz="3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What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decimal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two’s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complement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number</a:t>
            </a:r>
            <a:endParaRPr sz="3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1001</a:t>
            </a:r>
            <a:r>
              <a:rPr sz="3150" spc="-15" baseline="-21164" dirty="0">
                <a:latin typeface="Calibri"/>
                <a:cs typeface="Calibri"/>
              </a:rPr>
              <a:t>2</a:t>
            </a:r>
            <a:r>
              <a:rPr sz="3200" spc="-1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43" y="6246639"/>
            <a:ext cx="3073106" cy="5589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09676"/>
            <a:ext cx="875509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Two’s</a:t>
            </a:r>
            <a:r>
              <a:rPr sz="4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</a:t>
            </a:r>
            <a:r>
              <a:rPr sz="44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1958640"/>
            <a:ext cx="8427085" cy="238061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30"/>
              </a:spcBef>
            </a:pPr>
            <a:r>
              <a:rPr sz="3200" spc="-25" dirty="0">
                <a:latin typeface="Calibri"/>
                <a:cs typeface="Calibri"/>
              </a:rPr>
              <a:t>A3:</a:t>
            </a:r>
            <a:endParaRPr sz="32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620"/>
              </a:spcBef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decimal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two’s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complement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1001</a:t>
            </a:r>
            <a:r>
              <a:rPr sz="2400" spc="-15" baseline="-20833" dirty="0">
                <a:latin typeface="Calibri"/>
                <a:cs typeface="Calibri"/>
              </a:rPr>
              <a:t>2</a:t>
            </a:r>
            <a:r>
              <a:rPr sz="2400" spc="-1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965200">
              <a:lnSpc>
                <a:spcPct val="100000"/>
              </a:lnSpc>
              <a:spcBef>
                <a:spcPts val="575"/>
              </a:spcBef>
              <a:tabLst>
                <a:tab pos="1422400" algn="l"/>
              </a:tabLst>
            </a:pP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1.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0110</a:t>
            </a:r>
            <a:endParaRPr sz="2400">
              <a:latin typeface="Calibri"/>
              <a:cs typeface="Calibri"/>
            </a:endParaRPr>
          </a:p>
          <a:p>
            <a:pPr marL="965200">
              <a:lnSpc>
                <a:spcPct val="100000"/>
              </a:lnSpc>
              <a:spcBef>
                <a:spcPts val="575"/>
              </a:spcBef>
              <a:tabLst>
                <a:tab pos="1422400" algn="l"/>
                <a:tab pos="1847850" algn="l"/>
              </a:tabLst>
            </a:pP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2.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+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40271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0111</a:t>
            </a:r>
            <a:r>
              <a:rPr sz="2400" baseline="-20833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2400" spc="240" baseline="-2083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7</a:t>
            </a:r>
            <a:r>
              <a:rPr sz="2400" baseline="-20833" dirty="0">
                <a:solidFill>
                  <a:srgbClr val="006FC0"/>
                </a:solidFill>
                <a:latin typeface="Calibri"/>
                <a:cs typeface="Calibri"/>
              </a:rPr>
              <a:t>10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,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so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1001</a:t>
            </a:r>
            <a:r>
              <a:rPr sz="2400" baseline="-20833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2400" spc="247" baseline="-2083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-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7</a:t>
            </a:r>
            <a:r>
              <a:rPr sz="2400" spc="-37" baseline="-20833" dirty="0">
                <a:solidFill>
                  <a:srgbClr val="006FC0"/>
                </a:solidFill>
                <a:latin typeface="Calibri"/>
                <a:cs typeface="Calibri"/>
              </a:rPr>
              <a:t>10</a:t>
            </a:r>
            <a:endParaRPr sz="2400" baseline="-20833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43" y="6246639"/>
            <a:ext cx="3073106" cy="5589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450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DengXian</vt:lpstr>
      <vt:lpstr>DengXian Light</vt:lpstr>
      <vt:lpstr>Arial</vt:lpstr>
      <vt:lpstr>Calibri</vt:lpstr>
      <vt:lpstr>Calibri Light</vt:lpstr>
      <vt:lpstr>Courier New</vt:lpstr>
      <vt:lpstr>Times New Roman</vt:lpstr>
      <vt:lpstr>Office 主题​​</vt:lpstr>
      <vt:lpstr>Office Theme</vt:lpstr>
      <vt:lpstr> ECE2050 Digital Logic and Systems Tutorial 2</vt:lpstr>
      <vt:lpstr>Decimal to Binary Conversion</vt:lpstr>
      <vt:lpstr>Decimal to Binary Conversion</vt:lpstr>
      <vt:lpstr>PowerPoint Presentation</vt:lpstr>
      <vt:lpstr>PowerPoint Presentation</vt:lpstr>
      <vt:lpstr>Two’s Complement Numbers</vt:lpstr>
      <vt:lpstr>Two’s Complement Numbers</vt:lpstr>
      <vt:lpstr>Two’s Complement Examples</vt:lpstr>
      <vt:lpstr>Two’s Complement Examples</vt:lpstr>
      <vt:lpstr>Subtraction with Signed Numbers</vt:lpstr>
      <vt:lpstr>Subtraction with Signed Numbers</vt:lpstr>
      <vt:lpstr>Binary Coded Decimal (BCD)</vt:lpstr>
      <vt:lpstr>Binary Coded Decimal (BCD)</vt:lpstr>
      <vt:lpstr>Error Codes: Cyclic Redundancy Check</vt:lpstr>
      <vt:lpstr>Error Codes: Cyclic Redundancy Check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ECE2050 Digital Logic and Systems Tutorial 2</dc:title>
  <dc:creator>Huaiyu Li (SSE, 223010059)</dc:creator>
  <cp:lastModifiedBy>Huaiyu Li (SSE, 223010059)</cp:lastModifiedBy>
  <cp:revision>7</cp:revision>
  <dcterms:created xsi:type="dcterms:W3CDTF">2025-02-09T09:59:59Z</dcterms:created>
  <dcterms:modified xsi:type="dcterms:W3CDTF">2025-02-10T10:12:55Z</dcterms:modified>
</cp:coreProperties>
</file>