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66" r:id="rId13"/>
    <p:sldId id="283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8320"/>
            <a:ext cx="12192000" cy="3261360"/>
          </a:xfrm>
          <a:custGeom>
            <a:avLst/>
            <a:gdLst/>
            <a:ahLst/>
            <a:cxnLst/>
            <a:rect l="l" t="t" r="r" b="b"/>
            <a:pathLst>
              <a:path w="12192000" h="3261360">
                <a:moveTo>
                  <a:pt x="12192000" y="0"/>
                </a:moveTo>
                <a:lnTo>
                  <a:pt x="0" y="0"/>
                </a:lnTo>
                <a:lnTo>
                  <a:pt x="0" y="3261359"/>
                </a:lnTo>
                <a:lnTo>
                  <a:pt x="12192000" y="32613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9723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8320"/>
            <a:ext cx="12192000" cy="3261360"/>
          </a:xfrm>
          <a:custGeom>
            <a:avLst/>
            <a:gdLst/>
            <a:ahLst/>
            <a:cxnLst/>
            <a:rect l="l" t="t" r="r" b="b"/>
            <a:pathLst>
              <a:path w="12192000" h="3261360">
                <a:moveTo>
                  <a:pt x="12192000" y="0"/>
                </a:moveTo>
                <a:lnTo>
                  <a:pt x="0" y="0"/>
                </a:lnTo>
                <a:lnTo>
                  <a:pt x="0" y="3261359"/>
                </a:lnTo>
                <a:lnTo>
                  <a:pt x="12192000" y="326135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7" cy="9723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91639"/>
          </a:xfrm>
          <a:custGeom>
            <a:avLst/>
            <a:gdLst/>
            <a:ahLst/>
            <a:cxnLst/>
            <a:rect l="l" t="t" r="r" b="b"/>
            <a:pathLst>
              <a:path w="12192000" h="1691639">
                <a:moveTo>
                  <a:pt x="12192000" y="0"/>
                </a:moveTo>
                <a:lnTo>
                  <a:pt x="0" y="0"/>
                </a:lnTo>
                <a:lnTo>
                  <a:pt x="0" y="1691639"/>
                </a:lnTo>
                <a:lnTo>
                  <a:pt x="12192000" y="16916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524" y="613105"/>
            <a:ext cx="237299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524" y="1975469"/>
            <a:ext cx="6056630" cy="2009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223010143@link.cuhk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9239"/>
            <a:ext cx="12192000" cy="2386965"/>
          </a:xfrm>
          <a:custGeom>
            <a:avLst/>
            <a:gdLst/>
            <a:ahLst/>
            <a:cxnLst/>
            <a:rect l="l" t="t" r="r" b="b"/>
            <a:pathLst>
              <a:path w="12192000" h="2386965">
                <a:moveTo>
                  <a:pt x="12192000" y="0"/>
                </a:moveTo>
                <a:lnTo>
                  <a:pt x="0" y="0"/>
                </a:lnTo>
                <a:lnTo>
                  <a:pt x="0" y="2386583"/>
                </a:lnTo>
                <a:lnTo>
                  <a:pt x="12192000" y="2386583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08301" y="1777705"/>
            <a:ext cx="7377430" cy="194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67635" marR="5080" indent="-2655570">
              <a:lnSpc>
                <a:spcPct val="151400"/>
              </a:lnSpc>
              <a:spcBef>
                <a:spcPts val="95"/>
              </a:spcBef>
            </a:pPr>
            <a:r>
              <a:rPr sz="4150" dirty="0"/>
              <a:t>ECE2050</a:t>
            </a:r>
            <a:r>
              <a:rPr sz="4150" spc="10" dirty="0"/>
              <a:t> </a:t>
            </a:r>
            <a:r>
              <a:rPr sz="4150" dirty="0"/>
              <a:t>Digital</a:t>
            </a:r>
            <a:r>
              <a:rPr sz="4150" spc="-40" dirty="0"/>
              <a:t> </a:t>
            </a:r>
            <a:r>
              <a:rPr sz="4150" dirty="0"/>
              <a:t>Logic</a:t>
            </a:r>
            <a:r>
              <a:rPr sz="4150" spc="-65" dirty="0"/>
              <a:t> </a:t>
            </a:r>
            <a:r>
              <a:rPr sz="4150" dirty="0"/>
              <a:t>and</a:t>
            </a:r>
            <a:r>
              <a:rPr sz="4150" spc="-50" dirty="0"/>
              <a:t> </a:t>
            </a:r>
            <a:r>
              <a:rPr sz="4150" spc="-10" dirty="0"/>
              <a:t>Systems </a:t>
            </a:r>
            <a:r>
              <a:rPr sz="4150" dirty="0"/>
              <a:t>Tutorial</a:t>
            </a:r>
            <a:r>
              <a:rPr sz="4150" spc="-160" dirty="0"/>
              <a:t> </a:t>
            </a:r>
            <a:r>
              <a:rPr sz="4150" spc="-50" dirty="0"/>
              <a:t>3</a:t>
            </a:r>
            <a:endParaRPr sz="4150"/>
          </a:p>
        </p:txBody>
      </p:sp>
      <p:sp>
        <p:nvSpPr>
          <p:cNvPr id="4" name="object 4"/>
          <p:cNvSpPr txBox="1"/>
          <p:nvPr/>
        </p:nvSpPr>
        <p:spPr>
          <a:xfrm>
            <a:off x="3899153" y="4483354"/>
            <a:ext cx="4393565" cy="1628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lang="en-US" altLang="zh-CN" sz="2800" dirty="0">
                <a:latin typeface="Carlito"/>
                <a:cs typeface="Carlito"/>
              </a:rPr>
              <a:t>YAO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lang="en-US" altLang="zh-CN" sz="2800" spc="-10" dirty="0">
                <a:latin typeface="Carlito"/>
                <a:cs typeface="Carlito"/>
              </a:rPr>
              <a:t>Junguang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Contact: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lang="en-US" altLang="zh-CN" sz="2000" u="sng" spc="-10" dirty="0">
                <a:latin typeface="Carlito"/>
                <a:cs typeface="Carlito"/>
              </a:rPr>
              <a:t>junguangyao</a:t>
            </a:r>
            <a:r>
              <a:rPr sz="2000" u="sng" spc="-10" dirty="0">
                <a:latin typeface="Carlito"/>
                <a:cs typeface="Carlito"/>
                <a:hlinkClick r:id="rId2"/>
              </a:rPr>
              <a:t>@link</a:t>
            </a:r>
            <a:r>
              <a:rPr sz="2000" spc="-10" dirty="0">
                <a:latin typeface="Carlito"/>
                <a:cs typeface="Carlito"/>
                <a:hlinkClick r:id="rId2"/>
              </a:rPr>
              <a:t>.cuhk.edu.cn</a:t>
            </a:r>
            <a:endParaRPr sz="20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Carlito"/>
                <a:cs typeface="Carlito"/>
              </a:rPr>
              <a:t>Office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Hour: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1</a:t>
            </a:r>
            <a:r>
              <a:rPr lang="en-US" sz="2000" spc="-20" dirty="0">
                <a:latin typeface="Carlito"/>
                <a:cs typeface="Carlito"/>
              </a:rPr>
              <a:t>4</a:t>
            </a:r>
            <a:r>
              <a:rPr sz="2000" spc="-20" dirty="0">
                <a:latin typeface="Carlito"/>
                <a:cs typeface="Carlito"/>
              </a:rPr>
              <a:t>:00-</a:t>
            </a:r>
            <a:r>
              <a:rPr sz="2000" dirty="0">
                <a:latin typeface="Carlito"/>
                <a:cs typeface="Carlito"/>
              </a:rPr>
              <a:t>1</a:t>
            </a:r>
            <a:r>
              <a:rPr lang="en-US" sz="2000" dirty="0">
                <a:latin typeface="Carlito"/>
                <a:cs typeface="Carlito"/>
              </a:rPr>
              <a:t>5</a:t>
            </a:r>
            <a:r>
              <a:rPr sz="2000" dirty="0">
                <a:latin typeface="Carlito"/>
                <a:cs typeface="Carlito"/>
              </a:rPr>
              <a:t>:00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Tuesday,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lang="en-US" altLang="zh-CN" sz="2000" b="1" u="sng" spc="-25" dirty="0">
                <a:solidFill>
                  <a:srgbClr val="FF0000"/>
                </a:solidFill>
                <a:latin typeface="Carlito"/>
                <a:cs typeface="Carlito"/>
              </a:rPr>
              <a:t>Rx902</a:t>
            </a:r>
            <a:endParaRPr sz="2000" b="1" u="sng" dirty="0">
              <a:solidFill>
                <a:srgbClr val="FF0000"/>
              </a:solidFill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" y="0"/>
            <a:ext cx="4824984" cy="10119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75F1E-B95D-CF64-44C7-E4918C66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85FBCE-8A86-BF8B-3645-DA8CAFDAD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886C69A-279E-BDDA-0D81-AD0B26D4D4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1524" y="1975469"/>
            <a:ext cx="6056630" cy="5950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lang="en-US" dirty="0"/>
              <a:t>N</a:t>
            </a:r>
            <a:r>
              <a:rPr dirty="0"/>
              <a:t>OR</a:t>
            </a:r>
            <a:r>
              <a:rPr spc="-55" dirty="0"/>
              <a:t> </a:t>
            </a:r>
            <a:r>
              <a:rPr spc="-20" dirty="0"/>
              <a:t>gate</a:t>
            </a:r>
            <a:r>
              <a:rPr lang="en-US" spc="-20" dirty="0"/>
              <a:t> and OR gate</a:t>
            </a:r>
            <a:endParaRPr spc="-2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1F884B5-7DB6-EBF3-E2CE-44BC28C4F7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11" name="object 12">
            <a:extLst>
              <a:ext uri="{FF2B5EF4-FFF2-40B4-BE49-F238E27FC236}">
                <a16:creationId xmlns:a16="http://schemas.microsoft.com/office/drawing/2014/main" id="{33AF1493-0B6A-F0C4-EB60-0A909941618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524" y="3237543"/>
            <a:ext cx="2305503" cy="1889879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6936C9D0-7739-79D1-2076-45105E58B3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9500" y="3237543"/>
            <a:ext cx="2251316" cy="1889879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E0DD82C9-6DC7-C19C-F5C9-9052285A5161}"/>
              </a:ext>
            </a:extLst>
          </p:cNvPr>
          <p:cNvSpPr txBox="1">
            <a:spLocks/>
          </p:cNvSpPr>
          <p:nvPr/>
        </p:nvSpPr>
        <p:spPr>
          <a:xfrm>
            <a:off x="6421186" y="1972125"/>
            <a:ext cx="6056630" cy="5950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>
            <a:lvl1pPr marL="0">
              <a:defRPr sz="3200" b="0" i="0">
                <a:solidFill>
                  <a:schemeClr val="tx1"/>
                </a:solidFill>
                <a:latin typeface="Carlito"/>
                <a:ea typeface="+mn-ea"/>
                <a:cs typeface="Carlito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6870" indent="-344170">
              <a:spcBef>
                <a:spcPts val="800"/>
              </a:spcBef>
              <a:buFontTx/>
              <a:buChar char="•"/>
              <a:tabLst>
                <a:tab pos="356870" algn="l"/>
              </a:tabLst>
            </a:pPr>
            <a:r>
              <a:rPr lang="en-US" dirty="0"/>
              <a:t>NAND</a:t>
            </a:r>
            <a:r>
              <a:rPr lang="en-US" spc="-55" dirty="0"/>
              <a:t> </a:t>
            </a:r>
            <a:r>
              <a:rPr lang="en-US" spc="-20" dirty="0"/>
              <a:t>gate and </a:t>
            </a:r>
            <a:r>
              <a:rPr lang="en-US" spc="-20" dirty="0" err="1"/>
              <a:t>AND</a:t>
            </a:r>
            <a:r>
              <a:rPr lang="en-US" spc="-20" dirty="0"/>
              <a:t> gate</a:t>
            </a: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C8230171-62F9-2074-48A1-193B4C0CC7A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200" y="3199443"/>
            <a:ext cx="2397436" cy="1926424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B392EE9D-370F-41BC-6783-114D0FD315C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1186" y="3199443"/>
            <a:ext cx="2470985" cy="19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/>
              <a:t>XOR</a:t>
            </a:r>
            <a:r>
              <a:rPr spc="-55" dirty="0"/>
              <a:t> </a:t>
            </a:r>
            <a:r>
              <a:rPr spc="-20" dirty="0"/>
              <a:t>gate</a:t>
            </a: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lang="en-US" altLang="zh-CN" sz="3200" spc="-30" dirty="0">
                <a:latin typeface="Carlito"/>
                <a:cs typeface="Carlito"/>
              </a:rPr>
              <a:t>usually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2</a:t>
            </a:r>
            <a:endParaRPr sz="3200" dirty="0">
              <a:latin typeface="Carlito"/>
              <a:cs typeface="Carlito"/>
            </a:endParaRPr>
          </a:p>
          <a:p>
            <a:pPr marL="1059815">
              <a:lnSpc>
                <a:spcPct val="100000"/>
              </a:lnSpc>
              <a:spcBef>
                <a:spcPts val="3540"/>
              </a:spcBef>
              <a:tabLst>
                <a:tab pos="3928745" algn="l"/>
              </a:tabLst>
            </a:pPr>
            <a:r>
              <a:rPr sz="2500" dirty="0"/>
              <a:t>Distinctive</a:t>
            </a:r>
            <a:r>
              <a:rPr sz="2500" spc="-120" dirty="0"/>
              <a:t> </a:t>
            </a:r>
            <a:r>
              <a:rPr sz="2500" spc="-10" dirty="0"/>
              <a:t>shape</a:t>
            </a:r>
            <a:r>
              <a:rPr sz="2500" dirty="0"/>
              <a:t>	Logic</a:t>
            </a:r>
            <a:r>
              <a:rPr sz="2500" spc="-60" dirty="0"/>
              <a:t> </a:t>
            </a:r>
            <a:r>
              <a:rPr sz="2500" spc="-10" dirty="0"/>
              <a:t>expression</a:t>
            </a:r>
            <a:endParaRPr sz="25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3269" y="3579114"/>
            <a:ext cx="14605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2645" y="4989703"/>
            <a:ext cx="259079" cy="24765"/>
          </a:xfrm>
          <a:custGeom>
            <a:avLst/>
            <a:gdLst/>
            <a:ahLst/>
            <a:cxnLst/>
            <a:rect l="l" t="t" r="r" b="b"/>
            <a:pathLst>
              <a:path w="259079" h="24764">
                <a:moveTo>
                  <a:pt x="259079" y="0"/>
                </a:moveTo>
                <a:lnTo>
                  <a:pt x="0" y="0"/>
                </a:lnTo>
                <a:lnTo>
                  <a:pt x="0" y="24384"/>
                </a:lnTo>
                <a:lnTo>
                  <a:pt x="259079" y="24384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35877" y="4986654"/>
            <a:ext cx="243840" cy="24765"/>
          </a:xfrm>
          <a:custGeom>
            <a:avLst/>
            <a:gdLst/>
            <a:ahLst/>
            <a:cxnLst/>
            <a:rect l="l" t="t" r="r" b="b"/>
            <a:pathLst>
              <a:path w="243840" h="24764">
                <a:moveTo>
                  <a:pt x="243840" y="0"/>
                </a:moveTo>
                <a:lnTo>
                  <a:pt x="0" y="0"/>
                </a:lnTo>
                <a:lnTo>
                  <a:pt x="0" y="24384"/>
                </a:lnTo>
                <a:lnTo>
                  <a:pt x="243840" y="24384"/>
                </a:lnTo>
                <a:lnTo>
                  <a:pt x="24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14391" y="4939360"/>
            <a:ext cx="247700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DejaVu Serif Condensed"/>
                <a:cs typeface="DejaVu Serif Condensed"/>
              </a:rPr>
              <a:t>𝑋</a:t>
            </a:r>
            <a:r>
              <a:rPr sz="3000" spc="30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sz="3000" spc="-70" dirty="0">
                <a:latin typeface="DejaVu Serif Condensed"/>
                <a:cs typeface="DejaVu Serif Condensed"/>
              </a:rPr>
              <a:t> </a:t>
            </a:r>
            <a:r>
              <a:rPr lang="en-US" sz="3000" spc="-70" dirty="0">
                <a:latin typeface="DejaVu Serif Condensed"/>
                <a:cs typeface="DejaVu Serif Condensed"/>
              </a:rPr>
              <a:t>  </a:t>
            </a:r>
            <a:r>
              <a:rPr sz="3000" dirty="0">
                <a:latin typeface="DejaVu Serif Condensed"/>
                <a:cs typeface="DejaVu Serif Condensed"/>
              </a:rPr>
              <a:t>𝐴𝐵</a:t>
            </a:r>
            <a:r>
              <a:rPr lang="en-US" sz="3000" dirty="0">
                <a:latin typeface="DejaVu Serif Condensed"/>
                <a:cs typeface="DejaVu Serif Condensed"/>
              </a:rPr>
              <a:t>  </a:t>
            </a:r>
            <a:r>
              <a:rPr sz="3000" spc="-30" dirty="0">
                <a:latin typeface="DejaVu Serif Condensed"/>
                <a:cs typeface="DejaVu Serif Condensed"/>
              </a:rPr>
              <a:t>+</a:t>
            </a:r>
            <a:r>
              <a:rPr lang="en-US" sz="3000" spc="-30" dirty="0">
                <a:latin typeface="DejaVu Serif Condensed"/>
                <a:cs typeface="DejaVu Serif Condensed"/>
              </a:rPr>
              <a:t> </a:t>
            </a:r>
            <a:r>
              <a:rPr sz="3000" spc="-25" dirty="0">
                <a:latin typeface="DejaVu Serif Condensed"/>
                <a:cs typeface="DejaVu Serif Condensed"/>
              </a:rPr>
              <a:t>𝐴𝐵</a:t>
            </a:r>
            <a:endParaRPr sz="3000" dirty="0">
              <a:latin typeface="DejaVu Serif Condensed"/>
              <a:cs typeface="DejaVu Serif Condensed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5515" y="4406257"/>
            <a:ext cx="3006826" cy="19126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5574" y="4861999"/>
            <a:ext cx="1924939" cy="405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/>
              <a:t>XNOR</a:t>
            </a:r>
            <a:r>
              <a:rPr spc="-75" dirty="0"/>
              <a:t> </a:t>
            </a:r>
            <a:r>
              <a:rPr spc="-20" dirty="0"/>
              <a:t>gate</a:t>
            </a: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lang="en-US" altLang="zh-CN" sz="3200" spc="-30" dirty="0">
                <a:latin typeface="Carlito"/>
                <a:cs typeface="Carlito"/>
              </a:rPr>
              <a:t>usually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2</a:t>
            </a:r>
            <a:endParaRPr sz="3200" dirty="0">
              <a:latin typeface="Carlito"/>
              <a:cs typeface="Carlito"/>
            </a:endParaRPr>
          </a:p>
          <a:p>
            <a:pPr marL="1059815">
              <a:lnSpc>
                <a:spcPct val="100000"/>
              </a:lnSpc>
              <a:spcBef>
                <a:spcPts val="3540"/>
              </a:spcBef>
              <a:tabLst>
                <a:tab pos="3928745" algn="l"/>
              </a:tabLst>
            </a:pPr>
            <a:r>
              <a:rPr sz="2500" dirty="0"/>
              <a:t>Distinctive</a:t>
            </a:r>
            <a:r>
              <a:rPr sz="2500" spc="-120" dirty="0"/>
              <a:t> </a:t>
            </a:r>
            <a:r>
              <a:rPr sz="2500" spc="-10" dirty="0"/>
              <a:t>shape</a:t>
            </a:r>
            <a:r>
              <a:rPr sz="2500" dirty="0"/>
              <a:t>	Logic</a:t>
            </a:r>
            <a:r>
              <a:rPr sz="2500" spc="-60" dirty="0"/>
              <a:t> </a:t>
            </a:r>
            <a:r>
              <a:rPr sz="2500" spc="-10" dirty="0"/>
              <a:t>expression</a:t>
            </a:r>
            <a:endParaRPr sz="25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3269" y="3579114"/>
            <a:ext cx="14605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24600" y="4953000"/>
            <a:ext cx="502920" cy="27940"/>
          </a:xfrm>
          <a:custGeom>
            <a:avLst/>
            <a:gdLst/>
            <a:ahLst/>
            <a:cxnLst/>
            <a:rect l="l" t="t" r="r" b="b"/>
            <a:pathLst>
              <a:path w="502920" h="27939">
                <a:moveTo>
                  <a:pt x="502920" y="3060"/>
                </a:moveTo>
                <a:lnTo>
                  <a:pt x="243840" y="3060"/>
                </a:lnTo>
                <a:lnTo>
                  <a:pt x="243840" y="0"/>
                </a:lnTo>
                <a:lnTo>
                  <a:pt x="0" y="0"/>
                </a:lnTo>
                <a:lnTo>
                  <a:pt x="0" y="24384"/>
                </a:lnTo>
                <a:lnTo>
                  <a:pt x="243840" y="24384"/>
                </a:lnTo>
                <a:lnTo>
                  <a:pt x="243840" y="27432"/>
                </a:lnTo>
                <a:lnTo>
                  <a:pt x="502920" y="27432"/>
                </a:lnTo>
                <a:lnTo>
                  <a:pt x="502920" y="3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14391" y="4939360"/>
            <a:ext cx="22275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DejaVu Serif Condensed"/>
                <a:cs typeface="DejaVu Serif Condensed"/>
              </a:rPr>
              <a:t>𝑋</a:t>
            </a:r>
            <a:r>
              <a:rPr sz="3000" spc="10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sz="3000" spc="-80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𝐴𝐵</a:t>
            </a:r>
            <a:r>
              <a:rPr sz="3000" spc="-114" dirty="0">
                <a:latin typeface="DejaVu Serif Condensed"/>
                <a:cs typeface="DejaVu Serif Condensed"/>
              </a:rPr>
              <a:t> </a:t>
            </a:r>
            <a:r>
              <a:rPr sz="3000" spc="-30" dirty="0">
                <a:latin typeface="DejaVu Serif Condensed"/>
                <a:cs typeface="DejaVu Serif Condensed"/>
              </a:rPr>
              <a:t>+</a:t>
            </a:r>
            <a:r>
              <a:rPr sz="3000" spc="-195" dirty="0">
                <a:latin typeface="DejaVu Serif Condensed"/>
                <a:cs typeface="DejaVu Serif Condensed"/>
              </a:rPr>
              <a:t> </a:t>
            </a:r>
            <a:r>
              <a:rPr sz="3000" spc="-25" dirty="0">
                <a:latin typeface="DejaVu Serif Condensed"/>
                <a:cs typeface="DejaVu Serif Condensed"/>
              </a:rPr>
              <a:t>𝐴𝐵</a:t>
            </a:r>
            <a:endParaRPr sz="3000" dirty="0">
              <a:latin typeface="DejaVu Serif Condensed"/>
              <a:cs typeface="DejaVu Serif Condensed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2510" y="4847241"/>
            <a:ext cx="1917801" cy="4030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5694" y="4434749"/>
            <a:ext cx="2922229" cy="1768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F77E-610D-2329-0150-2F3585C5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F0DDDB-B77B-BB29-FDB3-8C52BC8FC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3297267-438A-4A26-7EE2-5B9D712BCA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40622653-1A7D-9DB4-9C4C-D9547F21F24D}"/>
              </a:ext>
            </a:extLst>
          </p:cNvPr>
          <p:cNvSpPr txBox="1">
            <a:spLocks noChangeArrowheads="1"/>
          </p:cNvSpPr>
          <p:nvPr/>
        </p:nvSpPr>
        <p:spPr>
          <a:xfrm>
            <a:off x="2743200" y="2154672"/>
            <a:ext cx="8229600" cy="317738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Perform logic functions: </a:t>
            </a:r>
          </a:p>
          <a:p>
            <a:pPr lvl="1"/>
            <a:r>
              <a:rPr lang="en-US" dirty="0"/>
              <a:t>inversion (NOT), AND, OR, NAND, NOR, etc.</a:t>
            </a:r>
          </a:p>
          <a:p>
            <a:r>
              <a:rPr lang="en-US" b="1" dirty="0"/>
              <a:t>Single-input: </a:t>
            </a:r>
          </a:p>
          <a:p>
            <a:pPr lvl="1"/>
            <a:r>
              <a:rPr lang="en-US" dirty="0"/>
              <a:t>NOT gate, buffer</a:t>
            </a:r>
          </a:p>
          <a:p>
            <a:r>
              <a:rPr lang="en-US" b="1" dirty="0"/>
              <a:t>Two-input/Multiple-input: </a:t>
            </a:r>
          </a:p>
          <a:p>
            <a:pPr lvl="1"/>
            <a:r>
              <a:rPr lang="en-US" dirty="0"/>
              <a:t>AND, OR, XOR, NAND, NOR, XNOR</a:t>
            </a:r>
          </a:p>
        </p:txBody>
      </p:sp>
    </p:spTree>
    <p:extLst>
      <p:ext uri="{BB962C8B-B14F-4D97-AF65-F5344CB8AC3E}">
        <p14:creationId xmlns:p14="http://schemas.microsoft.com/office/powerpoint/2010/main" val="27245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2065096"/>
            <a:ext cx="945324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Q2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What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gate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generate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output </a:t>
            </a:r>
            <a:r>
              <a:rPr sz="3200" dirty="0">
                <a:latin typeface="Carlito"/>
                <a:cs typeface="Carlito"/>
              </a:rPr>
              <a:t>waveform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being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B?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(Multiple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choice)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185" y="4174538"/>
            <a:ext cx="4623497" cy="17463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22044" y="3193745"/>
            <a:ext cx="4393565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6035" algn="l"/>
              </a:tabLst>
            </a:pPr>
            <a:r>
              <a:rPr sz="3000" dirty="0">
                <a:latin typeface="Carlito"/>
                <a:cs typeface="Carlito"/>
              </a:rPr>
              <a:t>A.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gate</a:t>
            </a:r>
            <a:r>
              <a:rPr sz="3000" dirty="0">
                <a:latin typeface="Carlito"/>
                <a:cs typeface="Carlito"/>
              </a:rPr>
              <a:t>	B.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XOR</a:t>
            </a:r>
            <a:r>
              <a:rPr sz="3000" spc="-1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gate</a:t>
            </a:r>
            <a:endParaRPr sz="3000">
              <a:latin typeface="Carlito"/>
              <a:cs typeface="Carlito"/>
            </a:endParaRPr>
          </a:p>
          <a:p>
            <a:pPr marL="2473325" marR="1691005" algn="ctr">
              <a:lnSpc>
                <a:spcPct val="135000"/>
              </a:lnSpc>
              <a:spcBef>
                <a:spcPts val="2840"/>
              </a:spcBef>
            </a:pPr>
            <a:r>
              <a:rPr sz="3000" spc="-50" dirty="0">
                <a:latin typeface="Carlito"/>
                <a:cs typeface="Carlito"/>
              </a:rPr>
              <a:t>A B</a:t>
            </a:r>
            <a:endParaRPr sz="3000">
              <a:latin typeface="Carlito"/>
              <a:cs typeface="Carlito"/>
            </a:endParaRPr>
          </a:p>
          <a:p>
            <a:pPr marL="248920" algn="ctr">
              <a:lnSpc>
                <a:spcPct val="100000"/>
              </a:lnSpc>
              <a:spcBef>
                <a:spcPts val="1255"/>
              </a:spcBef>
            </a:pPr>
            <a:r>
              <a:rPr sz="3000" spc="-10" dirty="0">
                <a:latin typeface="Carlito"/>
                <a:cs typeface="Carlito"/>
              </a:rPr>
              <a:t>Output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72036" y="3193745"/>
            <a:ext cx="48964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2725" algn="l"/>
              </a:tabLst>
            </a:pPr>
            <a:r>
              <a:rPr sz="3000" dirty="0">
                <a:latin typeface="Carlito"/>
                <a:cs typeface="Carlito"/>
              </a:rPr>
              <a:t>C.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XNOR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gate</a:t>
            </a:r>
            <a:r>
              <a:rPr sz="3000" dirty="0">
                <a:latin typeface="Carlito"/>
                <a:cs typeface="Carlito"/>
              </a:rPr>
              <a:t>	D.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NAND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gate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2065096"/>
            <a:ext cx="94532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Q2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What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gate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generate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948" y="2553157"/>
            <a:ext cx="57073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rlito"/>
                <a:cs typeface="Carlito"/>
              </a:rPr>
              <a:t>waveform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being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B?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8185" y="4174538"/>
            <a:ext cx="4623497" cy="17463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22044" y="3193745"/>
            <a:ext cx="4394835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7305" algn="l"/>
              </a:tabLst>
            </a:pPr>
            <a:r>
              <a:rPr sz="3000" dirty="0">
                <a:latin typeface="Carlito"/>
                <a:cs typeface="Carlito"/>
              </a:rPr>
              <a:t>A.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AND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gate</a:t>
            </a:r>
            <a:r>
              <a:rPr sz="3000" dirty="0">
                <a:latin typeface="Carlito"/>
                <a:cs typeface="Carlito"/>
              </a:rPr>
              <a:t>	</a:t>
            </a:r>
            <a:r>
              <a:rPr sz="3000" dirty="0">
                <a:solidFill>
                  <a:srgbClr val="FF2500"/>
                </a:solidFill>
                <a:latin typeface="Carlito"/>
                <a:cs typeface="Carlito"/>
              </a:rPr>
              <a:t>B.</a:t>
            </a:r>
            <a:r>
              <a:rPr sz="3000" spc="-10" dirty="0">
                <a:solidFill>
                  <a:srgbClr val="FF2500"/>
                </a:solidFill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FF2500"/>
                </a:solidFill>
                <a:latin typeface="Carlito"/>
                <a:cs typeface="Carlito"/>
              </a:rPr>
              <a:t>XOR</a:t>
            </a:r>
            <a:r>
              <a:rPr sz="3000" spc="-15" dirty="0">
                <a:solidFill>
                  <a:srgbClr val="FF2500"/>
                </a:solidFill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FF2500"/>
                </a:solidFill>
                <a:latin typeface="Carlito"/>
                <a:cs typeface="Carlito"/>
              </a:rPr>
              <a:t>gate</a:t>
            </a:r>
            <a:endParaRPr sz="3000">
              <a:latin typeface="Carlito"/>
              <a:cs typeface="Carlito"/>
            </a:endParaRPr>
          </a:p>
          <a:p>
            <a:pPr marL="2473325" marR="1691639" algn="ctr">
              <a:lnSpc>
                <a:spcPct val="135000"/>
              </a:lnSpc>
              <a:spcBef>
                <a:spcPts val="2840"/>
              </a:spcBef>
            </a:pPr>
            <a:r>
              <a:rPr sz="3000" spc="-50" dirty="0">
                <a:latin typeface="Carlito"/>
                <a:cs typeface="Carlito"/>
              </a:rPr>
              <a:t>A B</a:t>
            </a:r>
            <a:endParaRPr sz="3000">
              <a:latin typeface="Carlito"/>
              <a:cs typeface="Carlito"/>
            </a:endParaRPr>
          </a:p>
          <a:p>
            <a:pPr marL="247650" algn="ctr">
              <a:lnSpc>
                <a:spcPct val="100000"/>
              </a:lnSpc>
              <a:spcBef>
                <a:spcPts val="1255"/>
              </a:spcBef>
            </a:pPr>
            <a:r>
              <a:rPr sz="3000" spc="-10" dirty="0">
                <a:latin typeface="Carlito"/>
                <a:cs typeface="Carlito"/>
              </a:rPr>
              <a:t>Output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800" y="3193745"/>
            <a:ext cx="48971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3360" algn="l"/>
              </a:tabLst>
            </a:pPr>
            <a:r>
              <a:rPr sz="3000" dirty="0">
                <a:latin typeface="Carlito"/>
                <a:cs typeface="Carlito"/>
              </a:rPr>
              <a:t>C.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XNOR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gate</a:t>
            </a:r>
            <a:r>
              <a:rPr sz="3000" dirty="0">
                <a:latin typeface="Carlito"/>
                <a:cs typeface="Carlito"/>
              </a:rPr>
              <a:t>	</a:t>
            </a:r>
            <a:r>
              <a:rPr sz="3000" dirty="0">
                <a:solidFill>
                  <a:srgbClr val="FF2500"/>
                </a:solidFill>
                <a:latin typeface="Carlito"/>
                <a:cs typeface="Carlito"/>
              </a:rPr>
              <a:t>D.</a:t>
            </a:r>
            <a:r>
              <a:rPr sz="3000" spc="-40" dirty="0">
                <a:solidFill>
                  <a:srgbClr val="FF2500"/>
                </a:solidFill>
                <a:latin typeface="Carlito"/>
                <a:cs typeface="Carlito"/>
              </a:rPr>
              <a:t> </a:t>
            </a:r>
            <a:r>
              <a:rPr sz="3000" dirty="0">
                <a:solidFill>
                  <a:srgbClr val="FF2500"/>
                </a:solidFill>
                <a:latin typeface="Carlito"/>
                <a:cs typeface="Carlito"/>
              </a:rPr>
              <a:t>NAND</a:t>
            </a:r>
            <a:r>
              <a:rPr sz="3000" spc="-50" dirty="0">
                <a:solidFill>
                  <a:srgbClr val="FF2500"/>
                </a:solidFill>
                <a:latin typeface="Carlito"/>
                <a:cs typeface="Carlito"/>
              </a:rPr>
              <a:t> </a:t>
            </a:r>
            <a:r>
              <a:rPr sz="3000" spc="-20" dirty="0">
                <a:solidFill>
                  <a:srgbClr val="FF2500"/>
                </a:solidFill>
                <a:latin typeface="Carlito"/>
                <a:cs typeface="Carlito"/>
              </a:rPr>
              <a:t>gate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13497" y="2563748"/>
            <a:ext cx="1155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0405" algn="l"/>
              </a:tabLst>
            </a:pPr>
            <a:r>
              <a:rPr sz="3000" spc="-25" dirty="0">
                <a:solidFill>
                  <a:srgbClr val="FF2500"/>
                </a:solidFill>
                <a:latin typeface="Carlito"/>
                <a:cs typeface="Carlito"/>
              </a:rPr>
              <a:t>A2:</a:t>
            </a:r>
            <a:r>
              <a:rPr sz="3000" dirty="0">
                <a:solidFill>
                  <a:srgbClr val="FF2500"/>
                </a:solidFill>
                <a:latin typeface="Carlito"/>
                <a:cs typeface="Carlito"/>
              </a:rPr>
              <a:t>	</a:t>
            </a:r>
            <a:r>
              <a:rPr sz="3000" spc="-25" dirty="0">
                <a:solidFill>
                  <a:srgbClr val="FF2500"/>
                </a:solidFill>
                <a:latin typeface="Carlito"/>
                <a:cs typeface="Carlito"/>
              </a:rPr>
              <a:t>BD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3448050"/>
            <a:ext cx="8165592" cy="3297934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1975469"/>
            <a:ext cx="9311005" cy="166623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Programmable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Logic</a:t>
            </a:r>
            <a:endParaRPr sz="3200">
              <a:latin typeface="Carlito"/>
              <a:cs typeface="Carlito"/>
            </a:endParaRPr>
          </a:p>
          <a:p>
            <a:pPr marL="814069" marR="5080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An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array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consists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gates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matrix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interconnections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1975469"/>
            <a:ext cx="8343900" cy="34867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Fuse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technology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(one-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programmable,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b="1" spc="-20" dirty="0">
                <a:latin typeface="Carlito"/>
                <a:cs typeface="Carlito"/>
              </a:rPr>
              <a:t>OTP</a:t>
            </a:r>
            <a:r>
              <a:rPr sz="3200" spc="-20" dirty="0"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00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Antifuse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technology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(OTP)</a:t>
            </a:r>
            <a:endParaRPr sz="3200" dirty="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6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EPROM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technology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(Most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them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OTP)</a:t>
            </a:r>
            <a:endParaRPr sz="3200" dirty="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00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EEPROM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technology</a:t>
            </a:r>
            <a:endParaRPr sz="3200" dirty="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00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Flash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technology</a:t>
            </a:r>
            <a:endParaRPr sz="3200" dirty="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20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SRAM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technology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2065096"/>
            <a:ext cx="107619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Q3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simple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programmed 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array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programmable </a:t>
            </a:r>
            <a:r>
              <a:rPr sz="3200" dirty="0">
                <a:latin typeface="Carlito"/>
                <a:cs typeface="Carlito"/>
              </a:rPr>
              <a:t>links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shown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below,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determine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output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expressions.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05200" y="3011423"/>
            <a:ext cx="5181600" cy="36850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833424" y="2065096"/>
            <a:ext cx="10838180" cy="4023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marR="431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94970" algn="l"/>
              </a:tabLst>
            </a:pPr>
            <a:r>
              <a:rPr sz="3200" dirty="0">
                <a:latin typeface="Carlito"/>
                <a:cs typeface="Carlito"/>
              </a:rPr>
              <a:t>Q3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simple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programmed 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array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programmable </a:t>
            </a:r>
            <a:r>
              <a:rPr sz="3200" dirty="0">
                <a:latin typeface="Carlito"/>
                <a:cs typeface="Carlito"/>
              </a:rPr>
              <a:t>links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shown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below,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determine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Boolean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output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expressions.</a:t>
            </a:r>
            <a:endParaRPr sz="3200" dirty="0">
              <a:latin typeface="Carlito"/>
              <a:cs typeface="Carlito"/>
            </a:endParaRPr>
          </a:p>
          <a:p>
            <a:pPr marL="358775" algn="ctr">
              <a:lnSpc>
                <a:spcPct val="100000"/>
              </a:lnSpc>
              <a:spcBef>
                <a:spcPts val="2950"/>
              </a:spcBef>
            </a:pPr>
            <a:r>
              <a:rPr sz="3000" spc="-25" dirty="0">
                <a:solidFill>
                  <a:srgbClr val="FF2500"/>
                </a:solidFill>
                <a:latin typeface="Carlito"/>
                <a:cs typeface="Carlito"/>
              </a:rPr>
              <a:t>A3</a:t>
            </a:r>
            <a:endParaRPr sz="3000" dirty="0">
              <a:latin typeface="Carlito"/>
              <a:cs typeface="Carlito"/>
            </a:endParaRPr>
          </a:p>
          <a:p>
            <a:pPr marL="6182995">
              <a:lnSpc>
                <a:spcPct val="100000"/>
              </a:lnSpc>
              <a:spcBef>
                <a:spcPts val="815"/>
              </a:spcBef>
            </a:pPr>
            <a:r>
              <a:rPr sz="2500" dirty="0">
                <a:latin typeface="DejaVu Serif Condensed"/>
                <a:cs typeface="DejaVu Serif Condensed"/>
              </a:rPr>
              <a:t>𝑋</a:t>
            </a:r>
            <a:r>
              <a:rPr sz="2700" baseline="-15432" dirty="0">
                <a:latin typeface="DejaVu Serif Condensed"/>
                <a:cs typeface="DejaVu Serif Condensed"/>
              </a:rPr>
              <a:t>1</a:t>
            </a:r>
            <a:r>
              <a:rPr sz="2700" spc="254" baseline="-15432" dirty="0">
                <a:latin typeface="DejaVu Serif Condensed"/>
                <a:cs typeface="DejaVu Serif Condensed"/>
              </a:rPr>
              <a:t> </a:t>
            </a:r>
            <a:r>
              <a:rPr sz="2500" dirty="0">
                <a:latin typeface="DejaVu Serif Condensed"/>
                <a:cs typeface="DejaVu Serif Condensed"/>
              </a:rPr>
              <a:t>=</a:t>
            </a:r>
            <a:r>
              <a:rPr sz="2500" spc="-105" dirty="0">
                <a:latin typeface="DejaVu Serif Condensed"/>
                <a:cs typeface="DejaVu Serif Condensed"/>
              </a:rPr>
              <a:t> </a:t>
            </a:r>
            <a:r>
              <a:rPr lang="en-US" sz="2500" spc="-105" dirty="0">
                <a:latin typeface="DejaVu Serif Condensed"/>
                <a:cs typeface="DejaVu Serif Condensed"/>
              </a:rPr>
              <a:t>  </a:t>
            </a:r>
            <a:r>
              <a:rPr sz="2500" spc="-25" dirty="0">
                <a:latin typeface="DejaVu Serif Condensed"/>
                <a:cs typeface="DejaVu Serif Condensed"/>
              </a:rPr>
              <a:t>𝐴𝐵</a:t>
            </a:r>
            <a:endParaRPr sz="2500" dirty="0">
              <a:latin typeface="DejaVu Serif Condensed"/>
              <a:cs typeface="DejaVu Serif Condensed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500" dirty="0">
              <a:latin typeface="DejaVu Serif Condensed"/>
              <a:cs typeface="DejaVu Serif Condensed"/>
            </a:endParaRPr>
          </a:p>
          <a:p>
            <a:pPr marL="6158865">
              <a:lnSpc>
                <a:spcPct val="100000"/>
              </a:lnSpc>
            </a:pPr>
            <a:r>
              <a:rPr sz="2500" dirty="0">
                <a:latin typeface="DejaVu Serif Condensed"/>
                <a:cs typeface="DejaVu Serif Condensed"/>
              </a:rPr>
              <a:t>𝑋</a:t>
            </a:r>
            <a:r>
              <a:rPr sz="2700" baseline="-15432" dirty="0">
                <a:latin typeface="DejaVu Serif Condensed"/>
                <a:cs typeface="DejaVu Serif Condensed"/>
              </a:rPr>
              <a:t>2</a:t>
            </a:r>
            <a:r>
              <a:rPr sz="2700" spc="322" baseline="-15432" dirty="0">
                <a:latin typeface="DejaVu Serif Condensed"/>
                <a:cs typeface="DejaVu Serif Condensed"/>
              </a:rPr>
              <a:t> </a:t>
            </a:r>
            <a:r>
              <a:rPr sz="2500" dirty="0">
                <a:latin typeface="DejaVu Serif Condensed"/>
                <a:cs typeface="DejaVu Serif Condensed"/>
              </a:rPr>
              <a:t>=</a:t>
            </a:r>
            <a:r>
              <a:rPr sz="2500" spc="-100" dirty="0">
                <a:latin typeface="DejaVu Serif Condensed"/>
                <a:cs typeface="DejaVu Serif Condensed"/>
              </a:rPr>
              <a:t> </a:t>
            </a:r>
            <a:r>
              <a:rPr lang="en-US" sz="2500" spc="-100" dirty="0">
                <a:latin typeface="DejaVu Serif Condensed"/>
                <a:cs typeface="DejaVu Serif Condensed"/>
              </a:rPr>
              <a:t>  </a:t>
            </a:r>
            <a:r>
              <a:rPr sz="2500" spc="-25" dirty="0">
                <a:latin typeface="DejaVu Serif Condensed"/>
                <a:cs typeface="DejaVu Serif Condensed"/>
              </a:rPr>
              <a:t>𝐴𝐵</a:t>
            </a:r>
            <a:endParaRPr sz="2500" dirty="0">
              <a:latin typeface="DejaVu Serif Condensed"/>
              <a:cs typeface="DejaVu Serif Condensed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500" dirty="0">
              <a:latin typeface="DejaVu Serif Condensed"/>
              <a:cs typeface="DejaVu Serif Condensed"/>
            </a:endParaRPr>
          </a:p>
          <a:p>
            <a:pPr marL="6169660">
              <a:lnSpc>
                <a:spcPct val="100000"/>
              </a:lnSpc>
            </a:pPr>
            <a:r>
              <a:rPr sz="2500" dirty="0">
                <a:latin typeface="DejaVu Serif Condensed"/>
                <a:cs typeface="DejaVu Serif Condensed"/>
              </a:rPr>
              <a:t>𝑋</a:t>
            </a:r>
            <a:r>
              <a:rPr sz="2700" baseline="-15432" dirty="0">
                <a:latin typeface="DejaVu Serif Condensed"/>
                <a:cs typeface="DejaVu Serif Condensed"/>
              </a:rPr>
              <a:t>3</a:t>
            </a:r>
            <a:r>
              <a:rPr sz="2700" spc="330" baseline="-15432" dirty="0">
                <a:latin typeface="DejaVu Serif Condensed"/>
                <a:cs typeface="DejaVu Serif Condensed"/>
              </a:rPr>
              <a:t> </a:t>
            </a:r>
            <a:r>
              <a:rPr sz="2500" dirty="0">
                <a:latin typeface="DejaVu Serif Condensed"/>
                <a:cs typeface="DejaVu Serif Condensed"/>
              </a:rPr>
              <a:t>=</a:t>
            </a:r>
            <a:r>
              <a:rPr sz="2500" spc="-100" dirty="0">
                <a:latin typeface="DejaVu Serif Condensed"/>
                <a:cs typeface="DejaVu Serif Condensed"/>
              </a:rPr>
              <a:t> </a:t>
            </a:r>
            <a:r>
              <a:rPr lang="en-US" sz="2500" spc="-100" dirty="0">
                <a:latin typeface="DejaVu Serif Condensed"/>
                <a:cs typeface="DejaVu Serif Condensed"/>
              </a:rPr>
              <a:t>  </a:t>
            </a:r>
            <a:r>
              <a:rPr sz="2500" spc="-25" dirty="0">
                <a:latin typeface="DejaVu Serif Condensed"/>
                <a:cs typeface="DejaVu Serif Condensed"/>
              </a:rPr>
              <a:t>𝐴𝐵</a:t>
            </a:r>
            <a:endParaRPr sz="2500" dirty="0">
              <a:latin typeface="DejaVu Serif Condensed"/>
              <a:cs typeface="DejaVu Serif Condensed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182111"/>
            <a:ext cx="5443855" cy="3676015"/>
            <a:chOff x="0" y="3182111"/>
            <a:chExt cx="5443855" cy="36760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78295"/>
              <a:ext cx="3249167" cy="6797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944" y="3182111"/>
              <a:ext cx="4367783" cy="31028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58556" y="4013708"/>
            <a:ext cx="204470" cy="21590"/>
          </a:xfrm>
          <a:custGeom>
            <a:avLst/>
            <a:gdLst/>
            <a:ahLst/>
            <a:cxnLst/>
            <a:rect l="l" t="t" r="r" b="b"/>
            <a:pathLst>
              <a:path w="204470" h="21589">
                <a:moveTo>
                  <a:pt x="204216" y="0"/>
                </a:moveTo>
                <a:lnTo>
                  <a:pt x="0" y="0"/>
                </a:lnTo>
                <a:lnTo>
                  <a:pt x="0" y="21336"/>
                </a:lnTo>
                <a:lnTo>
                  <a:pt x="204216" y="21336"/>
                </a:lnTo>
                <a:lnTo>
                  <a:pt x="20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5660" y="5663209"/>
            <a:ext cx="216535" cy="21590"/>
          </a:xfrm>
          <a:custGeom>
            <a:avLst/>
            <a:gdLst/>
            <a:ahLst/>
            <a:cxnLst/>
            <a:rect l="l" t="t" r="r" b="b"/>
            <a:pathLst>
              <a:path w="216534" h="21589">
                <a:moveTo>
                  <a:pt x="216407" y="0"/>
                </a:moveTo>
                <a:lnTo>
                  <a:pt x="0" y="0"/>
                </a:lnTo>
                <a:lnTo>
                  <a:pt x="0" y="21335"/>
                </a:lnTo>
                <a:lnTo>
                  <a:pt x="216407" y="21335"/>
                </a:lnTo>
                <a:lnTo>
                  <a:pt x="21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9B988E8-F609-51D4-C0C8-5FF98DAD8A62}"/>
              </a:ext>
            </a:extLst>
          </p:cNvPr>
          <p:cNvSpPr/>
          <p:nvPr/>
        </p:nvSpPr>
        <p:spPr>
          <a:xfrm>
            <a:off x="7751190" y="4842141"/>
            <a:ext cx="204470" cy="21590"/>
          </a:xfrm>
          <a:custGeom>
            <a:avLst/>
            <a:gdLst/>
            <a:ahLst/>
            <a:cxnLst/>
            <a:rect l="l" t="t" r="r" b="b"/>
            <a:pathLst>
              <a:path w="204470" h="21589">
                <a:moveTo>
                  <a:pt x="204216" y="0"/>
                </a:moveTo>
                <a:lnTo>
                  <a:pt x="0" y="0"/>
                </a:lnTo>
                <a:lnTo>
                  <a:pt x="0" y="21336"/>
                </a:lnTo>
                <a:lnTo>
                  <a:pt x="204216" y="21336"/>
                </a:lnTo>
                <a:lnTo>
                  <a:pt x="20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7FDADBE-D2C2-EA99-599E-3B6ECE2408AB}"/>
              </a:ext>
            </a:extLst>
          </p:cNvPr>
          <p:cNvSpPr/>
          <p:nvPr/>
        </p:nvSpPr>
        <p:spPr>
          <a:xfrm>
            <a:off x="7977313" y="4842141"/>
            <a:ext cx="204470" cy="21590"/>
          </a:xfrm>
          <a:custGeom>
            <a:avLst/>
            <a:gdLst/>
            <a:ahLst/>
            <a:cxnLst/>
            <a:rect l="l" t="t" r="r" b="b"/>
            <a:pathLst>
              <a:path w="204470" h="21589">
                <a:moveTo>
                  <a:pt x="204216" y="0"/>
                </a:moveTo>
                <a:lnTo>
                  <a:pt x="0" y="0"/>
                </a:lnTo>
                <a:lnTo>
                  <a:pt x="0" y="21336"/>
                </a:lnTo>
                <a:lnTo>
                  <a:pt x="204216" y="21336"/>
                </a:lnTo>
                <a:lnTo>
                  <a:pt x="2042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1975469"/>
            <a:ext cx="6062676" cy="117724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lang="en-US" altLang="zh-CN" sz="3200" spc="-10" dirty="0">
                <a:latin typeface="Carlito"/>
                <a:cs typeface="Carlito"/>
              </a:rPr>
              <a:t>Logic </a:t>
            </a:r>
            <a:r>
              <a:rPr sz="3200" spc="-20" dirty="0">
                <a:latin typeface="Carlito"/>
                <a:cs typeface="Carlito"/>
              </a:rPr>
              <a:t>gate</a:t>
            </a:r>
            <a:endParaRPr lang="en-US" sz="3200" spc="-20" dirty="0">
              <a:latin typeface="Carlito"/>
              <a:cs typeface="Carlito"/>
            </a:endParaRPr>
          </a:p>
          <a:p>
            <a:pPr marL="356870" indent="-344170">
              <a:lnSpc>
                <a:spcPct val="100000"/>
              </a:lnSpc>
              <a:spcBef>
                <a:spcPts val="700"/>
              </a:spcBef>
              <a:buChar char="•"/>
              <a:tabLst>
                <a:tab pos="356870" algn="l"/>
              </a:tabLst>
            </a:pPr>
            <a:r>
              <a:rPr lang="en-US" sz="3200" spc="-20" dirty="0">
                <a:latin typeface="Carlito"/>
                <a:cs typeface="Carlito"/>
              </a:rPr>
              <a:t>Some techniques about logic gate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1963223"/>
            <a:ext cx="8482965" cy="21659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94"/>
              </a:spcBef>
              <a:buChar char="•"/>
              <a:tabLst>
                <a:tab pos="356870" algn="l"/>
              </a:tabLst>
            </a:pPr>
            <a:r>
              <a:rPr sz="3200" spc="-20" dirty="0">
                <a:latin typeface="Carlito"/>
                <a:cs typeface="Carlito"/>
              </a:rPr>
              <a:t>Fixed-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Logic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Gates</a:t>
            </a:r>
            <a:endParaRPr sz="3200">
              <a:latin typeface="Carlito"/>
              <a:cs typeface="Carlito"/>
            </a:endParaRPr>
          </a:p>
          <a:p>
            <a:pPr marL="814069" lvl="1" indent="-344805">
              <a:lnSpc>
                <a:spcPct val="100000"/>
              </a:lnSpc>
              <a:spcBef>
                <a:spcPts val="715"/>
              </a:spcBef>
              <a:buChar char="•"/>
              <a:tabLst>
                <a:tab pos="814069" algn="l"/>
              </a:tabLst>
            </a:pPr>
            <a:r>
              <a:rPr sz="2800" dirty="0">
                <a:latin typeface="Carlito"/>
                <a:cs typeface="Carlito"/>
              </a:rPr>
              <a:t>CMOS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(Complementary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Metal-</a:t>
            </a:r>
            <a:r>
              <a:rPr sz="2800" dirty="0">
                <a:latin typeface="Carlito"/>
                <a:cs typeface="Carlito"/>
              </a:rPr>
              <a:t>Oxide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Semiconductor)</a:t>
            </a:r>
            <a:endParaRPr sz="2800">
              <a:latin typeface="Carlito"/>
              <a:cs typeface="Carlito"/>
            </a:endParaRPr>
          </a:p>
          <a:p>
            <a:pPr marL="814069" lvl="1" indent="-344805">
              <a:lnSpc>
                <a:spcPct val="100000"/>
              </a:lnSpc>
              <a:spcBef>
                <a:spcPts val="720"/>
              </a:spcBef>
              <a:buChar char="•"/>
              <a:tabLst>
                <a:tab pos="814069" algn="l"/>
              </a:tabLst>
            </a:pPr>
            <a:r>
              <a:rPr sz="2800" dirty="0">
                <a:latin typeface="Carlito"/>
                <a:cs typeface="Carlito"/>
              </a:rPr>
              <a:t>Bipolar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(TTL,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Transistor-</a:t>
            </a:r>
            <a:r>
              <a:rPr sz="2800" dirty="0">
                <a:latin typeface="Carlito"/>
                <a:cs typeface="Carlito"/>
              </a:rPr>
              <a:t>Transistor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Logic)</a:t>
            </a:r>
            <a:endParaRPr sz="2800">
              <a:latin typeface="Carlito"/>
              <a:cs typeface="Carlito"/>
            </a:endParaRP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2800" dirty="0">
                <a:latin typeface="Carlito"/>
                <a:cs typeface="Carlito"/>
              </a:rPr>
              <a:t>74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Series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3427" y="4080884"/>
            <a:ext cx="5334575" cy="231165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710" y="2072926"/>
            <a:ext cx="7470140" cy="277685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94970" indent="-344170">
              <a:lnSpc>
                <a:spcPct val="100000"/>
              </a:lnSpc>
              <a:spcBef>
                <a:spcPts val="919"/>
              </a:spcBef>
              <a:buChar char="•"/>
              <a:tabLst>
                <a:tab pos="394970" algn="l"/>
              </a:tabLst>
            </a:pPr>
            <a:r>
              <a:rPr sz="3200" dirty="0">
                <a:latin typeface="Carlito"/>
                <a:cs typeface="Carlito"/>
              </a:rPr>
              <a:t>Performance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Characteristics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&amp;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Parameters</a:t>
            </a:r>
            <a:endParaRPr sz="3200" dirty="0">
              <a:latin typeface="Carlito"/>
              <a:cs typeface="Carlito"/>
            </a:endParaRPr>
          </a:p>
          <a:p>
            <a:pPr marL="852169" lvl="1" indent="-344805">
              <a:lnSpc>
                <a:spcPct val="100000"/>
              </a:lnSpc>
              <a:spcBef>
                <a:spcPts val="720"/>
              </a:spcBef>
              <a:buChar char="•"/>
              <a:tabLst>
                <a:tab pos="852169" algn="l"/>
              </a:tabLst>
            </a:pPr>
            <a:r>
              <a:rPr sz="2500" dirty="0">
                <a:latin typeface="Carlito"/>
                <a:cs typeface="Carlito"/>
              </a:rPr>
              <a:t>Propagation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Delay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Time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(</a:t>
            </a:r>
            <a:r>
              <a:rPr sz="2700" dirty="0">
                <a:latin typeface="DejaVu Serif Condensed"/>
                <a:cs typeface="DejaVu Serif Condensed"/>
              </a:rPr>
              <a:t>𝑡</a:t>
            </a:r>
            <a:r>
              <a:rPr sz="2925" baseline="-15669" dirty="0">
                <a:latin typeface="DejaVu Serif Condensed"/>
                <a:cs typeface="DejaVu Serif Condensed"/>
              </a:rPr>
              <a:t>𝑃𝐻𝐿</a:t>
            </a:r>
            <a:r>
              <a:rPr sz="2925" spc="195" baseline="-15669" dirty="0">
                <a:latin typeface="DejaVu Serif Condensed"/>
                <a:cs typeface="DejaVu Serif Condensed"/>
              </a:rPr>
              <a:t> </a:t>
            </a:r>
            <a:r>
              <a:rPr sz="2500" dirty="0">
                <a:latin typeface="Carlito"/>
                <a:cs typeface="Carlito"/>
              </a:rPr>
              <a:t>and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700" spc="-10" dirty="0">
                <a:latin typeface="DejaVu Serif Condensed"/>
                <a:cs typeface="DejaVu Serif Condensed"/>
              </a:rPr>
              <a:t>𝑡</a:t>
            </a:r>
            <a:r>
              <a:rPr sz="2925" spc="-15" baseline="-15669" dirty="0">
                <a:latin typeface="DejaVu Serif Condensed"/>
                <a:cs typeface="DejaVu Serif Condensed"/>
              </a:rPr>
              <a:t>𝑃𝐿𝐻</a:t>
            </a:r>
            <a:r>
              <a:rPr sz="2500" spc="-10" dirty="0">
                <a:latin typeface="Carlito"/>
                <a:cs typeface="Carlito"/>
              </a:rPr>
              <a:t>)</a:t>
            </a:r>
            <a:endParaRPr sz="2500" dirty="0">
              <a:latin typeface="Carlito"/>
              <a:cs typeface="Carlito"/>
            </a:endParaRPr>
          </a:p>
          <a:p>
            <a:pPr marL="852169" lvl="1" indent="-344805">
              <a:lnSpc>
                <a:spcPct val="100000"/>
              </a:lnSpc>
              <a:spcBef>
                <a:spcPts val="625"/>
              </a:spcBef>
              <a:buChar char="•"/>
              <a:tabLst>
                <a:tab pos="852169" algn="l"/>
              </a:tabLst>
            </a:pPr>
            <a:r>
              <a:rPr sz="2500" dirty="0">
                <a:latin typeface="Carlito"/>
                <a:cs typeface="Carlito"/>
              </a:rPr>
              <a:t>DC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Supply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Voltage</a:t>
            </a:r>
            <a:r>
              <a:rPr sz="2500" spc="-25" dirty="0">
                <a:latin typeface="Carlito"/>
                <a:cs typeface="Carlito"/>
              </a:rPr>
              <a:t> </a:t>
            </a:r>
            <a:r>
              <a:rPr sz="2500" spc="-185" dirty="0">
                <a:latin typeface="Carlito"/>
                <a:cs typeface="Carlito"/>
              </a:rPr>
              <a:t>(</a:t>
            </a:r>
            <a:r>
              <a:rPr sz="2700" spc="-185" dirty="0">
                <a:latin typeface="DejaVu Serif Condensed"/>
                <a:cs typeface="DejaVu Serif Condensed"/>
              </a:rPr>
              <a:t>𝑉</a:t>
            </a:r>
            <a:r>
              <a:rPr sz="2925" spc="-277" baseline="-15669" dirty="0">
                <a:latin typeface="DejaVu Serif Condensed"/>
                <a:cs typeface="DejaVu Serif Condensed"/>
              </a:rPr>
              <a:t>𝐶𝐶</a:t>
            </a:r>
            <a:r>
              <a:rPr sz="2925" spc="-547" baseline="-15669" dirty="0">
                <a:latin typeface="DejaVu Serif Condensed"/>
                <a:cs typeface="DejaVu Serif Condensed"/>
              </a:rPr>
              <a:t> </a:t>
            </a:r>
            <a:r>
              <a:rPr sz="2500" spc="-50" dirty="0">
                <a:latin typeface="Carlito"/>
                <a:cs typeface="Carlito"/>
              </a:rPr>
              <a:t>)</a:t>
            </a:r>
            <a:endParaRPr sz="2500" dirty="0">
              <a:latin typeface="Carlito"/>
              <a:cs typeface="Carlito"/>
            </a:endParaRPr>
          </a:p>
          <a:p>
            <a:pPr marL="852169" lvl="1" indent="-344805">
              <a:lnSpc>
                <a:spcPct val="100000"/>
              </a:lnSpc>
              <a:spcBef>
                <a:spcPts val="655"/>
              </a:spcBef>
              <a:buChar char="•"/>
              <a:tabLst>
                <a:tab pos="852169" algn="l"/>
              </a:tabLst>
            </a:pPr>
            <a:r>
              <a:rPr sz="2500" dirty="0">
                <a:latin typeface="Carlito"/>
                <a:cs typeface="Carlito"/>
              </a:rPr>
              <a:t>Power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Dissipation</a:t>
            </a:r>
            <a:endParaRPr sz="2500" dirty="0">
              <a:latin typeface="Carlito"/>
              <a:cs typeface="Carlito"/>
            </a:endParaRPr>
          </a:p>
          <a:p>
            <a:pPr marL="481330" lvl="2" indent="-344170" algn="ctr">
              <a:lnSpc>
                <a:spcPct val="100000"/>
              </a:lnSpc>
              <a:spcBef>
                <a:spcPts val="720"/>
              </a:spcBef>
              <a:buChar char="•"/>
              <a:tabLst>
                <a:tab pos="481330" algn="l"/>
              </a:tabLst>
            </a:pPr>
            <a:r>
              <a:rPr sz="2000" dirty="0">
                <a:latin typeface="Carlito"/>
                <a:cs typeface="Carlito"/>
              </a:rPr>
              <a:t>Assume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50%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duty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cycle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since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supply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current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is</a:t>
            </a:r>
            <a:endParaRPr sz="2000" dirty="0">
              <a:latin typeface="Carlito"/>
              <a:cs typeface="Carlito"/>
            </a:endParaRPr>
          </a:p>
          <a:p>
            <a:pPr marR="253365" algn="ctr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different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according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output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gate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4457291-EB53-DE56-8602-DD2C0583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78" y="3048000"/>
            <a:ext cx="4143375" cy="3381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BDE703-DD8A-ED58-0868-6FE76498F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5540844"/>
            <a:ext cx="3048000" cy="8885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46017B-A9D5-77BA-9FAD-614B8885AB8E}"/>
              </a:ext>
            </a:extLst>
          </p:cNvPr>
          <p:cNvSpPr txBox="1"/>
          <p:nvPr/>
        </p:nvSpPr>
        <p:spPr>
          <a:xfrm>
            <a:off x="2058021" y="5085580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Current of High Logic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38C5D2-CB81-2474-B38F-5215D8C2F777}"/>
              </a:ext>
            </a:extLst>
          </p:cNvPr>
          <p:cNvSpPr txBox="1"/>
          <p:nvPr/>
        </p:nvSpPr>
        <p:spPr>
          <a:xfrm>
            <a:off x="5005578" y="5085580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Current of Low Logic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72C9A2-81EF-6ED2-5044-66DD61A95AA1}"/>
              </a:ext>
            </a:extLst>
          </p:cNvPr>
          <p:cNvCxnSpPr>
            <a:stCxn id="14" idx="2"/>
          </p:cNvCxnSpPr>
          <p:nvPr/>
        </p:nvCxnSpPr>
        <p:spPr>
          <a:xfrm>
            <a:off x="3429621" y="5454912"/>
            <a:ext cx="685179" cy="33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86743D3-99E0-7F2B-0C93-0B5B6E3D2028}"/>
              </a:ext>
            </a:extLst>
          </p:cNvPr>
          <p:cNvCxnSpPr>
            <a:stCxn id="15" idx="2"/>
          </p:cNvCxnSpPr>
          <p:nvPr/>
        </p:nvCxnSpPr>
        <p:spPr>
          <a:xfrm flipH="1">
            <a:off x="5486400" y="5454912"/>
            <a:ext cx="890778" cy="33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8710" y="2082844"/>
            <a:ext cx="8026400" cy="3054682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9410" indent="-308610">
              <a:lnSpc>
                <a:spcPct val="100000"/>
              </a:lnSpc>
              <a:spcBef>
                <a:spcPts val="880"/>
              </a:spcBef>
              <a:buChar char="•"/>
              <a:tabLst>
                <a:tab pos="359410" algn="l"/>
              </a:tabLst>
            </a:pPr>
            <a:r>
              <a:rPr sz="2850" dirty="0">
                <a:latin typeface="Carlito"/>
                <a:cs typeface="Carlito"/>
              </a:rPr>
              <a:t>Performance</a:t>
            </a:r>
            <a:r>
              <a:rPr sz="2850" spc="70" dirty="0">
                <a:latin typeface="Carlito"/>
                <a:cs typeface="Carlito"/>
              </a:rPr>
              <a:t> </a:t>
            </a:r>
            <a:r>
              <a:rPr sz="2850" dirty="0">
                <a:latin typeface="Carlito"/>
                <a:cs typeface="Carlito"/>
              </a:rPr>
              <a:t>Characteristics</a:t>
            </a:r>
            <a:r>
              <a:rPr sz="2850" spc="45" dirty="0">
                <a:latin typeface="Carlito"/>
                <a:cs typeface="Carlito"/>
              </a:rPr>
              <a:t> </a:t>
            </a:r>
            <a:r>
              <a:rPr sz="2850" dirty="0">
                <a:latin typeface="Carlito"/>
                <a:cs typeface="Carlito"/>
              </a:rPr>
              <a:t>&amp;</a:t>
            </a:r>
            <a:r>
              <a:rPr sz="2850" spc="105" dirty="0">
                <a:latin typeface="Carlito"/>
                <a:cs typeface="Carlito"/>
              </a:rPr>
              <a:t> </a:t>
            </a:r>
            <a:r>
              <a:rPr sz="2850" spc="-10" dirty="0">
                <a:latin typeface="Carlito"/>
                <a:cs typeface="Carlito"/>
              </a:rPr>
              <a:t>Parameters</a:t>
            </a:r>
            <a:endParaRPr lang="en-US" sz="2850" spc="-10" dirty="0">
              <a:latin typeface="Carlito"/>
              <a:cs typeface="Carlito"/>
            </a:endParaRPr>
          </a:p>
          <a:p>
            <a:pPr marL="50800">
              <a:lnSpc>
                <a:spcPct val="100000"/>
              </a:lnSpc>
              <a:spcBef>
                <a:spcPts val="880"/>
              </a:spcBef>
              <a:tabLst>
                <a:tab pos="359410" algn="l"/>
              </a:tabLst>
            </a:pPr>
            <a:endParaRPr sz="2850" dirty="0">
              <a:latin typeface="Carlito"/>
              <a:cs typeface="Carlito"/>
            </a:endParaRPr>
          </a:p>
          <a:p>
            <a:pPr marL="770255" lvl="1" indent="-308610">
              <a:lnSpc>
                <a:spcPct val="100000"/>
              </a:lnSpc>
              <a:spcBef>
                <a:spcPts val="635"/>
              </a:spcBef>
              <a:buChar char="•"/>
              <a:tabLst>
                <a:tab pos="770255" algn="l"/>
              </a:tabLst>
            </a:pPr>
            <a:r>
              <a:rPr sz="2250" dirty="0">
                <a:latin typeface="Carlito"/>
                <a:cs typeface="Carlito"/>
              </a:rPr>
              <a:t>Input</a:t>
            </a:r>
            <a:r>
              <a:rPr sz="2250" spc="-15" dirty="0">
                <a:latin typeface="Carlito"/>
                <a:cs typeface="Carlito"/>
              </a:rPr>
              <a:t> </a:t>
            </a:r>
            <a:r>
              <a:rPr sz="2250" dirty="0">
                <a:latin typeface="Carlito"/>
                <a:cs typeface="Carlito"/>
              </a:rPr>
              <a:t>and</a:t>
            </a:r>
            <a:r>
              <a:rPr sz="2250" spc="25" dirty="0">
                <a:latin typeface="Carlito"/>
                <a:cs typeface="Carlito"/>
              </a:rPr>
              <a:t> </a:t>
            </a:r>
            <a:r>
              <a:rPr sz="2250" dirty="0">
                <a:latin typeface="Carlito"/>
                <a:cs typeface="Carlito"/>
              </a:rPr>
              <a:t>Output</a:t>
            </a:r>
            <a:r>
              <a:rPr sz="2250" spc="25" dirty="0">
                <a:latin typeface="Carlito"/>
                <a:cs typeface="Carlito"/>
              </a:rPr>
              <a:t> </a:t>
            </a:r>
            <a:r>
              <a:rPr sz="2250" dirty="0">
                <a:latin typeface="Carlito"/>
                <a:cs typeface="Carlito"/>
              </a:rPr>
              <a:t>Logic</a:t>
            </a:r>
            <a:r>
              <a:rPr sz="2250" spc="-60" dirty="0">
                <a:latin typeface="Carlito"/>
                <a:cs typeface="Carlito"/>
              </a:rPr>
              <a:t> </a:t>
            </a:r>
            <a:r>
              <a:rPr sz="2250" spc="-45" dirty="0">
                <a:latin typeface="Carlito"/>
                <a:cs typeface="Carlito"/>
              </a:rPr>
              <a:t>Levels(</a:t>
            </a:r>
            <a:r>
              <a:rPr sz="2400" spc="-45" dirty="0">
                <a:latin typeface="DejaVu Serif Condensed"/>
                <a:cs typeface="DejaVu Serif Condensed"/>
              </a:rPr>
              <a:t>𝑉</a:t>
            </a:r>
            <a:r>
              <a:rPr sz="2625" spc="-67" baseline="-15873" dirty="0">
                <a:latin typeface="DejaVu Serif Condensed"/>
                <a:cs typeface="DejaVu Serif Condensed"/>
              </a:rPr>
              <a:t>𝐼𝐿</a:t>
            </a:r>
            <a:r>
              <a:rPr sz="2400" spc="-45" dirty="0">
                <a:latin typeface="DejaVu Serif Condensed"/>
                <a:cs typeface="DejaVu Serif Condensed"/>
              </a:rPr>
              <a:t>,</a:t>
            </a:r>
            <a:r>
              <a:rPr sz="2400" spc="-315" dirty="0">
                <a:latin typeface="DejaVu Serif Condensed"/>
                <a:cs typeface="DejaVu Serif Condensed"/>
              </a:rPr>
              <a:t> </a:t>
            </a:r>
            <a:r>
              <a:rPr sz="2400" spc="-120" dirty="0">
                <a:latin typeface="DejaVu Serif Condensed"/>
                <a:cs typeface="DejaVu Serif Condensed"/>
              </a:rPr>
              <a:t>𝑉</a:t>
            </a:r>
            <a:r>
              <a:rPr sz="2625" spc="-179" baseline="-15873" dirty="0">
                <a:latin typeface="DejaVu Serif Condensed"/>
                <a:cs typeface="DejaVu Serif Condensed"/>
              </a:rPr>
              <a:t>𝐼𝐻</a:t>
            </a:r>
            <a:r>
              <a:rPr sz="2400" spc="-120" dirty="0">
                <a:latin typeface="DejaVu Serif Condensed"/>
                <a:cs typeface="DejaVu Serif Condensed"/>
              </a:rPr>
              <a:t>,</a:t>
            </a:r>
            <a:r>
              <a:rPr sz="2400" spc="-315" dirty="0">
                <a:latin typeface="DejaVu Serif Condensed"/>
                <a:cs typeface="DejaVu Serif Condensed"/>
              </a:rPr>
              <a:t> </a:t>
            </a:r>
            <a:r>
              <a:rPr sz="2400" spc="-155" dirty="0">
                <a:latin typeface="DejaVu Serif Condensed"/>
                <a:cs typeface="DejaVu Serif Condensed"/>
              </a:rPr>
              <a:t>𝑉</a:t>
            </a:r>
            <a:r>
              <a:rPr sz="2625" spc="-232" baseline="-15873" dirty="0">
                <a:latin typeface="DejaVu Serif Condensed"/>
                <a:cs typeface="DejaVu Serif Condensed"/>
              </a:rPr>
              <a:t>𝑂𝐿</a:t>
            </a:r>
            <a:r>
              <a:rPr sz="2400" spc="-155" dirty="0">
                <a:latin typeface="DejaVu Serif Condensed"/>
                <a:cs typeface="DejaVu Serif Condensed"/>
              </a:rPr>
              <a:t>,</a:t>
            </a:r>
            <a:r>
              <a:rPr sz="2400" spc="-290" dirty="0">
                <a:latin typeface="DejaVu Serif Condensed"/>
                <a:cs typeface="DejaVu Serif Condensed"/>
              </a:rPr>
              <a:t> </a:t>
            </a:r>
            <a:r>
              <a:rPr sz="2400" spc="-20" dirty="0">
                <a:latin typeface="DejaVu Serif Condensed"/>
                <a:cs typeface="DejaVu Serif Condensed"/>
              </a:rPr>
              <a:t>𝑉</a:t>
            </a:r>
            <a:r>
              <a:rPr sz="2625" spc="-30" baseline="-15873" dirty="0">
                <a:latin typeface="DejaVu Serif Condensed"/>
                <a:cs typeface="DejaVu Serif Condensed"/>
              </a:rPr>
              <a:t>𝑂𝐻</a:t>
            </a:r>
            <a:r>
              <a:rPr sz="2250" spc="-20" dirty="0">
                <a:latin typeface="Carlito"/>
                <a:cs typeface="Carlito"/>
              </a:rPr>
              <a:t>)</a:t>
            </a:r>
            <a:endParaRPr lang="en-US" sz="2250" spc="-20" dirty="0">
              <a:latin typeface="Carlito"/>
              <a:cs typeface="Carlito"/>
            </a:endParaRPr>
          </a:p>
          <a:p>
            <a:pPr marL="461645" lvl="1">
              <a:lnSpc>
                <a:spcPct val="100000"/>
              </a:lnSpc>
              <a:spcBef>
                <a:spcPts val="635"/>
              </a:spcBef>
              <a:tabLst>
                <a:tab pos="770255" algn="l"/>
              </a:tabLst>
            </a:pPr>
            <a:endParaRPr sz="2250" dirty="0">
              <a:latin typeface="Carlito"/>
              <a:cs typeface="Carlito"/>
            </a:endParaRPr>
          </a:p>
          <a:p>
            <a:pPr marL="770255" lvl="1" indent="-308610">
              <a:lnSpc>
                <a:spcPct val="100000"/>
              </a:lnSpc>
              <a:spcBef>
                <a:spcPts val="800"/>
              </a:spcBef>
              <a:buChar char="•"/>
              <a:tabLst>
                <a:tab pos="770255" algn="l"/>
              </a:tabLst>
            </a:pPr>
            <a:r>
              <a:rPr sz="2250" spc="-10" dirty="0">
                <a:latin typeface="Carlito"/>
                <a:cs typeface="Carlito"/>
              </a:rPr>
              <a:t>Fan-</a:t>
            </a:r>
            <a:r>
              <a:rPr sz="2250" dirty="0">
                <a:latin typeface="Carlito"/>
                <a:cs typeface="Carlito"/>
              </a:rPr>
              <a:t>Out</a:t>
            </a:r>
            <a:r>
              <a:rPr sz="2250" spc="-10" dirty="0">
                <a:latin typeface="Carlito"/>
                <a:cs typeface="Carlito"/>
              </a:rPr>
              <a:t> </a:t>
            </a:r>
            <a:r>
              <a:rPr sz="2250" dirty="0">
                <a:latin typeface="Carlito"/>
                <a:cs typeface="Carlito"/>
              </a:rPr>
              <a:t>and</a:t>
            </a:r>
            <a:r>
              <a:rPr sz="2250" spc="-10" dirty="0">
                <a:latin typeface="Carlito"/>
                <a:cs typeface="Carlito"/>
              </a:rPr>
              <a:t> Loading</a:t>
            </a:r>
            <a:endParaRPr sz="2250" dirty="0">
              <a:latin typeface="Carlito"/>
              <a:cs typeface="Carlito"/>
            </a:endParaRPr>
          </a:p>
          <a:p>
            <a:pPr marL="1181735" lvl="2" indent="-307975">
              <a:lnSpc>
                <a:spcPct val="100000"/>
              </a:lnSpc>
              <a:spcBef>
                <a:spcPts val="630"/>
              </a:spcBef>
              <a:buChar char="•"/>
              <a:tabLst>
                <a:tab pos="1181735" algn="l"/>
              </a:tabLst>
            </a:pPr>
            <a:r>
              <a:rPr sz="1800" dirty="0">
                <a:latin typeface="Carlito"/>
                <a:cs typeface="Carlito"/>
              </a:rPr>
              <a:t>The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maximum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number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inputs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can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connected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gate’s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5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and</a:t>
            </a:r>
            <a:endParaRPr sz="1800" dirty="0">
              <a:latin typeface="Carlito"/>
              <a:cs typeface="Carlito"/>
            </a:endParaRPr>
          </a:p>
          <a:p>
            <a:pPr marR="17145"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still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maintain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output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voltage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levels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within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specified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limits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28759" y="4711120"/>
            <a:ext cx="2478024" cy="19213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930AE-9F27-E341-F027-772DD66A3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5328177"/>
            <a:ext cx="3249167" cy="543564"/>
          </a:xfrm>
          <a:prstGeom prst="rect">
            <a:avLst/>
          </a:prstGeom>
        </p:spPr>
      </p:pic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D9670B14-FCFD-7E07-4E27-9E424AE6A20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6726030"/>
              </p:ext>
            </p:extLst>
          </p:nvPr>
        </p:nvGraphicFramePr>
        <p:xfrm>
          <a:off x="7848600" y="2415021"/>
          <a:ext cx="3196565" cy="202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54955" imgH="1685782" progId="Visio.Drawing.6">
                  <p:embed/>
                </p:oleObj>
              </mc:Choice>
              <mc:Fallback>
                <p:oleObj name="VISIO" r:id="rId6" imgW="2654955" imgH="1685782" progId="Visio.Drawing.6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96B2E8E0-CE05-2279-03A3-920BFEE10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415021"/>
                        <a:ext cx="3196565" cy="2027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34110" y="2178253"/>
                <a:ext cx="10265410" cy="452110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69570" marR="17780" indent="-344805">
                  <a:lnSpc>
                    <a:spcPct val="100000"/>
                  </a:lnSpc>
                  <a:spcBef>
                    <a:spcPts val="95"/>
                  </a:spcBef>
                  <a:buChar char="•"/>
                  <a:tabLst>
                    <a:tab pos="369570" algn="l"/>
                  </a:tabLst>
                </a:pPr>
                <a:r>
                  <a:rPr lang="en-US" sz="3200" dirty="0">
                    <a:latin typeface="Carlito"/>
                    <a:cs typeface="Carlito"/>
                  </a:rPr>
                  <a:t>Q4</a:t>
                </a:r>
                <a:r>
                  <a:rPr lang="en-US" sz="3200" spc="-2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A</a:t>
                </a:r>
                <a:r>
                  <a:rPr lang="en-US" sz="3200" spc="-55" dirty="0">
                    <a:latin typeface="Carlito"/>
                    <a:cs typeface="Carlito"/>
                  </a:rPr>
                  <a:t> </a:t>
                </a:r>
                <a:r>
                  <a:rPr lang="en-US" sz="3200" spc="-10" dirty="0">
                    <a:latin typeface="Carlito"/>
                    <a:cs typeface="Carlito"/>
                  </a:rPr>
                  <a:t>positive-</a:t>
                </a:r>
                <a:r>
                  <a:rPr lang="en-US" sz="3200" dirty="0">
                    <a:latin typeface="Carlito"/>
                    <a:cs typeface="Carlito"/>
                  </a:rPr>
                  <a:t>going</a:t>
                </a:r>
                <a:r>
                  <a:rPr lang="en-US" sz="3200" spc="-2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pulse</a:t>
                </a:r>
                <a:r>
                  <a:rPr lang="en-US" sz="3200" spc="-6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is</a:t>
                </a:r>
                <a:r>
                  <a:rPr lang="en-US" sz="3200" spc="-5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applied</a:t>
                </a:r>
                <a:r>
                  <a:rPr lang="en-US" sz="3200" spc="-3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to</a:t>
                </a:r>
                <a:r>
                  <a:rPr lang="en-US" sz="3200" spc="-5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an</a:t>
                </a:r>
                <a:r>
                  <a:rPr lang="en-US" sz="3200" spc="-3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inverter.</a:t>
                </a:r>
                <a:r>
                  <a:rPr lang="en-US" sz="3200" spc="-2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The</a:t>
                </a:r>
                <a:r>
                  <a:rPr lang="en-US" sz="3200" spc="-35" dirty="0">
                    <a:latin typeface="Carlito"/>
                    <a:cs typeface="Carlito"/>
                  </a:rPr>
                  <a:t> </a:t>
                </a:r>
                <a:r>
                  <a:rPr lang="en-US" sz="3200" spc="-20" dirty="0">
                    <a:latin typeface="Carlito"/>
                    <a:cs typeface="Carlito"/>
                  </a:rPr>
                  <a:t>time </a:t>
                </a:r>
                <a:r>
                  <a:rPr lang="en-US" sz="3200" dirty="0">
                    <a:latin typeface="Carlito"/>
                    <a:cs typeface="Carlito"/>
                  </a:rPr>
                  <a:t>interval</a:t>
                </a:r>
                <a:r>
                  <a:rPr lang="en-US" sz="3200" spc="-3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from</a:t>
                </a:r>
                <a:r>
                  <a:rPr lang="en-US" sz="3200" spc="-5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the</a:t>
                </a:r>
                <a:r>
                  <a:rPr lang="en-US" sz="3200" spc="-5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leading</a:t>
                </a:r>
                <a:r>
                  <a:rPr lang="en-US" sz="3200" spc="-3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edge</a:t>
                </a:r>
                <a:r>
                  <a:rPr lang="en-US" sz="3200" spc="-4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of</a:t>
                </a:r>
                <a:r>
                  <a:rPr lang="en-US" sz="3200" spc="-6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the</a:t>
                </a:r>
                <a:r>
                  <a:rPr lang="en-US" sz="3200" spc="-6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input</a:t>
                </a:r>
                <a:r>
                  <a:rPr lang="en-US" sz="3200" spc="-3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to</a:t>
                </a:r>
                <a:r>
                  <a:rPr lang="en-US" sz="3200" spc="-6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the</a:t>
                </a:r>
                <a:r>
                  <a:rPr lang="en-US" sz="3200" spc="-40" dirty="0">
                    <a:latin typeface="Carlito"/>
                    <a:cs typeface="Carlito"/>
                  </a:rPr>
                  <a:t> </a:t>
                </a:r>
                <a:r>
                  <a:rPr lang="en-US" sz="3200" spc="-10" dirty="0">
                    <a:latin typeface="Carlito"/>
                    <a:cs typeface="Carlito"/>
                  </a:rPr>
                  <a:t>leading </a:t>
                </a:r>
                <a:r>
                  <a:rPr lang="en-US" sz="3200" dirty="0">
                    <a:latin typeface="Carlito"/>
                    <a:cs typeface="Carlito"/>
                  </a:rPr>
                  <a:t>edge</a:t>
                </a:r>
                <a:r>
                  <a:rPr lang="en-US" sz="3200" spc="-3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of</a:t>
                </a:r>
                <a:r>
                  <a:rPr lang="en-US" sz="3200" spc="-5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the</a:t>
                </a:r>
                <a:r>
                  <a:rPr lang="en-US" sz="3200" spc="-5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output</a:t>
                </a:r>
                <a:r>
                  <a:rPr lang="en-US" sz="3200" spc="-2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is</a:t>
                </a:r>
                <a:r>
                  <a:rPr lang="en-US" sz="3200" spc="-4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7</a:t>
                </a:r>
                <a:r>
                  <a:rPr lang="en-US" sz="3200" spc="-6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ns.</a:t>
                </a:r>
                <a:r>
                  <a:rPr lang="en-US" sz="3200" spc="-25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This</a:t>
                </a:r>
                <a:r>
                  <a:rPr lang="en-US" sz="3200" spc="-60" dirty="0">
                    <a:latin typeface="Carlito"/>
                    <a:cs typeface="Carlito"/>
                  </a:rPr>
                  <a:t> </a:t>
                </a:r>
                <a:r>
                  <a:rPr lang="en-US" sz="3200" dirty="0">
                    <a:latin typeface="Carlito"/>
                    <a:cs typeface="Carlito"/>
                  </a:rPr>
                  <a:t>parameter </a:t>
                </a:r>
                <a:r>
                  <a:rPr lang="en-US" sz="3200" spc="-25" dirty="0">
                    <a:latin typeface="Carlito"/>
                    <a:cs typeface="Carlito"/>
                  </a:rPr>
                  <a:t>is</a:t>
                </a:r>
              </a:p>
              <a:p>
                <a:pPr marL="369570" marR="17780" indent="-344805">
                  <a:lnSpc>
                    <a:spcPct val="100000"/>
                  </a:lnSpc>
                  <a:spcBef>
                    <a:spcPts val="95"/>
                  </a:spcBef>
                  <a:buChar char="•"/>
                  <a:tabLst>
                    <a:tab pos="369570" algn="l"/>
                  </a:tabLst>
                </a:pPr>
                <a:endParaRPr lang="en-US" sz="3200" spc="-25" dirty="0">
                  <a:latin typeface="Carlito"/>
                  <a:cs typeface="Carlito"/>
                </a:endParaRP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en-US" sz="3200" dirty="0">
                    <a:latin typeface="Carlito"/>
                    <a:cs typeface="Carlito"/>
                  </a:rPr>
                  <a:t>	A.speed-power product </a:t>
                </a: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en-US" sz="3200" dirty="0">
                    <a:latin typeface="Carlito"/>
                    <a:cs typeface="Carlito"/>
                  </a:rPr>
                  <a:t>	</a:t>
                </a:r>
                <a:r>
                  <a:rPr lang="en-US" sz="3200" dirty="0" err="1">
                    <a:latin typeface="Carlito"/>
                    <a:cs typeface="Carlito"/>
                  </a:rPr>
                  <a:t>B.propagation</a:t>
                </a:r>
                <a:r>
                  <a:rPr lang="en-US" sz="3200" dirty="0">
                    <a:latin typeface="Carlito"/>
                    <a:cs typeface="Carlito"/>
                  </a:rPr>
                  <a:t> delay,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𝑃𝐻𝐿</m:t>
                        </m:r>
                      </m:sub>
                    </m:sSub>
                  </m:oMath>
                </a14:m>
                <a:r>
                  <a:rPr lang="ar-AE" sz="3200" dirty="0">
                    <a:latin typeface="Carlito"/>
                    <a:cs typeface="Carlito"/>
                  </a:rPr>
                  <a:t> </a:t>
                </a: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ar-AE" sz="3200" dirty="0">
                    <a:latin typeface="Carlito"/>
                    <a:cs typeface="Carlito"/>
                  </a:rPr>
                  <a:t>	</a:t>
                </a:r>
                <a:r>
                  <a:rPr lang="en-US" sz="3200" dirty="0" err="1">
                    <a:latin typeface="Carlito"/>
                    <a:cs typeface="Carlito"/>
                  </a:rPr>
                  <a:t>C.propagation</a:t>
                </a:r>
                <a:r>
                  <a:rPr lang="en-US" sz="3200" dirty="0">
                    <a:latin typeface="Carlito"/>
                    <a:cs typeface="Carlito"/>
                  </a:rPr>
                  <a:t> delay,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𝑃𝐿𝐻</m:t>
                        </m:r>
                      </m:sub>
                    </m:sSub>
                  </m:oMath>
                </a14:m>
                <a:endParaRPr lang="en-US" sz="3200" dirty="0">
                  <a:latin typeface="Carlito"/>
                  <a:cs typeface="Carlito"/>
                </a:endParaRP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en-US" sz="3200" dirty="0">
                    <a:latin typeface="Carlito"/>
                    <a:cs typeface="Carlito"/>
                  </a:rPr>
                  <a:t>	</a:t>
                </a:r>
                <a:r>
                  <a:rPr lang="en-US" sz="3200" dirty="0" err="1">
                    <a:latin typeface="Carlito"/>
                    <a:cs typeface="Carlito"/>
                  </a:rPr>
                  <a:t>D.pulse</a:t>
                </a:r>
                <a:r>
                  <a:rPr lang="en-US" sz="3200" dirty="0">
                    <a:latin typeface="Carlito"/>
                    <a:cs typeface="Carlito"/>
                  </a:rPr>
                  <a:t> width</a:t>
                </a:r>
              </a:p>
              <a:p>
                <a:pPr marL="369570" marR="17780" indent="-344805">
                  <a:lnSpc>
                    <a:spcPct val="100000"/>
                  </a:lnSpc>
                  <a:spcBef>
                    <a:spcPts val="95"/>
                  </a:spcBef>
                  <a:buChar char="•"/>
                  <a:tabLst>
                    <a:tab pos="369570" algn="l"/>
                  </a:tabLst>
                </a:pPr>
                <a:endParaRPr sz="3200" dirty="0">
                  <a:latin typeface="Carlito"/>
                  <a:cs typeface="Carlito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10" y="2178253"/>
                <a:ext cx="10265410" cy="4521109"/>
              </a:xfrm>
              <a:prstGeom prst="rect">
                <a:avLst/>
              </a:prstGeom>
              <a:blipFill>
                <a:blip r:embed="rId2"/>
                <a:stretch>
                  <a:fillRect l="-2197" t="-2830" r="-2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46810" y="2178253"/>
                <a:ext cx="10240010" cy="452110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56870" marR="5080" indent="-344805">
                  <a:lnSpc>
                    <a:spcPct val="100000"/>
                  </a:lnSpc>
                  <a:spcBef>
                    <a:spcPts val="95"/>
                  </a:spcBef>
                  <a:buChar char="•"/>
                  <a:tabLst>
                    <a:tab pos="356870" algn="l"/>
                  </a:tabLst>
                </a:pPr>
                <a:r>
                  <a:rPr sz="3200" dirty="0">
                    <a:latin typeface="Carlito"/>
                    <a:cs typeface="Carlito"/>
                  </a:rPr>
                  <a:t>Q4</a:t>
                </a:r>
                <a:r>
                  <a:rPr sz="3200" spc="-2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A</a:t>
                </a:r>
                <a:r>
                  <a:rPr sz="3200" spc="-55" dirty="0">
                    <a:latin typeface="Carlito"/>
                    <a:cs typeface="Carlito"/>
                  </a:rPr>
                  <a:t> </a:t>
                </a:r>
                <a:r>
                  <a:rPr sz="3200" spc="-10" dirty="0">
                    <a:latin typeface="Carlito"/>
                    <a:cs typeface="Carlito"/>
                  </a:rPr>
                  <a:t>positive-</a:t>
                </a:r>
                <a:r>
                  <a:rPr sz="3200" dirty="0">
                    <a:latin typeface="Carlito"/>
                    <a:cs typeface="Carlito"/>
                  </a:rPr>
                  <a:t>going</a:t>
                </a:r>
                <a:r>
                  <a:rPr sz="3200" spc="-2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pulse</a:t>
                </a:r>
                <a:r>
                  <a:rPr sz="3200" spc="-6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is</a:t>
                </a:r>
                <a:r>
                  <a:rPr sz="3200" spc="-5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applied</a:t>
                </a:r>
                <a:r>
                  <a:rPr sz="3200" spc="-3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to</a:t>
                </a:r>
                <a:r>
                  <a:rPr sz="3200" spc="-5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an</a:t>
                </a:r>
                <a:r>
                  <a:rPr sz="3200" spc="-3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inverter.</a:t>
                </a:r>
                <a:r>
                  <a:rPr sz="3200" spc="-2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The</a:t>
                </a:r>
                <a:r>
                  <a:rPr sz="3200" spc="-35" dirty="0">
                    <a:latin typeface="Carlito"/>
                    <a:cs typeface="Carlito"/>
                  </a:rPr>
                  <a:t> </a:t>
                </a:r>
                <a:r>
                  <a:rPr sz="3200" spc="-20" dirty="0">
                    <a:latin typeface="Carlito"/>
                    <a:cs typeface="Carlito"/>
                  </a:rPr>
                  <a:t>time </a:t>
                </a:r>
                <a:r>
                  <a:rPr sz="3200" dirty="0">
                    <a:latin typeface="Carlito"/>
                    <a:cs typeface="Carlito"/>
                  </a:rPr>
                  <a:t>interval</a:t>
                </a:r>
                <a:r>
                  <a:rPr sz="3200" spc="-3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from</a:t>
                </a:r>
                <a:r>
                  <a:rPr sz="3200" spc="-5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the</a:t>
                </a:r>
                <a:r>
                  <a:rPr sz="3200" spc="-5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leading</a:t>
                </a:r>
                <a:r>
                  <a:rPr sz="3200" spc="-3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edge</a:t>
                </a:r>
                <a:r>
                  <a:rPr sz="3200" spc="-4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of</a:t>
                </a:r>
                <a:r>
                  <a:rPr sz="3200" spc="-6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the</a:t>
                </a:r>
                <a:r>
                  <a:rPr sz="3200" spc="-6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input</a:t>
                </a:r>
                <a:r>
                  <a:rPr sz="3200" spc="-3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to</a:t>
                </a:r>
                <a:r>
                  <a:rPr sz="3200" spc="-6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the</a:t>
                </a:r>
                <a:r>
                  <a:rPr sz="3200" spc="-40" dirty="0">
                    <a:latin typeface="Carlito"/>
                    <a:cs typeface="Carlito"/>
                  </a:rPr>
                  <a:t> </a:t>
                </a:r>
                <a:r>
                  <a:rPr sz="3200" spc="-10" dirty="0">
                    <a:latin typeface="Carlito"/>
                    <a:cs typeface="Carlito"/>
                  </a:rPr>
                  <a:t>leading </a:t>
                </a:r>
                <a:r>
                  <a:rPr sz="3200" dirty="0">
                    <a:latin typeface="Carlito"/>
                    <a:cs typeface="Carlito"/>
                  </a:rPr>
                  <a:t>edge</a:t>
                </a:r>
                <a:r>
                  <a:rPr sz="3200" spc="-3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of</a:t>
                </a:r>
                <a:r>
                  <a:rPr sz="3200" spc="-5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the</a:t>
                </a:r>
                <a:r>
                  <a:rPr sz="3200" spc="-5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output</a:t>
                </a:r>
                <a:r>
                  <a:rPr sz="3200" spc="-2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is</a:t>
                </a:r>
                <a:r>
                  <a:rPr sz="3200" spc="-4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7</a:t>
                </a:r>
                <a:r>
                  <a:rPr sz="3200" spc="-6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ns.</a:t>
                </a:r>
                <a:r>
                  <a:rPr sz="3200" spc="-25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This</a:t>
                </a:r>
                <a:r>
                  <a:rPr sz="3200" spc="-60" dirty="0">
                    <a:latin typeface="Carlito"/>
                    <a:cs typeface="Carlito"/>
                  </a:rPr>
                  <a:t> </a:t>
                </a:r>
                <a:r>
                  <a:rPr sz="3200" dirty="0">
                    <a:latin typeface="Carlito"/>
                    <a:cs typeface="Carlito"/>
                  </a:rPr>
                  <a:t>parameter </a:t>
                </a:r>
                <a:r>
                  <a:rPr sz="3200" spc="-25" dirty="0">
                    <a:latin typeface="Carlito"/>
                    <a:cs typeface="Carlito"/>
                  </a:rPr>
                  <a:t>is</a:t>
                </a:r>
                <a:endParaRPr lang="en-US" sz="3200" spc="-25" dirty="0">
                  <a:latin typeface="Carlito"/>
                  <a:cs typeface="Carlito"/>
                </a:endParaRPr>
              </a:p>
              <a:p>
                <a:pPr marL="356870" marR="5080" indent="-344805">
                  <a:lnSpc>
                    <a:spcPct val="100000"/>
                  </a:lnSpc>
                  <a:spcBef>
                    <a:spcPts val="95"/>
                  </a:spcBef>
                  <a:buChar char="•"/>
                  <a:tabLst>
                    <a:tab pos="356870" algn="l"/>
                  </a:tabLst>
                </a:pPr>
                <a:endParaRPr lang="en-US" sz="3200" spc="-25" dirty="0">
                  <a:latin typeface="Carlito"/>
                  <a:cs typeface="Carlito"/>
                </a:endParaRP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en-US" altLang="zh-CN" sz="3200" dirty="0">
                    <a:latin typeface="Carlito"/>
                    <a:cs typeface="Carlito"/>
                  </a:rPr>
                  <a:t>	A.speed-power product </a:t>
                </a: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en-US" altLang="zh-CN" sz="3200" dirty="0">
                    <a:latin typeface="Carlito"/>
                    <a:cs typeface="Carlito"/>
                  </a:rPr>
                  <a:t>	</a:t>
                </a:r>
                <a:r>
                  <a:rPr lang="en-US" altLang="zh-CN" sz="3200" dirty="0" err="1">
                    <a:latin typeface="Carlito"/>
                    <a:cs typeface="Carlito"/>
                  </a:rPr>
                  <a:t>B.propagation</a:t>
                </a:r>
                <a:r>
                  <a:rPr lang="en-US" altLang="zh-CN" sz="3200" dirty="0">
                    <a:latin typeface="Carlito"/>
                    <a:cs typeface="Carlito"/>
                  </a:rPr>
                  <a:t> delay,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𝑃𝐻𝐿</m:t>
                        </m:r>
                      </m:sub>
                    </m:sSub>
                  </m:oMath>
                </a14:m>
                <a:r>
                  <a:rPr lang="ar-AE" altLang="zh-CN" sz="3200" dirty="0">
                    <a:latin typeface="Carlito"/>
                    <a:cs typeface="Carlito"/>
                  </a:rPr>
                  <a:t> </a:t>
                </a: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ar-AE" altLang="zh-CN" sz="3200" dirty="0">
                    <a:latin typeface="Carlito"/>
                    <a:cs typeface="Carlito"/>
                  </a:rPr>
                  <a:t>	</a:t>
                </a:r>
                <a:r>
                  <a:rPr lang="en-US" altLang="zh-CN" sz="3200" dirty="0" err="1">
                    <a:latin typeface="Carlito"/>
                    <a:cs typeface="Carlito"/>
                  </a:rPr>
                  <a:t>C.propagation</a:t>
                </a:r>
                <a:r>
                  <a:rPr lang="en-US" altLang="zh-CN" sz="3200" dirty="0">
                    <a:latin typeface="Carlito"/>
                    <a:cs typeface="Carlito"/>
                  </a:rPr>
                  <a:t> delay,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𝑃𝐿𝐻</m:t>
                        </m:r>
                      </m:sub>
                    </m:sSub>
                  </m:oMath>
                </a14:m>
                <a:endParaRPr lang="en-US" altLang="zh-CN" sz="3200" dirty="0">
                  <a:latin typeface="Carlito"/>
                  <a:cs typeface="Carlito"/>
                </a:endParaRPr>
              </a:p>
              <a:p>
                <a:pPr marL="24765" marR="17780">
                  <a:lnSpc>
                    <a:spcPct val="100000"/>
                  </a:lnSpc>
                  <a:spcBef>
                    <a:spcPts val="95"/>
                  </a:spcBef>
                  <a:tabLst>
                    <a:tab pos="369570" algn="l"/>
                  </a:tabLst>
                </a:pPr>
                <a:r>
                  <a:rPr lang="en-US" altLang="zh-CN" sz="3200" dirty="0">
                    <a:latin typeface="Carlito"/>
                    <a:cs typeface="Carlito"/>
                  </a:rPr>
                  <a:t>	</a:t>
                </a:r>
                <a:r>
                  <a:rPr lang="en-US" altLang="zh-CN" sz="3200" dirty="0" err="1">
                    <a:latin typeface="Carlito"/>
                    <a:cs typeface="Carlito"/>
                  </a:rPr>
                  <a:t>D.pulse</a:t>
                </a:r>
                <a:r>
                  <a:rPr lang="en-US" altLang="zh-CN" sz="3200" dirty="0">
                    <a:latin typeface="Carlito"/>
                    <a:cs typeface="Carlito"/>
                  </a:rPr>
                  <a:t> width</a:t>
                </a:r>
              </a:p>
              <a:p>
                <a:pPr marL="12065" marR="5080">
                  <a:lnSpc>
                    <a:spcPct val="100000"/>
                  </a:lnSpc>
                  <a:spcBef>
                    <a:spcPts val="95"/>
                  </a:spcBef>
                  <a:tabLst>
                    <a:tab pos="356870" algn="l"/>
                  </a:tabLst>
                </a:pPr>
                <a:endParaRPr sz="3200" dirty="0">
                  <a:latin typeface="Carlito"/>
                  <a:cs typeface="Carlito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0" y="2178253"/>
                <a:ext cx="10240010" cy="4521109"/>
              </a:xfrm>
              <a:prstGeom prst="rect">
                <a:avLst/>
              </a:prstGeom>
              <a:blipFill>
                <a:blip r:embed="rId2"/>
                <a:stretch>
                  <a:fillRect l="-2321" t="-2830" r="-2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80681" y="4327093"/>
            <a:ext cx="6889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FF2500"/>
                </a:solidFill>
                <a:latin typeface="Carlito"/>
                <a:cs typeface="Carlito"/>
              </a:rPr>
              <a:t>A4</a:t>
            </a:r>
            <a:r>
              <a:rPr sz="2800" spc="5" dirty="0">
                <a:solidFill>
                  <a:srgbClr val="FF2500"/>
                </a:solidFill>
                <a:latin typeface="Carlito"/>
                <a:cs typeface="Carlito"/>
              </a:rPr>
              <a:t> </a:t>
            </a:r>
            <a:r>
              <a:rPr sz="2800" spc="-50" dirty="0">
                <a:solidFill>
                  <a:srgbClr val="FF2500"/>
                </a:solidFill>
                <a:latin typeface="Carlito"/>
                <a:cs typeface="Carlito"/>
              </a:rPr>
              <a:t>B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10" y="2055519"/>
            <a:ext cx="10168255" cy="24320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Troubleshooting</a:t>
            </a:r>
            <a:endParaRPr sz="3200" dirty="0">
              <a:latin typeface="Carlito"/>
              <a:cs typeface="Carlito"/>
            </a:endParaRPr>
          </a:p>
          <a:p>
            <a:pPr marL="814069" marR="5080" lvl="1" indent="-344805">
              <a:lnSpc>
                <a:spcPct val="100000"/>
              </a:lnSpc>
              <a:spcBef>
                <a:spcPts val="750"/>
              </a:spcBef>
              <a:buChar char="•"/>
              <a:tabLst>
                <a:tab pos="814069" algn="l"/>
              </a:tabLst>
            </a:pPr>
            <a:r>
              <a:rPr sz="2500" dirty="0">
                <a:latin typeface="Carlito"/>
                <a:cs typeface="Carlito"/>
              </a:rPr>
              <a:t>The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process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recognizing,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isolating,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and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correcting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fault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or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failure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</a:t>
            </a:r>
            <a:r>
              <a:rPr sz="2500" spc="-50" dirty="0">
                <a:latin typeface="Carlito"/>
                <a:cs typeface="Carlito"/>
              </a:rPr>
              <a:t> a </a:t>
            </a:r>
            <a:r>
              <a:rPr sz="2500" dirty="0">
                <a:latin typeface="Carlito"/>
                <a:cs typeface="Carlito"/>
              </a:rPr>
              <a:t>circuit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or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system</a:t>
            </a:r>
            <a:endParaRPr sz="2500" dirty="0">
              <a:latin typeface="Carlito"/>
              <a:cs typeface="Carlito"/>
            </a:endParaRPr>
          </a:p>
          <a:p>
            <a:pPr marL="814069" lvl="1" indent="-344805">
              <a:lnSpc>
                <a:spcPct val="100000"/>
              </a:lnSpc>
              <a:spcBef>
                <a:spcPts val="695"/>
              </a:spcBef>
              <a:buChar char="•"/>
              <a:tabLst>
                <a:tab pos="814069" algn="l"/>
              </a:tabLst>
            </a:pPr>
            <a:r>
              <a:rPr sz="2500" dirty="0">
                <a:latin typeface="Carlito"/>
                <a:cs typeface="Carlito"/>
              </a:rPr>
              <a:t>Internal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failures</a:t>
            </a:r>
            <a:endParaRPr sz="2500" dirty="0">
              <a:latin typeface="Carlito"/>
              <a:cs typeface="Carlito"/>
            </a:endParaRP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2500" dirty="0">
                <a:latin typeface="Carlito"/>
                <a:cs typeface="Carlito"/>
              </a:rPr>
              <a:t>External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opens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and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shorts</a:t>
            </a:r>
            <a:endParaRPr sz="25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10" y="2178253"/>
            <a:ext cx="417258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Q5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Using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 </a:t>
            </a:r>
            <a:r>
              <a:rPr sz="3200" dirty="0">
                <a:latin typeface="Carlito"/>
                <a:cs typeface="Carlito"/>
              </a:rPr>
              <a:t>oscilloscope,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you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make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observations </a:t>
            </a:r>
            <a:r>
              <a:rPr sz="3200" dirty="0">
                <a:latin typeface="Carlito"/>
                <a:cs typeface="Carlito"/>
              </a:rPr>
              <a:t>indicated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right </a:t>
            </a:r>
            <a:r>
              <a:rPr sz="3200" dirty="0">
                <a:latin typeface="Carlito"/>
                <a:cs typeface="Carlito"/>
              </a:rPr>
              <a:t>side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figure.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Determine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most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likely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gate </a:t>
            </a:r>
            <a:r>
              <a:rPr sz="3200" spc="-10" dirty="0">
                <a:latin typeface="Carlito"/>
                <a:cs typeface="Carlito"/>
              </a:rPr>
              <a:t>failure.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0432" y="2301456"/>
            <a:ext cx="6261609" cy="39947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810" y="2184349"/>
            <a:ext cx="4196715" cy="320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2500" dirty="0">
                <a:solidFill>
                  <a:srgbClr val="FF2500"/>
                </a:solidFill>
                <a:latin typeface="Carlito"/>
                <a:cs typeface="Carlito"/>
              </a:rPr>
              <a:t>A5</a:t>
            </a:r>
            <a:r>
              <a:rPr sz="2500" spc="-60" dirty="0">
                <a:solidFill>
                  <a:srgbClr val="FF2500"/>
                </a:solidFill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From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right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figure,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the </a:t>
            </a:r>
            <a:r>
              <a:rPr sz="2500" dirty="0">
                <a:latin typeface="Carlito"/>
                <a:cs typeface="Carlito"/>
              </a:rPr>
              <a:t>right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NAND</a:t>
            </a:r>
            <a:r>
              <a:rPr sz="2500" spc="-2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gate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is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functional. </a:t>
            </a:r>
            <a:r>
              <a:rPr sz="2500" dirty="0">
                <a:latin typeface="Carlito"/>
                <a:cs typeface="Carlito"/>
              </a:rPr>
              <a:t>From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left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figure,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40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most </a:t>
            </a:r>
            <a:r>
              <a:rPr sz="2500" dirty="0">
                <a:latin typeface="Carlito"/>
                <a:cs typeface="Carlito"/>
              </a:rPr>
              <a:t>likely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problem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is</a:t>
            </a:r>
            <a:endParaRPr sz="2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Clr>
                <a:srgbClr val="FF2500"/>
              </a:buClr>
              <a:buFont typeface="Carlito"/>
              <a:buChar char="•"/>
            </a:pPr>
            <a:endParaRPr sz="2500" dirty="0">
              <a:latin typeface="Carlito"/>
              <a:cs typeface="Carlito"/>
            </a:endParaRPr>
          </a:p>
          <a:p>
            <a:pPr marL="428625" lvl="1" indent="-243204">
              <a:lnSpc>
                <a:spcPct val="100000"/>
              </a:lnSpc>
              <a:buSzPct val="96000"/>
              <a:buAutoNum type="arabicPeriod"/>
              <a:tabLst>
                <a:tab pos="428625" algn="l"/>
              </a:tabLst>
            </a:pPr>
            <a:r>
              <a:rPr sz="2500" dirty="0">
                <a:latin typeface="Carlito"/>
                <a:cs typeface="Carlito"/>
              </a:rPr>
              <a:t>open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input</a:t>
            </a:r>
            <a:endParaRPr sz="2500" dirty="0">
              <a:latin typeface="Carlito"/>
              <a:cs typeface="Carlito"/>
            </a:endParaRPr>
          </a:p>
          <a:p>
            <a:pPr marL="429895" lvl="1" indent="-243204">
              <a:lnSpc>
                <a:spcPct val="100000"/>
              </a:lnSpc>
              <a:buSzPct val="96000"/>
              <a:buAutoNum type="arabicPeriod"/>
              <a:tabLst>
                <a:tab pos="429895" algn="l"/>
              </a:tabLst>
            </a:pPr>
            <a:r>
              <a:rPr sz="2500" dirty="0">
                <a:latin typeface="Carlito"/>
                <a:cs typeface="Carlito"/>
              </a:rPr>
              <a:t>open</a:t>
            </a:r>
            <a:r>
              <a:rPr sz="2500" spc="-2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output</a:t>
            </a:r>
            <a:endParaRPr sz="2500" dirty="0">
              <a:latin typeface="Carlito"/>
              <a:cs typeface="Carlito"/>
            </a:endParaRPr>
          </a:p>
          <a:p>
            <a:pPr marL="429895" lvl="1" indent="-243204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429895" algn="l"/>
              </a:tabLst>
            </a:pPr>
            <a:r>
              <a:rPr sz="2500" dirty="0">
                <a:latin typeface="Carlito"/>
                <a:cs typeface="Carlito"/>
              </a:rPr>
              <a:t>ouput</a:t>
            </a:r>
            <a:r>
              <a:rPr sz="2500" spc="-6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shorted</a:t>
            </a:r>
            <a:r>
              <a:rPr sz="2500" spc="-2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to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ground</a:t>
            </a:r>
            <a:endParaRPr sz="25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0432" y="2276992"/>
            <a:ext cx="6261609" cy="39927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3600" y="2272919"/>
            <a:ext cx="2851785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-25" dirty="0">
                <a:solidFill>
                  <a:srgbClr val="FFFFFF"/>
                </a:solidFill>
                <a:latin typeface="Carlito"/>
                <a:cs typeface="Carlito"/>
              </a:rPr>
              <a:t>Q&amp;A</a:t>
            </a:r>
            <a:endParaRPr sz="1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105" y="2272919"/>
            <a:ext cx="6696075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/>
              <a:t>Thank </a:t>
            </a:r>
            <a:r>
              <a:rPr sz="11500" spc="-20" dirty="0"/>
              <a:t>You!</a:t>
            </a:r>
            <a:endParaRPr sz="1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1975469"/>
            <a:ext cx="3521710" cy="11785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sz="3200" spc="-10" dirty="0">
                <a:latin typeface="Carlito"/>
                <a:cs typeface="Carlito"/>
              </a:rPr>
              <a:t>Inverter</a:t>
            </a:r>
            <a:endParaRPr sz="3200" dirty="0">
              <a:latin typeface="Carlito"/>
              <a:cs typeface="Carlito"/>
            </a:endParaRP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50" dirty="0">
                <a:latin typeface="Carlito"/>
                <a:cs typeface="Carlito"/>
              </a:rPr>
              <a:t> 1</a:t>
            </a:r>
            <a:endParaRPr sz="32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34692" y="3485845"/>
            <a:ext cx="22212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Distinctive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20" dirty="0">
                <a:latin typeface="Carlito"/>
                <a:cs typeface="Carlito"/>
              </a:rPr>
              <a:t>shape</a:t>
            </a:r>
            <a:endParaRPr sz="25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7767" y="4344480"/>
            <a:ext cx="1281039" cy="14682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603496" y="3485845"/>
            <a:ext cx="21437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Logic</a:t>
            </a:r>
            <a:r>
              <a:rPr sz="2500" spc="-2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expression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32678" y="5015991"/>
            <a:ext cx="243840" cy="24765"/>
          </a:xfrm>
          <a:custGeom>
            <a:avLst/>
            <a:gdLst/>
            <a:ahLst/>
            <a:cxnLst/>
            <a:rect l="l" t="t" r="r" b="b"/>
            <a:pathLst>
              <a:path w="243839" h="24764">
                <a:moveTo>
                  <a:pt x="243839" y="0"/>
                </a:moveTo>
                <a:lnTo>
                  <a:pt x="0" y="0"/>
                </a:lnTo>
                <a:lnTo>
                  <a:pt x="0" y="24383"/>
                </a:lnTo>
                <a:lnTo>
                  <a:pt x="243839" y="24383"/>
                </a:lnTo>
                <a:lnTo>
                  <a:pt x="243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71313" y="4968697"/>
            <a:ext cx="101726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5" dirty="0">
                <a:latin typeface="DejaVu Serif Condensed"/>
                <a:cs typeface="DejaVu Serif Condensed"/>
              </a:rPr>
              <a:t>𝑋</a:t>
            </a:r>
            <a:r>
              <a:rPr sz="3000" spc="65" dirty="0">
                <a:latin typeface="DejaVu Serif Condensed"/>
                <a:cs typeface="DejaVu Serif Condensed"/>
              </a:rPr>
              <a:t> </a:t>
            </a:r>
            <a:r>
              <a:rPr sz="3000" spc="-50" dirty="0">
                <a:latin typeface="DejaVu Serif Condensed"/>
                <a:cs typeface="DejaVu Serif Condensed"/>
              </a:rPr>
              <a:t>= </a:t>
            </a:r>
            <a:r>
              <a:rPr lang="en-US" sz="3000" spc="-50" dirty="0">
                <a:latin typeface="DejaVu Serif Condensed"/>
                <a:cs typeface="DejaVu Serif Condensed"/>
              </a:rPr>
              <a:t> </a:t>
            </a:r>
            <a:r>
              <a:rPr sz="3000" spc="-25" dirty="0">
                <a:latin typeface="DejaVu Serif Condensed"/>
                <a:cs typeface="DejaVu Serif Condensed"/>
              </a:rPr>
              <a:t>𝐴</a:t>
            </a:r>
            <a:endParaRPr sz="3000" dirty="0">
              <a:latin typeface="DejaVu Serif Condensed"/>
              <a:cs typeface="DejaVu Serif Condense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12938" y="3485845"/>
            <a:ext cx="14592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1337" y="4573904"/>
            <a:ext cx="2818932" cy="919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gate</a:t>
            </a: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more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1</a:t>
            </a:r>
            <a:endParaRPr sz="3200" dirty="0">
              <a:latin typeface="Carlito"/>
              <a:cs typeface="Carlito"/>
            </a:endParaRPr>
          </a:p>
          <a:p>
            <a:pPr marL="1059815">
              <a:lnSpc>
                <a:spcPct val="100000"/>
              </a:lnSpc>
              <a:spcBef>
                <a:spcPts val="3540"/>
              </a:spcBef>
              <a:tabLst>
                <a:tab pos="3928745" algn="l"/>
              </a:tabLst>
            </a:pPr>
            <a:r>
              <a:rPr sz="2500" dirty="0"/>
              <a:t>Distinctive</a:t>
            </a:r>
            <a:r>
              <a:rPr sz="2500" spc="-120" dirty="0"/>
              <a:t> </a:t>
            </a:r>
            <a:r>
              <a:rPr sz="2500" spc="-10" dirty="0"/>
              <a:t>shape</a:t>
            </a:r>
            <a:r>
              <a:rPr sz="2500" dirty="0"/>
              <a:t>	Logic</a:t>
            </a:r>
            <a:r>
              <a:rPr sz="2500" spc="-60" dirty="0"/>
              <a:t> </a:t>
            </a:r>
            <a:r>
              <a:rPr sz="2500" spc="-10" dirty="0"/>
              <a:t>expression</a:t>
            </a:r>
            <a:endParaRPr sz="25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97088" y="3579114"/>
            <a:ext cx="145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3521" y="4876800"/>
            <a:ext cx="2122322" cy="5137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10810" y="4850766"/>
            <a:ext cx="12661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DejaVu Serif Condensed"/>
                <a:cs typeface="DejaVu Serif Condensed"/>
              </a:rPr>
              <a:t>𝑋</a:t>
            </a:r>
            <a:r>
              <a:rPr sz="3000" spc="45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sz="3000" spc="-60" dirty="0">
                <a:latin typeface="DejaVu Serif Condensed"/>
                <a:cs typeface="DejaVu Serif Condensed"/>
              </a:rPr>
              <a:t> </a:t>
            </a:r>
            <a:r>
              <a:rPr sz="3000" spc="-25" dirty="0">
                <a:latin typeface="DejaVu Serif Condensed"/>
                <a:cs typeface="DejaVu Serif Condensed"/>
              </a:rPr>
              <a:t>𝐴𝐵</a:t>
            </a:r>
            <a:endParaRPr sz="3000" dirty="0">
              <a:latin typeface="DejaVu Serif Condensed"/>
              <a:cs typeface="DejaVu Serif Condensed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0258" y="4267200"/>
            <a:ext cx="2689142" cy="21608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/>
              <a:t>OR</a:t>
            </a:r>
            <a:r>
              <a:rPr spc="-35" dirty="0"/>
              <a:t> </a:t>
            </a:r>
            <a:r>
              <a:rPr spc="-20" dirty="0"/>
              <a:t>gate</a:t>
            </a: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more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  <a:p>
            <a:pPr marL="1059815">
              <a:lnSpc>
                <a:spcPct val="100000"/>
              </a:lnSpc>
              <a:spcBef>
                <a:spcPts val="3540"/>
              </a:spcBef>
              <a:tabLst>
                <a:tab pos="3928745" algn="l"/>
              </a:tabLst>
            </a:pPr>
            <a:r>
              <a:rPr sz="2500" dirty="0"/>
              <a:t>Distinctive</a:t>
            </a:r>
            <a:r>
              <a:rPr sz="2500" spc="-120" dirty="0"/>
              <a:t> </a:t>
            </a:r>
            <a:r>
              <a:rPr sz="2500" spc="-10" dirty="0"/>
              <a:t>shape</a:t>
            </a:r>
            <a:r>
              <a:rPr sz="2500" dirty="0"/>
              <a:t>	Logic</a:t>
            </a:r>
            <a:r>
              <a:rPr sz="2500" spc="-60" dirty="0"/>
              <a:t> </a:t>
            </a:r>
            <a:r>
              <a:rPr sz="2500" spc="-10" dirty="0"/>
              <a:t>expression</a:t>
            </a:r>
            <a:endParaRPr sz="25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97088" y="3579114"/>
            <a:ext cx="145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455" y="4953000"/>
            <a:ext cx="17265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DejaVu Serif Condensed"/>
                <a:cs typeface="DejaVu Serif Condensed"/>
              </a:rPr>
              <a:t>𝑋</a:t>
            </a:r>
            <a:r>
              <a:rPr sz="3000" spc="25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sz="3000" spc="-75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𝐴</a:t>
            </a:r>
            <a:r>
              <a:rPr sz="3000" spc="-160" dirty="0">
                <a:latin typeface="DejaVu Serif Condensed"/>
                <a:cs typeface="DejaVu Serif Condensed"/>
              </a:rPr>
              <a:t> </a:t>
            </a:r>
            <a:r>
              <a:rPr sz="3000" spc="-30" dirty="0">
                <a:latin typeface="DejaVu Serif Condensed"/>
                <a:cs typeface="DejaVu Serif Condensed"/>
              </a:rPr>
              <a:t>+</a:t>
            </a:r>
            <a:r>
              <a:rPr sz="3000" spc="-195" dirty="0">
                <a:latin typeface="DejaVu Serif Condensed"/>
                <a:cs typeface="DejaVu Serif Condensed"/>
              </a:rPr>
              <a:t> </a:t>
            </a:r>
            <a:r>
              <a:rPr sz="3000" spc="-60" dirty="0">
                <a:latin typeface="DejaVu Serif Condensed"/>
                <a:cs typeface="DejaVu Serif Condensed"/>
              </a:rPr>
              <a:t>𝐵</a:t>
            </a:r>
            <a:endParaRPr sz="3000">
              <a:latin typeface="DejaVu Serif Condensed"/>
              <a:cs typeface="DejaVu Serif Condensed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4312" y="4870978"/>
            <a:ext cx="1981320" cy="4834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2570" y="4439158"/>
            <a:ext cx="2540685" cy="2132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108960" y="3608832"/>
            <a:ext cx="2484120" cy="1682750"/>
            <a:chOff x="3108960" y="3608832"/>
            <a:chExt cx="2484120" cy="16827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8960" y="3608832"/>
              <a:ext cx="1575815" cy="7528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2920" y="4105656"/>
              <a:ext cx="1280160" cy="7528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08960" y="4709160"/>
              <a:ext cx="1575815" cy="5821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50080" y="3965448"/>
              <a:ext cx="15240" cy="1033780"/>
            </a:xfrm>
            <a:custGeom>
              <a:avLst/>
              <a:gdLst/>
              <a:ahLst/>
              <a:cxnLst/>
              <a:rect l="l" t="t" r="r" b="b"/>
              <a:pathLst>
                <a:path w="15239" h="1033779">
                  <a:moveTo>
                    <a:pt x="12192" y="0"/>
                  </a:moveTo>
                  <a:lnTo>
                    <a:pt x="15240" y="390144"/>
                  </a:lnTo>
                </a:path>
                <a:path w="15239" h="1033779">
                  <a:moveTo>
                    <a:pt x="0" y="618744"/>
                  </a:moveTo>
                  <a:lnTo>
                    <a:pt x="3048" y="1033271"/>
                  </a:lnTo>
                </a:path>
              </a:pathLst>
            </a:custGeom>
            <a:ln w="254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1524" y="2065096"/>
            <a:ext cx="9879330" cy="315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Q1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Draw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truth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table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combination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gates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below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860"/>
              </a:spcBef>
            </a:pPr>
            <a:endParaRPr sz="3200" dirty="0">
              <a:latin typeface="Carlito"/>
              <a:cs typeface="Carlito"/>
            </a:endParaRPr>
          </a:p>
          <a:p>
            <a:pPr marL="2059939" marR="7627620">
              <a:lnSpc>
                <a:spcPct val="123100"/>
              </a:lnSpc>
            </a:pPr>
            <a:r>
              <a:rPr sz="2500" spc="-50" dirty="0">
                <a:latin typeface="Carlito"/>
                <a:cs typeface="Carlito"/>
              </a:rPr>
              <a:t>A B</a:t>
            </a:r>
            <a:endParaRPr sz="2500" dirty="0">
              <a:latin typeface="Carlito"/>
              <a:cs typeface="Carlito"/>
            </a:endParaRPr>
          </a:p>
          <a:p>
            <a:pPr marL="869950" algn="ctr">
              <a:lnSpc>
                <a:spcPts val="2535"/>
              </a:lnSpc>
            </a:pPr>
            <a:r>
              <a:rPr sz="2500" spc="-10" dirty="0">
                <a:latin typeface="Carlito"/>
                <a:cs typeface="Carlito"/>
              </a:rPr>
              <a:t>Output</a:t>
            </a:r>
            <a:endParaRPr sz="2500" dirty="0">
              <a:latin typeface="Carlito"/>
              <a:cs typeface="Carlito"/>
            </a:endParaRPr>
          </a:p>
          <a:p>
            <a:pPr marL="2066925">
              <a:lnSpc>
                <a:spcPct val="100000"/>
              </a:lnSpc>
              <a:spcBef>
                <a:spcPts val="1075"/>
              </a:spcBef>
            </a:pPr>
            <a:r>
              <a:rPr sz="2500" spc="-50" dirty="0">
                <a:latin typeface="Carlito"/>
                <a:cs typeface="Carlito"/>
              </a:rPr>
              <a:t>C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1524" y="2065096"/>
            <a:ext cx="987933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har char="•"/>
              <a:tabLst>
                <a:tab pos="356870" algn="l"/>
              </a:tabLst>
            </a:pPr>
            <a:r>
              <a:rPr sz="3200" dirty="0">
                <a:latin typeface="Carlito"/>
                <a:cs typeface="Carlito"/>
              </a:rPr>
              <a:t>Q1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Draw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truth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table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combination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gates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below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0688" y="3391612"/>
            <a:ext cx="20955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100"/>
              </a:spcBef>
            </a:pPr>
            <a:r>
              <a:rPr sz="2500" spc="-50" dirty="0">
                <a:latin typeface="Carlito"/>
                <a:cs typeface="Carlito"/>
              </a:rPr>
              <a:t>A B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8003" y="4790059"/>
            <a:ext cx="1949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0" dirty="0">
                <a:latin typeface="Carlito"/>
                <a:cs typeface="Carlito"/>
              </a:rPr>
              <a:t>C</a:t>
            </a:r>
            <a:endParaRPr sz="25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1391" y="3587496"/>
            <a:ext cx="2484120" cy="1685925"/>
            <a:chOff x="1231391" y="3587496"/>
            <a:chExt cx="2484120" cy="16859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391" y="3587496"/>
              <a:ext cx="1575816" cy="7559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5352" y="4087368"/>
              <a:ext cx="1280160" cy="7528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775" y="4687824"/>
              <a:ext cx="1575815" cy="58521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84703" y="3947160"/>
              <a:ext cx="3175" cy="1018540"/>
            </a:xfrm>
            <a:custGeom>
              <a:avLst/>
              <a:gdLst/>
              <a:ahLst/>
              <a:cxnLst/>
              <a:rect l="l" t="t" r="r" b="b"/>
              <a:pathLst>
                <a:path w="3175" h="1018539">
                  <a:moveTo>
                    <a:pt x="0" y="0"/>
                  </a:moveTo>
                  <a:lnTo>
                    <a:pt x="3047" y="390144"/>
                  </a:lnTo>
                </a:path>
                <a:path w="3175" h="1018539">
                  <a:moveTo>
                    <a:pt x="0" y="603503"/>
                  </a:moveTo>
                  <a:lnTo>
                    <a:pt x="3047" y="1018032"/>
                  </a:lnTo>
                </a:path>
              </a:pathLst>
            </a:custGeom>
            <a:ln w="25400">
              <a:solidFill>
                <a:srgbClr val="5252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17163" y="4271848"/>
            <a:ext cx="950594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rlito"/>
                <a:cs typeface="Carlito"/>
              </a:rPr>
              <a:t>Output</a:t>
            </a:r>
            <a:endParaRPr sz="2500">
              <a:latin typeface="Carlito"/>
              <a:cs typeface="Carlit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109842" y="3540252"/>
          <a:ext cx="4846319" cy="298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1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3810" algn="ctr">
                        <a:lnSpc>
                          <a:spcPts val="2050"/>
                        </a:lnSpc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0"/>
                        </a:lnSpc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205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Output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55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060"/>
                        </a:lnSpc>
                      </a:pPr>
                      <a:r>
                        <a:rPr sz="1800" spc="-50" dirty="0">
                          <a:latin typeface="Carlito"/>
                          <a:cs typeface="Carlito"/>
                        </a:rPr>
                        <a:t>0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803260" y="3035630"/>
            <a:ext cx="1507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4857" y="2948762"/>
            <a:ext cx="4368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FF2500"/>
                </a:solidFill>
                <a:latin typeface="Carlito"/>
                <a:cs typeface="Carlito"/>
              </a:rPr>
              <a:t>A1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/>
              <a:t>NAND</a:t>
            </a:r>
            <a:r>
              <a:rPr spc="-100" dirty="0"/>
              <a:t> </a:t>
            </a:r>
            <a:r>
              <a:rPr spc="-20" dirty="0"/>
              <a:t>gate</a:t>
            </a: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more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1</a:t>
            </a:r>
            <a:endParaRPr sz="3200" dirty="0">
              <a:latin typeface="Carlito"/>
              <a:cs typeface="Carlito"/>
            </a:endParaRPr>
          </a:p>
          <a:p>
            <a:pPr marL="1059815">
              <a:lnSpc>
                <a:spcPct val="100000"/>
              </a:lnSpc>
              <a:spcBef>
                <a:spcPts val="3540"/>
              </a:spcBef>
              <a:tabLst>
                <a:tab pos="3928745" algn="l"/>
              </a:tabLst>
            </a:pPr>
            <a:r>
              <a:rPr sz="2500" dirty="0"/>
              <a:t>Distinctive</a:t>
            </a:r>
            <a:r>
              <a:rPr sz="2500" spc="-120" dirty="0"/>
              <a:t> </a:t>
            </a:r>
            <a:r>
              <a:rPr sz="2500" spc="-10" dirty="0"/>
              <a:t>shape</a:t>
            </a:r>
            <a:r>
              <a:rPr sz="2500" dirty="0"/>
              <a:t>	Logic</a:t>
            </a:r>
            <a:r>
              <a:rPr sz="2500" spc="-60" dirty="0"/>
              <a:t> </a:t>
            </a:r>
            <a:r>
              <a:rPr sz="2500" spc="-10" dirty="0"/>
              <a:t>expression</a:t>
            </a:r>
            <a:endParaRPr sz="25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78295"/>
            <a:ext cx="3249167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97088" y="3579114"/>
            <a:ext cx="145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2179" y="4733416"/>
            <a:ext cx="500380" cy="24765"/>
          </a:xfrm>
          <a:custGeom>
            <a:avLst/>
            <a:gdLst/>
            <a:ahLst/>
            <a:cxnLst/>
            <a:rect l="l" t="t" r="r" b="b"/>
            <a:pathLst>
              <a:path w="500379" h="24764">
                <a:moveTo>
                  <a:pt x="499872" y="0"/>
                </a:moveTo>
                <a:lnTo>
                  <a:pt x="0" y="0"/>
                </a:lnTo>
                <a:lnTo>
                  <a:pt x="0" y="24383"/>
                </a:lnTo>
                <a:lnTo>
                  <a:pt x="499872" y="24383"/>
                </a:lnTo>
                <a:lnTo>
                  <a:pt x="499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836" y="4173347"/>
            <a:ext cx="3781190" cy="5600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046470" y="5566371"/>
            <a:ext cx="243840" cy="24765"/>
          </a:xfrm>
          <a:custGeom>
            <a:avLst/>
            <a:gdLst/>
            <a:ahLst/>
            <a:cxnLst/>
            <a:rect l="l" t="t" r="r" b="b"/>
            <a:pathLst>
              <a:path w="243839" h="24764">
                <a:moveTo>
                  <a:pt x="243839" y="0"/>
                </a:moveTo>
                <a:lnTo>
                  <a:pt x="0" y="0"/>
                </a:lnTo>
                <a:lnTo>
                  <a:pt x="0" y="24383"/>
                </a:lnTo>
                <a:lnTo>
                  <a:pt x="243839" y="24383"/>
                </a:lnTo>
                <a:lnTo>
                  <a:pt x="243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44461" y="5569419"/>
            <a:ext cx="259079" cy="24765"/>
          </a:xfrm>
          <a:custGeom>
            <a:avLst/>
            <a:gdLst/>
            <a:ahLst/>
            <a:cxnLst/>
            <a:rect l="l" t="t" r="r" b="b"/>
            <a:pathLst>
              <a:path w="259079" h="24764">
                <a:moveTo>
                  <a:pt x="259079" y="0"/>
                </a:moveTo>
                <a:lnTo>
                  <a:pt x="0" y="0"/>
                </a:lnTo>
                <a:lnTo>
                  <a:pt x="0" y="24384"/>
                </a:lnTo>
                <a:lnTo>
                  <a:pt x="259079" y="24384"/>
                </a:lnTo>
                <a:lnTo>
                  <a:pt x="2590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51196" y="4686122"/>
            <a:ext cx="1757680" cy="1320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DejaVu Serif Condensed"/>
                <a:cs typeface="DejaVu Serif Condensed"/>
              </a:rPr>
              <a:t>𝑋</a:t>
            </a:r>
            <a:r>
              <a:rPr sz="3000" spc="45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sz="3000" spc="-65" dirty="0">
                <a:latin typeface="DejaVu Serif Condensed"/>
                <a:cs typeface="DejaVu Serif Condensed"/>
              </a:rPr>
              <a:t> </a:t>
            </a:r>
            <a:r>
              <a:rPr lang="en-US" sz="3000" spc="-65" dirty="0">
                <a:latin typeface="DejaVu Serif Condensed"/>
                <a:cs typeface="DejaVu Serif Condensed"/>
              </a:rPr>
              <a:t>  </a:t>
            </a:r>
            <a:r>
              <a:rPr sz="3000" spc="-25" dirty="0">
                <a:latin typeface="DejaVu Serif Condensed"/>
                <a:cs typeface="DejaVu Serif Condensed"/>
              </a:rPr>
              <a:t>𝐴𝐵</a:t>
            </a:r>
            <a:endParaRPr sz="3000" dirty="0">
              <a:latin typeface="DejaVu Serif Condensed"/>
              <a:cs typeface="DejaVu Serif Condensed"/>
            </a:endParaRPr>
          </a:p>
          <a:p>
            <a:pPr marL="406400">
              <a:lnSpc>
                <a:spcPct val="100000"/>
              </a:lnSpc>
              <a:spcBef>
                <a:spcPts val="2960"/>
              </a:spcBef>
            </a:pP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sz="3000" spc="-40" dirty="0">
                <a:latin typeface="DejaVu Serif Condensed"/>
                <a:cs typeface="DejaVu Serif Condensed"/>
              </a:rPr>
              <a:t> </a:t>
            </a:r>
            <a:r>
              <a:rPr lang="en-US" sz="3000" spc="-40" dirty="0">
                <a:latin typeface="DejaVu Serif Condensed"/>
                <a:cs typeface="DejaVu Serif Condensed"/>
              </a:rPr>
              <a:t> </a:t>
            </a:r>
            <a:r>
              <a:rPr sz="3000" spc="-60" dirty="0">
                <a:latin typeface="DejaVu Serif Condensed"/>
                <a:cs typeface="DejaVu Serif Condensed"/>
              </a:rPr>
              <a:t>𝐴</a:t>
            </a:r>
            <a:r>
              <a:rPr sz="3000" spc="-165" dirty="0">
                <a:latin typeface="DejaVu Serif Condensed"/>
                <a:cs typeface="DejaVu Serif Condensed"/>
              </a:rPr>
              <a:t> </a:t>
            </a:r>
            <a:r>
              <a:rPr lang="en-US" sz="3000" spc="-165" dirty="0">
                <a:latin typeface="DejaVu Serif Condensed"/>
                <a:cs typeface="DejaVu Serif Condensed"/>
              </a:rPr>
              <a:t>  </a:t>
            </a:r>
            <a:r>
              <a:rPr sz="3000" spc="-30" dirty="0">
                <a:latin typeface="DejaVu Serif Condensed"/>
                <a:cs typeface="DejaVu Serif Condensed"/>
              </a:rPr>
              <a:t>+</a:t>
            </a:r>
            <a:r>
              <a:rPr lang="en-US" sz="3000" spc="-195" dirty="0">
                <a:latin typeface="DejaVu Serif Condensed"/>
                <a:cs typeface="DejaVu Serif Condensed"/>
              </a:rPr>
              <a:t>  </a:t>
            </a:r>
            <a:r>
              <a:rPr sz="3000" spc="-50" dirty="0">
                <a:latin typeface="DejaVu Serif Condensed"/>
                <a:cs typeface="DejaVu Serif Condensed"/>
              </a:rPr>
              <a:t>𝐵</a:t>
            </a:r>
            <a:endParaRPr sz="3000" dirty="0">
              <a:latin typeface="DejaVu Serif Condensed"/>
              <a:cs typeface="DejaVu Serif Condensed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1216" y="4414166"/>
            <a:ext cx="2470985" cy="19264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6947" y="5272572"/>
            <a:ext cx="1362053" cy="637727"/>
          </a:xfrm>
          <a:prstGeom prst="rect">
            <a:avLst/>
          </a:prstGeom>
        </p:spPr>
      </p:pic>
      <p:sp>
        <p:nvSpPr>
          <p:cNvPr id="13" name="object 5">
            <a:extLst>
              <a:ext uri="{FF2B5EF4-FFF2-40B4-BE49-F238E27FC236}">
                <a16:creationId xmlns:a16="http://schemas.microsoft.com/office/drawing/2014/main" id="{F34937F0-FC4B-40C2-0EB8-704A2C782F97}"/>
              </a:ext>
            </a:extLst>
          </p:cNvPr>
          <p:cNvSpPr txBox="1"/>
          <p:nvPr/>
        </p:nvSpPr>
        <p:spPr>
          <a:xfrm>
            <a:off x="300151" y="5231671"/>
            <a:ext cx="2470985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500" dirty="0">
                <a:latin typeface="Carlito"/>
                <a:cs typeface="Carlito"/>
              </a:rPr>
              <a:t>De Morgan's Laws</a:t>
            </a:r>
            <a:endParaRPr sz="2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251196" y="4686122"/>
            <a:ext cx="1727200" cy="131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DejaVu Serif Condensed"/>
                <a:cs typeface="DejaVu Serif Condensed"/>
              </a:rPr>
              <a:t>𝑋</a:t>
            </a:r>
            <a:r>
              <a:rPr sz="3000" spc="20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lang="en-US" sz="3000" dirty="0">
                <a:latin typeface="DejaVu Serif Condensed"/>
                <a:cs typeface="DejaVu Serif Condensed"/>
              </a:rPr>
              <a:t> </a:t>
            </a:r>
            <a:r>
              <a:rPr sz="3000" spc="-75" dirty="0">
                <a:latin typeface="DejaVu Serif Condensed"/>
                <a:cs typeface="DejaVu Serif Condensed"/>
              </a:rPr>
              <a:t> </a:t>
            </a:r>
            <a:r>
              <a:rPr lang="en-US" sz="3000" spc="-75" dirty="0">
                <a:latin typeface="DejaVu Serif Condensed"/>
                <a:cs typeface="DejaVu Serif Condensed"/>
              </a:rPr>
              <a:t> </a:t>
            </a:r>
            <a:r>
              <a:rPr sz="3000" dirty="0">
                <a:latin typeface="DejaVu Serif Condensed"/>
                <a:cs typeface="DejaVu Serif Condensed"/>
              </a:rPr>
              <a:t>𝐴</a:t>
            </a:r>
            <a:r>
              <a:rPr sz="3000" spc="-160" dirty="0">
                <a:latin typeface="DejaVu Serif Condensed"/>
                <a:cs typeface="DejaVu Serif Condensed"/>
              </a:rPr>
              <a:t> </a:t>
            </a:r>
            <a:r>
              <a:rPr lang="en-US" sz="3000" spc="-160" dirty="0">
                <a:latin typeface="DejaVu Serif Condensed"/>
                <a:cs typeface="DejaVu Serif Condensed"/>
              </a:rPr>
              <a:t> </a:t>
            </a:r>
            <a:r>
              <a:rPr sz="3000" spc="-30" dirty="0">
                <a:latin typeface="DejaVu Serif Condensed"/>
                <a:cs typeface="DejaVu Serif Condensed"/>
              </a:rPr>
              <a:t>+</a:t>
            </a:r>
            <a:r>
              <a:rPr sz="3000" spc="-200" dirty="0">
                <a:latin typeface="DejaVu Serif Condensed"/>
                <a:cs typeface="DejaVu Serif Condensed"/>
              </a:rPr>
              <a:t> </a:t>
            </a:r>
            <a:r>
              <a:rPr lang="en-US" sz="3000" spc="-200" dirty="0">
                <a:latin typeface="DejaVu Serif Condensed"/>
                <a:cs typeface="DejaVu Serif Condensed"/>
              </a:rPr>
              <a:t> </a:t>
            </a:r>
            <a:r>
              <a:rPr sz="3000" spc="-50" dirty="0">
                <a:latin typeface="DejaVu Serif Condensed"/>
                <a:cs typeface="DejaVu Serif Condensed"/>
              </a:rPr>
              <a:t>𝐵</a:t>
            </a:r>
            <a:endParaRPr sz="3000" dirty="0">
              <a:latin typeface="DejaVu Serif Condensed"/>
              <a:cs typeface="DejaVu Serif Condensed"/>
            </a:endParaRPr>
          </a:p>
          <a:p>
            <a:pPr marR="21590" algn="ctr">
              <a:lnSpc>
                <a:spcPct val="100000"/>
              </a:lnSpc>
              <a:spcBef>
                <a:spcPts val="2960"/>
              </a:spcBef>
            </a:pPr>
            <a:r>
              <a:rPr sz="3000" dirty="0">
                <a:latin typeface="DejaVu Serif Condensed"/>
                <a:cs typeface="DejaVu Serif Condensed"/>
              </a:rPr>
              <a:t>=</a:t>
            </a:r>
            <a:r>
              <a:rPr lang="en-US" sz="3000" dirty="0">
                <a:latin typeface="DejaVu Serif Condensed"/>
                <a:cs typeface="DejaVu Serif Condensed"/>
              </a:rPr>
              <a:t> </a:t>
            </a:r>
            <a:r>
              <a:rPr sz="3000" spc="-50" dirty="0">
                <a:latin typeface="DejaVu Serif Condensed"/>
                <a:cs typeface="DejaVu Serif Condensed"/>
              </a:rPr>
              <a:t> </a:t>
            </a:r>
            <a:r>
              <a:rPr lang="en-US" sz="3000" spc="-50" dirty="0">
                <a:latin typeface="DejaVu Serif Condensed"/>
                <a:cs typeface="DejaVu Serif Condensed"/>
              </a:rPr>
              <a:t> </a:t>
            </a:r>
            <a:r>
              <a:rPr sz="3000" spc="-25" dirty="0">
                <a:latin typeface="DejaVu Serif Condensed"/>
                <a:cs typeface="DejaVu Serif Condensed"/>
              </a:rPr>
              <a:t>𝐴</a:t>
            </a:r>
            <a:r>
              <a:rPr lang="en-US" sz="3000" spc="-25" dirty="0">
                <a:latin typeface="DejaVu Serif Condensed"/>
                <a:cs typeface="DejaVu Serif Condensed"/>
              </a:rPr>
              <a:t> </a:t>
            </a:r>
            <a:r>
              <a:rPr sz="3000" spc="-25" dirty="0">
                <a:latin typeface="DejaVu Serif Condensed"/>
                <a:cs typeface="DejaVu Serif Condensed"/>
              </a:rPr>
              <a:t>𝐵</a:t>
            </a:r>
            <a:r>
              <a:rPr lang="en-US" sz="3000" spc="-25" dirty="0">
                <a:latin typeface="DejaVu Serif Condensed"/>
                <a:cs typeface="DejaVu Serif Condensed"/>
              </a:rPr>
              <a:t> </a:t>
            </a:r>
            <a:endParaRPr sz="3000" dirty="0">
              <a:latin typeface="DejaVu Serif Condensed"/>
              <a:cs typeface="DejaVu Serif Condensed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Logic</a:t>
            </a:r>
            <a:r>
              <a:rPr spc="-185" dirty="0"/>
              <a:t> </a:t>
            </a:r>
            <a:r>
              <a:rPr spc="-20" dirty="0"/>
              <a:t>Gate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00"/>
              </a:spcBef>
              <a:buChar char="•"/>
              <a:tabLst>
                <a:tab pos="356870" algn="l"/>
              </a:tabLst>
            </a:pPr>
            <a:r>
              <a:rPr dirty="0"/>
              <a:t>NOR</a:t>
            </a:r>
            <a:r>
              <a:rPr spc="-55" dirty="0"/>
              <a:t> </a:t>
            </a:r>
            <a:r>
              <a:rPr spc="-20" dirty="0"/>
              <a:t>gate</a:t>
            </a:r>
          </a:p>
          <a:p>
            <a:pPr marL="814069" lvl="1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814069" algn="l"/>
              </a:tabLst>
            </a:pPr>
            <a:r>
              <a:rPr sz="3200" dirty="0">
                <a:latin typeface="Carlito"/>
                <a:cs typeface="Carlito"/>
              </a:rPr>
              <a:t>Input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number: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more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1</a:t>
            </a:r>
            <a:endParaRPr sz="3200">
              <a:latin typeface="Carlito"/>
              <a:cs typeface="Carlito"/>
            </a:endParaRPr>
          </a:p>
          <a:p>
            <a:pPr marL="1059815">
              <a:lnSpc>
                <a:spcPct val="100000"/>
              </a:lnSpc>
              <a:spcBef>
                <a:spcPts val="3540"/>
              </a:spcBef>
              <a:tabLst>
                <a:tab pos="3928745" algn="l"/>
              </a:tabLst>
            </a:pPr>
            <a:r>
              <a:rPr sz="2500" dirty="0"/>
              <a:t>Distinctive</a:t>
            </a:r>
            <a:r>
              <a:rPr sz="2500" spc="-120" dirty="0"/>
              <a:t> </a:t>
            </a:r>
            <a:r>
              <a:rPr sz="2500" spc="-10" dirty="0"/>
              <a:t>shape</a:t>
            </a:r>
            <a:r>
              <a:rPr sz="2500" dirty="0"/>
              <a:t>	Logic</a:t>
            </a:r>
            <a:r>
              <a:rPr sz="2500" spc="-60" dirty="0"/>
              <a:t> </a:t>
            </a:r>
            <a:r>
              <a:rPr sz="2500" spc="-10" dirty="0"/>
              <a:t>expression</a:t>
            </a:r>
            <a:endParaRPr sz="2500"/>
          </a:p>
        </p:txBody>
      </p:sp>
      <p:grpSp>
        <p:nvGrpSpPr>
          <p:cNvPr id="4" name="object 4"/>
          <p:cNvGrpSpPr/>
          <p:nvPr/>
        </p:nvGrpSpPr>
        <p:grpSpPr>
          <a:xfrm>
            <a:off x="0" y="5300471"/>
            <a:ext cx="3581400" cy="1557655"/>
            <a:chOff x="0" y="5300471"/>
            <a:chExt cx="3581400" cy="1557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78295"/>
              <a:ext cx="3249167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544" y="5300471"/>
              <a:ext cx="1514856" cy="8900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197088" y="3579114"/>
            <a:ext cx="14585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rlito"/>
                <a:cs typeface="Carlito"/>
              </a:rPr>
              <a:t>Truth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table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2179" y="4733416"/>
            <a:ext cx="960119" cy="24765"/>
          </a:xfrm>
          <a:custGeom>
            <a:avLst/>
            <a:gdLst/>
            <a:ahLst/>
            <a:cxnLst/>
            <a:rect l="l" t="t" r="r" b="b"/>
            <a:pathLst>
              <a:path w="960120" h="24764">
                <a:moveTo>
                  <a:pt x="960120" y="0"/>
                </a:moveTo>
                <a:lnTo>
                  <a:pt x="0" y="0"/>
                </a:lnTo>
                <a:lnTo>
                  <a:pt x="0" y="24383"/>
                </a:lnTo>
                <a:lnTo>
                  <a:pt x="960120" y="24383"/>
                </a:lnTo>
                <a:lnTo>
                  <a:pt x="960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4523" y="4518215"/>
            <a:ext cx="3984632" cy="6090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12434" y="4431577"/>
            <a:ext cx="2305503" cy="1889879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CAED46B8-8C89-ED9F-0545-6A7EF212C69B}"/>
              </a:ext>
            </a:extLst>
          </p:cNvPr>
          <p:cNvSpPr/>
          <p:nvPr/>
        </p:nvSpPr>
        <p:spPr>
          <a:xfrm>
            <a:off x="6060281" y="5558788"/>
            <a:ext cx="252000" cy="25200"/>
          </a:xfrm>
          <a:custGeom>
            <a:avLst/>
            <a:gdLst/>
            <a:ahLst/>
            <a:cxnLst/>
            <a:rect l="l" t="t" r="r" b="b"/>
            <a:pathLst>
              <a:path w="960120" h="24764">
                <a:moveTo>
                  <a:pt x="960120" y="0"/>
                </a:moveTo>
                <a:lnTo>
                  <a:pt x="0" y="0"/>
                </a:lnTo>
                <a:lnTo>
                  <a:pt x="0" y="24383"/>
                </a:lnTo>
                <a:lnTo>
                  <a:pt x="960120" y="24383"/>
                </a:lnTo>
                <a:lnTo>
                  <a:pt x="960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E40715FE-120C-7833-6326-179BC476F926}"/>
              </a:ext>
            </a:extLst>
          </p:cNvPr>
          <p:cNvSpPr/>
          <p:nvPr/>
        </p:nvSpPr>
        <p:spPr>
          <a:xfrm>
            <a:off x="6397283" y="5558788"/>
            <a:ext cx="236221" cy="25200"/>
          </a:xfrm>
          <a:custGeom>
            <a:avLst/>
            <a:gdLst/>
            <a:ahLst/>
            <a:cxnLst/>
            <a:rect l="l" t="t" r="r" b="b"/>
            <a:pathLst>
              <a:path w="960120" h="24764">
                <a:moveTo>
                  <a:pt x="960120" y="0"/>
                </a:moveTo>
                <a:lnTo>
                  <a:pt x="0" y="0"/>
                </a:lnTo>
                <a:lnTo>
                  <a:pt x="0" y="24383"/>
                </a:lnTo>
                <a:lnTo>
                  <a:pt x="960120" y="24383"/>
                </a:lnTo>
                <a:lnTo>
                  <a:pt x="960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839</Words>
  <Application>Microsoft Office PowerPoint</Application>
  <PresentationFormat>宽屏</PresentationFormat>
  <Paragraphs>199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Carlito</vt:lpstr>
      <vt:lpstr>DejaVu Serif Condensed</vt:lpstr>
      <vt:lpstr>Cambria Math</vt:lpstr>
      <vt:lpstr>Office Theme</vt:lpstr>
      <vt:lpstr>VISIO</vt:lpstr>
      <vt:lpstr>ECE2050 Digital Logic and Systems Tutorial 3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Logic Gate</vt:lpstr>
      <vt:lpstr>PowerPoint 演示文稿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uenx</dc:creator>
  <cp:lastModifiedBy>Junguang Yao (SSE,224010136)</cp:lastModifiedBy>
  <cp:revision>21</cp:revision>
  <dcterms:created xsi:type="dcterms:W3CDTF">2025-02-16T04:58:49Z</dcterms:created>
  <dcterms:modified xsi:type="dcterms:W3CDTF">2025-02-17T08:49:27Z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2025-02-16T00:00:00Z</vt:filetime>
  </property>
  <property fmtid="{D5CDD505-2E9C-101B-9397-08002B2CF9AE}" pid="5" name="Producer">
    <vt:lpwstr>3-Heights(TM) PDF Security Shell 4.8.25.2 (http://www.pdf-tools.com)</vt:lpwstr>
  </property>
</Properties>
</file>