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8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1218" y="309372"/>
            <a:ext cx="913003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96973"/>
            <a:ext cx="12192000" cy="3264535"/>
          </a:xfrm>
          <a:custGeom>
            <a:avLst/>
            <a:gdLst/>
            <a:ahLst/>
            <a:cxnLst/>
            <a:rect l="l" t="t" r="r" b="b"/>
            <a:pathLst>
              <a:path w="12192000" h="3264535">
                <a:moveTo>
                  <a:pt x="12192000" y="0"/>
                </a:moveTo>
                <a:lnTo>
                  <a:pt x="0" y="0"/>
                </a:lnTo>
                <a:lnTo>
                  <a:pt x="0" y="3264052"/>
                </a:lnTo>
                <a:lnTo>
                  <a:pt x="12192000" y="3264052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1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00" y="188182"/>
            <a:ext cx="4374880" cy="6335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96973"/>
            <a:ext cx="12192000" cy="3264535"/>
          </a:xfrm>
          <a:custGeom>
            <a:avLst/>
            <a:gdLst/>
            <a:ahLst/>
            <a:cxnLst/>
            <a:rect l="l" t="t" r="r" b="b"/>
            <a:pathLst>
              <a:path w="12192000" h="3264535">
                <a:moveTo>
                  <a:pt x="12192000" y="0"/>
                </a:moveTo>
                <a:lnTo>
                  <a:pt x="0" y="0"/>
                </a:lnTo>
                <a:lnTo>
                  <a:pt x="0" y="3264052"/>
                </a:lnTo>
                <a:lnTo>
                  <a:pt x="12192000" y="3264052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1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00" y="188182"/>
            <a:ext cx="4374880" cy="6335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691005"/>
          </a:xfrm>
          <a:custGeom>
            <a:avLst/>
            <a:gdLst/>
            <a:ahLst/>
            <a:cxnLst/>
            <a:rect l="l" t="t" r="r" b="b"/>
            <a:pathLst>
              <a:path w="12192000" h="1691005">
                <a:moveTo>
                  <a:pt x="12192000" y="0"/>
                </a:moveTo>
                <a:lnTo>
                  <a:pt x="0" y="0"/>
                </a:lnTo>
                <a:lnTo>
                  <a:pt x="0" y="1690687"/>
                </a:lnTo>
                <a:lnTo>
                  <a:pt x="12192000" y="169068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1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218" y="309372"/>
            <a:ext cx="913003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218" y="2061972"/>
            <a:ext cx="8279765" cy="140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222010521@link.cuhk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.png"/><Relationship Id="rId7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39239"/>
            <a:ext cx="12192000" cy="2387600"/>
          </a:xfrm>
          <a:custGeom>
            <a:avLst/>
            <a:gdLst/>
            <a:ahLst/>
            <a:cxnLst/>
            <a:rect l="l" t="t" r="r" b="b"/>
            <a:pathLst>
              <a:path w="12192000" h="2387600">
                <a:moveTo>
                  <a:pt x="12192000" y="0"/>
                </a:moveTo>
                <a:lnTo>
                  <a:pt x="0" y="0"/>
                </a:lnTo>
                <a:lnTo>
                  <a:pt x="0" y="2387600"/>
                </a:lnTo>
                <a:lnTo>
                  <a:pt x="12192000" y="2387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1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987" y="1970532"/>
            <a:ext cx="6702425" cy="175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3795" marR="5080" indent="-2411730">
              <a:lnSpc>
                <a:spcPct val="148900"/>
              </a:lnSpc>
              <a:spcBef>
                <a:spcPts val="100"/>
              </a:spcBef>
            </a:pPr>
            <a:r>
              <a:rPr sz="3800" dirty="0"/>
              <a:t>ECE2050</a:t>
            </a:r>
            <a:r>
              <a:rPr sz="3800" spc="-110" dirty="0"/>
              <a:t> </a:t>
            </a:r>
            <a:r>
              <a:rPr sz="3800" spc="-10" dirty="0"/>
              <a:t>Digital</a:t>
            </a:r>
            <a:r>
              <a:rPr sz="3800" spc="-105" dirty="0"/>
              <a:t> </a:t>
            </a:r>
            <a:r>
              <a:rPr sz="3800" dirty="0"/>
              <a:t>Logic</a:t>
            </a:r>
            <a:r>
              <a:rPr sz="3800" spc="-110" dirty="0"/>
              <a:t> </a:t>
            </a:r>
            <a:r>
              <a:rPr sz="3800" dirty="0"/>
              <a:t>and</a:t>
            </a:r>
            <a:r>
              <a:rPr sz="3800" spc="-100" dirty="0"/>
              <a:t> </a:t>
            </a:r>
            <a:r>
              <a:rPr sz="3800" spc="-10" dirty="0"/>
              <a:t>Systems </a:t>
            </a:r>
            <a:r>
              <a:rPr sz="3800" spc="-20" dirty="0"/>
              <a:t>Tutorial</a:t>
            </a:r>
            <a:r>
              <a:rPr sz="3800" spc="-145" dirty="0"/>
              <a:t> </a:t>
            </a:r>
            <a:r>
              <a:rPr sz="3800" spc="-50" dirty="0"/>
              <a:t>4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3922712" y="4478018"/>
            <a:ext cx="4346575" cy="1607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dirty="0">
                <a:latin typeface="Carlito"/>
                <a:cs typeface="Carlito"/>
              </a:rPr>
              <a:t>Yao Junguang</a:t>
            </a:r>
            <a:endParaRPr sz="2800" dirty="0">
              <a:latin typeface="Carlito"/>
              <a:cs typeface="Carlito"/>
            </a:endParaRPr>
          </a:p>
          <a:p>
            <a:pPr marL="12700" marR="5080" indent="635" algn="ctr">
              <a:lnSpc>
                <a:spcPct val="125000"/>
              </a:lnSpc>
              <a:spcBef>
                <a:spcPts val="3344"/>
              </a:spcBef>
            </a:pPr>
            <a:r>
              <a:rPr sz="2000" dirty="0">
                <a:latin typeface="Carlito"/>
                <a:cs typeface="Carlito"/>
              </a:rPr>
              <a:t>Contact: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lang="en-US" sz="2000" spc="-10" dirty="0">
                <a:latin typeface="Carlito"/>
                <a:cs typeface="Carlito"/>
                <a:hlinkClick r:id="rId2"/>
              </a:rPr>
              <a:t>junguangyao</a:t>
            </a:r>
            <a:r>
              <a:rPr sz="2000" spc="-10" dirty="0">
                <a:latin typeface="Carlito"/>
                <a:cs typeface="Carlito"/>
                <a:hlinkClick r:id="rId2"/>
              </a:rPr>
              <a:t>@link.cuhk.edu.cn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Office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Hour: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1</a:t>
            </a:r>
            <a:r>
              <a:rPr lang="en-US" sz="2000" spc="-10" dirty="0">
                <a:latin typeface="Carlito"/>
                <a:cs typeface="Carlito"/>
              </a:rPr>
              <a:t>4</a:t>
            </a:r>
            <a:r>
              <a:rPr sz="2000" spc="-10" dirty="0">
                <a:latin typeface="Carlito"/>
                <a:cs typeface="Carlito"/>
              </a:rPr>
              <a:t>:00-</a:t>
            </a:r>
            <a:r>
              <a:rPr sz="2000" dirty="0">
                <a:latin typeface="Carlito"/>
                <a:cs typeface="Carlito"/>
              </a:rPr>
              <a:t>1</a:t>
            </a:r>
            <a:r>
              <a:rPr lang="en-US" sz="2000" dirty="0">
                <a:latin typeface="Carlito"/>
                <a:cs typeface="Carlito"/>
              </a:rPr>
              <a:t>5</a:t>
            </a:r>
            <a:r>
              <a:rPr sz="2000" dirty="0">
                <a:latin typeface="Carlito"/>
                <a:cs typeface="Carlito"/>
              </a:rPr>
              <a:t>:00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lang="en-US" altLang="zh-CN" sz="2000" dirty="0">
                <a:latin typeface="Carlito"/>
                <a:cs typeface="Carlito"/>
              </a:rPr>
              <a:t>Tuesday</a:t>
            </a:r>
            <a:r>
              <a:rPr sz="2000" dirty="0">
                <a:latin typeface="Carlito"/>
                <a:cs typeface="Carlito"/>
              </a:rPr>
              <a:t>,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lang="en-US" sz="2000" spc="-10" dirty="0">
                <a:latin typeface="Carlito"/>
                <a:cs typeface="Carlito"/>
              </a:rPr>
              <a:t>Rx902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218" y="195812"/>
            <a:ext cx="4552179" cy="6592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39481" y="2529332"/>
            <a:ext cx="66522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Q1: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Boolean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Algebra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simplify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expression: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985" y="3292062"/>
            <a:ext cx="3813466" cy="3278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2178" y="4138676"/>
            <a:ext cx="437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A1: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7032" y="4150867"/>
            <a:ext cx="342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BC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+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(use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6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11.)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8" y="1976627"/>
            <a:ext cx="9875520" cy="235833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Standard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Forms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Boolean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Expressions</a:t>
            </a:r>
            <a:endParaRPr sz="3200" dirty="0">
              <a:latin typeface="Carlito"/>
              <a:cs typeface="Carlito"/>
            </a:endParaRPr>
          </a:p>
          <a:p>
            <a:pPr marL="596265" lvl="1" indent="-215265">
              <a:lnSpc>
                <a:spcPct val="100000"/>
              </a:lnSpc>
              <a:spcBef>
                <a:spcPts val="675"/>
              </a:spcBef>
              <a:buChar char="-"/>
              <a:tabLst>
                <a:tab pos="596265" algn="l"/>
              </a:tabLst>
            </a:pPr>
            <a:r>
              <a:rPr sz="3200" dirty="0">
                <a:latin typeface="Carlito"/>
                <a:cs typeface="Carlito"/>
              </a:rPr>
              <a:t>SOP: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Sum-</a:t>
            </a:r>
            <a:r>
              <a:rPr sz="3200" spc="-10" dirty="0">
                <a:latin typeface="Carlito"/>
                <a:cs typeface="Carlito"/>
              </a:rPr>
              <a:t>of-Products</a:t>
            </a:r>
            <a:endParaRPr sz="3200" dirty="0">
              <a:latin typeface="Carlito"/>
              <a:cs typeface="Carlito"/>
            </a:endParaRPr>
          </a:p>
          <a:p>
            <a:pPr marL="12700" marR="5080" indent="644525">
              <a:lnSpc>
                <a:spcPts val="3790"/>
              </a:lnSpc>
              <a:spcBef>
                <a:spcPts val="935"/>
              </a:spcBef>
            </a:pPr>
            <a:r>
              <a:rPr sz="3200" dirty="0">
                <a:latin typeface="Carlito"/>
                <a:cs typeface="Carlito"/>
              </a:rPr>
              <a:t>Standard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SOP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Form: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Each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product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term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has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all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variables </a:t>
            </a:r>
            <a:endParaRPr sz="3200" dirty="0">
              <a:latin typeface="Carlito"/>
              <a:cs typeface="Carlito"/>
            </a:endParaRPr>
          </a:p>
          <a:p>
            <a:pPr marL="596265" lvl="1" indent="-215265">
              <a:lnSpc>
                <a:spcPct val="100000"/>
              </a:lnSpc>
              <a:spcBef>
                <a:spcPts val="650"/>
              </a:spcBef>
              <a:buChar char="-"/>
              <a:tabLst>
                <a:tab pos="596265" algn="l"/>
              </a:tabLst>
            </a:pPr>
            <a:r>
              <a:rPr sz="3200" dirty="0">
                <a:latin typeface="Carlito"/>
                <a:cs typeface="Carlito"/>
              </a:rPr>
              <a:t>POS: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Product-of-</a:t>
            </a:r>
            <a:r>
              <a:rPr sz="3200" spc="-20" dirty="0">
                <a:latin typeface="Carlito"/>
                <a:cs typeface="Carlito"/>
              </a:rPr>
              <a:t>Sums</a:t>
            </a:r>
            <a:endParaRPr sz="32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31366856-45AB-6973-217A-B565E78CC800}"/>
              </a:ext>
            </a:extLst>
          </p:cNvPr>
          <p:cNvSpPr txBox="1"/>
          <p:nvPr/>
        </p:nvSpPr>
        <p:spPr>
          <a:xfrm>
            <a:off x="1158240" y="4495800"/>
            <a:ext cx="9875520" cy="14119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</a:tabLst>
            </a:pPr>
            <a:r>
              <a:rPr lang="en-US" sz="2400" dirty="0">
                <a:latin typeface="Carlito"/>
                <a:cs typeface="Carlito"/>
              </a:rPr>
              <a:t>SOP form: A+BC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</a:tabLst>
            </a:pPr>
            <a:r>
              <a:rPr lang="en-US" sz="2400" dirty="0">
                <a:latin typeface="Carlito"/>
                <a:cs typeface="Carlito"/>
              </a:rPr>
              <a:t>NOT SOP form: A+B(A+C)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</a:tabLst>
            </a:pPr>
            <a:r>
              <a:rPr lang="en-US" sz="2400" dirty="0">
                <a:latin typeface="Carlito"/>
                <a:cs typeface="Carlito"/>
              </a:rPr>
              <a:t>Standard SOP form: ABC+ABC</a:t>
            </a:r>
            <a:endParaRPr sz="2400" dirty="0">
              <a:latin typeface="Carlito"/>
              <a:cs typeface="Carlito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661577D-D280-32BD-CEF4-AB4F4F29D1FB}"/>
              </a:ext>
            </a:extLst>
          </p:cNvPr>
          <p:cNvCxnSpPr/>
          <p:nvPr/>
        </p:nvCxnSpPr>
        <p:spPr>
          <a:xfrm>
            <a:off x="5029200" y="5562600"/>
            <a:ext cx="152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8" y="2061972"/>
            <a:ext cx="661289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Boolean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Expressions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Truth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Tables</a:t>
            </a:r>
            <a:endParaRPr sz="3200" dirty="0">
              <a:latin typeface="Carlito"/>
              <a:cs typeface="Carlito"/>
            </a:endParaRPr>
          </a:p>
          <a:p>
            <a:pPr marL="12700" marR="2473325" indent="67945">
              <a:lnSpc>
                <a:spcPct val="100800"/>
              </a:lnSpc>
              <a:spcBef>
                <a:spcPts val="3320"/>
              </a:spcBef>
            </a:pPr>
            <a:r>
              <a:rPr sz="2400" dirty="0">
                <a:latin typeface="Carlito"/>
                <a:cs typeface="Carlito"/>
              </a:rPr>
              <a:t>Q2: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Develop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lang="en-US" altLang="zh-CN" sz="2400" spc="-35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truth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table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lang="en-US" altLang="zh-CN" sz="2400" spc="-30" dirty="0">
                <a:latin typeface="Carlito"/>
                <a:cs typeface="Carlito"/>
              </a:rPr>
              <a:t>and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standard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POS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expression: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659" y="4139438"/>
            <a:ext cx="5099050" cy="241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8" y="2061972"/>
            <a:ext cx="6612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Boolean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Expressions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Truth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Tables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1218" y="2974340"/>
            <a:ext cx="41440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67945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rlito"/>
                <a:cs typeface="Carlito"/>
              </a:rPr>
              <a:t>Q2: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Develop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lang="en-US" altLang="zh-CN" sz="2400" spc="-35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truth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table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lang="en-US" altLang="zh-CN" sz="2400" spc="-30" dirty="0">
                <a:latin typeface="Carlito"/>
                <a:cs typeface="Carlito"/>
              </a:rPr>
              <a:t>and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standard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POS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expression: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659" y="4139438"/>
            <a:ext cx="5099050" cy="2413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94667" y="3004820"/>
            <a:ext cx="437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A2: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29927" y="2833889"/>
            <a:ext cx="3600411" cy="38069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5818" y="1816778"/>
            <a:ext cx="9702165" cy="3316934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645"/>
              </a:spcBef>
              <a:buChar char="•"/>
              <a:tabLst>
                <a:tab pos="380365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Karnaugh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Map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(K-</a:t>
            </a:r>
            <a:r>
              <a:rPr sz="3200" spc="-20" dirty="0">
                <a:latin typeface="Carlito"/>
                <a:cs typeface="Carlito"/>
              </a:rPr>
              <a:t>Map)</a:t>
            </a:r>
            <a:endParaRPr sz="3200" dirty="0">
              <a:latin typeface="Carlito"/>
              <a:cs typeface="Carlito"/>
            </a:endParaRPr>
          </a:p>
          <a:p>
            <a:pPr marL="495300" lvl="1" indent="-160655" algn="just">
              <a:lnSpc>
                <a:spcPct val="100000"/>
              </a:lnSpc>
              <a:spcBef>
                <a:spcPts val="1160"/>
              </a:spcBef>
              <a:buChar char="-"/>
              <a:tabLst>
                <a:tab pos="495300" algn="l"/>
              </a:tabLst>
            </a:pPr>
            <a:r>
              <a:rPr sz="2400" dirty="0">
                <a:latin typeface="Carlito"/>
                <a:cs typeface="Carlito"/>
              </a:rPr>
              <a:t>Used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simplify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Boolean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expressions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SOP/POS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form.</a:t>
            </a:r>
            <a:endParaRPr lang="en-US" sz="2400" spc="-10" dirty="0">
              <a:latin typeface="Carlito"/>
              <a:cs typeface="Carlito"/>
            </a:endParaRPr>
          </a:p>
          <a:p>
            <a:pPr marL="495300" lvl="1" indent="-160655" algn="just">
              <a:lnSpc>
                <a:spcPct val="100000"/>
              </a:lnSpc>
              <a:spcBef>
                <a:spcPts val="1160"/>
              </a:spcBef>
              <a:buChar char="-"/>
              <a:tabLst>
                <a:tab pos="495300" algn="l"/>
              </a:tabLst>
            </a:pPr>
            <a:r>
              <a:rPr sz="2400" dirty="0">
                <a:latin typeface="Carlito"/>
                <a:cs typeface="Carlito"/>
              </a:rPr>
              <a:t>Karnaugh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maps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expressions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two,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three,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four,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five </a:t>
            </a:r>
            <a:r>
              <a:rPr sz="2400" dirty="0">
                <a:latin typeface="Carlito"/>
                <a:cs typeface="Carlito"/>
              </a:rPr>
              <a:t>variables,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number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cells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Karnaugh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map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indicates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number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possible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variable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combinations.</a:t>
            </a:r>
            <a:endParaRPr sz="2400" dirty="0">
              <a:latin typeface="Carlito"/>
              <a:cs typeface="Carlito"/>
            </a:endParaRPr>
          </a:p>
          <a:p>
            <a:pPr marL="515620" algn="just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Carlito"/>
                <a:cs typeface="Carlito"/>
              </a:rPr>
              <a:t>-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For</a:t>
            </a:r>
            <a:r>
              <a:rPr sz="1800" i="1" spc="-2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three</a:t>
            </a:r>
            <a:r>
              <a:rPr sz="1800" i="1" spc="-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variables,</a:t>
            </a:r>
            <a:r>
              <a:rPr sz="1800" i="1" spc="-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the</a:t>
            </a:r>
            <a:r>
              <a:rPr sz="1800" i="1" spc="-2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number</a:t>
            </a:r>
            <a:r>
              <a:rPr sz="1800" i="1" spc="-2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of</a:t>
            </a:r>
            <a:r>
              <a:rPr sz="1800" i="1" spc="-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cells</a:t>
            </a:r>
            <a:r>
              <a:rPr sz="1800" i="1" spc="-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is</a:t>
            </a:r>
            <a:r>
              <a:rPr sz="1800" i="1" spc="37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2</a:t>
            </a:r>
            <a:r>
              <a:rPr sz="1800" i="1" baseline="23148" dirty="0">
                <a:latin typeface="Carlito"/>
                <a:cs typeface="Carlito"/>
              </a:rPr>
              <a:t>3</a:t>
            </a:r>
            <a:r>
              <a:rPr sz="1800" i="1" dirty="0">
                <a:latin typeface="Carlito"/>
                <a:cs typeface="Carlito"/>
              </a:rPr>
              <a:t>=</a:t>
            </a:r>
            <a:r>
              <a:rPr sz="1800" i="1" spc="-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8.</a:t>
            </a:r>
            <a:r>
              <a:rPr sz="1800" i="1" spc="-2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For</a:t>
            </a:r>
            <a:r>
              <a:rPr sz="1800" i="1" spc="-2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four</a:t>
            </a:r>
            <a:r>
              <a:rPr sz="1800" i="1" spc="-2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variables,</a:t>
            </a:r>
            <a:r>
              <a:rPr sz="1800" i="1" spc="-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the</a:t>
            </a:r>
            <a:r>
              <a:rPr sz="1800" i="1" spc="-2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number</a:t>
            </a:r>
            <a:r>
              <a:rPr sz="1800" i="1" spc="-2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of</a:t>
            </a:r>
            <a:r>
              <a:rPr sz="1800" i="1" spc="-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cells</a:t>
            </a:r>
            <a:r>
              <a:rPr sz="1800" i="1" spc="-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is</a:t>
            </a:r>
            <a:r>
              <a:rPr sz="1800" i="1" spc="-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2</a:t>
            </a:r>
            <a:r>
              <a:rPr sz="1800" i="1" baseline="23148" dirty="0">
                <a:latin typeface="Carlito"/>
                <a:cs typeface="Carlito"/>
              </a:rPr>
              <a:t>4</a:t>
            </a:r>
            <a:r>
              <a:rPr sz="1800" i="1" spc="179" baseline="23148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=</a:t>
            </a:r>
            <a:r>
              <a:rPr sz="1800" i="1" spc="-15" dirty="0">
                <a:latin typeface="Carlito"/>
                <a:cs typeface="Carlito"/>
              </a:rPr>
              <a:t> </a:t>
            </a:r>
            <a:r>
              <a:rPr sz="1800" i="1" spc="-25" dirty="0">
                <a:latin typeface="Carlito"/>
                <a:cs typeface="Carlito"/>
              </a:rPr>
              <a:t>16.</a:t>
            </a:r>
            <a:endParaRPr sz="1800" dirty="0">
              <a:latin typeface="Carlito"/>
              <a:cs typeface="Carlito"/>
            </a:endParaRPr>
          </a:p>
          <a:p>
            <a:pPr marL="460375" lvl="1" indent="-160655" algn="just">
              <a:lnSpc>
                <a:spcPct val="100000"/>
              </a:lnSpc>
              <a:spcBef>
                <a:spcPts val="405"/>
              </a:spcBef>
              <a:buChar char="-"/>
              <a:tabLst>
                <a:tab pos="460375" algn="l"/>
              </a:tabLst>
            </a:pPr>
            <a:r>
              <a:rPr sz="2400" dirty="0">
                <a:latin typeface="Carlito"/>
                <a:cs typeface="Carlito"/>
              </a:rPr>
              <a:t>Adjacency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defined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single-</a:t>
            </a:r>
            <a:r>
              <a:rPr sz="2400" dirty="0">
                <a:latin typeface="Carlito"/>
                <a:cs typeface="Carlito"/>
              </a:rPr>
              <a:t>variable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change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between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adjacent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cells.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2337" y="3072572"/>
            <a:ext cx="2449992" cy="28102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11415" y="3084015"/>
            <a:ext cx="1953163" cy="2799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1218" y="2061972"/>
            <a:ext cx="7839075" cy="240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Cell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Adjacency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Karnaugh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Map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(K-</a:t>
            </a:r>
            <a:r>
              <a:rPr sz="3200" spc="-20" dirty="0">
                <a:latin typeface="Carlito"/>
                <a:cs typeface="Carlito"/>
              </a:rPr>
              <a:t>Map)</a:t>
            </a:r>
            <a:endParaRPr sz="3200" dirty="0">
              <a:latin typeface="Carlito"/>
              <a:cs typeface="Carlito"/>
            </a:endParaRPr>
          </a:p>
          <a:p>
            <a:pPr marL="692785" marR="3248660" lvl="1" indent="-340360">
              <a:lnSpc>
                <a:spcPct val="100800"/>
              </a:lnSpc>
              <a:spcBef>
                <a:spcPts val="3295"/>
              </a:spcBef>
              <a:buAutoNum type="arabicPeriod"/>
              <a:tabLst>
                <a:tab pos="695325" algn="l"/>
              </a:tabLst>
            </a:pPr>
            <a:r>
              <a:rPr sz="2400" dirty="0">
                <a:latin typeface="Carlito"/>
                <a:cs typeface="Carlito"/>
              </a:rPr>
              <a:t>Each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cell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adjacent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cells 	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immediately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next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it 	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any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four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sides</a:t>
            </a:r>
            <a:endParaRPr sz="2400" dirty="0">
              <a:latin typeface="Carlito"/>
              <a:cs typeface="Carlito"/>
            </a:endParaRPr>
          </a:p>
          <a:p>
            <a:pPr marL="692785" lvl="1" indent="-34036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692785" algn="l"/>
              </a:tabLst>
            </a:pPr>
            <a:r>
              <a:rPr sz="2400" spc="-20" dirty="0">
                <a:latin typeface="Carlito"/>
                <a:cs typeface="Carlito"/>
              </a:rPr>
              <a:t>Wrap-</a:t>
            </a:r>
            <a:r>
              <a:rPr sz="2400" dirty="0">
                <a:latin typeface="Carlito"/>
                <a:cs typeface="Carlito"/>
              </a:rPr>
              <a:t>around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adjacency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8" y="1976627"/>
            <a:ext cx="8362315" cy="371704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sz="2000" dirty="0">
                <a:latin typeface="Carlito"/>
                <a:cs typeface="Carlito"/>
              </a:rPr>
              <a:t>SOP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Minimization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POS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Minimization</a:t>
            </a:r>
            <a:endParaRPr sz="2000" dirty="0">
              <a:latin typeface="Carlito"/>
              <a:cs typeface="Carlito"/>
            </a:endParaRPr>
          </a:p>
          <a:p>
            <a:pPr marL="403860" lvl="1" indent="-133985">
              <a:lnSpc>
                <a:spcPct val="100000"/>
              </a:lnSpc>
              <a:spcBef>
                <a:spcPts val="290"/>
              </a:spcBef>
              <a:buChar char="-"/>
              <a:tabLst>
                <a:tab pos="403860" algn="l"/>
              </a:tabLst>
            </a:pPr>
            <a:r>
              <a:rPr sz="2000" dirty="0">
                <a:latin typeface="Carlito"/>
                <a:cs typeface="Carlito"/>
              </a:rPr>
              <a:t>In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SOP,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focus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1’s</a:t>
            </a:r>
            <a:endParaRPr lang="en-US" sz="2000" spc="-25" dirty="0">
              <a:latin typeface="Carlito"/>
              <a:cs typeface="Carlito"/>
            </a:endParaRPr>
          </a:p>
          <a:p>
            <a:pPr marL="403860" lvl="1" indent="-133985">
              <a:lnSpc>
                <a:spcPct val="100000"/>
              </a:lnSpc>
              <a:spcBef>
                <a:spcPts val="290"/>
              </a:spcBef>
              <a:buChar char="-"/>
              <a:tabLst>
                <a:tab pos="403860" algn="l"/>
              </a:tabLst>
            </a:pPr>
            <a:r>
              <a:rPr sz="2000" dirty="0">
                <a:latin typeface="Carlito"/>
                <a:cs typeface="Carlito"/>
              </a:rPr>
              <a:t>In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POS,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focus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on</a:t>
            </a:r>
            <a:r>
              <a:rPr sz="2000" spc="-25" dirty="0">
                <a:latin typeface="Carlito"/>
                <a:cs typeface="Carlito"/>
              </a:rPr>
              <a:t> 0’s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000" dirty="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sz="2000" spc="-10" dirty="0">
                <a:latin typeface="Carlito"/>
                <a:cs typeface="Carlito"/>
              </a:rPr>
              <a:t>Grouping</a:t>
            </a:r>
            <a:endParaRPr sz="2000" dirty="0">
              <a:latin typeface="Carlito"/>
              <a:cs typeface="Carlito"/>
            </a:endParaRPr>
          </a:p>
          <a:p>
            <a:pPr marL="432434" lvl="1" indent="-133985">
              <a:lnSpc>
                <a:spcPct val="100000"/>
              </a:lnSpc>
              <a:spcBef>
                <a:spcPts val="215"/>
              </a:spcBef>
              <a:buChar char="-"/>
              <a:tabLst>
                <a:tab pos="432434" algn="l"/>
              </a:tabLst>
            </a:pPr>
            <a:r>
              <a:rPr sz="2000" dirty="0">
                <a:latin typeface="Carlito"/>
                <a:cs typeface="Carlito"/>
              </a:rPr>
              <a:t>Goal: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Maximize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size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groups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minimize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number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groups</a:t>
            </a:r>
            <a:endParaRPr sz="2000" dirty="0">
              <a:latin typeface="Carlito"/>
              <a:cs typeface="Carlito"/>
            </a:endParaRPr>
          </a:p>
          <a:p>
            <a:pPr marL="432434" lvl="1" indent="-133985">
              <a:lnSpc>
                <a:spcPct val="100000"/>
              </a:lnSpc>
              <a:spcBef>
                <a:spcPts val="285"/>
              </a:spcBef>
              <a:buChar char="-"/>
              <a:tabLst>
                <a:tab pos="432434" algn="l"/>
              </a:tabLst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number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cells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group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should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powers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0" dirty="0">
                <a:latin typeface="Carlito"/>
                <a:cs typeface="Carlito"/>
              </a:rPr>
              <a:t>2</a:t>
            </a:r>
            <a:endParaRPr sz="2000" dirty="0">
              <a:latin typeface="Carlito"/>
              <a:cs typeface="Carlito"/>
            </a:endParaRPr>
          </a:p>
          <a:p>
            <a:pPr marL="432434" lvl="1" indent="-133985">
              <a:lnSpc>
                <a:spcPct val="100000"/>
              </a:lnSpc>
              <a:spcBef>
                <a:spcPts val="195"/>
              </a:spcBef>
              <a:buChar char="-"/>
              <a:tabLst>
                <a:tab pos="432434" algn="l"/>
              </a:tabLst>
            </a:pPr>
            <a:r>
              <a:rPr sz="2000" dirty="0">
                <a:latin typeface="Carlito"/>
                <a:cs typeface="Carlito"/>
              </a:rPr>
              <a:t>Overlapping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allowed</a:t>
            </a:r>
            <a:endParaRPr sz="20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65"/>
              </a:spcBef>
              <a:buFont typeface="Carlito"/>
              <a:buChar char="-"/>
            </a:pPr>
            <a:endParaRPr sz="2000" dirty="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000" dirty="0">
                <a:latin typeface="Carlito"/>
                <a:cs typeface="Carlito"/>
              </a:rPr>
              <a:t>Nonstandard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SOP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Expression</a:t>
            </a:r>
            <a:endParaRPr sz="2000" dirty="0">
              <a:latin typeface="Carlito"/>
              <a:cs typeface="Carlito"/>
            </a:endParaRPr>
          </a:p>
          <a:p>
            <a:pPr marL="432434" lvl="1" indent="-133985">
              <a:lnSpc>
                <a:spcPct val="100000"/>
              </a:lnSpc>
              <a:spcBef>
                <a:spcPts val="195"/>
              </a:spcBef>
              <a:buChar char="-"/>
              <a:tabLst>
                <a:tab pos="432434" algn="l"/>
              </a:tabLst>
            </a:pPr>
            <a:r>
              <a:rPr sz="2000" dirty="0">
                <a:latin typeface="Carlito"/>
                <a:cs typeface="Carlito"/>
              </a:rPr>
              <a:t>Expand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each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term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8" y="1976627"/>
            <a:ext cx="10346055" cy="15443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“Don’t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Care”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Conditions</a:t>
            </a:r>
            <a:endParaRPr sz="3200" dirty="0">
              <a:latin typeface="Carlito"/>
              <a:cs typeface="Carlito"/>
            </a:endParaRPr>
          </a:p>
          <a:p>
            <a:pPr marL="12700" marR="5080" indent="368300">
              <a:lnSpc>
                <a:spcPct val="101499"/>
              </a:lnSpc>
              <a:spcBef>
                <a:spcPts val="615"/>
              </a:spcBef>
            </a:pPr>
            <a:r>
              <a:rPr sz="3200" dirty="0">
                <a:latin typeface="Carlito"/>
                <a:cs typeface="Carlito"/>
              </a:rPr>
              <a:t>-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some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states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never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occur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application,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treated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“don’t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care”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terms.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3018" y="3445121"/>
            <a:ext cx="3711867" cy="28362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8" y="2061972"/>
            <a:ext cx="880618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Converting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</a:t>
            </a:r>
            <a:r>
              <a:rPr lang="en-US" sz="3200" dirty="0">
                <a:latin typeface="Carlito"/>
                <a:cs typeface="Carlito"/>
              </a:rPr>
              <a:t>e</a:t>
            </a:r>
            <a:r>
              <a:rPr sz="3200" dirty="0">
                <a:latin typeface="Carlito"/>
                <a:cs typeface="Carlito"/>
              </a:rPr>
              <a:t>t</a:t>
            </a:r>
            <a:r>
              <a:rPr lang="en-US" sz="3200" dirty="0">
                <a:latin typeface="Carlito"/>
                <a:cs typeface="Carlito"/>
              </a:rPr>
              <a:t>ween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POS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SOP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K-</a:t>
            </a:r>
            <a:r>
              <a:rPr sz="3200" spc="-25" dirty="0">
                <a:latin typeface="Carlito"/>
                <a:cs typeface="Carlito"/>
              </a:rPr>
              <a:t>Map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173" y="2810066"/>
            <a:ext cx="8316595" cy="3942715"/>
            <a:chOff x="96173" y="2810066"/>
            <a:chExt cx="8316595" cy="39427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73" y="6308776"/>
              <a:ext cx="3064421" cy="4437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2533" y="2810066"/>
              <a:ext cx="6429946" cy="3503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8" y="2061972"/>
            <a:ext cx="5744210" cy="144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3200" spc="-10" dirty="0">
                <a:latin typeface="Carlito"/>
                <a:cs typeface="Carlito"/>
              </a:rPr>
              <a:t>K-</a:t>
            </a:r>
            <a:r>
              <a:rPr sz="3200" dirty="0">
                <a:latin typeface="Carlito"/>
                <a:cs typeface="Carlito"/>
              </a:rPr>
              <a:t>Map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SOP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Minimization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3200">
              <a:latin typeface="Carlito"/>
              <a:cs typeface="Carlito"/>
            </a:endParaRPr>
          </a:p>
          <a:p>
            <a:pPr marL="393065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Q3: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Minimize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expression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K-</a:t>
            </a:r>
            <a:r>
              <a:rPr sz="2400" spc="-20" dirty="0">
                <a:latin typeface="Carlito"/>
                <a:cs typeface="Carlito"/>
              </a:rPr>
              <a:t>Map: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5588" y="3800475"/>
            <a:ext cx="37084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8" y="1976627"/>
            <a:ext cx="9777095" cy="1757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</a:tabLst>
            </a:pPr>
            <a:r>
              <a:rPr sz="3200" spc="-10" dirty="0">
                <a:latin typeface="Carlito"/>
                <a:cs typeface="Carlito"/>
              </a:rPr>
              <a:t>Outline</a:t>
            </a:r>
            <a:endParaRPr sz="3200" dirty="0">
              <a:latin typeface="Carlito"/>
              <a:cs typeface="Carlito"/>
            </a:endParaRPr>
          </a:p>
          <a:p>
            <a:pPr marL="596265" lvl="1" indent="-215265">
              <a:lnSpc>
                <a:spcPct val="100000"/>
              </a:lnSpc>
              <a:spcBef>
                <a:spcPts val="675"/>
              </a:spcBef>
              <a:buChar char="-"/>
              <a:tabLst>
                <a:tab pos="596265" algn="l"/>
              </a:tabLst>
            </a:pPr>
            <a:r>
              <a:rPr sz="3200" dirty="0">
                <a:latin typeface="Carlito"/>
                <a:cs typeface="Carlito"/>
              </a:rPr>
              <a:t>Intro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laws,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rules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theorem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about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Boolean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algebra</a:t>
            </a:r>
            <a:endParaRPr sz="3200" dirty="0">
              <a:latin typeface="Carlito"/>
              <a:cs typeface="Carlito"/>
            </a:endParaRPr>
          </a:p>
          <a:p>
            <a:pPr marL="596265" lvl="1" indent="-215265">
              <a:lnSpc>
                <a:spcPct val="100000"/>
              </a:lnSpc>
              <a:spcBef>
                <a:spcPts val="765"/>
              </a:spcBef>
              <a:buChar char="-"/>
              <a:tabLst>
                <a:tab pos="596265" algn="l"/>
              </a:tabLst>
            </a:pPr>
            <a:r>
              <a:rPr lang="en-US" sz="3200" dirty="0">
                <a:latin typeface="Carlito"/>
                <a:cs typeface="Carlito"/>
              </a:rPr>
              <a:t>How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simplify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expressions</a:t>
            </a:r>
            <a:endParaRPr sz="32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8" y="1828970"/>
            <a:ext cx="5671185" cy="1287145"/>
          </a:xfrm>
          <a:prstGeom prst="rect">
            <a:avLst/>
          </a:prstGeom>
        </p:spPr>
        <p:txBody>
          <a:bodyPr vert="horz" wrap="square" lIns="0" tIns="2457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935"/>
              </a:spcBef>
              <a:buChar char="•"/>
              <a:tabLst>
                <a:tab pos="354965" algn="l"/>
              </a:tabLst>
            </a:pPr>
            <a:r>
              <a:rPr sz="3200" spc="-10" dirty="0">
                <a:latin typeface="Carlito"/>
                <a:cs typeface="Carlito"/>
              </a:rPr>
              <a:t>K-</a:t>
            </a:r>
            <a:r>
              <a:rPr sz="3200" dirty="0">
                <a:latin typeface="Carlito"/>
                <a:cs typeface="Carlito"/>
              </a:rPr>
              <a:t>Map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SOP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Minimization</a:t>
            </a:r>
            <a:endParaRPr sz="3200">
              <a:latin typeface="Carlito"/>
              <a:cs typeface="Carlito"/>
            </a:endParaRPr>
          </a:p>
          <a:p>
            <a:pPr marL="320040">
              <a:lnSpc>
                <a:spcPct val="100000"/>
              </a:lnSpc>
              <a:spcBef>
                <a:spcPts val="1375"/>
              </a:spcBef>
            </a:pPr>
            <a:r>
              <a:rPr sz="2400" dirty="0">
                <a:latin typeface="Carlito"/>
                <a:cs typeface="Carlito"/>
              </a:rPr>
              <a:t>Q3: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Minimize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expression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K-</a:t>
            </a:r>
            <a:r>
              <a:rPr sz="2400" spc="-20" dirty="0">
                <a:latin typeface="Carlito"/>
                <a:cs typeface="Carlito"/>
              </a:rPr>
              <a:t>Map: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4243" y="3369881"/>
            <a:ext cx="3708393" cy="253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5063" y="2273037"/>
            <a:ext cx="1809979" cy="389348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763602" y="3952290"/>
            <a:ext cx="2273300" cy="2276475"/>
          </a:xfrm>
          <a:custGeom>
            <a:avLst/>
            <a:gdLst/>
            <a:ahLst/>
            <a:cxnLst/>
            <a:rect l="l" t="t" r="r" b="b"/>
            <a:pathLst>
              <a:path w="2273300" h="2276475">
                <a:moveTo>
                  <a:pt x="571484" y="0"/>
                </a:moveTo>
                <a:lnTo>
                  <a:pt x="571484" y="2275991"/>
                </a:lnTo>
              </a:path>
              <a:path w="2273300" h="2276475">
                <a:moveTo>
                  <a:pt x="1136620" y="0"/>
                </a:moveTo>
                <a:lnTo>
                  <a:pt x="1136620" y="2275991"/>
                </a:lnTo>
              </a:path>
              <a:path w="2273300" h="2276475">
                <a:moveTo>
                  <a:pt x="1701750" y="0"/>
                </a:moveTo>
                <a:lnTo>
                  <a:pt x="1701750" y="2275991"/>
                </a:lnTo>
              </a:path>
              <a:path w="2273300" h="2276475">
                <a:moveTo>
                  <a:pt x="0" y="523999"/>
                </a:moveTo>
                <a:lnTo>
                  <a:pt x="2273241" y="523999"/>
                </a:lnTo>
              </a:path>
              <a:path w="2273300" h="2276475">
                <a:moveTo>
                  <a:pt x="0" y="1105880"/>
                </a:moveTo>
                <a:lnTo>
                  <a:pt x="2273241" y="1105880"/>
                </a:lnTo>
              </a:path>
              <a:path w="2273300" h="2276475">
                <a:moveTo>
                  <a:pt x="0" y="1687760"/>
                </a:moveTo>
                <a:lnTo>
                  <a:pt x="2273241" y="1687760"/>
                </a:lnTo>
              </a:path>
              <a:path w="2273300" h="2276475">
                <a:moveTo>
                  <a:pt x="6350" y="0"/>
                </a:moveTo>
                <a:lnTo>
                  <a:pt x="6350" y="2275991"/>
                </a:lnTo>
              </a:path>
              <a:path w="2273300" h="2276475">
                <a:moveTo>
                  <a:pt x="2266891" y="0"/>
                </a:moveTo>
                <a:lnTo>
                  <a:pt x="2266891" y="2275991"/>
                </a:lnTo>
              </a:path>
              <a:path w="2273300" h="2276475">
                <a:moveTo>
                  <a:pt x="0" y="6350"/>
                </a:moveTo>
                <a:lnTo>
                  <a:pt x="2273241" y="6350"/>
                </a:lnTo>
              </a:path>
              <a:path w="2273300" h="2276475">
                <a:moveTo>
                  <a:pt x="0" y="2269641"/>
                </a:moveTo>
                <a:lnTo>
                  <a:pt x="2273241" y="226964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5616" y="40533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40475" y="3978744"/>
            <a:ext cx="1108075" cy="2195830"/>
            <a:chOff x="6340475" y="3978744"/>
            <a:chExt cx="1108075" cy="2195830"/>
          </a:xfrm>
        </p:grpSpPr>
        <p:sp>
          <p:nvSpPr>
            <p:cNvPr id="10" name="object 10"/>
            <p:cNvSpPr/>
            <p:nvPr/>
          </p:nvSpPr>
          <p:spPr>
            <a:xfrm>
              <a:off x="6346825" y="4485119"/>
              <a:ext cx="1095375" cy="1122680"/>
            </a:xfrm>
            <a:custGeom>
              <a:avLst/>
              <a:gdLst/>
              <a:ahLst/>
              <a:cxnLst/>
              <a:rect l="l" t="t" r="r" b="b"/>
              <a:pathLst>
                <a:path w="1095375" h="1122679">
                  <a:moveTo>
                    <a:pt x="796988" y="0"/>
                  </a:moveTo>
                  <a:lnTo>
                    <a:pt x="298297" y="0"/>
                  </a:lnTo>
                  <a:lnTo>
                    <a:pt x="249912" y="3904"/>
                  </a:lnTo>
                  <a:lnTo>
                    <a:pt x="204012" y="15207"/>
                  </a:lnTo>
                  <a:lnTo>
                    <a:pt x="161213" y="33295"/>
                  </a:lnTo>
                  <a:lnTo>
                    <a:pt x="122127" y="57554"/>
                  </a:lnTo>
                  <a:lnTo>
                    <a:pt x="87369" y="87369"/>
                  </a:lnTo>
                  <a:lnTo>
                    <a:pt x="57554" y="122127"/>
                  </a:lnTo>
                  <a:lnTo>
                    <a:pt x="33295" y="161213"/>
                  </a:lnTo>
                  <a:lnTo>
                    <a:pt x="15207" y="204012"/>
                  </a:lnTo>
                  <a:lnTo>
                    <a:pt x="3904" y="249912"/>
                  </a:lnTo>
                  <a:lnTo>
                    <a:pt x="0" y="298297"/>
                  </a:lnTo>
                  <a:lnTo>
                    <a:pt x="0" y="824217"/>
                  </a:lnTo>
                  <a:lnTo>
                    <a:pt x="3904" y="872602"/>
                  </a:lnTo>
                  <a:lnTo>
                    <a:pt x="15207" y="918502"/>
                  </a:lnTo>
                  <a:lnTo>
                    <a:pt x="33295" y="961302"/>
                  </a:lnTo>
                  <a:lnTo>
                    <a:pt x="57554" y="1000388"/>
                  </a:lnTo>
                  <a:lnTo>
                    <a:pt x="87369" y="1035146"/>
                  </a:lnTo>
                  <a:lnTo>
                    <a:pt x="122127" y="1064962"/>
                  </a:lnTo>
                  <a:lnTo>
                    <a:pt x="161213" y="1089221"/>
                  </a:lnTo>
                  <a:lnTo>
                    <a:pt x="204012" y="1107309"/>
                  </a:lnTo>
                  <a:lnTo>
                    <a:pt x="249912" y="1118613"/>
                  </a:lnTo>
                  <a:lnTo>
                    <a:pt x="298297" y="1122517"/>
                  </a:lnTo>
                  <a:lnTo>
                    <a:pt x="796988" y="1122517"/>
                  </a:lnTo>
                  <a:lnTo>
                    <a:pt x="845377" y="1118613"/>
                  </a:lnTo>
                  <a:lnTo>
                    <a:pt x="891279" y="1107309"/>
                  </a:lnTo>
                  <a:lnTo>
                    <a:pt x="934081" y="1089221"/>
                  </a:lnTo>
                  <a:lnTo>
                    <a:pt x="973168" y="1064962"/>
                  </a:lnTo>
                  <a:lnTo>
                    <a:pt x="1007927" y="1035146"/>
                  </a:lnTo>
                  <a:lnTo>
                    <a:pt x="1037743" y="1000388"/>
                  </a:lnTo>
                  <a:lnTo>
                    <a:pt x="1062002" y="961302"/>
                  </a:lnTo>
                  <a:lnTo>
                    <a:pt x="1080091" y="918502"/>
                  </a:lnTo>
                  <a:lnTo>
                    <a:pt x="1091394" y="872602"/>
                  </a:lnTo>
                  <a:lnTo>
                    <a:pt x="1095298" y="824217"/>
                  </a:lnTo>
                  <a:lnTo>
                    <a:pt x="1095298" y="298297"/>
                  </a:lnTo>
                  <a:lnTo>
                    <a:pt x="1091394" y="249912"/>
                  </a:lnTo>
                  <a:lnTo>
                    <a:pt x="1080091" y="204012"/>
                  </a:lnTo>
                  <a:lnTo>
                    <a:pt x="1062002" y="161213"/>
                  </a:lnTo>
                  <a:lnTo>
                    <a:pt x="1037743" y="122127"/>
                  </a:lnTo>
                  <a:lnTo>
                    <a:pt x="1007927" y="87369"/>
                  </a:lnTo>
                  <a:lnTo>
                    <a:pt x="973168" y="57554"/>
                  </a:lnTo>
                  <a:lnTo>
                    <a:pt x="934081" y="33295"/>
                  </a:lnTo>
                  <a:lnTo>
                    <a:pt x="891279" y="15207"/>
                  </a:lnTo>
                  <a:lnTo>
                    <a:pt x="845377" y="3904"/>
                  </a:lnTo>
                  <a:lnTo>
                    <a:pt x="796988" y="0"/>
                  </a:lnTo>
                  <a:close/>
                </a:path>
              </a:pathLst>
            </a:custGeom>
            <a:solidFill>
              <a:srgbClr val="00B0F0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46825" y="4485119"/>
              <a:ext cx="1095375" cy="1122680"/>
            </a:xfrm>
            <a:custGeom>
              <a:avLst/>
              <a:gdLst/>
              <a:ahLst/>
              <a:cxnLst/>
              <a:rect l="l" t="t" r="r" b="b"/>
              <a:pathLst>
                <a:path w="1095375" h="1122679">
                  <a:moveTo>
                    <a:pt x="0" y="298305"/>
                  </a:moveTo>
                  <a:lnTo>
                    <a:pt x="3904" y="249918"/>
                  </a:lnTo>
                  <a:lnTo>
                    <a:pt x="15207" y="204017"/>
                  </a:lnTo>
                  <a:lnTo>
                    <a:pt x="33296" y="161216"/>
                  </a:lnTo>
                  <a:lnTo>
                    <a:pt x="57555" y="122130"/>
                  </a:lnTo>
                  <a:lnTo>
                    <a:pt x="87371" y="87371"/>
                  </a:lnTo>
                  <a:lnTo>
                    <a:pt x="122130" y="57555"/>
                  </a:lnTo>
                  <a:lnTo>
                    <a:pt x="161216" y="33296"/>
                  </a:lnTo>
                  <a:lnTo>
                    <a:pt x="204017" y="15207"/>
                  </a:lnTo>
                  <a:lnTo>
                    <a:pt x="249918" y="3904"/>
                  </a:lnTo>
                  <a:lnTo>
                    <a:pt x="298305" y="0"/>
                  </a:lnTo>
                  <a:lnTo>
                    <a:pt x="796996" y="0"/>
                  </a:lnTo>
                  <a:lnTo>
                    <a:pt x="845383" y="3904"/>
                  </a:lnTo>
                  <a:lnTo>
                    <a:pt x="891283" y="15207"/>
                  </a:lnTo>
                  <a:lnTo>
                    <a:pt x="934084" y="33296"/>
                  </a:lnTo>
                  <a:lnTo>
                    <a:pt x="973171" y="57555"/>
                  </a:lnTo>
                  <a:lnTo>
                    <a:pt x="1007929" y="87371"/>
                  </a:lnTo>
                  <a:lnTo>
                    <a:pt x="1037745" y="122130"/>
                  </a:lnTo>
                  <a:lnTo>
                    <a:pt x="1062004" y="161216"/>
                  </a:lnTo>
                  <a:lnTo>
                    <a:pt x="1080092" y="204017"/>
                  </a:lnTo>
                  <a:lnTo>
                    <a:pt x="1091396" y="249918"/>
                  </a:lnTo>
                  <a:lnTo>
                    <a:pt x="1095300" y="298305"/>
                  </a:lnTo>
                  <a:lnTo>
                    <a:pt x="1095300" y="824214"/>
                  </a:lnTo>
                  <a:lnTo>
                    <a:pt x="1091396" y="872601"/>
                  </a:lnTo>
                  <a:lnTo>
                    <a:pt x="1080092" y="918501"/>
                  </a:lnTo>
                  <a:lnTo>
                    <a:pt x="1062004" y="961302"/>
                  </a:lnTo>
                  <a:lnTo>
                    <a:pt x="1037745" y="1000389"/>
                  </a:lnTo>
                  <a:lnTo>
                    <a:pt x="1007929" y="1035148"/>
                  </a:lnTo>
                  <a:lnTo>
                    <a:pt x="973171" y="1064964"/>
                  </a:lnTo>
                  <a:lnTo>
                    <a:pt x="934084" y="1089224"/>
                  </a:lnTo>
                  <a:lnTo>
                    <a:pt x="891283" y="1107312"/>
                  </a:lnTo>
                  <a:lnTo>
                    <a:pt x="845383" y="1118616"/>
                  </a:lnTo>
                  <a:lnTo>
                    <a:pt x="796996" y="1122520"/>
                  </a:lnTo>
                  <a:lnTo>
                    <a:pt x="298305" y="1122520"/>
                  </a:lnTo>
                  <a:lnTo>
                    <a:pt x="249918" y="1118616"/>
                  </a:lnTo>
                  <a:lnTo>
                    <a:pt x="204017" y="1107312"/>
                  </a:lnTo>
                  <a:lnTo>
                    <a:pt x="161216" y="1089224"/>
                  </a:lnTo>
                  <a:lnTo>
                    <a:pt x="122130" y="1064964"/>
                  </a:lnTo>
                  <a:lnTo>
                    <a:pt x="87371" y="1035148"/>
                  </a:lnTo>
                  <a:lnTo>
                    <a:pt x="57555" y="1000389"/>
                  </a:lnTo>
                  <a:lnTo>
                    <a:pt x="33296" y="961302"/>
                  </a:lnTo>
                  <a:lnTo>
                    <a:pt x="15207" y="918501"/>
                  </a:lnTo>
                  <a:lnTo>
                    <a:pt x="3904" y="872601"/>
                  </a:lnTo>
                  <a:lnTo>
                    <a:pt x="0" y="824214"/>
                  </a:lnTo>
                  <a:lnTo>
                    <a:pt x="0" y="2983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4126" y="3985094"/>
              <a:ext cx="447675" cy="2183130"/>
            </a:xfrm>
            <a:custGeom>
              <a:avLst/>
              <a:gdLst/>
              <a:ahLst/>
              <a:cxnLst/>
              <a:rect l="l" t="t" r="r" b="b"/>
              <a:pathLst>
                <a:path w="447675" h="2183129">
                  <a:moveTo>
                    <a:pt x="223774" y="0"/>
                  </a:moveTo>
                  <a:lnTo>
                    <a:pt x="178676" y="4545"/>
                  </a:lnTo>
                  <a:lnTo>
                    <a:pt x="136672" y="17583"/>
                  </a:lnTo>
                  <a:lnTo>
                    <a:pt x="98661" y="38213"/>
                  </a:lnTo>
                  <a:lnTo>
                    <a:pt x="65543" y="65536"/>
                  </a:lnTo>
                  <a:lnTo>
                    <a:pt x="38217" y="98652"/>
                  </a:lnTo>
                  <a:lnTo>
                    <a:pt x="17585" y="136661"/>
                  </a:lnTo>
                  <a:lnTo>
                    <a:pt x="4546" y="178664"/>
                  </a:lnTo>
                  <a:lnTo>
                    <a:pt x="0" y="223761"/>
                  </a:lnTo>
                  <a:lnTo>
                    <a:pt x="0" y="1959331"/>
                  </a:lnTo>
                  <a:lnTo>
                    <a:pt x="4546" y="2004428"/>
                  </a:lnTo>
                  <a:lnTo>
                    <a:pt x="17585" y="2046432"/>
                  </a:lnTo>
                  <a:lnTo>
                    <a:pt x="38217" y="2084442"/>
                  </a:lnTo>
                  <a:lnTo>
                    <a:pt x="65543" y="2117559"/>
                  </a:lnTo>
                  <a:lnTo>
                    <a:pt x="98661" y="2144883"/>
                  </a:lnTo>
                  <a:lnTo>
                    <a:pt x="136672" y="2165514"/>
                  </a:lnTo>
                  <a:lnTo>
                    <a:pt x="178676" y="2178553"/>
                  </a:lnTo>
                  <a:lnTo>
                    <a:pt x="223774" y="2183102"/>
                  </a:lnTo>
                  <a:lnTo>
                    <a:pt x="268870" y="2178555"/>
                  </a:lnTo>
                  <a:lnTo>
                    <a:pt x="310873" y="2165517"/>
                  </a:lnTo>
                  <a:lnTo>
                    <a:pt x="348882" y="2144886"/>
                  </a:lnTo>
                  <a:lnTo>
                    <a:pt x="381998" y="2117562"/>
                  </a:lnTo>
                  <a:lnTo>
                    <a:pt x="409321" y="2084445"/>
                  </a:lnTo>
                  <a:lnTo>
                    <a:pt x="429951" y="2046434"/>
                  </a:lnTo>
                  <a:lnTo>
                    <a:pt x="442989" y="2004431"/>
                  </a:lnTo>
                  <a:lnTo>
                    <a:pt x="447535" y="1959334"/>
                  </a:lnTo>
                  <a:lnTo>
                    <a:pt x="447535" y="223761"/>
                  </a:lnTo>
                  <a:lnTo>
                    <a:pt x="442989" y="178664"/>
                  </a:lnTo>
                  <a:lnTo>
                    <a:pt x="429951" y="136661"/>
                  </a:lnTo>
                  <a:lnTo>
                    <a:pt x="409321" y="98652"/>
                  </a:lnTo>
                  <a:lnTo>
                    <a:pt x="381998" y="65536"/>
                  </a:lnTo>
                  <a:lnTo>
                    <a:pt x="348882" y="38213"/>
                  </a:lnTo>
                  <a:lnTo>
                    <a:pt x="310873" y="17583"/>
                  </a:lnTo>
                  <a:lnTo>
                    <a:pt x="268870" y="4545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00B0F0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4125" y="3985094"/>
              <a:ext cx="447675" cy="2183130"/>
            </a:xfrm>
            <a:custGeom>
              <a:avLst/>
              <a:gdLst/>
              <a:ahLst/>
              <a:cxnLst/>
              <a:rect l="l" t="t" r="r" b="b"/>
              <a:pathLst>
                <a:path w="447675" h="2183129">
                  <a:moveTo>
                    <a:pt x="223768" y="0"/>
                  </a:moveTo>
                  <a:lnTo>
                    <a:pt x="268865" y="4546"/>
                  </a:lnTo>
                  <a:lnTo>
                    <a:pt x="310868" y="17584"/>
                  </a:lnTo>
                  <a:lnTo>
                    <a:pt x="348879" y="38215"/>
                  </a:lnTo>
                  <a:lnTo>
                    <a:pt x="381996" y="65540"/>
                  </a:lnTo>
                  <a:lnTo>
                    <a:pt x="409320" y="98657"/>
                  </a:lnTo>
                  <a:lnTo>
                    <a:pt x="429951" y="136667"/>
                  </a:lnTo>
                  <a:lnTo>
                    <a:pt x="442990" y="178670"/>
                  </a:lnTo>
                  <a:lnTo>
                    <a:pt x="447536" y="223768"/>
                  </a:lnTo>
                  <a:lnTo>
                    <a:pt x="447536" y="1959341"/>
                  </a:lnTo>
                  <a:lnTo>
                    <a:pt x="442990" y="2004436"/>
                  </a:lnTo>
                  <a:lnTo>
                    <a:pt x="429951" y="2046438"/>
                  </a:lnTo>
                  <a:lnTo>
                    <a:pt x="409320" y="2084447"/>
                  </a:lnTo>
                  <a:lnTo>
                    <a:pt x="381996" y="2117563"/>
                  </a:lnTo>
                  <a:lnTo>
                    <a:pt x="348879" y="2144886"/>
                  </a:lnTo>
                  <a:lnTo>
                    <a:pt x="310868" y="2165517"/>
                  </a:lnTo>
                  <a:lnTo>
                    <a:pt x="268865" y="2178555"/>
                  </a:lnTo>
                  <a:lnTo>
                    <a:pt x="223768" y="2183101"/>
                  </a:lnTo>
                  <a:lnTo>
                    <a:pt x="178670" y="2178555"/>
                  </a:lnTo>
                  <a:lnTo>
                    <a:pt x="136667" y="2165517"/>
                  </a:lnTo>
                  <a:lnTo>
                    <a:pt x="98657" y="2144886"/>
                  </a:lnTo>
                  <a:lnTo>
                    <a:pt x="65540" y="2117562"/>
                  </a:lnTo>
                  <a:lnTo>
                    <a:pt x="38215" y="2084445"/>
                  </a:lnTo>
                  <a:lnTo>
                    <a:pt x="17584" y="2046434"/>
                  </a:lnTo>
                  <a:lnTo>
                    <a:pt x="4546" y="2004430"/>
                  </a:lnTo>
                  <a:lnTo>
                    <a:pt x="0" y="1959331"/>
                  </a:lnTo>
                  <a:lnTo>
                    <a:pt x="2" y="223768"/>
                  </a:lnTo>
                  <a:lnTo>
                    <a:pt x="4548" y="178670"/>
                  </a:lnTo>
                  <a:lnTo>
                    <a:pt x="17586" y="136667"/>
                  </a:lnTo>
                  <a:lnTo>
                    <a:pt x="38217" y="98657"/>
                  </a:lnTo>
                  <a:lnTo>
                    <a:pt x="65542" y="65540"/>
                  </a:lnTo>
                  <a:lnTo>
                    <a:pt x="98659" y="38215"/>
                  </a:lnTo>
                  <a:lnTo>
                    <a:pt x="136669" y="17584"/>
                  </a:lnTo>
                  <a:lnTo>
                    <a:pt x="178672" y="4546"/>
                  </a:lnTo>
                  <a:lnTo>
                    <a:pt x="22377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069109" y="3848773"/>
            <a:ext cx="152400" cy="12700"/>
          </a:xfrm>
          <a:custGeom>
            <a:avLst/>
            <a:gdLst/>
            <a:ahLst/>
            <a:cxnLst/>
            <a:rect l="l" t="t" r="r" b="b"/>
            <a:pathLst>
              <a:path w="152400" h="12700">
                <a:moveTo>
                  <a:pt x="152400" y="0"/>
                </a:moveTo>
                <a:lnTo>
                  <a:pt x="0" y="0"/>
                </a:lnTo>
                <a:lnTo>
                  <a:pt x="0" y="12700"/>
                </a:lnTo>
                <a:lnTo>
                  <a:pt x="152400" y="127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6461" y="3733292"/>
            <a:ext cx="2021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7235" algn="l"/>
              </a:tabLst>
            </a:pPr>
            <a:r>
              <a:rPr sz="3600" spc="-37" baseline="1157" dirty="0">
                <a:solidFill>
                  <a:srgbClr val="FF0000"/>
                </a:solidFill>
                <a:latin typeface="Carlito"/>
                <a:cs typeface="Carlito"/>
              </a:rPr>
              <a:t>A3:</a:t>
            </a:r>
            <a:r>
              <a:rPr sz="3600" baseline="1157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1800" spc="120" dirty="0">
                <a:latin typeface="Times New Roman"/>
                <a:cs typeface="Times New Roman"/>
              </a:rPr>
              <a:t>A</a:t>
            </a:r>
            <a:r>
              <a:rPr sz="1800" spc="120" dirty="0">
                <a:latin typeface="DejaVu Serif Condensed"/>
                <a:cs typeface="DejaVu Serif Condensed"/>
              </a:rPr>
              <a:t>𝐵</a:t>
            </a:r>
            <a:r>
              <a:rPr sz="1800" spc="-5" dirty="0">
                <a:latin typeface="DejaVu Serif Condensed"/>
                <a:cs typeface="DejaVu Serif Condensed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+BD+CD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0981" y="51963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2363" y="51902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78536" y="4605020"/>
            <a:ext cx="70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215" algn="l"/>
              </a:tabLst>
            </a:pPr>
            <a:r>
              <a:rPr sz="1800" spc="-50" dirty="0">
                <a:latin typeface="Carlito"/>
                <a:cs typeface="Carlito"/>
              </a:rPr>
              <a:t>1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7280" y="5738876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885" algn="l"/>
                <a:tab pos="1180465" algn="l"/>
                <a:tab pos="1725295" algn="l"/>
              </a:tabLst>
            </a:pPr>
            <a:r>
              <a:rPr sz="1800" spc="-50" dirty="0">
                <a:latin typeface="Carlito"/>
                <a:cs typeface="Carlito"/>
              </a:rPr>
              <a:t>1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50" dirty="0">
                <a:latin typeface="Carlito"/>
                <a:cs typeface="Carlito"/>
              </a:rPr>
              <a:t>1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50" dirty="0">
                <a:latin typeface="Carlito"/>
                <a:cs typeface="Carlito"/>
              </a:rPr>
              <a:t>1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2700" spc="-75" baseline="1543" dirty="0">
                <a:latin typeface="Carlito"/>
                <a:cs typeface="Carlito"/>
              </a:rPr>
              <a:t>1</a:t>
            </a:r>
            <a:endParaRPr sz="2700" baseline="1543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27827" y="3537584"/>
            <a:ext cx="2665095" cy="2618105"/>
            <a:chOff x="5327827" y="3537584"/>
            <a:chExt cx="2665095" cy="2618105"/>
          </a:xfrm>
        </p:grpSpPr>
        <p:sp>
          <p:nvSpPr>
            <p:cNvPr id="21" name="object 21"/>
            <p:cNvSpPr/>
            <p:nvPr/>
          </p:nvSpPr>
          <p:spPr>
            <a:xfrm>
              <a:off x="5802922" y="5701407"/>
              <a:ext cx="2183130" cy="447675"/>
            </a:xfrm>
            <a:custGeom>
              <a:avLst/>
              <a:gdLst/>
              <a:ahLst/>
              <a:cxnLst/>
              <a:rect l="l" t="t" r="r" b="b"/>
              <a:pathLst>
                <a:path w="2183129" h="447675">
                  <a:moveTo>
                    <a:pt x="223761" y="0"/>
                  </a:moveTo>
                  <a:lnTo>
                    <a:pt x="178656" y="4548"/>
                  </a:lnTo>
                  <a:lnTo>
                    <a:pt x="136656" y="17587"/>
                  </a:lnTo>
                  <a:lnTo>
                    <a:pt x="98649" y="38218"/>
                  </a:lnTo>
                  <a:lnTo>
                    <a:pt x="65534" y="65543"/>
                  </a:lnTo>
                  <a:lnTo>
                    <a:pt x="38212" y="98660"/>
                  </a:lnTo>
                  <a:lnTo>
                    <a:pt x="17582" y="136670"/>
                  </a:lnTo>
                  <a:lnTo>
                    <a:pt x="4545" y="178674"/>
                  </a:lnTo>
                  <a:lnTo>
                    <a:pt x="0" y="223771"/>
                  </a:lnTo>
                  <a:lnTo>
                    <a:pt x="4545" y="268865"/>
                  </a:lnTo>
                  <a:lnTo>
                    <a:pt x="17583" y="310869"/>
                  </a:lnTo>
                  <a:lnTo>
                    <a:pt x="38213" y="348879"/>
                  </a:lnTo>
                  <a:lnTo>
                    <a:pt x="65536" y="381996"/>
                  </a:lnTo>
                  <a:lnTo>
                    <a:pt x="98652" y="409320"/>
                  </a:lnTo>
                  <a:lnTo>
                    <a:pt x="136661" y="429951"/>
                  </a:lnTo>
                  <a:lnTo>
                    <a:pt x="178664" y="442990"/>
                  </a:lnTo>
                  <a:lnTo>
                    <a:pt x="223761" y="447536"/>
                  </a:lnTo>
                  <a:lnTo>
                    <a:pt x="1959330" y="447536"/>
                  </a:lnTo>
                  <a:lnTo>
                    <a:pt x="2004427" y="442990"/>
                  </a:lnTo>
                  <a:lnTo>
                    <a:pt x="2046431" y="429951"/>
                  </a:lnTo>
                  <a:lnTo>
                    <a:pt x="2084443" y="409320"/>
                  </a:lnTo>
                  <a:lnTo>
                    <a:pt x="2117561" y="381996"/>
                  </a:lnTo>
                  <a:lnTo>
                    <a:pt x="2144886" y="348879"/>
                  </a:lnTo>
                  <a:lnTo>
                    <a:pt x="2165518" y="310869"/>
                  </a:lnTo>
                  <a:lnTo>
                    <a:pt x="2178557" y="268865"/>
                  </a:lnTo>
                  <a:lnTo>
                    <a:pt x="2183104" y="223771"/>
                  </a:lnTo>
                  <a:lnTo>
                    <a:pt x="2178557" y="178671"/>
                  </a:lnTo>
                  <a:lnTo>
                    <a:pt x="2165517" y="136668"/>
                  </a:lnTo>
                  <a:lnTo>
                    <a:pt x="2144884" y="98657"/>
                  </a:lnTo>
                  <a:lnTo>
                    <a:pt x="2117558" y="65540"/>
                  </a:lnTo>
                  <a:lnTo>
                    <a:pt x="2084438" y="38216"/>
                  </a:lnTo>
                  <a:lnTo>
                    <a:pt x="2046423" y="17584"/>
                  </a:lnTo>
                  <a:lnTo>
                    <a:pt x="2004402" y="4546"/>
                  </a:lnTo>
                  <a:lnTo>
                    <a:pt x="1959330" y="2"/>
                  </a:lnTo>
                  <a:lnTo>
                    <a:pt x="223761" y="0"/>
                  </a:lnTo>
                  <a:close/>
                </a:path>
              </a:pathLst>
            </a:custGeom>
            <a:solidFill>
              <a:srgbClr val="00B0F0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02925" y="5701407"/>
              <a:ext cx="2183130" cy="447675"/>
            </a:xfrm>
            <a:custGeom>
              <a:avLst/>
              <a:gdLst/>
              <a:ahLst/>
              <a:cxnLst/>
              <a:rect l="l" t="t" r="r" b="b"/>
              <a:pathLst>
                <a:path w="2183129" h="447675">
                  <a:moveTo>
                    <a:pt x="2183101" y="223768"/>
                  </a:moveTo>
                  <a:lnTo>
                    <a:pt x="2178555" y="268865"/>
                  </a:lnTo>
                  <a:lnTo>
                    <a:pt x="2165516" y="310868"/>
                  </a:lnTo>
                  <a:lnTo>
                    <a:pt x="2144885" y="348879"/>
                  </a:lnTo>
                  <a:lnTo>
                    <a:pt x="2117561" y="381996"/>
                  </a:lnTo>
                  <a:lnTo>
                    <a:pt x="2084444" y="409320"/>
                  </a:lnTo>
                  <a:lnTo>
                    <a:pt x="2046433" y="429951"/>
                  </a:lnTo>
                  <a:lnTo>
                    <a:pt x="2004430" y="442990"/>
                  </a:lnTo>
                  <a:lnTo>
                    <a:pt x="1959333" y="447536"/>
                  </a:lnTo>
                  <a:lnTo>
                    <a:pt x="223760" y="447536"/>
                  </a:lnTo>
                  <a:lnTo>
                    <a:pt x="178664" y="442990"/>
                  </a:lnTo>
                  <a:lnTo>
                    <a:pt x="136662" y="429951"/>
                  </a:lnTo>
                  <a:lnTo>
                    <a:pt x="98653" y="409320"/>
                  </a:lnTo>
                  <a:lnTo>
                    <a:pt x="65537" y="381996"/>
                  </a:lnTo>
                  <a:lnTo>
                    <a:pt x="38214" y="348879"/>
                  </a:lnTo>
                  <a:lnTo>
                    <a:pt x="17584" y="310868"/>
                  </a:lnTo>
                  <a:lnTo>
                    <a:pt x="4545" y="268865"/>
                  </a:lnTo>
                  <a:lnTo>
                    <a:pt x="0" y="223768"/>
                  </a:lnTo>
                  <a:lnTo>
                    <a:pt x="4545" y="178670"/>
                  </a:lnTo>
                  <a:lnTo>
                    <a:pt x="17584" y="136667"/>
                  </a:lnTo>
                  <a:lnTo>
                    <a:pt x="38215" y="98657"/>
                  </a:lnTo>
                  <a:lnTo>
                    <a:pt x="65538" y="65540"/>
                  </a:lnTo>
                  <a:lnTo>
                    <a:pt x="98655" y="38215"/>
                  </a:lnTo>
                  <a:lnTo>
                    <a:pt x="136666" y="17584"/>
                  </a:lnTo>
                  <a:lnTo>
                    <a:pt x="178671" y="4546"/>
                  </a:lnTo>
                  <a:lnTo>
                    <a:pt x="223770" y="0"/>
                  </a:lnTo>
                  <a:lnTo>
                    <a:pt x="1959333" y="2"/>
                  </a:lnTo>
                  <a:lnTo>
                    <a:pt x="2004430" y="4548"/>
                  </a:lnTo>
                  <a:lnTo>
                    <a:pt x="2046433" y="17586"/>
                  </a:lnTo>
                  <a:lnTo>
                    <a:pt x="2084444" y="38217"/>
                  </a:lnTo>
                  <a:lnTo>
                    <a:pt x="2117561" y="65542"/>
                  </a:lnTo>
                  <a:lnTo>
                    <a:pt x="2144885" y="98659"/>
                  </a:lnTo>
                  <a:lnTo>
                    <a:pt x="2165516" y="136669"/>
                  </a:lnTo>
                  <a:lnTo>
                    <a:pt x="2178555" y="178672"/>
                  </a:lnTo>
                  <a:lnTo>
                    <a:pt x="2183101" y="22377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4177" y="3543934"/>
              <a:ext cx="457200" cy="429895"/>
            </a:xfrm>
            <a:custGeom>
              <a:avLst/>
              <a:gdLst/>
              <a:ahLst/>
              <a:cxnLst/>
              <a:rect l="l" t="t" r="r" b="b"/>
              <a:pathLst>
                <a:path w="457200" h="429895">
                  <a:moveTo>
                    <a:pt x="0" y="0"/>
                  </a:moveTo>
                  <a:lnTo>
                    <a:pt x="457017" y="42943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52364" y="3739388"/>
            <a:ext cx="28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AB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2244" y="407466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12244" y="462025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01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12244" y="516585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11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2244" y="571449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10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33999" y="3449828"/>
            <a:ext cx="648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CD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2700" spc="-37" baseline="-30864" dirty="0">
                <a:latin typeface="Carlito"/>
                <a:cs typeface="Carlito"/>
              </a:rPr>
              <a:t>00</a:t>
            </a:r>
            <a:endParaRPr sz="2700" baseline="-30864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98346" y="3577844"/>
            <a:ext cx="140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235" algn="l"/>
                <a:tab pos="1156335" algn="l"/>
              </a:tabLst>
            </a:pPr>
            <a:r>
              <a:rPr sz="1800" spc="-25" dirty="0">
                <a:latin typeface="Carlito"/>
                <a:cs typeface="Carlito"/>
              </a:rPr>
              <a:t>01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11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10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08135" y="6242304"/>
            <a:ext cx="2224405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i="1" dirty="0">
                <a:solidFill>
                  <a:srgbClr val="C00000"/>
                </a:solidFill>
                <a:latin typeface="Carlito"/>
                <a:cs typeface="Carlito"/>
              </a:rPr>
              <a:t>(You</a:t>
            </a:r>
            <a:r>
              <a:rPr sz="1100" i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100" i="1" dirty="0">
                <a:solidFill>
                  <a:srgbClr val="C00000"/>
                </a:solidFill>
                <a:latin typeface="Carlito"/>
                <a:cs typeface="Carlito"/>
              </a:rPr>
              <a:t>don’t</a:t>
            </a:r>
            <a:r>
              <a:rPr sz="1100" i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100" i="1" dirty="0">
                <a:solidFill>
                  <a:srgbClr val="C00000"/>
                </a:solidFill>
                <a:latin typeface="Carlito"/>
                <a:cs typeface="Carlito"/>
              </a:rPr>
              <a:t>have</a:t>
            </a:r>
            <a:r>
              <a:rPr sz="1100" i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100" i="1" dirty="0">
                <a:solidFill>
                  <a:srgbClr val="C00000"/>
                </a:solidFill>
                <a:latin typeface="Carlito"/>
                <a:cs typeface="Carlito"/>
              </a:rPr>
              <a:t>to</a:t>
            </a:r>
            <a:r>
              <a:rPr sz="1100" i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100" i="1" dirty="0">
                <a:solidFill>
                  <a:srgbClr val="C00000"/>
                </a:solidFill>
                <a:latin typeface="Carlito"/>
                <a:cs typeface="Carlito"/>
              </a:rPr>
              <a:t>draw</a:t>
            </a:r>
            <a:r>
              <a:rPr sz="1100" i="1" spc="-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100" i="1" dirty="0">
                <a:solidFill>
                  <a:srgbClr val="C00000"/>
                </a:solidFill>
                <a:latin typeface="Carlito"/>
                <a:cs typeface="Carlito"/>
              </a:rPr>
              <a:t>a</a:t>
            </a:r>
            <a:r>
              <a:rPr sz="1100" i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100" i="1" dirty="0">
                <a:solidFill>
                  <a:srgbClr val="C00000"/>
                </a:solidFill>
                <a:latin typeface="Carlito"/>
                <a:cs typeface="Carlito"/>
              </a:rPr>
              <a:t>truth</a:t>
            </a:r>
            <a:r>
              <a:rPr sz="1100" i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100" i="1" dirty="0">
                <a:solidFill>
                  <a:srgbClr val="C00000"/>
                </a:solidFill>
                <a:latin typeface="Carlito"/>
                <a:cs typeface="Carlito"/>
              </a:rPr>
              <a:t>table</a:t>
            </a:r>
            <a:r>
              <a:rPr sz="1100" i="1" spc="-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100" i="1" spc="-25" dirty="0">
                <a:solidFill>
                  <a:srgbClr val="C00000"/>
                </a:solidFill>
                <a:latin typeface="Carlito"/>
                <a:cs typeface="Carlito"/>
              </a:rPr>
              <a:t>if </a:t>
            </a:r>
            <a:r>
              <a:rPr sz="1100" i="1" dirty="0">
                <a:solidFill>
                  <a:srgbClr val="C00000"/>
                </a:solidFill>
                <a:latin typeface="Carlito"/>
                <a:cs typeface="Carlito"/>
              </a:rPr>
              <a:t>the</a:t>
            </a:r>
            <a:r>
              <a:rPr sz="1100" i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100" i="1" dirty="0">
                <a:solidFill>
                  <a:srgbClr val="C00000"/>
                </a:solidFill>
                <a:latin typeface="Carlito"/>
                <a:cs typeface="Carlito"/>
              </a:rPr>
              <a:t>question</a:t>
            </a:r>
            <a:r>
              <a:rPr sz="1100" i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100" i="1" dirty="0">
                <a:solidFill>
                  <a:srgbClr val="C00000"/>
                </a:solidFill>
                <a:latin typeface="Carlito"/>
                <a:cs typeface="Carlito"/>
              </a:rPr>
              <a:t>does</a:t>
            </a:r>
            <a:r>
              <a:rPr sz="1100" i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100" i="1" dirty="0">
                <a:solidFill>
                  <a:srgbClr val="C00000"/>
                </a:solidFill>
                <a:latin typeface="Carlito"/>
                <a:cs typeface="Carlito"/>
              </a:rPr>
              <a:t>not</a:t>
            </a:r>
            <a:r>
              <a:rPr sz="1100" i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100" i="1" spc="-10" dirty="0">
                <a:solidFill>
                  <a:srgbClr val="C00000"/>
                </a:solidFill>
                <a:latin typeface="Carlito"/>
                <a:cs typeface="Carlito"/>
              </a:rPr>
              <a:t>require)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8" y="2061972"/>
            <a:ext cx="5434330" cy="189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3200" spc="-10" dirty="0">
                <a:latin typeface="Carlito"/>
                <a:cs typeface="Carlito"/>
              </a:rPr>
              <a:t>K-</a:t>
            </a:r>
            <a:r>
              <a:rPr sz="3200" dirty="0">
                <a:latin typeface="Carlito"/>
                <a:cs typeface="Carlito"/>
              </a:rPr>
              <a:t>Map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POS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Minimization</a:t>
            </a:r>
            <a:endParaRPr sz="3200">
              <a:latin typeface="Carlito"/>
              <a:cs typeface="Carlito"/>
            </a:endParaRPr>
          </a:p>
          <a:p>
            <a:pPr marL="324485" marR="5080" indent="67945">
              <a:lnSpc>
                <a:spcPct val="125000"/>
              </a:lnSpc>
              <a:spcBef>
                <a:spcPts val="3700"/>
              </a:spcBef>
            </a:pPr>
            <a:r>
              <a:rPr sz="2400" dirty="0">
                <a:latin typeface="Carlito"/>
                <a:cs typeface="Carlito"/>
              </a:rPr>
              <a:t>Q4: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Determine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minimum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POS </a:t>
            </a:r>
            <a:r>
              <a:rPr sz="2400" dirty="0">
                <a:latin typeface="Carlito"/>
                <a:cs typeface="Carlito"/>
              </a:rPr>
              <a:t>expression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function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Table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4-</a:t>
            </a:r>
            <a:r>
              <a:rPr sz="2400" spc="-25" dirty="0">
                <a:latin typeface="Carlito"/>
                <a:cs typeface="Carlito"/>
              </a:rPr>
              <a:t>17: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076" y="2084797"/>
            <a:ext cx="1689412" cy="42436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640" y="1865546"/>
            <a:ext cx="5391785" cy="168021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823594" indent="-342900">
              <a:lnSpc>
                <a:spcPct val="100000"/>
              </a:lnSpc>
              <a:spcBef>
                <a:spcPts val="1645"/>
              </a:spcBef>
              <a:buChar char="•"/>
              <a:tabLst>
                <a:tab pos="823594" algn="l"/>
              </a:tabLst>
            </a:pPr>
            <a:r>
              <a:rPr sz="3200" spc="-10" dirty="0">
                <a:latin typeface="Carlito"/>
                <a:cs typeface="Carlito"/>
              </a:rPr>
              <a:t>K-</a:t>
            </a:r>
            <a:r>
              <a:rPr sz="3200" dirty="0">
                <a:latin typeface="Carlito"/>
                <a:cs typeface="Carlito"/>
              </a:rPr>
              <a:t>Map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POS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Minimization</a:t>
            </a:r>
            <a:endParaRPr sz="3200">
              <a:latin typeface="Carlito"/>
              <a:cs typeface="Carlito"/>
            </a:endParaRPr>
          </a:p>
          <a:p>
            <a:pPr marL="12700" marR="274955" indent="67945">
              <a:lnSpc>
                <a:spcPct val="125000"/>
              </a:lnSpc>
              <a:spcBef>
                <a:spcPts val="440"/>
              </a:spcBef>
            </a:pPr>
            <a:r>
              <a:rPr sz="2400" dirty="0">
                <a:latin typeface="Carlito"/>
                <a:cs typeface="Carlito"/>
              </a:rPr>
              <a:t>Q4: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Determine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minimum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POS </a:t>
            </a:r>
            <a:r>
              <a:rPr sz="2400" dirty="0">
                <a:latin typeface="Carlito"/>
                <a:cs typeface="Carlito"/>
              </a:rPr>
              <a:t>expression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function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Table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4-</a:t>
            </a:r>
            <a:r>
              <a:rPr sz="2400" spc="-25" dirty="0">
                <a:latin typeface="Carlito"/>
                <a:cs typeface="Carlito"/>
              </a:rPr>
              <a:t>17: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2702" y="2212840"/>
            <a:ext cx="1367106" cy="34340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8397" y="3699764"/>
            <a:ext cx="437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A4: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47668" y="5191937"/>
            <a:ext cx="420370" cy="416559"/>
            <a:chOff x="3647668" y="5191937"/>
            <a:chExt cx="420370" cy="416559"/>
          </a:xfrm>
        </p:grpSpPr>
        <p:sp>
          <p:nvSpPr>
            <p:cNvPr id="8" name="object 8"/>
            <p:cNvSpPr/>
            <p:nvPr/>
          </p:nvSpPr>
          <p:spPr>
            <a:xfrm>
              <a:off x="3654018" y="5198287"/>
              <a:ext cx="407670" cy="403860"/>
            </a:xfrm>
            <a:custGeom>
              <a:avLst/>
              <a:gdLst/>
              <a:ahLst/>
              <a:cxnLst/>
              <a:rect l="l" t="t" r="r" b="b"/>
              <a:pathLst>
                <a:path w="407670" h="403860">
                  <a:moveTo>
                    <a:pt x="203809" y="0"/>
                  </a:moveTo>
                  <a:lnTo>
                    <a:pt x="157078" y="5328"/>
                  </a:lnTo>
                  <a:lnTo>
                    <a:pt x="114179" y="20505"/>
                  </a:lnTo>
                  <a:lnTo>
                    <a:pt x="76337" y="44320"/>
                  </a:lnTo>
                  <a:lnTo>
                    <a:pt x="44774" y="75561"/>
                  </a:lnTo>
                  <a:lnTo>
                    <a:pt x="20715" y="113019"/>
                  </a:lnTo>
                  <a:lnTo>
                    <a:pt x="5382" y="155482"/>
                  </a:lnTo>
                  <a:lnTo>
                    <a:pt x="0" y="201739"/>
                  </a:lnTo>
                  <a:lnTo>
                    <a:pt x="5382" y="247996"/>
                  </a:lnTo>
                  <a:lnTo>
                    <a:pt x="20715" y="290460"/>
                  </a:lnTo>
                  <a:lnTo>
                    <a:pt x="44774" y="327920"/>
                  </a:lnTo>
                  <a:lnTo>
                    <a:pt x="76337" y="359163"/>
                  </a:lnTo>
                  <a:lnTo>
                    <a:pt x="114179" y="382979"/>
                  </a:lnTo>
                  <a:lnTo>
                    <a:pt x="157078" y="398158"/>
                  </a:lnTo>
                  <a:lnTo>
                    <a:pt x="203809" y="403486"/>
                  </a:lnTo>
                  <a:lnTo>
                    <a:pt x="250536" y="398158"/>
                  </a:lnTo>
                  <a:lnTo>
                    <a:pt x="293431" y="382979"/>
                  </a:lnTo>
                  <a:lnTo>
                    <a:pt x="331271" y="359163"/>
                  </a:lnTo>
                  <a:lnTo>
                    <a:pt x="362832" y="327920"/>
                  </a:lnTo>
                  <a:lnTo>
                    <a:pt x="386891" y="290460"/>
                  </a:lnTo>
                  <a:lnTo>
                    <a:pt x="402223" y="247996"/>
                  </a:lnTo>
                  <a:lnTo>
                    <a:pt x="407606" y="201739"/>
                  </a:lnTo>
                  <a:lnTo>
                    <a:pt x="402223" y="155482"/>
                  </a:lnTo>
                  <a:lnTo>
                    <a:pt x="386891" y="113019"/>
                  </a:lnTo>
                  <a:lnTo>
                    <a:pt x="362832" y="75561"/>
                  </a:lnTo>
                  <a:lnTo>
                    <a:pt x="331271" y="44320"/>
                  </a:lnTo>
                  <a:lnTo>
                    <a:pt x="293431" y="20505"/>
                  </a:lnTo>
                  <a:lnTo>
                    <a:pt x="250536" y="5328"/>
                  </a:lnTo>
                  <a:lnTo>
                    <a:pt x="203809" y="0"/>
                  </a:lnTo>
                  <a:close/>
                </a:path>
              </a:pathLst>
            </a:custGeom>
            <a:solidFill>
              <a:srgbClr val="00B0F0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4018" y="5198287"/>
              <a:ext cx="407670" cy="403860"/>
            </a:xfrm>
            <a:custGeom>
              <a:avLst/>
              <a:gdLst/>
              <a:ahLst/>
              <a:cxnLst/>
              <a:rect l="l" t="t" r="r" b="b"/>
              <a:pathLst>
                <a:path w="407670" h="403860">
                  <a:moveTo>
                    <a:pt x="0" y="201744"/>
                  </a:moveTo>
                  <a:lnTo>
                    <a:pt x="5382" y="155486"/>
                  </a:lnTo>
                  <a:lnTo>
                    <a:pt x="20714" y="113022"/>
                  </a:lnTo>
                  <a:lnTo>
                    <a:pt x="44772" y="75563"/>
                  </a:lnTo>
                  <a:lnTo>
                    <a:pt x="76333" y="44320"/>
                  </a:lnTo>
                  <a:lnTo>
                    <a:pt x="114174" y="20505"/>
                  </a:lnTo>
                  <a:lnTo>
                    <a:pt x="157070" y="5328"/>
                  </a:lnTo>
                  <a:lnTo>
                    <a:pt x="203800" y="0"/>
                  </a:lnTo>
                  <a:lnTo>
                    <a:pt x="250529" y="5328"/>
                  </a:lnTo>
                  <a:lnTo>
                    <a:pt x="293426" y="20505"/>
                  </a:lnTo>
                  <a:lnTo>
                    <a:pt x="331266" y="44320"/>
                  </a:lnTo>
                  <a:lnTo>
                    <a:pt x="362827" y="75563"/>
                  </a:lnTo>
                  <a:lnTo>
                    <a:pt x="386885" y="113022"/>
                  </a:lnTo>
                  <a:lnTo>
                    <a:pt x="402217" y="155486"/>
                  </a:lnTo>
                  <a:lnTo>
                    <a:pt x="407600" y="201744"/>
                  </a:lnTo>
                  <a:lnTo>
                    <a:pt x="402217" y="248002"/>
                  </a:lnTo>
                  <a:lnTo>
                    <a:pt x="386885" y="290466"/>
                  </a:lnTo>
                  <a:lnTo>
                    <a:pt x="362827" y="327924"/>
                  </a:lnTo>
                  <a:lnTo>
                    <a:pt x="331266" y="359167"/>
                  </a:lnTo>
                  <a:lnTo>
                    <a:pt x="293426" y="382982"/>
                  </a:lnTo>
                  <a:lnTo>
                    <a:pt x="250529" y="398160"/>
                  </a:lnTo>
                  <a:lnTo>
                    <a:pt x="203800" y="403488"/>
                  </a:lnTo>
                  <a:lnTo>
                    <a:pt x="157070" y="398160"/>
                  </a:lnTo>
                  <a:lnTo>
                    <a:pt x="114174" y="382982"/>
                  </a:lnTo>
                  <a:lnTo>
                    <a:pt x="76333" y="359167"/>
                  </a:lnTo>
                  <a:lnTo>
                    <a:pt x="44772" y="327924"/>
                  </a:lnTo>
                  <a:lnTo>
                    <a:pt x="20714" y="290466"/>
                  </a:lnTo>
                  <a:lnTo>
                    <a:pt x="5382" y="248002"/>
                  </a:lnTo>
                  <a:lnTo>
                    <a:pt x="0" y="2017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496972" y="5735394"/>
            <a:ext cx="1057275" cy="538480"/>
            <a:chOff x="2496972" y="5735394"/>
            <a:chExt cx="1057275" cy="538480"/>
          </a:xfrm>
        </p:grpSpPr>
        <p:sp>
          <p:nvSpPr>
            <p:cNvPr id="11" name="object 11"/>
            <p:cNvSpPr/>
            <p:nvPr/>
          </p:nvSpPr>
          <p:spPr>
            <a:xfrm>
              <a:off x="2503322" y="5757353"/>
              <a:ext cx="1044575" cy="447675"/>
            </a:xfrm>
            <a:custGeom>
              <a:avLst/>
              <a:gdLst/>
              <a:ahLst/>
              <a:cxnLst/>
              <a:rect l="l" t="t" r="r" b="b"/>
              <a:pathLst>
                <a:path w="1044575" h="447675">
                  <a:moveTo>
                    <a:pt x="820280" y="0"/>
                  </a:moveTo>
                  <a:lnTo>
                    <a:pt x="223774" y="0"/>
                  </a:lnTo>
                  <a:lnTo>
                    <a:pt x="178676" y="4546"/>
                  </a:lnTo>
                  <a:lnTo>
                    <a:pt x="136672" y="17584"/>
                  </a:lnTo>
                  <a:lnTo>
                    <a:pt x="98661" y="38215"/>
                  </a:lnTo>
                  <a:lnTo>
                    <a:pt x="65543" y="65539"/>
                  </a:lnTo>
                  <a:lnTo>
                    <a:pt x="38217" y="98656"/>
                  </a:lnTo>
                  <a:lnTo>
                    <a:pt x="17585" y="136666"/>
                  </a:lnTo>
                  <a:lnTo>
                    <a:pt x="4546" y="178669"/>
                  </a:lnTo>
                  <a:lnTo>
                    <a:pt x="0" y="223766"/>
                  </a:lnTo>
                  <a:lnTo>
                    <a:pt x="4546" y="268863"/>
                  </a:lnTo>
                  <a:lnTo>
                    <a:pt x="17585" y="310866"/>
                  </a:lnTo>
                  <a:lnTo>
                    <a:pt x="38217" y="348877"/>
                  </a:lnTo>
                  <a:lnTo>
                    <a:pt x="65543" y="381994"/>
                  </a:lnTo>
                  <a:lnTo>
                    <a:pt x="98661" y="409318"/>
                  </a:lnTo>
                  <a:lnTo>
                    <a:pt x="136672" y="429949"/>
                  </a:lnTo>
                  <a:lnTo>
                    <a:pt x="178676" y="442987"/>
                  </a:lnTo>
                  <a:lnTo>
                    <a:pt x="223774" y="447534"/>
                  </a:lnTo>
                  <a:lnTo>
                    <a:pt x="820280" y="447534"/>
                  </a:lnTo>
                  <a:lnTo>
                    <a:pt x="865377" y="442987"/>
                  </a:lnTo>
                  <a:lnTo>
                    <a:pt x="907381" y="429949"/>
                  </a:lnTo>
                  <a:lnTo>
                    <a:pt x="945393" y="409318"/>
                  </a:lnTo>
                  <a:lnTo>
                    <a:pt x="978511" y="381994"/>
                  </a:lnTo>
                  <a:lnTo>
                    <a:pt x="1005836" y="348877"/>
                  </a:lnTo>
                  <a:lnTo>
                    <a:pt x="1026468" y="310866"/>
                  </a:lnTo>
                  <a:lnTo>
                    <a:pt x="1039507" y="268863"/>
                  </a:lnTo>
                  <a:lnTo>
                    <a:pt x="1044054" y="223766"/>
                  </a:lnTo>
                  <a:lnTo>
                    <a:pt x="1039507" y="178669"/>
                  </a:lnTo>
                  <a:lnTo>
                    <a:pt x="1026468" y="136666"/>
                  </a:lnTo>
                  <a:lnTo>
                    <a:pt x="1005836" y="98656"/>
                  </a:lnTo>
                  <a:lnTo>
                    <a:pt x="978511" y="65539"/>
                  </a:lnTo>
                  <a:lnTo>
                    <a:pt x="945393" y="38215"/>
                  </a:lnTo>
                  <a:lnTo>
                    <a:pt x="907381" y="17584"/>
                  </a:lnTo>
                  <a:lnTo>
                    <a:pt x="865377" y="4546"/>
                  </a:lnTo>
                  <a:lnTo>
                    <a:pt x="820280" y="0"/>
                  </a:lnTo>
                  <a:close/>
                </a:path>
              </a:pathLst>
            </a:custGeom>
            <a:solidFill>
              <a:srgbClr val="00B0F0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3322" y="5757353"/>
              <a:ext cx="1044575" cy="447675"/>
            </a:xfrm>
            <a:custGeom>
              <a:avLst/>
              <a:gdLst/>
              <a:ahLst/>
              <a:cxnLst/>
              <a:rect l="l" t="t" r="r" b="b"/>
              <a:pathLst>
                <a:path w="1044575" h="447675">
                  <a:moveTo>
                    <a:pt x="0" y="223767"/>
                  </a:moveTo>
                  <a:lnTo>
                    <a:pt x="4546" y="178670"/>
                  </a:lnTo>
                  <a:lnTo>
                    <a:pt x="17584" y="136666"/>
                  </a:lnTo>
                  <a:lnTo>
                    <a:pt x="38215" y="98656"/>
                  </a:lnTo>
                  <a:lnTo>
                    <a:pt x="65539" y="65539"/>
                  </a:lnTo>
                  <a:lnTo>
                    <a:pt x="98656" y="38215"/>
                  </a:lnTo>
                  <a:lnTo>
                    <a:pt x="136666" y="17584"/>
                  </a:lnTo>
                  <a:lnTo>
                    <a:pt x="178670" y="4546"/>
                  </a:lnTo>
                  <a:lnTo>
                    <a:pt x="223767" y="0"/>
                  </a:lnTo>
                  <a:lnTo>
                    <a:pt x="820279" y="0"/>
                  </a:lnTo>
                  <a:lnTo>
                    <a:pt x="865376" y="4546"/>
                  </a:lnTo>
                  <a:lnTo>
                    <a:pt x="907380" y="17584"/>
                  </a:lnTo>
                  <a:lnTo>
                    <a:pt x="945391" y="38215"/>
                  </a:lnTo>
                  <a:lnTo>
                    <a:pt x="978508" y="65539"/>
                  </a:lnTo>
                  <a:lnTo>
                    <a:pt x="1005833" y="98656"/>
                  </a:lnTo>
                  <a:lnTo>
                    <a:pt x="1026465" y="136666"/>
                  </a:lnTo>
                  <a:lnTo>
                    <a:pt x="1039504" y="178670"/>
                  </a:lnTo>
                  <a:lnTo>
                    <a:pt x="1044050" y="223767"/>
                  </a:lnTo>
                  <a:lnTo>
                    <a:pt x="1039504" y="268863"/>
                  </a:lnTo>
                  <a:lnTo>
                    <a:pt x="1026465" y="310867"/>
                  </a:lnTo>
                  <a:lnTo>
                    <a:pt x="1005833" y="348877"/>
                  </a:lnTo>
                  <a:lnTo>
                    <a:pt x="978508" y="381994"/>
                  </a:lnTo>
                  <a:lnTo>
                    <a:pt x="945391" y="409318"/>
                  </a:lnTo>
                  <a:lnTo>
                    <a:pt x="907380" y="429949"/>
                  </a:lnTo>
                  <a:lnTo>
                    <a:pt x="865376" y="442988"/>
                  </a:lnTo>
                  <a:lnTo>
                    <a:pt x="820279" y="447534"/>
                  </a:lnTo>
                  <a:lnTo>
                    <a:pt x="223767" y="447534"/>
                  </a:lnTo>
                  <a:lnTo>
                    <a:pt x="178670" y="442988"/>
                  </a:lnTo>
                  <a:lnTo>
                    <a:pt x="136666" y="429949"/>
                  </a:lnTo>
                  <a:lnTo>
                    <a:pt x="98656" y="409318"/>
                  </a:lnTo>
                  <a:lnTo>
                    <a:pt x="65539" y="381994"/>
                  </a:lnTo>
                  <a:lnTo>
                    <a:pt x="38215" y="348877"/>
                  </a:lnTo>
                  <a:lnTo>
                    <a:pt x="17584" y="310867"/>
                  </a:lnTo>
                  <a:lnTo>
                    <a:pt x="4546" y="268863"/>
                  </a:lnTo>
                  <a:lnTo>
                    <a:pt x="0" y="22376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4875" y="5755583"/>
              <a:ext cx="452755" cy="518795"/>
            </a:xfrm>
            <a:custGeom>
              <a:avLst/>
              <a:gdLst/>
              <a:ahLst/>
              <a:cxnLst/>
              <a:rect l="l" t="t" r="r" b="b"/>
              <a:pathLst>
                <a:path w="452754" h="518795">
                  <a:moveTo>
                    <a:pt x="226250" y="0"/>
                  </a:moveTo>
                  <a:lnTo>
                    <a:pt x="180652" y="4596"/>
                  </a:lnTo>
                  <a:lnTo>
                    <a:pt x="138183" y="17779"/>
                  </a:lnTo>
                  <a:lnTo>
                    <a:pt x="99751" y="38639"/>
                  </a:lnTo>
                  <a:lnTo>
                    <a:pt x="66267" y="66266"/>
                  </a:lnTo>
                  <a:lnTo>
                    <a:pt x="38639" y="99751"/>
                  </a:lnTo>
                  <a:lnTo>
                    <a:pt x="17779" y="138182"/>
                  </a:lnTo>
                  <a:lnTo>
                    <a:pt x="4596" y="180652"/>
                  </a:lnTo>
                  <a:lnTo>
                    <a:pt x="0" y="226249"/>
                  </a:lnTo>
                  <a:lnTo>
                    <a:pt x="0" y="518275"/>
                  </a:lnTo>
                  <a:lnTo>
                    <a:pt x="452501" y="518275"/>
                  </a:lnTo>
                  <a:lnTo>
                    <a:pt x="452501" y="226249"/>
                  </a:lnTo>
                  <a:lnTo>
                    <a:pt x="447904" y="180652"/>
                  </a:lnTo>
                  <a:lnTo>
                    <a:pt x="434721" y="138182"/>
                  </a:lnTo>
                  <a:lnTo>
                    <a:pt x="413861" y="99751"/>
                  </a:lnTo>
                  <a:lnTo>
                    <a:pt x="386233" y="66266"/>
                  </a:lnTo>
                  <a:lnTo>
                    <a:pt x="352749" y="38639"/>
                  </a:lnTo>
                  <a:lnTo>
                    <a:pt x="314317" y="17779"/>
                  </a:lnTo>
                  <a:lnTo>
                    <a:pt x="271848" y="4596"/>
                  </a:lnTo>
                  <a:lnTo>
                    <a:pt x="226250" y="0"/>
                  </a:lnTo>
                  <a:close/>
                </a:path>
              </a:pathLst>
            </a:custGeom>
            <a:solidFill>
              <a:srgbClr val="00B0F0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81026" y="5741744"/>
              <a:ext cx="466725" cy="510540"/>
            </a:xfrm>
            <a:custGeom>
              <a:avLst/>
              <a:gdLst/>
              <a:ahLst/>
              <a:cxnLst/>
              <a:rect l="l" t="t" r="r" b="b"/>
              <a:pathLst>
                <a:path w="466725" h="510539">
                  <a:moveTo>
                    <a:pt x="9418" y="510391"/>
                  </a:moveTo>
                  <a:lnTo>
                    <a:pt x="5348" y="452666"/>
                  </a:lnTo>
                  <a:lnTo>
                    <a:pt x="1976" y="396014"/>
                  </a:lnTo>
                  <a:lnTo>
                    <a:pt x="0" y="341507"/>
                  </a:lnTo>
                  <a:lnTo>
                    <a:pt x="116" y="290216"/>
                  </a:lnTo>
                  <a:lnTo>
                    <a:pt x="3023" y="243215"/>
                  </a:lnTo>
                  <a:lnTo>
                    <a:pt x="9418" y="201574"/>
                  </a:lnTo>
                  <a:lnTo>
                    <a:pt x="27176" y="149582"/>
                  </a:lnTo>
                  <a:lnTo>
                    <a:pt x="52586" y="107965"/>
                  </a:lnTo>
                  <a:lnTo>
                    <a:pt x="81529" y="74550"/>
                  </a:lnTo>
                  <a:lnTo>
                    <a:pt x="109882" y="47166"/>
                  </a:lnTo>
                  <a:lnTo>
                    <a:pt x="168748" y="13390"/>
                  </a:lnTo>
                  <a:lnTo>
                    <a:pt x="222904" y="844"/>
                  </a:lnTo>
                  <a:lnTo>
                    <a:pt x="242428" y="0"/>
                  </a:lnTo>
                  <a:lnTo>
                    <a:pt x="258224" y="3739"/>
                  </a:lnTo>
                  <a:lnTo>
                    <a:pt x="272057" y="9891"/>
                  </a:lnTo>
                  <a:lnTo>
                    <a:pt x="285694" y="16285"/>
                  </a:lnTo>
                  <a:lnTo>
                    <a:pt x="298547" y="21834"/>
                  </a:lnTo>
                  <a:lnTo>
                    <a:pt x="335926" y="47166"/>
                  </a:lnTo>
                  <a:lnTo>
                    <a:pt x="373600" y="79013"/>
                  </a:lnTo>
                  <a:lnTo>
                    <a:pt x="411274" y="124370"/>
                  </a:lnTo>
                  <a:lnTo>
                    <a:pt x="441100" y="183238"/>
                  </a:lnTo>
                  <a:lnTo>
                    <a:pt x="453069" y="219548"/>
                  </a:lnTo>
                  <a:lnTo>
                    <a:pt x="461507" y="263337"/>
                  </a:lnTo>
                  <a:lnTo>
                    <a:pt x="465123" y="304966"/>
                  </a:lnTo>
                  <a:lnTo>
                    <a:pt x="466329" y="351783"/>
                  </a:lnTo>
                  <a:lnTo>
                    <a:pt x="465726" y="402490"/>
                  </a:lnTo>
                  <a:lnTo>
                    <a:pt x="463918" y="455792"/>
                  </a:lnTo>
                  <a:lnTo>
                    <a:pt x="461507" y="51039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081484" y="3955719"/>
            <a:ext cx="479425" cy="538480"/>
            <a:chOff x="3081484" y="3955719"/>
            <a:chExt cx="479425" cy="538480"/>
          </a:xfrm>
        </p:grpSpPr>
        <p:sp>
          <p:nvSpPr>
            <p:cNvPr id="16" name="object 16"/>
            <p:cNvSpPr/>
            <p:nvPr/>
          </p:nvSpPr>
          <p:spPr>
            <a:xfrm>
              <a:off x="3087827" y="3955719"/>
              <a:ext cx="452755" cy="518795"/>
            </a:xfrm>
            <a:custGeom>
              <a:avLst/>
              <a:gdLst/>
              <a:ahLst/>
              <a:cxnLst/>
              <a:rect l="l" t="t" r="r" b="b"/>
              <a:pathLst>
                <a:path w="452754" h="518795">
                  <a:moveTo>
                    <a:pt x="452501" y="0"/>
                  </a:moveTo>
                  <a:lnTo>
                    <a:pt x="0" y="0"/>
                  </a:lnTo>
                  <a:lnTo>
                    <a:pt x="0" y="292036"/>
                  </a:lnTo>
                  <a:lnTo>
                    <a:pt x="4596" y="337630"/>
                  </a:lnTo>
                  <a:lnTo>
                    <a:pt x="17779" y="380098"/>
                  </a:lnTo>
                  <a:lnTo>
                    <a:pt x="38639" y="418529"/>
                  </a:lnTo>
                  <a:lnTo>
                    <a:pt x="66267" y="452015"/>
                  </a:lnTo>
                  <a:lnTo>
                    <a:pt x="99751" y="479643"/>
                  </a:lnTo>
                  <a:lnTo>
                    <a:pt x="138183" y="500505"/>
                  </a:lnTo>
                  <a:lnTo>
                    <a:pt x="180652" y="513689"/>
                  </a:lnTo>
                  <a:lnTo>
                    <a:pt x="226250" y="518287"/>
                  </a:lnTo>
                  <a:lnTo>
                    <a:pt x="271848" y="513689"/>
                  </a:lnTo>
                  <a:lnTo>
                    <a:pt x="314317" y="500505"/>
                  </a:lnTo>
                  <a:lnTo>
                    <a:pt x="352749" y="479643"/>
                  </a:lnTo>
                  <a:lnTo>
                    <a:pt x="386233" y="452015"/>
                  </a:lnTo>
                  <a:lnTo>
                    <a:pt x="413861" y="418529"/>
                  </a:lnTo>
                  <a:lnTo>
                    <a:pt x="434721" y="380098"/>
                  </a:lnTo>
                  <a:lnTo>
                    <a:pt x="447904" y="337630"/>
                  </a:lnTo>
                  <a:lnTo>
                    <a:pt x="452501" y="292036"/>
                  </a:lnTo>
                  <a:lnTo>
                    <a:pt x="452501" y="0"/>
                  </a:lnTo>
                  <a:close/>
                </a:path>
              </a:pathLst>
            </a:custGeom>
            <a:solidFill>
              <a:srgbClr val="00B0F0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87834" y="3977451"/>
              <a:ext cx="466725" cy="510540"/>
            </a:xfrm>
            <a:custGeom>
              <a:avLst/>
              <a:gdLst/>
              <a:ahLst/>
              <a:cxnLst/>
              <a:rect l="l" t="t" r="r" b="b"/>
              <a:pathLst>
                <a:path w="466725" h="510539">
                  <a:moveTo>
                    <a:pt x="456910" y="0"/>
                  </a:moveTo>
                  <a:lnTo>
                    <a:pt x="460980" y="57724"/>
                  </a:lnTo>
                  <a:lnTo>
                    <a:pt x="464352" y="114376"/>
                  </a:lnTo>
                  <a:lnTo>
                    <a:pt x="466329" y="168883"/>
                  </a:lnTo>
                  <a:lnTo>
                    <a:pt x="466213" y="220174"/>
                  </a:lnTo>
                  <a:lnTo>
                    <a:pt x="463306" y="267176"/>
                  </a:lnTo>
                  <a:lnTo>
                    <a:pt x="456910" y="308816"/>
                  </a:lnTo>
                  <a:lnTo>
                    <a:pt x="439152" y="360808"/>
                  </a:lnTo>
                  <a:lnTo>
                    <a:pt x="413742" y="402426"/>
                  </a:lnTo>
                  <a:lnTo>
                    <a:pt x="384800" y="435840"/>
                  </a:lnTo>
                  <a:lnTo>
                    <a:pt x="356446" y="463224"/>
                  </a:lnTo>
                  <a:lnTo>
                    <a:pt x="297580" y="497001"/>
                  </a:lnTo>
                  <a:lnTo>
                    <a:pt x="243424" y="509546"/>
                  </a:lnTo>
                  <a:lnTo>
                    <a:pt x="223900" y="510391"/>
                  </a:lnTo>
                  <a:lnTo>
                    <a:pt x="208105" y="506651"/>
                  </a:lnTo>
                  <a:lnTo>
                    <a:pt x="194271" y="500499"/>
                  </a:lnTo>
                  <a:lnTo>
                    <a:pt x="180634" y="494105"/>
                  </a:lnTo>
                  <a:lnTo>
                    <a:pt x="167782" y="488556"/>
                  </a:lnTo>
                  <a:lnTo>
                    <a:pt x="130402" y="463224"/>
                  </a:lnTo>
                  <a:lnTo>
                    <a:pt x="92728" y="431377"/>
                  </a:lnTo>
                  <a:lnTo>
                    <a:pt x="55054" y="386020"/>
                  </a:lnTo>
                  <a:lnTo>
                    <a:pt x="25229" y="327152"/>
                  </a:lnTo>
                  <a:lnTo>
                    <a:pt x="13259" y="290842"/>
                  </a:lnTo>
                  <a:lnTo>
                    <a:pt x="4822" y="247053"/>
                  </a:lnTo>
                  <a:lnTo>
                    <a:pt x="1205" y="205424"/>
                  </a:lnTo>
                  <a:lnTo>
                    <a:pt x="0" y="158607"/>
                  </a:lnTo>
                  <a:lnTo>
                    <a:pt x="602" y="107900"/>
                  </a:lnTo>
                  <a:lnTo>
                    <a:pt x="2411" y="54598"/>
                  </a:lnTo>
                  <a:lnTo>
                    <a:pt x="482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423492" y="3581818"/>
            <a:ext cx="1560195" cy="1491615"/>
            <a:chOff x="1423492" y="3581818"/>
            <a:chExt cx="1560195" cy="1491615"/>
          </a:xfrm>
        </p:grpSpPr>
        <p:sp>
          <p:nvSpPr>
            <p:cNvPr id="19" name="object 19"/>
            <p:cNvSpPr/>
            <p:nvPr/>
          </p:nvSpPr>
          <p:spPr>
            <a:xfrm>
              <a:off x="1933041" y="4592789"/>
              <a:ext cx="1044575" cy="447675"/>
            </a:xfrm>
            <a:custGeom>
              <a:avLst/>
              <a:gdLst/>
              <a:ahLst/>
              <a:cxnLst/>
              <a:rect l="l" t="t" r="r" b="b"/>
              <a:pathLst>
                <a:path w="1044575" h="447675">
                  <a:moveTo>
                    <a:pt x="820280" y="0"/>
                  </a:moveTo>
                  <a:lnTo>
                    <a:pt x="223774" y="0"/>
                  </a:lnTo>
                  <a:lnTo>
                    <a:pt x="178676" y="4546"/>
                  </a:lnTo>
                  <a:lnTo>
                    <a:pt x="136672" y="17585"/>
                  </a:lnTo>
                  <a:lnTo>
                    <a:pt x="98661" y="38217"/>
                  </a:lnTo>
                  <a:lnTo>
                    <a:pt x="65543" y="65543"/>
                  </a:lnTo>
                  <a:lnTo>
                    <a:pt x="38217" y="98661"/>
                  </a:lnTo>
                  <a:lnTo>
                    <a:pt x="17585" y="136672"/>
                  </a:lnTo>
                  <a:lnTo>
                    <a:pt x="4546" y="178676"/>
                  </a:lnTo>
                  <a:lnTo>
                    <a:pt x="0" y="223774"/>
                  </a:lnTo>
                  <a:lnTo>
                    <a:pt x="4546" y="268870"/>
                  </a:lnTo>
                  <a:lnTo>
                    <a:pt x="17585" y="310873"/>
                  </a:lnTo>
                  <a:lnTo>
                    <a:pt x="38217" y="348882"/>
                  </a:lnTo>
                  <a:lnTo>
                    <a:pt x="65543" y="381998"/>
                  </a:lnTo>
                  <a:lnTo>
                    <a:pt x="98661" y="409321"/>
                  </a:lnTo>
                  <a:lnTo>
                    <a:pt x="136672" y="429951"/>
                  </a:lnTo>
                  <a:lnTo>
                    <a:pt x="178676" y="442989"/>
                  </a:lnTo>
                  <a:lnTo>
                    <a:pt x="223774" y="447535"/>
                  </a:lnTo>
                  <a:lnTo>
                    <a:pt x="820280" y="447535"/>
                  </a:lnTo>
                  <a:lnTo>
                    <a:pt x="865377" y="442989"/>
                  </a:lnTo>
                  <a:lnTo>
                    <a:pt x="907381" y="429951"/>
                  </a:lnTo>
                  <a:lnTo>
                    <a:pt x="945393" y="409321"/>
                  </a:lnTo>
                  <a:lnTo>
                    <a:pt x="978511" y="381998"/>
                  </a:lnTo>
                  <a:lnTo>
                    <a:pt x="1005836" y="348882"/>
                  </a:lnTo>
                  <a:lnTo>
                    <a:pt x="1026468" y="310873"/>
                  </a:lnTo>
                  <a:lnTo>
                    <a:pt x="1039507" y="268870"/>
                  </a:lnTo>
                  <a:lnTo>
                    <a:pt x="1044054" y="223774"/>
                  </a:lnTo>
                  <a:lnTo>
                    <a:pt x="1039507" y="178676"/>
                  </a:lnTo>
                  <a:lnTo>
                    <a:pt x="1026468" y="136672"/>
                  </a:lnTo>
                  <a:lnTo>
                    <a:pt x="1005836" y="98661"/>
                  </a:lnTo>
                  <a:lnTo>
                    <a:pt x="978511" y="65543"/>
                  </a:lnTo>
                  <a:lnTo>
                    <a:pt x="945393" y="38217"/>
                  </a:lnTo>
                  <a:lnTo>
                    <a:pt x="907381" y="17585"/>
                  </a:lnTo>
                  <a:lnTo>
                    <a:pt x="865377" y="4546"/>
                  </a:lnTo>
                  <a:lnTo>
                    <a:pt x="820280" y="0"/>
                  </a:lnTo>
                  <a:close/>
                </a:path>
              </a:pathLst>
            </a:custGeom>
            <a:solidFill>
              <a:srgbClr val="00B0F0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33041" y="4592789"/>
              <a:ext cx="1044575" cy="447675"/>
            </a:xfrm>
            <a:custGeom>
              <a:avLst/>
              <a:gdLst/>
              <a:ahLst/>
              <a:cxnLst/>
              <a:rect l="l" t="t" r="r" b="b"/>
              <a:pathLst>
                <a:path w="1044575" h="447675">
                  <a:moveTo>
                    <a:pt x="0" y="223767"/>
                  </a:moveTo>
                  <a:lnTo>
                    <a:pt x="4546" y="178670"/>
                  </a:lnTo>
                  <a:lnTo>
                    <a:pt x="17584" y="136666"/>
                  </a:lnTo>
                  <a:lnTo>
                    <a:pt x="38215" y="98656"/>
                  </a:lnTo>
                  <a:lnTo>
                    <a:pt x="65539" y="65539"/>
                  </a:lnTo>
                  <a:lnTo>
                    <a:pt x="98656" y="38215"/>
                  </a:lnTo>
                  <a:lnTo>
                    <a:pt x="136666" y="17584"/>
                  </a:lnTo>
                  <a:lnTo>
                    <a:pt x="178670" y="4546"/>
                  </a:lnTo>
                  <a:lnTo>
                    <a:pt x="223767" y="0"/>
                  </a:lnTo>
                  <a:lnTo>
                    <a:pt x="820279" y="0"/>
                  </a:lnTo>
                  <a:lnTo>
                    <a:pt x="865376" y="4546"/>
                  </a:lnTo>
                  <a:lnTo>
                    <a:pt x="907380" y="17584"/>
                  </a:lnTo>
                  <a:lnTo>
                    <a:pt x="945391" y="38215"/>
                  </a:lnTo>
                  <a:lnTo>
                    <a:pt x="978508" y="65539"/>
                  </a:lnTo>
                  <a:lnTo>
                    <a:pt x="1005833" y="98656"/>
                  </a:lnTo>
                  <a:lnTo>
                    <a:pt x="1026465" y="136666"/>
                  </a:lnTo>
                  <a:lnTo>
                    <a:pt x="1039504" y="178670"/>
                  </a:lnTo>
                  <a:lnTo>
                    <a:pt x="1044050" y="223767"/>
                  </a:lnTo>
                  <a:lnTo>
                    <a:pt x="1039504" y="268863"/>
                  </a:lnTo>
                  <a:lnTo>
                    <a:pt x="1026465" y="310867"/>
                  </a:lnTo>
                  <a:lnTo>
                    <a:pt x="1005833" y="348877"/>
                  </a:lnTo>
                  <a:lnTo>
                    <a:pt x="978508" y="381994"/>
                  </a:lnTo>
                  <a:lnTo>
                    <a:pt x="945391" y="409318"/>
                  </a:lnTo>
                  <a:lnTo>
                    <a:pt x="907380" y="429949"/>
                  </a:lnTo>
                  <a:lnTo>
                    <a:pt x="865376" y="442988"/>
                  </a:lnTo>
                  <a:lnTo>
                    <a:pt x="820279" y="447534"/>
                  </a:lnTo>
                  <a:lnTo>
                    <a:pt x="223767" y="447534"/>
                  </a:lnTo>
                  <a:lnTo>
                    <a:pt x="178670" y="442988"/>
                  </a:lnTo>
                  <a:lnTo>
                    <a:pt x="136666" y="429949"/>
                  </a:lnTo>
                  <a:lnTo>
                    <a:pt x="98656" y="409318"/>
                  </a:lnTo>
                  <a:lnTo>
                    <a:pt x="65539" y="381994"/>
                  </a:lnTo>
                  <a:lnTo>
                    <a:pt x="38215" y="348877"/>
                  </a:lnTo>
                  <a:lnTo>
                    <a:pt x="17584" y="310867"/>
                  </a:lnTo>
                  <a:lnTo>
                    <a:pt x="4546" y="268863"/>
                  </a:lnTo>
                  <a:lnTo>
                    <a:pt x="0" y="22376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0300" y="4022762"/>
              <a:ext cx="447675" cy="1044575"/>
            </a:xfrm>
            <a:custGeom>
              <a:avLst/>
              <a:gdLst/>
              <a:ahLst/>
              <a:cxnLst/>
              <a:rect l="l" t="t" r="r" b="b"/>
              <a:pathLst>
                <a:path w="447675" h="1044575">
                  <a:moveTo>
                    <a:pt x="223761" y="0"/>
                  </a:moveTo>
                  <a:lnTo>
                    <a:pt x="178664" y="4545"/>
                  </a:lnTo>
                  <a:lnTo>
                    <a:pt x="136661" y="17583"/>
                  </a:lnTo>
                  <a:lnTo>
                    <a:pt x="98652" y="38213"/>
                  </a:lnTo>
                  <a:lnTo>
                    <a:pt x="65536" y="65536"/>
                  </a:lnTo>
                  <a:lnTo>
                    <a:pt x="38213" y="98652"/>
                  </a:lnTo>
                  <a:lnTo>
                    <a:pt x="17583" y="136661"/>
                  </a:lnTo>
                  <a:lnTo>
                    <a:pt x="4545" y="178664"/>
                  </a:lnTo>
                  <a:lnTo>
                    <a:pt x="0" y="223761"/>
                  </a:lnTo>
                  <a:lnTo>
                    <a:pt x="0" y="820280"/>
                  </a:lnTo>
                  <a:lnTo>
                    <a:pt x="4545" y="865377"/>
                  </a:lnTo>
                  <a:lnTo>
                    <a:pt x="17583" y="907379"/>
                  </a:lnTo>
                  <a:lnTo>
                    <a:pt x="38213" y="945389"/>
                  </a:lnTo>
                  <a:lnTo>
                    <a:pt x="65536" y="978504"/>
                  </a:lnTo>
                  <a:lnTo>
                    <a:pt x="98652" y="1005827"/>
                  </a:lnTo>
                  <a:lnTo>
                    <a:pt x="136661" y="1026457"/>
                  </a:lnTo>
                  <a:lnTo>
                    <a:pt x="178664" y="1039495"/>
                  </a:lnTo>
                  <a:lnTo>
                    <a:pt x="223761" y="1044041"/>
                  </a:lnTo>
                  <a:lnTo>
                    <a:pt x="268858" y="1039495"/>
                  </a:lnTo>
                  <a:lnTo>
                    <a:pt x="310862" y="1026457"/>
                  </a:lnTo>
                  <a:lnTo>
                    <a:pt x="348874" y="1005827"/>
                  </a:lnTo>
                  <a:lnTo>
                    <a:pt x="381992" y="978504"/>
                  </a:lnTo>
                  <a:lnTo>
                    <a:pt x="409317" y="945389"/>
                  </a:lnTo>
                  <a:lnTo>
                    <a:pt x="429949" y="907379"/>
                  </a:lnTo>
                  <a:lnTo>
                    <a:pt x="442988" y="865377"/>
                  </a:lnTo>
                  <a:lnTo>
                    <a:pt x="447535" y="820280"/>
                  </a:lnTo>
                  <a:lnTo>
                    <a:pt x="447535" y="223761"/>
                  </a:lnTo>
                  <a:lnTo>
                    <a:pt x="442988" y="178664"/>
                  </a:lnTo>
                  <a:lnTo>
                    <a:pt x="429949" y="136661"/>
                  </a:lnTo>
                  <a:lnTo>
                    <a:pt x="409317" y="98652"/>
                  </a:lnTo>
                  <a:lnTo>
                    <a:pt x="381992" y="65536"/>
                  </a:lnTo>
                  <a:lnTo>
                    <a:pt x="348874" y="38213"/>
                  </a:lnTo>
                  <a:lnTo>
                    <a:pt x="310862" y="17583"/>
                  </a:lnTo>
                  <a:lnTo>
                    <a:pt x="268858" y="4545"/>
                  </a:lnTo>
                  <a:lnTo>
                    <a:pt x="223761" y="0"/>
                  </a:lnTo>
                  <a:close/>
                </a:path>
              </a:pathLst>
            </a:custGeom>
            <a:solidFill>
              <a:srgbClr val="00B0F0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50301" y="4022762"/>
              <a:ext cx="447675" cy="1044575"/>
            </a:xfrm>
            <a:custGeom>
              <a:avLst/>
              <a:gdLst/>
              <a:ahLst/>
              <a:cxnLst/>
              <a:rect l="l" t="t" r="r" b="b"/>
              <a:pathLst>
                <a:path w="447675" h="1044575">
                  <a:moveTo>
                    <a:pt x="223767" y="0"/>
                  </a:moveTo>
                  <a:lnTo>
                    <a:pt x="268863" y="4546"/>
                  </a:lnTo>
                  <a:lnTo>
                    <a:pt x="310867" y="17584"/>
                  </a:lnTo>
                  <a:lnTo>
                    <a:pt x="348877" y="38215"/>
                  </a:lnTo>
                  <a:lnTo>
                    <a:pt x="381994" y="65539"/>
                  </a:lnTo>
                  <a:lnTo>
                    <a:pt x="409318" y="98656"/>
                  </a:lnTo>
                  <a:lnTo>
                    <a:pt x="429949" y="136666"/>
                  </a:lnTo>
                  <a:lnTo>
                    <a:pt x="442988" y="178670"/>
                  </a:lnTo>
                  <a:lnTo>
                    <a:pt x="447534" y="223767"/>
                  </a:lnTo>
                  <a:lnTo>
                    <a:pt x="447534" y="820279"/>
                  </a:lnTo>
                  <a:lnTo>
                    <a:pt x="442988" y="865376"/>
                  </a:lnTo>
                  <a:lnTo>
                    <a:pt x="429949" y="907380"/>
                  </a:lnTo>
                  <a:lnTo>
                    <a:pt x="409318" y="945391"/>
                  </a:lnTo>
                  <a:lnTo>
                    <a:pt x="381994" y="978508"/>
                  </a:lnTo>
                  <a:lnTo>
                    <a:pt x="348877" y="1005833"/>
                  </a:lnTo>
                  <a:lnTo>
                    <a:pt x="310867" y="1026465"/>
                  </a:lnTo>
                  <a:lnTo>
                    <a:pt x="268863" y="1039504"/>
                  </a:lnTo>
                  <a:lnTo>
                    <a:pt x="223767" y="1044050"/>
                  </a:lnTo>
                  <a:lnTo>
                    <a:pt x="178670" y="1039504"/>
                  </a:lnTo>
                  <a:lnTo>
                    <a:pt x="136666" y="1026465"/>
                  </a:lnTo>
                  <a:lnTo>
                    <a:pt x="98656" y="1005833"/>
                  </a:lnTo>
                  <a:lnTo>
                    <a:pt x="65539" y="978508"/>
                  </a:lnTo>
                  <a:lnTo>
                    <a:pt x="38215" y="945391"/>
                  </a:lnTo>
                  <a:lnTo>
                    <a:pt x="17584" y="907380"/>
                  </a:lnTo>
                  <a:lnTo>
                    <a:pt x="4546" y="865376"/>
                  </a:lnTo>
                  <a:lnTo>
                    <a:pt x="0" y="820279"/>
                  </a:lnTo>
                  <a:lnTo>
                    <a:pt x="0" y="223767"/>
                  </a:lnTo>
                  <a:lnTo>
                    <a:pt x="4546" y="178670"/>
                  </a:lnTo>
                  <a:lnTo>
                    <a:pt x="17584" y="136666"/>
                  </a:lnTo>
                  <a:lnTo>
                    <a:pt x="38215" y="98656"/>
                  </a:lnTo>
                  <a:lnTo>
                    <a:pt x="65539" y="65539"/>
                  </a:lnTo>
                  <a:lnTo>
                    <a:pt x="98656" y="38215"/>
                  </a:lnTo>
                  <a:lnTo>
                    <a:pt x="136666" y="17584"/>
                  </a:lnTo>
                  <a:lnTo>
                    <a:pt x="178670" y="4546"/>
                  </a:lnTo>
                  <a:lnTo>
                    <a:pt x="223767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29842" y="3588168"/>
              <a:ext cx="457200" cy="429895"/>
            </a:xfrm>
            <a:custGeom>
              <a:avLst/>
              <a:gdLst/>
              <a:ahLst/>
              <a:cxnLst/>
              <a:rect l="l" t="t" r="r" b="b"/>
              <a:pathLst>
                <a:path w="457200" h="429895">
                  <a:moveTo>
                    <a:pt x="0" y="0"/>
                  </a:moveTo>
                  <a:lnTo>
                    <a:pt x="457017" y="42943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348028" y="3785107"/>
            <a:ext cx="28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AB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488859" y="4010571"/>
          <a:ext cx="2667000" cy="226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255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01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049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11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366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747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1629664" y="3492500"/>
            <a:ext cx="66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CD</a:t>
            </a:r>
            <a:r>
              <a:rPr sz="1800" spc="320" dirty="0">
                <a:latin typeface="Carlito"/>
                <a:cs typeface="Carlito"/>
              </a:rPr>
              <a:t> </a:t>
            </a:r>
            <a:r>
              <a:rPr sz="2700" spc="-37" baseline="-38580" dirty="0">
                <a:latin typeface="Carlito"/>
                <a:cs typeface="Carlito"/>
              </a:rPr>
              <a:t>00</a:t>
            </a:r>
            <a:endParaRPr sz="2700" baseline="-3858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11536" y="3654044"/>
            <a:ext cx="140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235" algn="l"/>
                <a:tab pos="1156335" algn="l"/>
              </a:tabLst>
            </a:pPr>
            <a:r>
              <a:rPr sz="1800" spc="-25" dirty="0">
                <a:latin typeface="Carlito"/>
                <a:cs typeface="Carlito"/>
              </a:rPr>
              <a:t>01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11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10</a:t>
            </a:r>
            <a:endParaRPr sz="1800">
              <a:latin typeface="Carlito"/>
              <a:cs typeface="Carli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C62945B-6D8D-2AD7-A149-5E11012BBECF}"/>
                  </a:ext>
                </a:extLst>
              </p:cNvPr>
              <p:cNvSpPr txBox="1"/>
              <p:nvPr/>
            </p:nvSpPr>
            <p:spPr>
              <a:xfrm>
                <a:off x="4377117" y="5755583"/>
                <a:ext cx="654538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C62945B-6D8D-2AD7-A149-5E11012B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17" y="5755583"/>
                <a:ext cx="6545382" cy="277576"/>
              </a:xfrm>
              <a:prstGeom prst="rect">
                <a:avLst/>
              </a:prstGeom>
              <a:blipFill>
                <a:blip r:embed="rId4"/>
                <a:stretch>
                  <a:fillRect l="-745" r="-745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1212" y="2272791"/>
            <a:ext cx="285051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spc="-25" dirty="0">
                <a:solidFill>
                  <a:srgbClr val="FFFFFF"/>
                </a:solidFill>
                <a:latin typeface="Carlito"/>
                <a:cs typeface="Carlito"/>
              </a:rPr>
              <a:t>Q&amp;A</a:t>
            </a:r>
            <a:endParaRPr sz="1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1924" y="2272791"/>
            <a:ext cx="669163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dirty="0"/>
              <a:t>Thank</a:t>
            </a:r>
            <a:r>
              <a:rPr sz="11500" spc="-5" dirty="0"/>
              <a:t> </a:t>
            </a:r>
            <a:r>
              <a:rPr sz="11500" spc="-20" dirty="0"/>
              <a:t>You!</a:t>
            </a:r>
            <a:endParaRPr sz="1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8" y="1976627"/>
            <a:ext cx="6800215" cy="11715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Boolean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Operations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Expressions</a:t>
            </a:r>
            <a:endParaRPr sz="3200" dirty="0">
              <a:latin typeface="Carlito"/>
              <a:cs typeface="Carlito"/>
            </a:endParaRPr>
          </a:p>
          <a:p>
            <a:pPr marL="381000">
              <a:lnSpc>
                <a:spcPct val="100000"/>
              </a:lnSpc>
              <a:spcBef>
                <a:spcPts val="675"/>
              </a:spcBef>
            </a:pPr>
            <a:r>
              <a:rPr sz="3200" dirty="0">
                <a:latin typeface="Carlito"/>
                <a:cs typeface="Carlito"/>
              </a:rPr>
              <a:t>-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Addition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-</a:t>
            </a:r>
            <a:r>
              <a:rPr sz="3200" dirty="0">
                <a:latin typeface="Carlito"/>
                <a:cs typeface="Carlito"/>
              </a:rPr>
              <a:t>&gt;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OR;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Multiplication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-</a:t>
            </a:r>
            <a:r>
              <a:rPr sz="3200" dirty="0">
                <a:latin typeface="Carlito"/>
                <a:cs typeface="Carlito"/>
              </a:rPr>
              <a:t>&gt;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AND</a:t>
            </a:r>
            <a:endParaRPr sz="32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5" name="object 8">
            <a:extLst>
              <a:ext uri="{FF2B5EF4-FFF2-40B4-BE49-F238E27FC236}">
                <a16:creationId xmlns:a16="http://schemas.microsoft.com/office/drawing/2014/main" id="{CE009CDE-4B95-C2AC-DBBB-FEFCF8412B7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976" y="3276600"/>
            <a:ext cx="2540685" cy="2132791"/>
          </a:xfrm>
          <a:prstGeom prst="rect">
            <a:avLst/>
          </a:prstGeom>
        </p:spPr>
      </p:pic>
      <p:pic>
        <p:nvPicPr>
          <p:cNvPr id="6" name="object 8">
            <a:extLst>
              <a:ext uri="{FF2B5EF4-FFF2-40B4-BE49-F238E27FC236}">
                <a16:creationId xmlns:a16="http://schemas.microsoft.com/office/drawing/2014/main" id="{104387E2-F43F-DC74-BA7F-3E59DDE8EC0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0" y="3248571"/>
            <a:ext cx="2689142" cy="21608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69DD4A-7C19-B985-99B8-52B62127651C}"/>
              </a:ext>
            </a:extLst>
          </p:cNvPr>
          <p:cNvSpPr txBox="1"/>
          <p:nvPr/>
        </p:nvSpPr>
        <p:spPr>
          <a:xfrm>
            <a:off x="2500348" y="5481354"/>
            <a:ext cx="534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Carlito"/>
                <a:cs typeface="Carlito"/>
              </a:rPr>
              <a:t>OR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D06602-C8C0-D1B6-0FC3-56AB1DDC8F56}"/>
              </a:ext>
            </a:extLst>
          </p:cNvPr>
          <p:cNvSpPr txBox="1"/>
          <p:nvPr/>
        </p:nvSpPr>
        <p:spPr>
          <a:xfrm>
            <a:off x="7097290" y="5481354"/>
            <a:ext cx="675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rlito"/>
              </a:rPr>
              <a:t>AND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8" y="1973580"/>
            <a:ext cx="4737735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Laws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Boolean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Algebra</a:t>
            </a:r>
            <a:endParaRPr sz="3200">
              <a:latin typeface="Carlito"/>
              <a:cs typeface="Carlito"/>
            </a:endParaRPr>
          </a:p>
          <a:p>
            <a:pPr marL="415290" lvl="1" indent="-148590">
              <a:lnSpc>
                <a:spcPct val="100000"/>
              </a:lnSpc>
              <a:spcBef>
                <a:spcPts val="1764"/>
              </a:spcBef>
              <a:buChar char="-"/>
              <a:tabLst>
                <a:tab pos="415290" algn="l"/>
              </a:tabLst>
            </a:pPr>
            <a:r>
              <a:rPr sz="2200" dirty="0">
                <a:latin typeface="Carlito"/>
                <a:cs typeface="Carlito"/>
              </a:rPr>
              <a:t>Commutative</a:t>
            </a:r>
            <a:r>
              <a:rPr sz="2200" spc="-10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laws</a:t>
            </a:r>
            <a:endParaRPr sz="2200">
              <a:latin typeface="Carlito"/>
              <a:cs typeface="Carlito"/>
            </a:endParaRPr>
          </a:p>
          <a:p>
            <a:pPr marL="457200">
              <a:lnSpc>
                <a:spcPct val="100000"/>
              </a:lnSpc>
              <a:spcBef>
                <a:spcPts val="170"/>
              </a:spcBef>
            </a:pPr>
            <a:r>
              <a:rPr sz="2200" dirty="0">
                <a:latin typeface="Carlito"/>
                <a:cs typeface="Carlito"/>
              </a:rPr>
              <a:t>A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+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=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+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A;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AB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=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BA</a:t>
            </a:r>
            <a:endParaRPr sz="2200">
              <a:latin typeface="Carlito"/>
              <a:cs typeface="Carlito"/>
            </a:endParaRPr>
          </a:p>
          <a:p>
            <a:pPr marL="415290" lvl="1" indent="-148590">
              <a:lnSpc>
                <a:spcPct val="100000"/>
              </a:lnSpc>
              <a:spcBef>
                <a:spcPts val="1845"/>
              </a:spcBef>
              <a:buChar char="-"/>
              <a:tabLst>
                <a:tab pos="415290" algn="l"/>
              </a:tabLst>
            </a:pPr>
            <a:r>
              <a:rPr sz="2200" dirty="0">
                <a:latin typeface="Carlito"/>
                <a:cs typeface="Carlito"/>
              </a:rPr>
              <a:t>Associative</a:t>
            </a:r>
            <a:r>
              <a:rPr sz="2200" spc="-8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laws</a:t>
            </a:r>
            <a:endParaRPr sz="2200">
              <a:latin typeface="Carlito"/>
              <a:cs typeface="Carlito"/>
            </a:endParaRPr>
          </a:p>
          <a:p>
            <a:pPr marL="457200">
              <a:lnSpc>
                <a:spcPct val="100000"/>
              </a:lnSpc>
              <a:spcBef>
                <a:spcPts val="170"/>
              </a:spcBef>
            </a:pPr>
            <a:r>
              <a:rPr sz="2200" dirty="0">
                <a:latin typeface="Carlito"/>
                <a:cs typeface="Carlito"/>
              </a:rPr>
              <a:t>A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+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(B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+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C)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=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(A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+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B)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+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C;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A(BC)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=</a:t>
            </a:r>
            <a:r>
              <a:rPr sz="2200" spc="-10" dirty="0">
                <a:latin typeface="Carlito"/>
                <a:cs typeface="Carlito"/>
              </a:rPr>
              <a:t> (AB)C</a:t>
            </a:r>
            <a:endParaRPr sz="2200">
              <a:latin typeface="Carlito"/>
              <a:cs typeface="Carlito"/>
            </a:endParaRPr>
          </a:p>
          <a:p>
            <a:pPr marL="415290" marR="2214880" lvl="1" indent="-148590">
              <a:lnSpc>
                <a:spcPct val="106400"/>
              </a:lnSpc>
              <a:spcBef>
                <a:spcPts val="1680"/>
              </a:spcBef>
              <a:buChar char="-"/>
              <a:tabLst>
                <a:tab pos="457200" algn="l"/>
              </a:tabLst>
            </a:pPr>
            <a:r>
              <a:rPr sz="2200" dirty="0">
                <a:latin typeface="Carlito"/>
                <a:cs typeface="Carlito"/>
              </a:rPr>
              <a:t>Distributive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law 	</a:t>
            </a:r>
            <a:r>
              <a:rPr sz="2200" dirty="0">
                <a:latin typeface="Carlito"/>
                <a:cs typeface="Carlito"/>
              </a:rPr>
              <a:t>A(B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+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C)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=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AB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+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AC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8A5C9-D067-88B7-C9C8-3CEFE7093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45D3BE-F75D-FBE2-0231-8CAC7D88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D0B17D8-62AC-F47F-A0F6-8680DA618798}"/>
              </a:ext>
            </a:extLst>
          </p:cNvPr>
          <p:cNvSpPr txBox="1"/>
          <p:nvPr/>
        </p:nvSpPr>
        <p:spPr>
          <a:xfrm>
            <a:off x="871218" y="1976627"/>
            <a:ext cx="6800215" cy="59118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Boolean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Operations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Expressions</a:t>
            </a:r>
            <a:endParaRPr sz="3200" dirty="0">
              <a:latin typeface="Carlito"/>
              <a:cs typeface="Carlito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1CA99435-6675-1F28-3E49-EE136936E4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24D7CA54-5772-2066-8BCE-2EA38598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14600"/>
            <a:ext cx="8480611" cy="2834640"/>
          </a:xfrm>
          <a:prstGeom prst="rect">
            <a:avLst/>
          </a:prstGeom>
        </p:spPr>
      </p:pic>
      <p:cxnSp>
        <p:nvCxnSpPr>
          <p:cNvPr id="10" name="Straight Connector 7">
            <a:extLst>
              <a:ext uri="{FF2B5EF4-FFF2-40B4-BE49-F238E27FC236}">
                <a16:creationId xmlns:a16="http://schemas.microsoft.com/office/drawing/2014/main" id="{3435954B-E69D-29B6-DFC7-7B9D9B167394}"/>
              </a:ext>
            </a:extLst>
          </p:cNvPr>
          <p:cNvCxnSpPr/>
          <p:nvPr/>
        </p:nvCxnSpPr>
        <p:spPr>
          <a:xfrm>
            <a:off x="3669971" y="3626045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table">
            <a:extLst>
              <a:ext uri="{FF2B5EF4-FFF2-40B4-BE49-F238E27FC236}">
                <a16:creationId xmlns:a16="http://schemas.microsoft.com/office/drawing/2014/main" id="{062580DA-8A10-A3F1-35C7-D92E59634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587" y="2514600"/>
            <a:ext cx="2209257" cy="2834640"/>
          </a:xfrm>
          <a:prstGeom prst="rect">
            <a:avLst/>
          </a:prstGeom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0D92610B-D76B-EA91-25EA-ACE867C25B12}"/>
              </a:ext>
            </a:extLst>
          </p:cNvPr>
          <p:cNvCxnSpPr/>
          <p:nvPr/>
        </p:nvCxnSpPr>
        <p:spPr>
          <a:xfrm>
            <a:off x="6153193" y="3617795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388DF742-4550-0517-388D-FF46ACC65A74}"/>
              </a:ext>
            </a:extLst>
          </p:cNvPr>
          <p:cNvSpPr txBox="1"/>
          <p:nvPr/>
        </p:nvSpPr>
        <p:spPr>
          <a:xfrm>
            <a:off x="3831335" y="5676353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</p:spTree>
    <p:extLst>
      <p:ext uri="{BB962C8B-B14F-4D97-AF65-F5344CB8AC3E}">
        <p14:creationId xmlns:p14="http://schemas.microsoft.com/office/powerpoint/2010/main" val="79200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8" y="2061972"/>
            <a:ext cx="4498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Rules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Boolean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Algebra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5785" y="2727412"/>
            <a:ext cx="6575712" cy="3449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F73B3-8EA2-589D-29A3-ECA6B5501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C1B8EE6-0863-122F-F997-C6746F6341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03B1B15-679C-530A-EC57-8C7891365A17}"/>
              </a:ext>
            </a:extLst>
          </p:cNvPr>
          <p:cNvSpPr txBox="1"/>
          <p:nvPr/>
        </p:nvSpPr>
        <p:spPr>
          <a:xfrm>
            <a:off x="871218" y="2061972"/>
            <a:ext cx="68389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Rules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Boolean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Algebra</a:t>
            </a:r>
            <a:r>
              <a:rPr lang="en-US" sz="3200" spc="-10" dirty="0">
                <a:latin typeface="Carlito"/>
                <a:cs typeface="Carlito"/>
              </a:rPr>
              <a:t>-Extension</a:t>
            </a:r>
            <a:endParaRPr sz="3200" dirty="0">
              <a:latin typeface="Carlito"/>
              <a:cs typeface="Carlito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0719179-0405-68B9-764B-FB6BA4E7A6F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D4219BAD-A5FE-E9EB-E7E2-3BE71F3F7AB7}"/>
              </a:ext>
            </a:extLst>
          </p:cNvPr>
          <p:cNvPicPr/>
          <p:nvPr/>
        </p:nvPicPr>
        <p:blipFill>
          <a:blip r:embed="rId3" cstate="print"/>
          <a:srcRect t="29663" r="74506" b="32784"/>
          <a:stretch/>
        </p:blipFill>
        <p:spPr>
          <a:xfrm>
            <a:off x="1066800" y="3443655"/>
            <a:ext cx="1676400" cy="1295401"/>
          </a:xfrm>
          <a:prstGeom prst="rect">
            <a:avLst/>
          </a:prstGeom>
        </p:spPr>
      </p:pic>
      <p:pic>
        <p:nvPicPr>
          <p:cNvPr id="6" name="Picture 2" descr="Avr Atmega Atmega1632 Gpio Ports And Registers | Avr Atmega">
            <a:extLst>
              <a:ext uri="{FF2B5EF4-FFF2-40B4-BE49-F238E27FC236}">
                <a16:creationId xmlns:a16="http://schemas.microsoft.com/office/drawing/2014/main" id="{5C9F9193-7425-B1E3-20D7-5D552282A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72"/>
          <a:stretch/>
        </p:blipFill>
        <p:spPr bwMode="auto">
          <a:xfrm>
            <a:off x="3886200" y="3139213"/>
            <a:ext cx="68389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490A454-4ADA-593E-9229-9180610AE18E}"/>
              </a:ext>
            </a:extLst>
          </p:cNvPr>
          <p:cNvSpPr txBox="1"/>
          <p:nvPr/>
        </p:nvSpPr>
        <p:spPr>
          <a:xfrm>
            <a:off x="4886325" y="490013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11010110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E379174-D2C7-807D-B5CB-2B5FCE24273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6181725" y="4594896"/>
            <a:ext cx="2124075" cy="48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80EE5B2-4AA4-FBCE-9F11-2A9E789C96F8}"/>
              </a:ext>
            </a:extLst>
          </p:cNvPr>
          <p:cNvSpPr txBox="1"/>
          <p:nvPr/>
        </p:nvSpPr>
        <p:spPr>
          <a:xfrm>
            <a:off x="8305800" y="441023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1101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BB87ED-A7EB-EB2C-9D93-BA39924F2063}"/>
              </a:ext>
            </a:extLst>
          </p:cNvPr>
          <p:cNvSpPr txBox="1"/>
          <p:nvPr/>
        </p:nvSpPr>
        <p:spPr>
          <a:xfrm>
            <a:off x="8305800" y="5269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110101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7EA15F-73FD-4E2A-FE1F-277EBF1C0918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6181725" y="5084802"/>
            <a:ext cx="212407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B5EC4B2-BB2F-1785-C6EC-DEDCC58FF6CF}"/>
              </a:ext>
            </a:extLst>
          </p:cNvPr>
          <p:cNvSpPr txBox="1"/>
          <p:nvPr/>
        </p:nvSpPr>
        <p:spPr>
          <a:xfrm>
            <a:off x="3886200" y="28207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Register in Chip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03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6">
            <a:extLst>
              <a:ext uri="{FF2B5EF4-FFF2-40B4-BE49-F238E27FC236}">
                <a16:creationId xmlns:a16="http://schemas.microsoft.com/office/drawing/2014/main" id="{1CE1BD96-97FB-CDE1-EB9D-0677AC3AB6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00" y="4019791"/>
            <a:ext cx="1514856" cy="89001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8" y="2061972"/>
            <a:ext cx="4134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DeMorgan’s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Theorems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8312" y="4019791"/>
            <a:ext cx="2012950" cy="349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0062" y="3089275"/>
            <a:ext cx="2006600" cy="349250"/>
          </a:xfrm>
          <a:prstGeom prst="rect">
            <a:avLst/>
          </a:prstGeom>
        </p:spPr>
      </p:pic>
      <p:pic>
        <p:nvPicPr>
          <p:cNvPr id="7" name="object 7">
            <a:extLst>
              <a:ext uri="{FF2B5EF4-FFF2-40B4-BE49-F238E27FC236}">
                <a16:creationId xmlns:a16="http://schemas.microsoft.com/office/drawing/2014/main" id="{BD9F34E9-DA9E-F08A-A8D6-781BD838C456}"/>
              </a:ext>
            </a:extLst>
          </p:cNvPr>
          <p:cNvPicPr/>
          <p:nvPr/>
        </p:nvPicPr>
        <p:blipFill>
          <a:blip r:embed="rId6" cstate="print"/>
          <a:srcRect r="58943"/>
          <a:stretch/>
        </p:blipFill>
        <p:spPr>
          <a:xfrm>
            <a:off x="6524745" y="2983865"/>
            <a:ext cx="1552455" cy="560069"/>
          </a:xfrm>
          <a:prstGeom prst="rect">
            <a:avLst/>
          </a:prstGeom>
        </p:spPr>
      </p:pic>
      <p:pic>
        <p:nvPicPr>
          <p:cNvPr id="9" name="object 12">
            <a:extLst>
              <a:ext uri="{FF2B5EF4-FFF2-40B4-BE49-F238E27FC236}">
                <a16:creationId xmlns:a16="http://schemas.microsoft.com/office/drawing/2014/main" id="{0805D3F8-D908-47AA-DE43-97D3394C6CD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89392" y="3089275"/>
            <a:ext cx="1362053" cy="637727"/>
          </a:xfrm>
          <a:prstGeom prst="rect">
            <a:avLst/>
          </a:prstGeom>
        </p:spPr>
      </p:pic>
      <p:pic>
        <p:nvPicPr>
          <p:cNvPr id="10" name="object 11">
            <a:extLst>
              <a:ext uri="{FF2B5EF4-FFF2-40B4-BE49-F238E27FC236}">
                <a16:creationId xmlns:a16="http://schemas.microsoft.com/office/drawing/2014/main" id="{1E52D014-A1C9-52AE-0A5E-D691E8E34095}"/>
              </a:ext>
            </a:extLst>
          </p:cNvPr>
          <p:cNvPicPr/>
          <p:nvPr/>
        </p:nvPicPr>
        <p:blipFill>
          <a:blip r:embed="rId8" cstate="print"/>
          <a:srcRect r="59127"/>
          <a:stretch/>
        </p:blipFill>
        <p:spPr>
          <a:xfrm>
            <a:off x="6524745" y="4041482"/>
            <a:ext cx="1628655" cy="6090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175" dirty="0"/>
              <a:t> </a:t>
            </a:r>
            <a:r>
              <a:rPr spc="-10" dirty="0"/>
              <a:t>Algebra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Logic</a:t>
            </a:r>
            <a:r>
              <a:rPr spc="-170" dirty="0"/>
              <a:t> </a:t>
            </a:r>
            <a:r>
              <a:rPr spc="-10" dirty="0"/>
              <a:t>Simplification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39481" y="2529332"/>
            <a:ext cx="66522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Q1: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Boolean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Algebra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simplify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expression: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985" y="3292062"/>
            <a:ext cx="3813466" cy="3278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759</Words>
  <Application>Microsoft Office PowerPoint</Application>
  <PresentationFormat>宽屏</PresentationFormat>
  <Paragraphs>126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Carlito</vt:lpstr>
      <vt:lpstr>DejaVu Serif Condensed</vt:lpstr>
      <vt:lpstr>Cambria Math</vt:lpstr>
      <vt:lpstr>Times New Roman</vt:lpstr>
      <vt:lpstr>Office Theme</vt:lpstr>
      <vt:lpstr>ECE2050 Digital Logic and Systems Tutorial 4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Boolean Algebra and Logic Simplification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Junguang Yao (SSE,224010136)</cp:lastModifiedBy>
  <cp:revision>23</cp:revision>
  <dcterms:created xsi:type="dcterms:W3CDTF">2025-02-16T05:01:55Z</dcterms:created>
  <dcterms:modified xsi:type="dcterms:W3CDTF">2025-02-24T08:06:22Z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2024-03-01T00:00:00Z</vt:filetime>
  </property>
  <property fmtid="{D5CDD505-2E9C-101B-9397-08002B2CF9AE}" pid="3" name="LastSaved">
    <vt:filetime>2025-02-16T00:00:00Z</vt:filetime>
  </property>
  <property fmtid="{D5CDD505-2E9C-101B-9397-08002B2CF9AE}" pid="4" name="Producer">
    <vt:lpwstr>3-Heights(TM) PDF Security Shell 4.8.25.2 (http://www.pdf-tools.com)</vt:lpwstr>
  </property>
</Properties>
</file>