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4" r:id="rId3"/>
    <p:sldId id="257" r:id="rId4"/>
    <p:sldId id="304" r:id="rId5"/>
    <p:sldId id="305" r:id="rId6"/>
    <p:sldId id="306" r:id="rId7"/>
    <p:sldId id="307" r:id="rId8"/>
    <p:sldId id="317" r:id="rId9"/>
    <p:sldId id="308" r:id="rId10"/>
    <p:sldId id="309" r:id="rId11"/>
    <p:sldId id="310" r:id="rId12"/>
    <p:sldId id="311" r:id="rId13"/>
    <p:sldId id="312" r:id="rId14"/>
    <p:sldId id="318" r:id="rId15"/>
    <p:sldId id="313" r:id="rId16"/>
    <p:sldId id="315" r:id="rId17"/>
    <p:sldId id="316" r:id="rId18"/>
    <p:sldId id="280" r:id="rId19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5" d="100"/>
          <a:sy n="105" d="100"/>
        </p:scale>
        <p:origin x="798" y="114"/>
      </p:cViewPr>
      <p:guideLst>
        <p:guide orient="horz" pos="2880"/>
        <p:guide pos="212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71218" y="309372"/>
            <a:ext cx="913003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796973"/>
            <a:ext cx="12192000" cy="3264535"/>
          </a:xfrm>
          <a:custGeom>
            <a:avLst/>
            <a:gdLst/>
            <a:ahLst/>
            <a:cxnLst/>
            <a:rect l="l" t="t" r="r" b="b"/>
            <a:pathLst>
              <a:path w="12192000" h="3264535">
                <a:moveTo>
                  <a:pt x="12192000" y="0"/>
                </a:moveTo>
                <a:lnTo>
                  <a:pt x="0" y="0"/>
                </a:lnTo>
                <a:lnTo>
                  <a:pt x="0" y="3264052"/>
                </a:lnTo>
                <a:lnTo>
                  <a:pt x="12192000" y="3264052"/>
                </a:lnTo>
                <a:lnTo>
                  <a:pt x="12192000" y="0"/>
                </a:lnTo>
                <a:close/>
              </a:path>
            </a:pathLst>
          </a:custGeom>
          <a:solidFill>
            <a:srgbClr val="6F1B6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300" y="188182"/>
            <a:ext cx="4374880" cy="63354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796973"/>
            <a:ext cx="12192000" cy="3264535"/>
          </a:xfrm>
          <a:custGeom>
            <a:avLst/>
            <a:gdLst/>
            <a:ahLst/>
            <a:cxnLst/>
            <a:rect l="l" t="t" r="r" b="b"/>
            <a:pathLst>
              <a:path w="12192000" h="3264535">
                <a:moveTo>
                  <a:pt x="12192000" y="0"/>
                </a:moveTo>
                <a:lnTo>
                  <a:pt x="0" y="0"/>
                </a:lnTo>
                <a:lnTo>
                  <a:pt x="0" y="3264052"/>
                </a:lnTo>
                <a:lnTo>
                  <a:pt x="12192000" y="3264052"/>
                </a:lnTo>
                <a:lnTo>
                  <a:pt x="12192000" y="0"/>
                </a:lnTo>
                <a:close/>
              </a:path>
            </a:pathLst>
          </a:custGeom>
          <a:solidFill>
            <a:srgbClr val="6F1B6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300" y="188182"/>
            <a:ext cx="4374880" cy="63354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1691005"/>
          </a:xfrm>
          <a:custGeom>
            <a:avLst/>
            <a:gdLst/>
            <a:ahLst/>
            <a:cxnLst/>
            <a:rect l="l" t="t" r="r" b="b"/>
            <a:pathLst>
              <a:path w="12192000" h="1691005">
                <a:moveTo>
                  <a:pt x="12192000" y="0"/>
                </a:moveTo>
                <a:lnTo>
                  <a:pt x="0" y="0"/>
                </a:lnTo>
                <a:lnTo>
                  <a:pt x="0" y="1690687"/>
                </a:lnTo>
                <a:lnTo>
                  <a:pt x="12192000" y="1690687"/>
                </a:lnTo>
                <a:lnTo>
                  <a:pt x="12192000" y="0"/>
                </a:lnTo>
                <a:close/>
              </a:path>
            </a:pathLst>
          </a:custGeom>
          <a:solidFill>
            <a:srgbClr val="6F1B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71218" y="309372"/>
            <a:ext cx="913003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71218" y="2061972"/>
            <a:ext cx="8279765" cy="140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7.png"/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9.png"/><Relationship Id="rId2" Type="http://schemas.openxmlformats.org/officeDocument/2006/relationships/image" Target="../media/image33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39239"/>
            <a:ext cx="12192000" cy="2387600"/>
          </a:xfrm>
          <a:custGeom>
            <a:avLst/>
            <a:gdLst/>
            <a:ahLst/>
            <a:cxnLst/>
            <a:rect l="l" t="t" r="r" b="b"/>
            <a:pathLst>
              <a:path w="12192000" h="2387600">
                <a:moveTo>
                  <a:pt x="12192000" y="0"/>
                </a:moveTo>
                <a:lnTo>
                  <a:pt x="0" y="0"/>
                </a:lnTo>
                <a:lnTo>
                  <a:pt x="0" y="2387600"/>
                </a:lnTo>
                <a:lnTo>
                  <a:pt x="12192000" y="23876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6F1B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49195" y="1871980"/>
            <a:ext cx="7505700" cy="1846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23795" marR="5080" indent="-2411730" algn="l">
              <a:lnSpc>
                <a:spcPct val="149000"/>
              </a:lnSpc>
              <a:spcBef>
                <a:spcPts val="100"/>
              </a:spcBef>
            </a:pPr>
            <a:r>
              <a:rPr sz="40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ECE2050</a:t>
            </a:r>
            <a:r>
              <a:rPr sz="4000" spc="-11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000" spc="-1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Digital</a:t>
            </a:r>
            <a:r>
              <a:rPr sz="4000" spc="-105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0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Logic</a:t>
            </a:r>
            <a:r>
              <a:rPr sz="4000" spc="-11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0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and</a:t>
            </a:r>
            <a:r>
              <a:rPr sz="4000" spc="-1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4000" spc="-1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Systems </a:t>
            </a:r>
            <a:r>
              <a:rPr sz="4000" spc="-2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Tutorial</a:t>
            </a:r>
            <a:r>
              <a:rPr sz="4000" spc="-145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4000" spc="-5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6</a:t>
            </a:r>
            <a:endParaRPr lang="en-US" sz="4000" spc="-5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10940" y="4417695"/>
            <a:ext cx="4533265" cy="1405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Wangqian Chen</a:t>
            </a:r>
            <a:endParaRPr sz="2000" spc="-5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endParaRPr lang="en-US" sz="2000" spc="-5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sz="2000" spc="-50" dirty="0">
                <a:latin typeface="Times New Roman" panose="02020603050405020304" charset="0"/>
                <a:cs typeface="Times New Roman" panose="02020603050405020304" charset="0"/>
              </a:rPr>
              <a:t> Contact: </a:t>
            </a:r>
            <a:r>
              <a:rPr lang="en-US" sz="2000" spc="-50" dirty="0">
                <a:latin typeface="Times New Roman" panose="02020603050405020304" charset="0"/>
                <a:cs typeface="Times New Roman" panose="02020603050405020304" charset="0"/>
              </a:rPr>
              <a:t>wangqianchen@link.cuhk.edu.cn</a:t>
            </a:r>
            <a:endParaRPr lang="en-US" sz="2000" spc="-5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Office</a:t>
            </a:r>
            <a:r>
              <a:rPr sz="2000" spc="-4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Hour:</a:t>
            </a:r>
            <a:r>
              <a:rPr sz="2000" spc="-4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spc="-10" dirty="0"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sz="2000" spc="-10" dirty="0">
                <a:latin typeface="Times New Roman" panose="02020603050405020304" charset="0"/>
                <a:cs typeface="Times New Roman" panose="02020603050405020304" charset="0"/>
              </a:rPr>
              <a:t>6</a:t>
            </a:r>
            <a:r>
              <a:rPr sz="2000" spc="-10" dirty="0">
                <a:latin typeface="Times New Roman" panose="02020603050405020304" charset="0"/>
                <a:cs typeface="Times New Roman" panose="02020603050405020304" charset="0"/>
              </a:rPr>
              <a:t>:00-</a:t>
            </a: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7</a:t>
            </a: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:00</a:t>
            </a:r>
            <a:r>
              <a:rPr sz="2000" spc="-4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2000" dirty="0">
                <a:latin typeface="Times New Roman" panose="02020603050405020304" charset="0"/>
                <a:cs typeface="Times New Roman" panose="02020603050405020304" charset="0"/>
              </a:rPr>
              <a:t>Wed.</a:t>
            </a:r>
            <a:r>
              <a:rPr sz="2000" dirty="0"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 sz="2000" spc="-4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spc="-10" dirty="0">
                <a:latin typeface="Times New Roman" panose="02020603050405020304" charset="0"/>
                <a:cs typeface="Times New Roman" panose="02020603050405020304" charset="0"/>
              </a:rPr>
              <a:t>ZX305 </a:t>
            </a:r>
            <a:endParaRPr sz="2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44218" y="195812"/>
            <a:ext cx="4552179" cy="6592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1218" y="309372"/>
            <a:ext cx="9130030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5400" spc="-10" dirty="0">
                <a:latin typeface="Times New Roman" panose="02020603050405020304" charset="0"/>
                <a:cs typeface="Times New Roman" panose="02020603050405020304" charset="0"/>
              </a:rPr>
              <a:t>Combinational Building Blocks</a:t>
            </a:r>
            <a:endParaRPr lang="en-US" altLang="zh-CN" sz="5400" spc="-1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6173" y="6308776"/>
            <a:ext cx="3064421" cy="44377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38200" y="1981200"/>
            <a:ext cx="7254240" cy="36830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1800">
                <a:solidFill>
                  <a:srgbClr val="000000"/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Q4. How to combine 74HC154 into a 5-bit decoders</a:t>
            </a:r>
            <a:r>
              <a:rPr lang="zh-CN" altLang="en-US" sz="1800">
                <a:solidFill>
                  <a:srgbClr val="000000"/>
                </a:solidFill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？</a:t>
            </a:r>
            <a:endParaRPr lang="zh-CN" altLang="en-US" sz="1800">
              <a:solidFill>
                <a:srgbClr val="000000"/>
              </a:solidFill>
              <a:latin typeface="Times New Roman" panose="02020603050405020304" charset="0"/>
              <a:ea typeface="等线" panose="02010600030101010101" charset="-122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43000" y="2362200"/>
            <a:ext cx="9785350" cy="64516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800">
                <a:solidFill>
                  <a:srgbClr val="000000"/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It includes two active LOW chip select lines which must be at the active level to enable the outputs. </a:t>
            </a:r>
            <a:endParaRPr lang="en-US" altLang="zh-CN" sz="1800">
              <a:solidFill>
                <a:srgbClr val="000000"/>
              </a:solidFill>
              <a:latin typeface="Times New Roman" panose="02020603050405020304" charset="0"/>
              <a:ea typeface="Calibri" panose="020F0502020204030204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800">
                <a:solidFill>
                  <a:srgbClr val="000000"/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These lines can be used to expand the decoder to larger inputs.</a:t>
            </a:r>
            <a:endParaRPr lang="en-US" altLang="zh-CN" sz="1800">
              <a:solidFill>
                <a:srgbClr val="000000"/>
              </a:solidFill>
              <a:latin typeface="Times New Roman" panose="02020603050405020304" charset="0"/>
              <a:ea typeface="Calibri" panose="020F0502020204030204"/>
              <a:cs typeface="Times New Roman" panose="0202060305040502030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971800"/>
            <a:ext cx="4754880" cy="37814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971800"/>
            <a:ext cx="5102860" cy="33318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1218" y="309372"/>
            <a:ext cx="9130030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5400" spc="-10" dirty="0">
                <a:latin typeface="Times New Roman" panose="02020603050405020304" charset="0"/>
                <a:cs typeface="Times New Roman" panose="02020603050405020304" charset="0"/>
              </a:rPr>
              <a:t>Combinational Building Blocks</a:t>
            </a:r>
            <a:endParaRPr lang="en-US" altLang="zh-CN" sz="5400" spc="-1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6173" y="6308776"/>
            <a:ext cx="3064421" cy="44377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38200" y="1980883"/>
            <a:ext cx="5080000" cy="368300"/>
          </a:xfrm>
          <a:prstGeom prst="rect">
            <a:avLst/>
          </a:prstGeom>
        </p:spPr>
        <p:txBody>
          <a:bodyPr>
            <a:spAutoFit/>
          </a:bodyPr>
          <a:p>
            <a:r>
              <a:rPr lang="en-US" altLang="zh-CN" sz="1800" b="0">
                <a:solidFill>
                  <a:srgbClr val="000000"/>
                </a:solidFill>
                <a:latin typeface="Times New Roman" panose="02020603050405020304" charset="0"/>
                <a:ea typeface="Calibri-Bold"/>
                <a:cs typeface="Times New Roman" panose="02020603050405020304" charset="0"/>
              </a:rPr>
              <a:t>Q5</a:t>
            </a:r>
            <a:r>
              <a:rPr lang="en-US" altLang="zh-CN" sz="1800" b="0">
                <a:solidFill>
                  <a:srgbClr val="000000"/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:</a:t>
            </a:r>
            <a:r>
              <a:rPr lang="en-US" altLang="zh-CN" sz="1800">
                <a:solidFill>
                  <a:srgbClr val="000000"/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 Implement 4 to 1 Multiplexer using a Decoder.</a:t>
            </a:r>
            <a:endParaRPr lang="en-US" altLang="zh-CN" sz="1800">
              <a:solidFill>
                <a:srgbClr val="000000"/>
              </a:solidFill>
              <a:latin typeface="Times New Roman" panose="02020603050405020304" charset="0"/>
              <a:ea typeface="Calibri" panose="020F0502020204030204"/>
              <a:cs typeface="Times New Roman" panose="0202060305040502030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276600"/>
            <a:ext cx="3651250" cy="2378710"/>
          </a:xfrm>
          <a:prstGeom prst="rect">
            <a:avLst/>
          </a:prstGeom>
        </p:spPr>
      </p:pic>
      <p:sp>
        <p:nvSpPr>
          <p:cNvPr id="8" name="内容占位符 2"/>
          <p:cNvSpPr txBox="1">
            <a:spLocks noGrp="1"/>
          </p:cNvSpPr>
          <p:nvPr>
            <p:ph type="body" idx="1"/>
          </p:nvPr>
        </p:nvSpPr>
        <p:spPr>
          <a:xfrm>
            <a:off x="871220" y="2667000"/>
            <a:ext cx="3126740" cy="573405"/>
          </a:xfrm>
          <a:prstGeom prst="rect">
            <a:avLst/>
          </a:prstGeom>
        </p:spPr>
        <p:txBody>
          <a:bodyPr>
            <a:normAutofit/>
          </a:bodyPr>
          <a:p>
            <a:pPr marL="342900" indent="-342900">
              <a:lnSpc>
                <a:spcPct val="100000"/>
              </a:lnSpc>
              <a:spcBef>
                <a:spcPts val="700"/>
              </a:spcBef>
              <a:buFontTx/>
              <a:buChar char="•"/>
              <a:defRPr sz="3200"/>
            </a:pPr>
            <a:r>
              <a:rPr lang="en-US" altLang="zh-CN" sz="2570">
                <a:solidFill>
                  <a:srgbClr val="000000"/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  <a:sym typeface="+mn-ea"/>
              </a:rPr>
              <a:t>Multiplexer</a:t>
            </a:r>
            <a:endParaRPr lang="en-US" altLang="zh-CN" sz="257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2362200"/>
            <a:ext cx="4171950" cy="3714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1218" y="309372"/>
            <a:ext cx="9130030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5400" spc="-10" dirty="0">
                <a:latin typeface="Times New Roman" panose="02020603050405020304" charset="0"/>
                <a:cs typeface="Times New Roman" panose="02020603050405020304" charset="0"/>
              </a:rPr>
              <a:t>Combinational Building Blocks</a:t>
            </a:r>
            <a:endParaRPr lang="en-US" altLang="zh-CN" sz="5400" spc="-1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6173" y="6308776"/>
            <a:ext cx="3064421" cy="44377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48665" y="1905000"/>
            <a:ext cx="10901680" cy="92202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1800" b="0">
                <a:solidFill>
                  <a:srgbClr val="000000"/>
                </a:solidFill>
                <a:latin typeface="Times New Roman" panose="02020603050405020304" charset="0"/>
                <a:ea typeface="Calibri-Bold"/>
                <a:cs typeface="Times New Roman" panose="02020603050405020304" charset="0"/>
              </a:rPr>
              <a:t>Q6</a:t>
            </a:r>
            <a:r>
              <a:rPr lang="en-US" altLang="zh-CN" sz="1800" b="0">
                <a:solidFill>
                  <a:srgbClr val="000000"/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: </a:t>
            </a:r>
            <a:r>
              <a:rPr lang="en-US" altLang="zh-CN" sz="1800">
                <a:solidFill>
                  <a:srgbClr val="000000"/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Using the truth table, write the SOP expressions for the </a:t>
            </a:r>
            <a:r>
              <a:rPr lang="en-US" altLang="zh-CN" sz="1800">
                <a:solidFill>
                  <a:srgbClr val="000000"/>
                </a:solidFill>
                <a:latin typeface="Times New Roman" panose="02020603050405020304" charset="0"/>
                <a:ea typeface="Cambria Math" panose="02040503050406030204"/>
                <a:cs typeface="Times New Roman" panose="02020603050405020304" charset="0"/>
              </a:rPr>
              <a:t>∑ </a:t>
            </a:r>
            <a:r>
              <a:rPr lang="en-US" altLang="zh-CN" sz="1800">
                <a:solidFill>
                  <a:srgbClr val="000000"/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and Cout</a:t>
            </a:r>
            <a:r>
              <a:rPr lang="zh-CN" altLang="en-US" sz="1800">
                <a:solidFill>
                  <a:srgbClr val="000000"/>
                </a:solidFill>
                <a:latin typeface="Times New Roman" panose="02020603050405020304" charset="0"/>
                <a:ea typeface="Cambria Math" panose="02040503050406030204"/>
                <a:cs typeface="Times New Roman" panose="02020603050405020304" charset="0"/>
              </a:rPr>
              <a:t> </a:t>
            </a:r>
            <a:r>
              <a:rPr lang="en-US" altLang="zh-CN" sz="1800">
                <a:solidFill>
                  <a:srgbClr val="000000"/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of a full-adder. Use a </a:t>
            </a:r>
            <a:endParaRPr lang="en-US" altLang="zh-CN" sz="1800">
              <a:solidFill>
                <a:srgbClr val="000000"/>
              </a:solidFill>
              <a:latin typeface="Times New Roman" panose="02020603050405020304" charset="0"/>
              <a:ea typeface="Calibri" panose="020F0502020204030204"/>
              <a:cs typeface="Times New Roman" panose="02020603050405020304" charset="0"/>
            </a:endParaRPr>
          </a:p>
          <a:p>
            <a:r>
              <a:rPr lang="en-US" altLang="zh-CN" sz="1800">
                <a:solidFill>
                  <a:srgbClr val="000000"/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Karnaugh map to minimize the expressions and then implement them with inverters and AND_x0002_</a:t>
            </a:r>
            <a:endParaRPr lang="en-US" altLang="zh-CN" sz="1800">
              <a:solidFill>
                <a:srgbClr val="000000"/>
              </a:solidFill>
              <a:latin typeface="Times New Roman" panose="02020603050405020304" charset="0"/>
              <a:ea typeface="Calibri" panose="020F0502020204030204"/>
              <a:cs typeface="Times New Roman" panose="02020603050405020304" charset="0"/>
            </a:endParaRPr>
          </a:p>
          <a:p>
            <a:r>
              <a:rPr lang="en-US" altLang="zh-CN" sz="1800">
                <a:solidFill>
                  <a:srgbClr val="000000"/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OR logic. Show how you can replace the AND-OR logic with 74HC151 data selectors.</a:t>
            </a:r>
            <a:endParaRPr lang="en-US" altLang="zh-CN" sz="1800">
              <a:solidFill>
                <a:srgbClr val="000000"/>
              </a:solidFill>
              <a:latin typeface="Times New Roman" panose="02020603050405020304" charset="0"/>
              <a:ea typeface="Calibri" panose="020F0502020204030204"/>
              <a:cs typeface="Times New Roman" panose="0202060305040502030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665" y="2971800"/>
            <a:ext cx="3619500" cy="32067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2971800"/>
            <a:ext cx="3733800" cy="609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3706495"/>
            <a:ext cx="6903085" cy="26092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1218" y="309372"/>
            <a:ext cx="9130030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5400" spc="-10" dirty="0">
                <a:latin typeface="Times New Roman" panose="02020603050405020304" charset="0"/>
                <a:cs typeface="Times New Roman" panose="02020603050405020304" charset="0"/>
              </a:rPr>
              <a:t>Combinational Building Blocks</a:t>
            </a:r>
            <a:endParaRPr lang="en-US" altLang="zh-CN" sz="5400" spc="-1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6173" y="6308776"/>
            <a:ext cx="3064421" cy="44377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33600"/>
            <a:ext cx="6537325" cy="383349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1752600"/>
            <a:ext cx="2900680" cy="256984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2600" y="3962400"/>
            <a:ext cx="1905000" cy="2695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1218" y="309372"/>
            <a:ext cx="9130030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5400" spc="-10" dirty="0">
                <a:latin typeface="Times New Roman" panose="02020603050405020304" charset="0"/>
                <a:cs typeface="Times New Roman" panose="02020603050405020304" charset="0"/>
              </a:rPr>
              <a:t>Combinational Building Blocks</a:t>
            </a:r>
            <a:endParaRPr lang="en-US" altLang="zh-CN" sz="5400" spc="-1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6173" y="6308776"/>
            <a:ext cx="3064421" cy="44377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286000"/>
            <a:ext cx="11212830" cy="32734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1218" y="309372"/>
            <a:ext cx="9130030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5400" spc="-10" dirty="0">
                <a:latin typeface="Times New Roman" panose="02020603050405020304" charset="0"/>
                <a:cs typeface="Times New Roman" panose="02020603050405020304" charset="0"/>
              </a:rPr>
              <a:t>Combinational Building Blocks</a:t>
            </a:r>
            <a:endParaRPr lang="en-US" altLang="zh-CN" sz="5400" spc="-1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6173" y="6308776"/>
            <a:ext cx="3064421" cy="44377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38200" y="1980883"/>
            <a:ext cx="5080000" cy="368300"/>
          </a:xfrm>
          <a:prstGeom prst="rect">
            <a:avLst/>
          </a:prstGeom>
        </p:spPr>
        <p:txBody>
          <a:bodyPr>
            <a:spAutoFit/>
          </a:bodyPr>
          <a:p>
            <a:r>
              <a:rPr lang="en-US" altLang="zh-CN" sz="1800" b="0">
                <a:solidFill>
                  <a:srgbClr val="000000"/>
                </a:solidFill>
                <a:latin typeface="Times New Roman" panose="02020603050405020304" charset="0"/>
                <a:ea typeface="Calibri-Bold"/>
                <a:cs typeface="Times New Roman" panose="02020603050405020304" charset="0"/>
              </a:rPr>
              <a:t>Q7</a:t>
            </a:r>
            <a:r>
              <a:rPr lang="en-US" altLang="zh-CN" sz="1800" b="0">
                <a:solidFill>
                  <a:srgbClr val="000000"/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:</a:t>
            </a:r>
            <a:r>
              <a:rPr lang="en-US" altLang="zh-CN" sz="1800">
                <a:solidFill>
                  <a:srgbClr val="000000"/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 </a:t>
            </a:r>
            <a:endParaRPr lang="en-US" altLang="zh-CN" sz="1800">
              <a:solidFill>
                <a:srgbClr val="000000"/>
              </a:solidFill>
              <a:latin typeface="Times New Roman" panose="02020603050405020304" charset="0"/>
              <a:ea typeface="Calibri" panose="020F0502020204030204"/>
              <a:cs typeface="Times New Roman" panose="0202060305040502030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981200"/>
            <a:ext cx="5053330" cy="176085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962400"/>
            <a:ext cx="8234045" cy="88963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4724400"/>
            <a:ext cx="4076700" cy="1562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3600" y="1981200"/>
            <a:ext cx="1076325" cy="21907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1218" y="309372"/>
            <a:ext cx="9130030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5400" spc="-10" dirty="0">
                <a:latin typeface="Times New Roman" panose="02020603050405020304" charset="0"/>
                <a:cs typeface="Times New Roman" panose="02020603050405020304" charset="0"/>
              </a:rPr>
              <a:t>Combinational Building Blocks</a:t>
            </a:r>
            <a:endParaRPr lang="en-US" altLang="zh-CN" sz="5400" spc="-1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6173" y="6308776"/>
            <a:ext cx="3064421" cy="44377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38200" y="1980883"/>
            <a:ext cx="5080000" cy="368300"/>
          </a:xfrm>
          <a:prstGeom prst="rect">
            <a:avLst/>
          </a:prstGeom>
        </p:spPr>
        <p:txBody>
          <a:bodyPr>
            <a:spAutoFit/>
          </a:bodyPr>
          <a:p>
            <a:r>
              <a:rPr lang="en-US" altLang="zh-CN" sz="1800" b="0">
                <a:solidFill>
                  <a:srgbClr val="000000"/>
                </a:solidFill>
                <a:latin typeface="Times New Roman" panose="02020603050405020304" charset="0"/>
                <a:ea typeface="Calibri-Bold"/>
                <a:cs typeface="Times New Roman" panose="02020603050405020304" charset="0"/>
              </a:rPr>
              <a:t>Q7</a:t>
            </a:r>
            <a:r>
              <a:rPr lang="en-US" altLang="zh-CN" sz="1800" b="0">
                <a:solidFill>
                  <a:srgbClr val="000000"/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:</a:t>
            </a:r>
            <a:r>
              <a:rPr lang="en-US" altLang="zh-CN" sz="1800">
                <a:solidFill>
                  <a:srgbClr val="000000"/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 </a:t>
            </a:r>
            <a:endParaRPr lang="en-US" altLang="zh-CN" sz="1800">
              <a:solidFill>
                <a:srgbClr val="000000"/>
              </a:solidFill>
              <a:latin typeface="Times New Roman" panose="02020603050405020304" charset="0"/>
              <a:ea typeface="Calibri" panose="020F0502020204030204"/>
              <a:cs typeface="Times New Roman" panose="0202060305040502030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905000"/>
            <a:ext cx="6172200" cy="45593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514600"/>
            <a:ext cx="3791585" cy="132143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8234" y="2286126"/>
            <a:ext cx="6691630" cy="1782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0" dirty="0">
                <a:latin typeface="Times New Roman" panose="02020603050405020304" charset="0"/>
                <a:cs typeface="Times New Roman" panose="02020603050405020304" charset="0"/>
              </a:rPr>
              <a:t>Thank</a:t>
            </a:r>
            <a:r>
              <a:rPr sz="11500" spc="-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11500" spc="-20" dirty="0">
                <a:latin typeface="Times New Roman" panose="02020603050405020304" charset="0"/>
                <a:cs typeface="Times New Roman" panose="02020603050405020304" charset="0"/>
              </a:rPr>
              <a:t>You!</a:t>
            </a:r>
            <a:endParaRPr sz="115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1218" y="309372"/>
            <a:ext cx="9130030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5400" spc="-10" dirty="0">
                <a:latin typeface="Times New Roman" panose="02020603050405020304" charset="0"/>
                <a:cs typeface="Times New Roman" panose="02020603050405020304" charset="0"/>
              </a:rPr>
              <a:t>Combinational Building Blocks</a:t>
            </a:r>
            <a:endParaRPr lang="en-US" altLang="zh-CN" sz="5400" spc="-1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6173" y="6308776"/>
            <a:ext cx="3064421" cy="443772"/>
          </a:xfrm>
          <a:prstGeom prst="rect">
            <a:avLst/>
          </a:prstGeom>
        </p:spPr>
      </p:pic>
      <p:sp>
        <p:nvSpPr>
          <p:cNvPr id="101" name="内容占位符 2"/>
          <p:cNvSpPr txBox="1">
            <a:spLocks noGrp="1"/>
          </p:cNvSpPr>
          <p:nvPr>
            <p:ph type="body" idx="1"/>
          </p:nvPr>
        </p:nvSpPr>
        <p:spPr>
          <a:xfrm>
            <a:off x="901700" y="1823183"/>
            <a:ext cx="2941948" cy="573431"/>
          </a:xfrm>
          <a:prstGeom prst="rect">
            <a:avLst/>
          </a:prstGeom>
        </p:spPr>
        <p:txBody>
          <a:bodyPr>
            <a:normAutofit lnSpcReduction="10000"/>
          </a:bodyPr>
          <a:p>
            <a:pPr marL="342900" indent="-342900">
              <a:lnSpc>
                <a:spcPct val="100000"/>
              </a:lnSpc>
              <a:spcBef>
                <a:spcPts val="700"/>
              </a:spcBef>
              <a:buFontTx/>
              <a:buChar char="•"/>
              <a:defRPr sz="3200"/>
            </a:pPr>
            <a:r>
              <a:rPr lang="en-US" altLang="zh-CN" sz="3200" dirty="0">
                <a:latin typeface="Times New Roman" panose="02020603050405020304" charset="0"/>
                <a:cs typeface="Times New Roman" panose="02020603050405020304" charset="0"/>
              </a:rPr>
              <a:t>Half Adders</a:t>
            </a:r>
            <a:endParaRPr lang="en-GB" altLang="zh-CN" sz="3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223" y="1799131"/>
            <a:ext cx="5058107" cy="171962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728" y="4067306"/>
            <a:ext cx="5394553" cy="2050601"/>
          </a:xfrm>
          <a:prstGeom prst="rect">
            <a:avLst/>
          </a:prstGeom>
        </p:spPr>
      </p:pic>
      <p:pic>
        <p:nvPicPr>
          <p:cNvPr id="8" name="图片 7" descr="B868E2D2-CBD6-4D7C-A8CF-419BBC621DA9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377" y="3775077"/>
            <a:ext cx="3159967" cy="303177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80728" y="2674975"/>
            <a:ext cx="56795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altLang="zh-CN" dirty="0">
                <a:latin typeface="Times New Roman" panose="02020603050405020304" charset="0"/>
                <a:cs typeface="Times New Roman" panose="02020603050405020304" charset="0"/>
              </a:rPr>
              <a:t>Basic rules of binary addition are performed by a half adder, which has 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two binary inputs (A and B) </a:t>
            </a:r>
            <a:r>
              <a:rPr kumimoji="1" lang="en-US" altLang="zh-CN" dirty="0">
                <a:latin typeface="Times New Roman" panose="02020603050405020304" charset="0"/>
                <a:cs typeface="Times New Roman" panose="02020603050405020304" charset="0"/>
              </a:rPr>
              <a:t>and two binary outputs (Carry out and Sum). </a:t>
            </a:r>
            <a:endParaRPr kumimoji="1" lang="zh-CN" alt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1218" y="309372"/>
            <a:ext cx="9130030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5400" spc="-10" dirty="0">
                <a:latin typeface="Times New Roman" panose="02020603050405020304" charset="0"/>
                <a:cs typeface="Times New Roman" panose="02020603050405020304" charset="0"/>
              </a:rPr>
              <a:t>Combinational Building Blocks</a:t>
            </a:r>
            <a:endParaRPr lang="en-US" altLang="zh-CN" sz="5400" spc="-1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6173" y="6308776"/>
            <a:ext cx="3064421" cy="443772"/>
          </a:xfrm>
          <a:prstGeom prst="rect">
            <a:avLst/>
          </a:prstGeom>
        </p:spPr>
      </p:pic>
      <p:sp>
        <p:nvSpPr>
          <p:cNvPr id="9" name="内容占位符 2"/>
          <p:cNvSpPr txBox="1">
            <a:spLocks noGrp="1"/>
          </p:cNvSpPr>
          <p:nvPr>
            <p:ph type="body" idx="1"/>
          </p:nvPr>
        </p:nvSpPr>
        <p:spPr>
          <a:xfrm>
            <a:off x="868045" y="1877158"/>
            <a:ext cx="2941948" cy="573431"/>
          </a:xfrm>
          <a:prstGeom prst="rect">
            <a:avLst/>
          </a:prstGeom>
        </p:spPr>
        <p:txBody>
          <a:bodyPr>
            <a:normAutofit lnSpcReduction="10000"/>
          </a:bodyPr>
          <a:p>
            <a:pPr marL="342900" indent="-342900">
              <a:lnSpc>
                <a:spcPct val="100000"/>
              </a:lnSpc>
              <a:spcBef>
                <a:spcPts val="700"/>
              </a:spcBef>
              <a:buFontTx/>
              <a:buChar char="•"/>
              <a:defRPr sz="3200"/>
            </a:pPr>
            <a:r>
              <a:rPr lang="en-US" altLang="zh-CN" sz="3200" dirty="0">
                <a:latin typeface="Times New Roman" panose="02020603050405020304" charset="0"/>
                <a:cs typeface="Times New Roman" panose="02020603050405020304" charset="0"/>
              </a:rPr>
              <a:t>Full Adders</a:t>
            </a:r>
            <a:endParaRPr lang="en-GB" altLang="zh-CN" sz="3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09394" y="2666875"/>
            <a:ext cx="5892085" cy="1233444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altLang="zh-CN" dirty="0">
                <a:latin typeface="Times New Roman" panose="02020603050405020304" charset="0"/>
                <a:cs typeface="Times New Roman" panose="02020603050405020304" charset="0"/>
              </a:rPr>
              <a:t>By contrast, a full adder 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has three binary inputs</a:t>
            </a:r>
            <a:r>
              <a:rPr kumimoji="1" lang="en-US" altLang="zh-CN" dirty="0">
                <a:latin typeface="Times New Roman" panose="02020603050405020304" charset="0"/>
                <a:cs typeface="Times New Roman" panose="02020603050405020304" charset="0"/>
              </a:rPr>
              <a:t> (A, B, and Carry in) and two binary outputs (Carry out and Sum). The truth table summarizes the operation.</a:t>
            </a:r>
            <a:endParaRPr kumimoji="1" lang="zh-CN" alt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31" y="3967744"/>
            <a:ext cx="6784651" cy="236961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7755" y="1993911"/>
            <a:ext cx="4258092" cy="1488391"/>
          </a:xfrm>
          <a:prstGeom prst="rect">
            <a:avLst/>
          </a:prstGeom>
        </p:spPr>
      </p:pic>
      <p:pic>
        <p:nvPicPr>
          <p:cNvPr id="13" name="图片 12" descr="31E4381A-90C2-464D-82A0-13382B87EA76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737" y="3482302"/>
            <a:ext cx="3321051" cy="34517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1218" y="309372"/>
            <a:ext cx="9130030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5400" spc="-10" dirty="0">
                <a:latin typeface="Times New Roman" panose="02020603050405020304" charset="0"/>
                <a:cs typeface="Times New Roman" panose="02020603050405020304" charset="0"/>
              </a:rPr>
              <a:t>Combinational Building Blocks</a:t>
            </a:r>
            <a:endParaRPr lang="en-US" altLang="zh-CN" sz="5400" spc="-1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6173" y="6308776"/>
            <a:ext cx="3064421" cy="443772"/>
          </a:xfrm>
          <a:prstGeom prst="rect">
            <a:avLst/>
          </a:prstGeom>
        </p:spPr>
      </p:pic>
      <p:sp>
        <p:nvSpPr>
          <p:cNvPr id="101" name="内容占位符 2"/>
          <p:cNvSpPr txBox="1">
            <a:spLocks noGrp="1"/>
          </p:cNvSpPr>
          <p:nvPr>
            <p:ph type="body" idx="1"/>
          </p:nvPr>
        </p:nvSpPr>
        <p:spPr>
          <a:xfrm>
            <a:off x="838200" y="1800958"/>
            <a:ext cx="2941948" cy="573431"/>
          </a:xfrm>
          <a:prstGeom prst="rect">
            <a:avLst/>
          </a:prstGeom>
        </p:spPr>
        <p:txBody>
          <a:bodyPr>
            <a:normAutofit/>
          </a:bodyPr>
          <a:p>
            <a:pPr marL="342900" indent="-342900">
              <a:lnSpc>
                <a:spcPct val="100000"/>
              </a:lnSpc>
              <a:spcBef>
                <a:spcPts val="700"/>
              </a:spcBef>
              <a:buFontTx/>
              <a:buChar char="•"/>
              <a:defRPr sz="3200"/>
            </a:pPr>
            <a:r>
              <a:rPr lang="en-US" altLang="zh-CN" sz="3200" dirty="0">
                <a:latin typeface="Times New Roman" panose="02020603050405020304" charset="0"/>
                <a:cs typeface="Times New Roman" panose="02020603050405020304" charset="0"/>
              </a:rPr>
              <a:t>Parallel Adders</a:t>
            </a:r>
            <a:endParaRPr lang="en-GB" altLang="zh-CN" sz="3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37727" y="310261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79549" y="2590675"/>
            <a:ext cx="58920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cs-CZ" altLang="zh-CN" dirty="0">
                <a:latin typeface="Times New Roman" panose="02020603050405020304" charset="0"/>
                <a:cs typeface="Times New Roman" panose="02020603050405020304" charset="0"/>
              </a:rPr>
              <a:t>Full adders are combined into parallel adders that can add binary numbers with multiple bits. </a:t>
            </a:r>
            <a:endParaRPr kumimoji="1" lang="cs-CZ" altLang="zh-CN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95" y="3290456"/>
            <a:ext cx="7096125" cy="30765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4120" y="2490356"/>
            <a:ext cx="3705225" cy="38766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1218" y="309372"/>
            <a:ext cx="9130030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5400" spc="-10" dirty="0">
                <a:latin typeface="Times New Roman" panose="02020603050405020304" charset="0"/>
                <a:cs typeface="Times New Roman" panose="02020603050405020304" charset="0"/>
              </a:rPr>
              <a:t>Combinational Building Blocks</a:t>
            </a:r>
            <a:endParaRPr lang="en-US" altLang="zh-CN" sz="5400" spc="-1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6173" y="6308776"/>
            <a:ext cx="3064421" cy="44377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33400" y="1905000"/>
            <a:ext cx="10041890" cy="64516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1800">
                <a:solidFill>
                  <a:srgbClr val="000000"/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Q1. The following sequences of bits (right-most bit first) appear on the inputs to a 4-bit parallel adder. Determine the resulting sequence of bits on each sum output.</a:t>
            </a:r>
            <a:endParaRPr lang="en-US" altLang="zh-CN" sz="1800">
              <a:solidFill>
                <a:srgbClr val="000000"/>
              </a:solidFill>
              <a:latin typeface="Times New Roman" panose="02020603050405020304" charset="0"/>
              <a:ea typeface="Calibri" panose="020F0502020204030204"/>
              <a:cs typeface="Times New Roman" panose="0202060305040502030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819400"/>
            <a:ext cx="1866900" cy="22733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2895600"/>
            <a:ext cx="6121400" cy="1606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1218" y="309372"/>
            <a:ext cx="9130030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5400" spc="-10" dirty="0">
                <a:latin typeface="Times New Roman" panose="02020603050405020304" charset="0"/>
                <a:cs typeface="Times New Roman" panose="02020603050405020304" charset="0"/>
              </a:rPr>
              <a:t>Combinational Building Blocks</a:t>
            </a:r>
            <a:endParaRPr lang="en-US" altLang="zh-CN" sz="5400" spc="-1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6173" y="6308776"/>
            <a:ext cx="3064421" cy="44377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590800"/>
            <a:ext cx="2989580" cy="1939290"/>
          </a:xfrm>
          <a:prstGeom prst="rect">
            <a:avLst/>
          </a:prstGeom>
        </p:spPr>
      </p:pic>
      <p:sp>
        <p:nvSpPr>
          <p:cNvPr id="101" name="内容占位符 2"/>
          <p:cNvSpPr txBox="1">
            <a:spLocks noGrp="1"/>
          </p:cNvSpPr>
          <p:nvPr>
            <p:ph type="body" idx="1"/>
          </p:nvPr>
        </p:nvSpPr>
        <p:spPr>
          <a:xfrm>
            <a:off x="838200" y="1828898"/>
            <a:ext cx="2941948" cy="573431"/>
          </a:xfrm>
          <a:prstGeom prst="rect">
            <a:avLst/>
          </a:prstGeom>
        </p:spPr>
        <p:txBody>
          <a:bodyPr>
            <a:normAutofit/>
          </a:bodyPr>
          <a:p>
            <a:pPr marL="342900" indent="-342900">
              <a:lnSpc>
                <a:spcPct val="100000"/>
              </a:lnSpc>
              <a:spcBef>
                <a:spcPts val="700"/>
              </a:spcBef>
              <a:buFontTx/>
              <a:buChar char="•"/>
              <a:defRPr sz="3200"/>
            </a:pPr>
            <a:r>
              <a:rPr lang="en-US" altLang="zh-CN" sz="3200" dirty="0">
                <a:latin typeface="Times New Roman" panose="02020603050405020304" charset="0"/>
                <a:cs typeface="Times New Roman" panose="02020603050405020304" charset="0"/>
              </a:rPr>
              <a:t>74LS283</a:t>
            </a:r>
            <a:endParaRPr lang="en-US" altLang="zh-CN" sz="32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80155" y="2438400"/>
            <a:ext cx="6172200" cy="36830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1800">
                <a:solidFill>
                  <a:srgbClr val="000000"/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Q2. How to combine 74LS283 into a 8-bit parallel adder</a:t>
            </a:r>
            <a:r>
              <a:rPr lang="zh-CN" altLang="en-US" sz="1800">
                <a:solidFill>
                  <a:srgbClr val="000000"/>
                </a:solidFill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？</a:t>
            </a:r>
            <a:endParaRPr lang="zh-CN" altLang="en-US" sz="1800">
              <a:solidFill>
                <a:srgbClr val="000000"/>
              </a:solidFill>
              <a:latin typeface="Times New Roman" panose="02020603050405020304" charset="0"/>
              <a:ea typeface="等线" panose="02010600030101010101" charset="-122"/>
              <a:cs typeface="Times New Roman" panose="0202060305040502030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3886200"/>
            <a:ext cx="8578850" cy="2324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1218" y="309372"/>
            <a:ext cx="9130030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5400" spc="-10" dirty="0">
                <a:latin typeface="Times New Roman" panose="02020603050405020304" charset="0"/>
                <a:cs typeface="Times New Roman" panose="02020603050405020304" charset="0"/>
              </a:rPr>
              <a:t>Combinational Building Blocks</a:t>
            </a:r>
            <a:endParaRPr lang="en-US" altLang="zh-CN" sz="5400" spc="-1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6173" y="6308776"/>
            <a:ext cx="3064421" cy="443772"/>
          </a:xfrm>
          <a:prstGeom prst="rect">
            <a:avLst/>
          </a:prstGeom>
        </p:spPr>
      </p:pic>
      <p:sp>
        <p:nvSpPr>
          <p:cNvPr id="8" name="内容占位符 2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126740" cy="573405"/>
          </a:xfrm>
          <a:prstGeom prst="rect">
            <a:avLst/>
          </a:prstGeom>
        </p:spPr>
        <p:txBody>
          <a:bodyPr>
            <a:normAutofit/>
          </a:bodyPr>
          <a:p>
            <a:pPr marL="342900" indent="-342900">
              <a:lnSpc>
                <a:spcPct val="100000"/>
              </a:lnSpc>
              <a:spcBef>
                <a:spcPts val="700"/>
              </a:spcBef>
              <a:buFontTx/>
              <a:buChar char="•"/>
              <a:defRPr sz="3200"/>
            </a:pPr>
            <a:r>
              <a:rPr lang="en-US" altLang="zh-CN" sz="2570" dirty="0">
                <a:latin typeface="Times New Roman" panose="02020603050405020304" charset="0"/>
                <a:cs typeface="Times New Roman" panose="02020603050405020304" charset="0"/>
              </a:rPr>
              <a:t>Comparator</a:t>
            </a:r>
            <a:endParaRPr lang="en-US" altLang="zh-CN" sz="257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62000" y="2438400"/>
            <a:ext cx="9391650" cy="64516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800">
                <a:solidFill>
                  <a:srgbClr val="000000"/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Comparators provide outputs to indicate which of the numbers is larger or if they are equal. </a:t>
            </a:r>
            <a:endParaRPr lang="en-US" altLang="zh-CN" sz="1800">
              <a:solidFill>
                <a:srgbClr val="000000"/>
              </a:solidFill>
              <a:latin typeface="Times New Roman" panose="02020603050405020304" charset="0"/>
              <a:ea typeface="Calibri" panose="020F0502020204030204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800">
                <a:solidFill>
                  <a:srgbClr val="000000"/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Cascading inputs are provided to expand the comparator to larger numbers.</a:t>
            </a:r>
            <a:endParaRPr lang="en-US" altLang="zh-CN" sz="1800">
              <a:solidFill>
                <a:srgbClr val="000000"/>
              </a:solidFill>
              <a:latin typeface="Times New Roman" panose="02020603050405020304" charset="0"/>
              <a:ea typeface="Calibri" panose="020F0502020204030204"/>
              <a:cs typeface="Times New Roman" panose="0202060305040502030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581400"/>
            <a:ext cx="3047365" cy="252476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62000" y="3230563"/>
            <a:ext cx="5080000" cy="368300"/>
          </a:xfrm>
          <a:prstGeom prst="rect">
            <a:avLst/>
          </a:prstGeom>
        </p:spPr>
        <p:txBody>
          <a:bodyPr>
            <a:spAutoFit/>
          </a:bodyPr>
          <a:p>
            <a:r>
              <a:rPr lang="en-US" altLang="zh-CN" sz="1800">
                <a:solidFill>
                  <a:srgbClr val="000000"/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74LS85</a:t>
            </a:r>
            <a:endParaRPr lang="en-US" altLang="zh-CN" sz="1800">
              <a:solidFill>
                <a:srgbClr val="000000"/>
              </a:solidFill>
              <a:latin typeface="Times New Roman" panose="02020603050405020304" charset="0"/>
              <a:ea typeface="Calibri" panose="020F0502020204030204"/>
              <a:cs typeface="Times New Roman" panose="020206030504050203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637405" y="3338830"/>
            <a:ext cx="6421120" cy="36830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1800">
                <a:solidFill>
                  <a:srgbClr val="000000"/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Q3. How to combine 74LS85 into a 16-bit comparators</a:t>
            </a:r>
            <a:r>
              <a:rPr lang="zh-CN" altLang="en-US" sz="1800">
                <a:solidFill>
                  <a:srgbClr val="000000"/>
                </a:solidFill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？</a:t>
            </a:r>
            <a:endParaRPr lang="zh-CN" altLang="en-US" sz="1800">
              <a:solidFill>
                <a:srgbClr val="000000"/>
              </a:solidFill>
              <a:latin typeface="Times New Roman" panose="02020603050405020304" charset="0"/>
              <a:ea typeface="等线" panose="02010600030101010101" charset="-122"/>
              <a:cs typeface="Times New Roman" panose="0202060305040502030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6730" y="3810000"/>
            <a:ext cx="7004050" cy="26238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1218" y="309372"/>
            <a:ext cx="9130030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5400" spc="-10" dirty="0">
                <a:latin typeface="Times New Roman" panose="02020603050405020304" charset="0"/>
                <a:cs typeface="Times New Roman" panose="02020603050405020304" charset="0"/>
              </a:rPr>
              <a:t>Combinational Building Blocks</a:t>
            </a:r>
            <a:endParaRPr lang="en-US" altLang="zh-CN" sz="5400" spc="-1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6173" y="6308776"/>
            <a:ext cx="3064421" cy="443772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181600" y="1981200"/>
            <a:ext cx="6421120" cy="36830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1800">
                <a:solidFill>
                  <a:srgbClr val="000000"/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Q3. How to combine 74LS85 into a 16-bit comparators</a:t>
            </a:r>
            <a:r>
              <a:rPr lang="zh-CN" altLang="en-US" sz="1800">
                <a:solidFill>
                  <a:srgbClr val="000000"/>
                </a:solidFill>
                <a:latin typeface="Times New Roman" panose="02020603050405020304" charset="0"/>
                <a:ea typeface="等线" panose="02010600030101010101" charset="-122"/>
                <a:cs typeface="Times New Roman" panose="02020603050405020304" charset="0"/>
              </a:rPr>
              <a:t>？</a:t>
            </a:r>
            <a:endParaRPr lang="zh-CN" altLang="en-US" sz="1800">
              <a:solidFill>
                <a:srgbClr val="000000"/>
              </a:solidFill>
              <a:latin typeface="Times New Roman" panose="02020603050405020304" charset="0"/>
              <a:ea typeface="等线" panose="02010600030101010101" charset="-122"/>
              <a:cs typeface="Times New Roman" panose="0202060305040502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5" y="2819400"/>
            <a:ext cx="4902200" cy="231584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3124200"/>
            <a:ext cx="7004050" cy="26238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1218" y="309372"/>
            <a:ext cx="9130030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5400" spc="-10" dirty="0">
                <a:latin typeface="Times New Roman" panose="02020603050405020304" charset="0"/>
                <a:cs typeface="Times New Roman" panose="02020603050405020304" charset="0"/>
              </a:rPr>
              <a:t>Combinational Building Blocks</a:t>
            </a:r>
            <a:endParaRPr lang="en-US" altLang="zh-CN" sz="5400" spc="-1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6173" y="6308776"/>
            <a:ext cx="3064421" cy="443772"/>
          </a:xfrm>
          <a:prstGeom prst="rect">
            <a:avLst/>
          </a:prstGeom>
        </p:spPr>
      </p:pic>
      <p:sp>
        <p:nvSpPr>
          <p:cNvPr id="8" name="内容占位符 2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126740" cy="573405"/>
          </a:xfrm>
          <a:prstGeom prst="rect">
            <a:avLst/>
          </a:prstGeom>
        </p:spPr>
        <p:txBody>
          <a:bodyPr>
            <a:normAutofit/>
          </a:bodyPr>
          <a:p>
            <a:pPr marL="342900" indent="-342900">
              <a:lnSpc>
                <a:spcPct val="100000"/>
              </a:lnSpc>
              <a:spcBef>
                <a:spcPts val="700"/>
              </a:spcBef>
              <a:buFontTx/>
              <a:buChar char="•"/>
              <a:defRPr sz="3200"/>
            </a:pPr>
            <a:r>
              <a:rPr lang="en-US" altLang="zh-CN" sz="2570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lang="en-US" altLang="zh-CN" sz="2570" dirty="0">
                <a:latin typeface="Times New Roman" panose="02020603050405020304" charset="0"/>
                <a:cs typeface="Times New Roman" panose="02020603050405020304" charset="0"/>
              </a:rPr>
              <a:t>ncoder &amp; Decoder</a:t>
            </a:r>
            <a:endParaRPr lang="en-US" altLang="zh-CN" sz="257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66800" y="2362200"/>
            <a:ext cx="982726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800">
                <a:latin typeface="Times New Roman" panose="02020603050405020304" charset="0"/>
                <a:cs typeface="Times New Roman" panose="02020603050405020304" charset="0"/>
              </a:rPr>
              <a:t>An encoder accepts an active logic level on one of its inputs and converts it to a coded output, such as BCD or binary. </a:t>
            </a:r>
            <a:endParaRPr lang="en-US" altLang="zh-CN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kumimoji="1" lang="en-US" altLang="cs-CZ" sz="1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An</a:t>
            </a:r>
            <a:r>
              <a:rPr kumimoji="1" lang="cs-CZ" altLang="zh-CN" sz="1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decoder ha</a:t>
            </a:r>
            <a:r>
              <a:rPr kumimoji="1" lang="en-US" altLang="cs-CZ" sz="1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</a:t>
            </a:r>
            <a:r>
              <a:rPr kumimoji="1" lang="cs-CZ" altLang="zh-CN" sz="1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multiple outputs to decode any combination of inputs. For example</a:t>
            </a:r>
            <a:r>
              <a:rPr kumimoji="1" lang="en-US" altLang="zh-CN" sz="1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,</a:t>
            </a:r>
            <a:r>
              <a:rPr kumimoji="1" lang="cs-CZ" altLang="zh-CN" sz="1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the binary-to-decimal decoder shown here has 16 outputs – one for each combination of binary inputs</a:t>
            </a:r>
            <a:r>
              <a:rPr kumimoji="1" lang="en-US" altLang="zh-CN" sz="1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.</a:t>
            </a:r>
            <a:endParaRPr lang="zh-CN" altLang="en-US" sz="18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3561080"/>
            <a:ext cx="1929765" cy="28346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3448685"/>
            <a:ext cx="1873885" cy="330390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981200" y="4419600"/>
            <a:ext cx="6096000" cy="4864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57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Encoder</a:t>
            </a:r>
            <a:endParaRPr lang="en-US" altLang="zh-CN" sz="257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400800" y="4343400"/>
            <a:ext cx="1329055" cy="4864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57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Decoder</a:t>
            </a:r>
            <a:endParaRPr lang="en-US" altLang="zh-CN" sz="257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2408</Words>
  <Application>WPS 演示</Application>
  <PresentationFormat>宽屏</PresentationFormat>
  <Paragraphs>97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Arial</vt:lpstr>
      <vt:lpstr>宋体</vt:lpstr>
      <vt:lpstr>Wingdings</vt:lpstr>
      <vt:lpstr>Carlito</vt:lpstr>
      <vt:lpstr>Segoe Print</vt:lpstr>
      <vt:lpstr>Times New Roman</vt:lpstr>
      <vt:lpstr>Calibri</vt:lpstr>
      <vt:lpstr>等线</vt:lpstr>
      <vt:lpstr>Wingdings</vt:lpstr>
      <vt:lpstr>Calibri-Bold</vt:lpstr>
      <vt:lpstr>Cambria Math</vt:lpstr>
      <vt:lpstr>微软雅黑</vt:lpstr>
      <vt:lpstr>Arial Unicode MS</vt:lpstr>
      <vt:lpstr>Office Theme</vt:lpstr>
      <vt:lpstr>ECE2050 Digital Logic and Systems Tutorial 6</vt:lpstr>
      <vt:lpstr>Combinational Building Blocks</vt:lpstr>
      <vt:lpstr>Combinational Building Blocks</vt:lpstr>
      <vt:lpstr>Combinational Building Blocks</vt:lpstr>
      <vt:lpstr>Combinational Building Blocks</vt:lpstr>
      <vt:lpstr>Combinational Building Blocks</vt:lpstr>
      <vt:lpstr>Combinational Building Blocks</vt:lpstr>
      <vt:lpstr>Combinational Building Blocks</vt:lpstr>
      <vt:lpstr>Combinational Building Blocks</vt:lpstr>
      <vt:lpstr>Combinational Building Blocks</vt:lpstr>
      <vt:lpstr>Combinational Building Blocks</vt:lpstr>
      <vt:lpstr>Combinational Building Blocks</vt:lpstr>
      <vt:lpstr>Combinational Building Blocks</vt:lpstr>
      <vt:lpstr>Combinational Building Blocks</vt:lpstr>
      <vt:lpstr>Combinational Building Blocks</vt:lpstr>
      <vt:lpstr>Combinational Building Blocks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千执 Gilgam</cp:lastModifiedBy>
  <cp:revision>35</cp:revision>
  <dcterms:created xsi:type="dcterms:W3CDTF">2025-02-16T05:01:00Z</dcterms:created>
  <dcterms:modified xsi:type="dcterms:W3CDTF">2025-03-10T03:42:29Z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2024-03-02T00:00:00Z</vt:filetime>
  </property>
  <property fmtid="{D5CDD505-2E9C-101B-9397-08002B2CF9AE}" pid="3" name="LastSaved">
    <vt:filetime>2025-02-17T00:00:00Z</vt:filetime>
  </property>
  <property fmtid="{D5CDD505-2E9C-101B-9397-08002B2CF9AE}" pid="4" name="Producer">
    <vt:lpwstr>3-Heights(TM) PDF Security Shell 4.8.25.2 (http://www.pdf-tools.com)</vt:lpwstr>
  </property>
  <property fmtid="{D5CDD505-2E9C-101B-9397-08002B2CF9AE}" pid="5" name="ICV">
    <vt:lpwstr>464925359D904F1CB1FA43995B5227C6_13</vt:lpwstr>
  </property>
  <property fmtid="{D5CDD505-2E9C-101B-9397-08002B2CF9AE}" pid="6" name="KSOProductBuildVer">
    <vt:lpwstr>2052-12.1.0.20305</vt:lpwstr>
  </property>
</Properties>
</file>