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6" r:id="rId1"/>
  </p:sldMasterIdLst>
  <p:notesMasterIdLst>
    <p:notesMasterId r:id="rId31"/>
  </p:notesMasterIdLst>
  <p:sldIdLst>
    <p:sldId id="295" r:id="rId2"/>
    <p:sldId id="258" r:id="rId3"/>
    <p:sldId id="264" r:id="rId4"/>
    <p:sldId id="269" r:id="rId5"/>
    <p:sldId id="270" r:id="rId6"/>
    <p:sldId id="273" r:id="rId7"/>
    <p:sldId id="275" r:id="rId8"/>
    <p:sldId id="276" r:id="rId9"/>
    <p:sldId id="297" r:id="rId10"/>
    <p:sldId id="298" r:id="rId11"/>
    <p:sldId id="301" r:id="rId12"/>
    <p:sldId id="299" r:id="rId13"/>
    <p:sldId id="300" r:id="rId14"/>
    <p:sldId id="281" r:id="rId15"/>
    <p:sldId id="278" r:id="rId16"/>
    <p:sldId id="279" r:id="rId17"/>
    <p:sldId id="285" r:id="rId18"/>
    <p:sldId id="282" r:id="rId19"/>
    <p:sldId id="283" r:id="rId20"/>
    <p:sldId id="284" r:id="rId21"/>
    <p:sldId id="286" r:id="rId22"/>
    <p:sldId id="287" r:id="rId23"/>
    <p:sldId id="290" r:id="rId24"/>
    <p:sldId id="291" r:id="rId25"/>
    <p:sldId id="292" r:id="rId26"/>
    <p:sldId id="293" r:id="rId27"/>
    <p:sldId id="294" r:id="rId28"/>
    <p:sldId id="303" r:id="rId29"/>
    <p:sldId id="302" r:id="rId30"/>
  </p:sldIdLst>
  <p:sldSz cx="9144000" cy="6858000" type="screen4x3"/>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4660"/>
  </p:normalViewPr>
  <p:slideViewPr>
    <p:cSldViewPr>
      <p:cViewPr varScale="1">
        <p:scale>
          <a:sx n="108" d="100"/>
          <a:sy n="108" d="100"/>
        </p:scale>
        <p:origin x="1722"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E5F92-84F3-453A-A2D0-DF016B3E2CD2}"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8317-3E66-4CBC-B0CB-E0D7DB0EAD7C}" type="slidenum">
              <a:rPr lang="zh-CN" altLang="en-US" smtClean="0"/>
              <a:t>‹#›</a:t>
            </a:fld>
            <a:endParaRPr lang="zh-CN" altLang="en-US"/>
          </a:p>
        </p:txBody>
      </p:sp>
    </p:spTree>
    <p:extLst>
      <p:ext uri="{BB962C8B-B14F-4D97-AF65-F5344CB8AC3E}">
        <p14:creationId xmlns:p14="http://schemas.microsoft.com/office/powerpoint/2010/main" val="217160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9</a:t>
            </a:fld>
            <a:endParaRPr lang="zh-CN" altLang="en-US"/>
          </a:p>
        </p:txBody>
      </p:sp>
    </p:spTree>
    <p:extLst>
      <p:ext uri="{BB962C8B-B14F-4D97-AF65-F5344CB8AC3E}">
        <p14:creationId xmlns:p14="http://schemas.microsoft.com/office/powerpoint/2010/main" val="447393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10</a:t>
            </a:fld>
            <a:endParaRPr lang="zh-CN" altLang="en-US"/>
          </a:p>
        </p:txBody>
      </p:sp>
    </p:spTree>
    <p:extLst>
      <p:ext uri="{BB962C8B-B14F-4D97-AF65-F5344CB8AC3E}">
        <p14:creationId xmlns:p14="http://schemas.microsoft.com/office/powerpoint/2010/main" val="38909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11</a:t>
            </a:fld>
            <a:endParaRPr lang="zh-CN" altLang="en-US"/>
          </a:p>
        </p:txBody>
      </p:sp>
    </p:spTree>
    <p:extLst>
      <p:ext uri="{BB962C8B-B14F-4D97-AF65-F5344CB8AC3E}">
        <p14:creationId xmlns:p14="http://schemas.microsoft.com/office/powerpoint/2010/main" val="261198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12</a:t>
            </a:fld>
            <a:endParaRPr lang="zh-CN" altLang="en-US"/>
          </a:p>
        </p:txBody>
      </p:sp>
    </p:spTree>
    <p:extLst>
      <p:ext uri="{BB962C8B-B14F-4D97-AF65-F5344CB8AC3E}">
        <p14:creationId xmlns:p14="http://schemas.microsoft.com/office/powerpoint/2010/main" val="1667983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13</a:t>
            </a:fld>
            <a:endParaRPr lang="zh-CN" altLang="en-US"/>
          </a:p>
        </p:txBody>
      </p:sp>
    </p:spTree>
    <p:extLst>
      <p:ext uri="{BB962C8B-B14F-4D97-AF65-F5344CB8AC3E}">
        <p14:creationId xmlns:p14="http://schemas.microsoft.com/office/powerpoint/2010/main" val="1095098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14</a:t>
            </a:fld>
            <a:endParaRPr lang="zh-CN" altLang="en-US"/>
          </a:p>
        </p:txBody>
      </p:sp>
    </p:spTree>
    <p:extLst>
      <p:ext uri="{BB962C8B-B14F-4D97-AF65-F5344CB8AC3E}">
        <p14:creationId xmlns:p14="http://schemas.microsoft.com/office/powerpoint/2010/main" val="290265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15</a:t>
            </a:fld>
            <a:endParaRPr lang="zh-CN" altLang="en-US"/>
          </a:p>
        </p:txBody>
      </p:sp>
    </p:spTree>
    <p:extLst>
      <p:ext uri="{BB962C8B-B14F-4D97-AF65-F5344CB8AC3E}">
        <p14:creationId xmlns:p14="http://schemas.microsoft.com/office/powerpoint/2010/main" val="1999081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16</a:t>
            </a:fld>
            <a:endParaRPr lang="zh-CN" altLang="en-US"/>
          </a:p>
        </p:txBody>
      </p:sp>
    </p:spTree>
    <p:extLst>
      <p:ext uri="{BB962C8B-B14F-4D97-AF65-F5344CB8AC3E}">
        <p14:creationId xmlns:p14="http://schemas.microsoft.com/office/powerpoint/2010/main" val="209249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17</a:t>
            </a:fld>
            <a:endParaRPr lang="zh-CN" altLang="en-US"/>
          </a:p>
        </p:txBody>
      </p:sp>
    </p:spTree>
    <p:extLst>
      <p:ext uri="{BB962C8B-B14F-4D97-AF65-F5344CB8AC3E}">
        <p14:creationId xmlns:p14="http://schemas.microsoft.com/office/powerpoint/2010/main" val="414885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18</a:t>
            </a:fld>
            <a:endParaRPr lang="zh-CN" altLang="en-US"/>
          </a:p>
        </p:txBody>
      </p:sp>
    </p:spTree>
    <p:extLst>
      <p:ext uri="{BB962C8B-B14F-4D97-AF65-F5344CB8AC3E}">
        <p14:creationId xmlns:p14="http://schemas.microsoft.com/office/powerpoint/2010/main" val="156923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a:t>
            </a:fld>
            <a:endParaRPr lang="zh-CN" altLang="en-US"/>
          </a:p>
        </p:txBody>
      </p:sp>
    </p:spTree>
    <p:extLst>
      <p:ext uri="{BB962C8B-B14F-4D97-AF65-F5344CB8AC3E}">
        <p14:creationId xmlns:p14="http://schemas.microsoft.com/office/powerpoint/2010/main" val="3000592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19</a:t>
            </a:fld>
            <a:endParaRPr lang="zh-CN" altLang="en-US"/>
          </a:p>
        </p:txBody>
      </p:sp>
    </p:spTree>
    <p:extLst>
      <p:ext uri="{BB962C8B-B14F-4D97-AF65-F5344CB8AC3E}">
        <p14:creationId xmlns:p14="http://schemas.microsoft.com/office/powerpoint/2010/main" val="1727985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20</a:t>
            </a:fld>
            <a:endParaRPr lang="zh-CN" altLang="en-US"/>
          </a:p>
        </p:txBody>
      </p:sp>
    </p:spTree>
    <p:extLst>
      <p:ext uri="{BB962C8B-B14F-4D97-AF65-F5344CB8AC3E}">
        <p14:creationId xmlns:p14="http://schemas.microsoft.com/office/powerpoint/2010/main" val="2316335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21</a:t>
            </a:fld>
            <a:endParaRPr lang="zh-CN" altLang="en-US"/>
          </a:p>
        </p:txBody>
      </p:sp>
    </p:spTree>
    <p:extLst>
      <p:ext uri="{BB962C8B-B14F-4D97-AF65-F5344CB8AC3E}">
        <p14:creationId xmlns:p14="http://schemas.microsoft.com/office/powerpoint/2010/main" val="4198808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22</a:t>
            </a:fld>
            <a:endParaRPr lang="zh-CN" altLang="en-US"/>
          </a:p>
        </p:txBody>
      </p:sp>
    </p:spTree>
    <p:extLst>
      <p:ext uri="{BB962C8B-B14F-4D97-AF65-F5344CB8AC3E}">
        <p14:creationId xmlns:p14="http://schemas.microsoft.com/office/powerpoint/2010/main" val="4223114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23</a:t>
            </a:fld>
            <a:endParaRPr lang="zh-CN" altLang="en-US"/>
          </a:p>
        </p:txBody>
      </p:sp>
    </p:spTree>
    <p:extLst>
      <p:ext uri="{BB962C8B-B14F-4D97-AF65-F5344CB8AC3E}">
        <p14:creationId xmlns:p14="http://schemas.microsoft.com/office/powerpoint/2010/main" val="51382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24</a:t>
            </a:fld>
            <a:endParaRPr lang="zh-CN" altLang="en-US"/>
          </a:p>
        </p:txBody>
      </p:sp>
    </p:spTree>
    <p:extLst>
      <p:ext uri="{BB962C8B-B14F-4D97-AF65-F5344CB8AC3E}">
        <p14:creationId xmlns:p14="http://schemas.microsoft.com/office/powerpoint/2010/main" val="1929178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25</a:t>
            </a:fld>
            <a:endParaRPr lang="zh-CN" altLang="en-US"/>
          </a:p>
        </p:txBody>
      </p:sp>
    </p:spTree>
    <p:extLst>
      <p:ext uri="{BB962C8B-B14F-4D97-AF65-F5344CB8AC3E}">
        <p14:creationId xmlns:p14="http://schemas.microsoft.com/office/powerpoint/2010/main" val="1131837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26</a:t>
            </a:fld>
            <a:endParaRPr lang="zh-CN" altLang="en-US"/>
          </a:p>
        </p:txBody>
      </p:sp>
    </p:spTree>
    <p:extLst>
      <p:ext uri="{BB962C8B-B14F-4D97-AF65-F5344CB8AC3E}">
        <p14:creationId xmlns:p14="http://schemas.microsoft.com/office/powerpoint/2010/main" val="46402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27</a:t>
            </a:fld>
            <a:endParaRPr lang="zh-CN" altLang="en-US"/>
          </a:p>
        </p:txBody>
      </p:sp>
    </p:spTree>
    <p:extLst>
      <p:ext uri="{BB962C8B-B14F-4D97-AF65-F5344CB8AC3E}">
        <p14:creationId xmlns:p14="http://schemas.microsoft.com/office/powerpoint/2010/main" val="3177658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28</a:t>
            </a:fld>
            <a:endParaRPr lang="zh-CN" altLang="en-US"/>
          </a:p>
        </p:txBody>
      </p:sp>
    </p:spTree>
    <p:extLst>
      <p:ext uri="{BB962C8B-B14F-4D97-AF65-F5344CB8AC3E}">
        <p14:creationId xmlns:p14="http://schemas.microsoft.com/office/powerpoint/2010/main" val="914235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a:t>
            </a:fld>
            <a:endParaRPr lang="zh-CN" altLang="en-US"/>
          </a:p>
        </p:txBody>
      </p:sp>
    </p:spTree>
    <p:extLst>
      <p:ext uri="{BB962C8B-B14F-4D97-AF65-F5344CB8AC3E}">
        <p14:creationId xmlns:p14="http://schemas.microsoft.com/office/powerpoint/2010/main" val="1211595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3</a:t>
            </a:fld>
            <a:endParaRPr lang="zh-CN" altLang="en-US"/>
          </a:p>
        </p:txBody>
      </p:sp>
    </p:spTree>
    <p:extLst>
      <p:ext uri="{BB962C8B-B14F-4D97-AF65-F5344CB8AC3E}">
        <p14:creationId xmlns:p14="http://schemas.microsoft.com/office/powerpoint/2010/main" val="52449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4</a:t>
            </a:fld>
            <a:endParaRPr lang="zh-CN" altLang="en-US"/>
          </a:p>
        </p:txBody>
      </p:sp>
    </p:spTree>
    <p:extLst>
      <p:ext uri="{BB962C8B-B14F-4D97-AF65-F5344CB8AC3E}">
        <p14:creationId xmlns:p14="http://schemas.microsoft.com/office/powerpoint/2010/main" val="421412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5</a:t>
            </a:fld>
            <a:endParaRPr lang="zh-CN" altLang="en-US"/>
          </a:p>
        </p:txBody>
      </p:sp>
    </p:spTree>
    <p:extLst>
      <p:ext uri="{BB962C8B-B14F-4D97-AF65-F5344CB8AC3E}">
        <p14:creationId xmlns:p14="http://schemas.microsoft.com/office/powerpoint/2010/main" val="243437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6</a:t>
            </a:fld>
            <a:endParaRPr lang="zh-CN" altLang="en-US"/>
          </a:p>
        </p:txBody>
      </p:sp>
    </p:spTree>
    <p:extLst>
      <p:ext uri="{BB962C8B-B14F-4D97-AF65-F5344CB8AC3E}">
        <p14:creationId xmlns:p14="http://schemas.microsoft.com/office/powerpoint/2010/main" val="142204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7</a:t>
            </a:fld>
            <a:endParaRPr lang="zh-CN" altLang="en-US"/>
          </a:p>
        </p:txBody>
      </p:sp>
    </p:spTree>
    <p:extLst>
      <p:ext uri="{BB962C8B-B14F-4D97-AF65-F5344CB8AC3E}">
        <p14:creationId xmlns:p14="http://schemas.microsoft.com/office/powerpoint/2010/main" val="19705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8</a:t>
            </a:fld>
            <a:endParaRPr lang="zh-CN" altLang="en-US"/>
          </a:p>
        </p:txBody>
      </p:sp>
    </p:spTree>
    <p:extLst>
      <p:ext uri="{BB962C8B-B14F-4D97-AF65-F5344CB8AC3E}">
        <p14:creationId xmlns:p14="http://schemas.microsoft.com/office/powerpoint/2010/main" val="263004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3579312"/>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103409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21072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307687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718081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8488126"/>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091346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82331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591056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5135740"/>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0946504"/>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240833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2648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1723438" y="1556267"/>
            <a:ext cx="6587571" cy="954107"/>
          </a:xfrm>
          <a:prstGeom prst="rect">
            <a:avLst/>
          </a:prstGeom>
          <a:noFill/>
        </p:spPr>
        <p:txBody>
          <a:bodyPr wrap="square" rtlCol="0">
            <a:spAutoFit/>
          </a:bodyPr>
          <a:lstStyle/>
          <a:p>
            <a:r>
              <a:rPr lang="en-US" sz="2800" dirty="0">
                <a:latin typeface="微软雅黑" panose="020B0503020204020204" pitchFamily="34" charset="-122"/>
                <a:ea typeface="微软雅黑" panose="020B0503020204020204" pitchFamily="34" charset="-122"/>
              </a:rPr>
              <a:t>CTS-</a:t>
            </a:r>
            <a:r>
              <a:rPr lang="en-US" sz="2800" dirty="0" err="1">
                <a:latin typeface="微软雅黑" panose="020B0503020204020204" pitchFamily="34" charset="-122"/>
                <a:ea typeface="微软雅黑" panose="020B0503020204020204" pitchFamily="34" charset="-122"/>
              </a:rPr>
              <a:t>SS求解GFDL</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CM模式CNOP及其在</a:t>
            </a:r>
            <a:endParaRPr lang="en-US" sz="2800" dirty="0">
              <a:latin typeface="微软雅黑" panose="020B0503020204020204" pitchFamily="34" charset="-122"/>
              <a:ea typeface="微软雅黑" panose="020B0503020204020204" pitchFamily="34" charset="-122"/>
            </a:endParaRPr>
          </a:p>
          <a:p>
            <a:r>
              <a:rPr lang="en-US" sz="2800" dirty="0" err="1">
                <a:latin typeface="微软雅黑" panose="020B0503020204020204" pitchFamily="34" charset="-122"/>
                <a:ea typeface="微软雅黑" panose="020B0503020204020204" pitchFamily="34" charset="-122"/>
              </a:rPr>
              <a:t>ENSO事件最快增长初始误差中的应用</a:t>
            </a:r>
            <a:endParaRPr lang="zh-CN" altLang="en-US" sz="6000" b="1" dirty="0">
              <a:latin typeface="微软雅黑" panose="020B0503020204020204" pitchFamily="34" charset="-122"/>
              <a:ea typeface="微软雅黑" panose="020B0503020204020204" pitchFamily="34" charset="-122"/>
            </a:endParaRPr>
          </a:p>
        </p:txBody>
      </p:sp>
      <p:cxnSp>
        <p:nvCxnSpPr>
          <p:cNvPr id="179" name="直接连接符 178"/>
          <p:cNvCxnSpPr>
            <a:cxnSpLocks/>
          </p:cNvCxnSpPr>
          <p:nvPr/>
        </p:nvCxnSpPr>
        <p:spPr>
          <a:xfrm>
            <a:off x="755576" y="1538504"/>
            <a:ext cx="7524264" cy="9281"/>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733895" y="3015243"/>
            <a:ext cx="2055371" cy="1061829"/>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答辩人   ： 彭程</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指导老师：袁时金教授</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答辩时间：</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2017-6-8</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8303939" y="1231628"/>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935724"/>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967315"/>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981275"/>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419872" y="5717357"/>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563888" y="5811555"/>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412415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408909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405078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477920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413028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40569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478533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475558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466090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4081933"/>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869160"/>
            <a:ext cx="919211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5472856"/>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5472856"/>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5681241"/>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5712832"/>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5726792"/>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948333"/>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979924"/>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993884"/>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5479125"/>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5444071"/>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540575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613417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5485257"/>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541188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614030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611055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601587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5642960"/>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5454942"/>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545068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548793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54215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61429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5449794"/>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548316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54097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613821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548929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541592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614434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5558246"/>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连接符 115">
            <a:extLst>
              <a:ext uri="{FF2B5EF4-FFF2-40B4-BE49-F238E27FC236}">
                <a16:creationId xmlns:a16="http://schemas.microsoft.com/office/drawing/2014/main" id="{935B4380-C8CD-4AEE-BFB0-D8B729F00EFC}"/>
              </a:ext>
            </a:extLst>
          </p:cNvPr>
          <p:cNvCxnSpPr>
            <a:cxnSpLocks/>
          </p:cNvCxnSpPr>
          <p:nvPr/>
        </p:nvCxnSpPr>
        <p:spPr>
          <a:xfrm flipV="1">
            <a:off x="755576" y="2537340"/>
            <a:ext cx="7524264" cy="25528"/>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5CD38B1-DA6C-447B-801D-7EF5D8013539}"/>
              </a:ext>
            </a:extLst>
          </p:cNvPr>
          <p:cNvPicPr>
            <a:picLocks noChangeAspect="1"/>
          </p:cNvPicPr>
          <p:nvPr/>
        </p:nvPicPr>
        <p:blipFill>
          <a:blip r:embed="rId3"/>
          <a:stretch>
            <a:fillRect/>
          </a:stretch>
        </p:blipFill>
        <p:spPr>
          <a:xfrm>
            <a:off x="755576" y="1628800"/>
            <a:ext cx="851303" cy="851303"/>
          </a:xfrm>
          <a:prstGeom prst="rect">
            <a:avLst/>
          </a:prstGeom>
        </p:spPr>
      </p:pic>
      <p:sp>
        <p:nvSpPr>
          <p:cNvPr id="89" name="Freeform 325">
            <a:extLst>
              <a:ext uri="{FF2B5EF4-FFF2-40B4-BE49-F238E27FC236}">
                <a16:creationId xmlns:a16="http://schemas.microsoft.com/office/drawing/2014/main" id="{68C0778E-22E1-4C0C-A17B-06709E6DAB2F}"/>
              </a:ext>
            </a:extLst>
          </p:cNvPr>
          <p:cNvSpPr>
            <a:spLocks noEditPoints="1"/>
          </p:cNvSpPr>
          <p:nvPr/>
        </p:nvSpPr>
        <p:spPr bwMode="auto">
          <a:xfrm>
            <a:off x="3450437" y="3458982"/>
            <a:ext cx="314193" cy="192085"/>
          </a:xfrm>
          <a:custGeom>
            <a:avLst/>
            <a:gdLst>
              <a:gd name="T0" fmla="*/ 201 w 259"/>
              <a:gd name="T1" fmla="*/ 84 h 157"/>
              <a:gd name="T2" fmla="*/ 182 w 259"/>
              <a:gd name="T3" fmla="*/ 70 h 157"/>
              <a:gd name="T4" fmla="*/ 161 w 259"/>
              <a:gd name="T5" fmla="*/ 60 h 157"/>
              <a:gd name="T6" fmla="*/ 134 w 259"/>
              <a:gd name="T7" fmla="*/ 56 h 157"/>
              <a:gd name="T8" fmla="*/ 120 w 259"/>
              <a:gd name="T9" fmla="*/ 57 h 157"/>
              <a:gd name="T10" fmla="*/ 94 w 259"/>
              <a:gd name="T11" fmla="*/ 65 h 157"/>
              <a:gd name="T12" fmla="*/ 65 w 259"/>
              <a:gd name="T13" fmla="*/ 81 h 157"/>
              <a:gd name="T14" fmla="*/ 38 w 259"/>
              <a:gd name="T15" fmla="*/ 75 h 157"/>
              <a:gd name="T16" fmla="*/ 38 w 259"/>
              <a:gd name="T17" fmla="*/ 101 h 157"/>
              <a:gd name="T18" fmla="*/ 43 w 259"/>
              <a:gd name="T19" fmla="*/ 107 h 157"/>
              <a:gd name="T20" fmla="*/ 43 w 259"/>
              <a:gd name="T21" fmla="*/ 109 h 157"/>
              <a:gd name="T22" fmla="*/ 42 w 259"/>
              <a:gd name="T23" fmla="*/ 114 h 157"/>
              <a:gd name="T24" fmla="*/ 38 w 259"/>
              <a:gd name="T25" fmla="*/ 117 h 157"/>
              <a:gd name="T26" fmla="*/ 25 w 259"/>
              <a:gd name="T27" fmla="*/ 146 h 157"/>
              <a:gd name="T28" fmla="*/ 31 w 259"/>
              <a:gd name="T29" fmla="*/ 117 h 157"/>
              <a:gd name="T30" fmla="*/ 26 w 259"/>
              <a:gd name="T31" fmla="*/ 109 h 157"/>
              <a:gd name="T32" fmla="*/ 27 w 259"/>
              <a:gd name="T33" fmla="*/ 105 h 157"/>
              <a:gd name="T34" fmla="*/ 31 w 259"/>
              <a:gd name="T35" fmla="*/ 73 h 157"/>
              <a:gd name="T36" fmla="*/ 135 w 259"/>
              <a:gd name="T37" fmla="*/ 0 h 157"/>
              <a:gd name="T38" fmla="*/ 201 w 259"/>
              <a:gd name="T39" fmla="*/ 84 h 157"/>
              <a:gd name="T40" fmla="*/ 133 w 259"/>
              <a:gd name="T41" fmla="*/ 70 h 157"/>
              <a:gd name="T42" fmla="*/ 159 w 259"/>
              <a:gd name="T43" fmla="*/ 74 h 157"/>
              <a:gd name="T44" fmla="*/ 177 w 259"/>
              <a:gd name="T45" fmla="*/ 81 h 157"/>
              <a:gd name="T46" fmla="*/ 194 w 259"/>
              <a:gd name="T47" fmla="*/ 91 h 157"/>
              <a:gd name="T48" fmla="*/ 194 w 259"/>
              <a:gd name="T49" fmla="*/ 140 h 157"/>
              <a:gd name="T50" fmla="*/ 177 w 259"/>
              <a:gd name="T51" fmla="*/ 149 h 157"/>
              <a:gd name="T52" fmla="*/ 156 w 259"/>
              <a:gd name="T53" fmla="*/ 155 h 157"/>
              <a:gd name="T54" fmla="*/ 129 w 259"/>
              <a:gd name="T55" fmla="*/ 157 h 157"/>
              <a:gd name="T56" fmla="*/ 114 w 259"/>
              <a:gd name="T57" fmla="*/ 156 h 157"/>
              <a:gd name="T58" fmla="*/ 94 w 259"/>
              <a:gd name="T59" fmla="*/ 152 h 157"/>
              <a:gd name="T60" fmla="*/ 75 w 259"/>
              <a:gd name="T61" fmla="*/ 143 h 157"/>
              <a:gd name="T62" fmla="*/ 73 w 259"/>
              <a:gd name="T63" fmla="*/ 91 h 157"/>
              <a:gd name="T64" fmla="*/ 77 w 259"/>
              <a:gd name="T65" fmla="*/ 87 h 157"/>
              <a:gd name="T66" fmla="*/ 96 w 259"/>
              <a:gd name="T67" fmla="*/ 77 h 157"/>
              <a:gd name="T68" fmla="*/ 118 w 259"/>
              <a:gd name="T69" fmla="*/ 71 h 157"/>
              <a:gd name="T70" fmla="*/ 133 w 259"/>
              <a:gd name="T71" fmla="*/ 70 h 157"/>
              <a:gd name="T72" fmla="*/ 131 w 259"/>
              <a:gd name="T73" fmla="*/ 148 h 157"/>
              <a:gd name="T74" fmla="*/ 166 w 259"/>
              <a:gd name="T75" fmla="*/ 144 h 157"/>
              <a:gd name="T76" fmla="*/ 179 w 259"/>
              <a:gd name="T77" fmla="*/ 138 h 157"/>
              <a:gd name="T78" fmla="*/ 181 w 259"/>
              <a:gd name="T79" fmla="*/ 135 h 157"/>
              <a:gd name="T80" fmla="*/ 177 w 259"/>
              <a:gd name="T81" fmla="*/ 131 h 157"/>
              <a:gd name="T82" fmla="*/ 151 w 259"/>
              <a:gd name="T83" fmla="*/ 125 h 157"/>
              <a:gd name="T84" fmla="*/ 131 w 259"/>
              <a:gd name="T85" fmla="*/ 123 h 157"/>
              <a:gd name="T86" fmla="*/ 96 w 259"/>
              <a:gd name="T87" fmla="*/ 127 h 157"/>
              <a:gd name="T88" fmla="*/ 83 w 259"/>
              <a:gd name="T89" fmla="*/ 133 h 157"/>
              <a:gd name="T90" fmla="*/ 82 w 259"/>
              <a:gd name="T91" fmla="*/ 135 h 157"/>
              <a:gd name="T92" fmla="*/ 86 w 259"/>
              <a:gd name="T93" fmla="*/ 140 h 157"/>
              <a:gd name="T94" fmla="*/ 112 w 259"/>
              <a:gd name="T95" fmla="*/ 147 h 157"/>
              <a:gd name="T96" fmla="*/ 131 w 259"/>
              <a:gd name="T97"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157">
                <a:moveTo>
                  <a:pt x="201" y="84"/>
                </a:moveTo>
                <a:lnTo>
                  <a:pt x="201" y="84"/>
                </a:lnTo>
                <a:lnTo>
                  <a:pt x="196" y="81"/>
                </a:lnTo>
                <a:lnTo>
                  <a:pt x="182" y="70"/>
                </a:lnTo>
                <a:lnTo>
                  <a:pt x="172" y="65"/>
                </a:lnTo>
                <a:lnTo>
                  <a:pt x="161" y="60"/>
                </a:lnTo>
                <a:lnTo>
                  <a:pt x="148" y="57"/>
                </a:lnTo>
                <a:lnTo>
                  <a:pt x="134" y="56"/>
                </a:lnTo>
                <a:lnTo>
                  <a:pt x="134" y="56"/>
                </a:lnTo>
                <a:lnTo>
                  <a:pt x="120" y="57"/>
                </a:lnTo>
                <a:lnTo>
                  <a:pt x="107" y="60"/>
                </a:lnTo>
                <a:lnTo>
                  <a:pt x="94" y="65"/>
                </a:lnTo>
                <a:lnTo>
                  <a:pt x="82" y="70"/>
                </a:lnTo>
                <a:lnTo>
                  <a:pt x="65" y="81"/>
                </a:lnTo>
                <a:lnTo>
                  <a:pt x="59" y="84"/>
                </a:lnTo>
                <a:lnTo>
                  <a:pt x="38" y="75"/>
                </a:lnTo>
                <a:lnTo>
                  <a:pt x="38" y="101"/>
                </a:lnTo>
                <a:lnTo>
                  <a:pt x="38" y="101"/>
                </a:lnTo>
                <a:lnTo>
                  <a:pt x="42" y="104"/>
                </a:lnTo>
                <a:lnTo>
                  <a:pt x="43" y="107"/>
                </a:lnTo>
                <a:lnTo>
                  <a:pt x="43" y="109"/>
                </a:lnTo>
                <a:lnTo>
                  <a:pt x="43" y="109"/>
                </a:lnTo>
                <a:lnTo>
                  <a:pt x="43" y="112"/>
                </a:lnTo>
                <a:lnTo>
                  <a:pt x="42" y="114"/>
                </a:lnTo>
                <a:lnTo>
                  <a:pt x="39" y="116"/>
                </a:lnTo>
                <a:lnTo>
                  <a:pt x="38" y="117"/>
                </a:lnTo>
                <a:lnTo>
                  <a:pt x="43" y="146"/>
                </a:lnTo>
                <a:lnTo>
                  <a:pt x="25" y="146"/>
                </a:lnTo>
                <a:lnTo>
                  <a:pt x="31" y="117"/>
                </a:lnTo>
                <a:lnTo>
                  <a:pt x="31" y="117"/>
                </a:lnTo>
                <a:lnTo>
                  <a:pt x="27" y="114"/>
                </a:lnTo>
                <a:lnTo>
                  <a:pt x="26" y="109"/>
                </a:lnTo>
                <a:lnTo>
                  <a:pt x="26" y="109"/>
                </a:lnTo>
                <a:lnTo>
                  <a:pt x="27" y="105"/>
                </a:lnTo>
                <a:lnTo>
                  <a:pt x="31" y="101"/>
                </a:lnTo>
                <a:lnTo>
                  <a:pt x="31" y="73"/>
                </a:lnTo>
                <a:lnTo>
                  <a:pt x="0" y="60"/>
                </a:lnTo>
                <a:lnTo>
                  <a:pt x="135" y="0"/>
                </a:lnTo>
                <a:lnTo>
                  <a:pt x="259" y="61"/>
                </a:lnTo>
                <a:lnTo>
                  <a:pt x="201" y="84"/>
                </a:lnTo>
                <a:close/>
                <a:moveTo>
                  <a:pt x="133" y="70"/>
                </a:moveTo>
                <a:lnTo>
                  <a:pt x="133" y="70"/>
                </a:lnTo>
                <a:lnTo>
                  <a:pt x="146" y="71"/>
                </a:lnTo>
                <a:lnTo>
                  <a:pt x="159" y="74"/>
                </a:lnTo>
                <a:lnTo>
                  <a:pt x="169" y="77"/>
                </a:lnTo>
                <a:lnTo>
                  <a:pt x="177" y="81"/>
                </a:lnTo>
                <a:lnTo>
                  <a:pt x="188" y="87"/>
                </a:lnTo>
                <a:lnTo>
                  <a:pt x="194" y="91"/>
                </a:lnTo>
                <a:lnTo>
                  <a:pt x="194" y="140"/>
                </a:lnTo>
                <a:lnTo>
                  <a:pt x="194" y="140"/>
                </a:lnTo>
                <a:lnTo>
                  <a:pt x="188" y="143"/>
                </a:lnTo>
                <a:lnTo>
                  <a:pt x="177" y="149"/>
                </a:lnTo>
                <a:lnTo>
                  <a:pt x="168" y="152"/>
                </a:lnTo>
                <a:lnTo>
                  <a:pt x="156" y="155"/>
                </a:lnTo>
                <a:lnTo>
                  <a:pt x="144" y="156"/>
                </a:lnTo>
                <a:lnTo>
                  <a:pt x="129" y="157"/>
                </a:lnTo>
                <a:lnTo>
                  <a:pt x="129" y="157"/>
                </a:lnTo>
                <a:lnTo>
                  <a:pt x="114" y="156"/>
                </a:lnTo>
                <a:lnTo>
                  <a:pt x="103" y="155"/>
                </a:lnTo>
                <a:lnTo>
                  <a:pt x="94" y="152"/>
                </a:lnTo>
                <a:lnTo>
                  <a:pt x="86" y="149"/>
                </a:lnTo>
                <a:lnTo>
                  <a:pt x="75" y="143"/>
                </a:lnTo>
                <a:lnTo>
                  <a:pt x="73" y="140"/>
                </a:lnTo>
                <a:lnTo>
                  <a:pt x="73" y="91"/>
                </a:lnTo>
                <a:lnTo>
                  <a:pt x="73" y="91"/>
                </a:lnTo>
                <a:lnTo>
                  <a:pt x="77" y="87"/>
                </a:lnTo>
                <a:lnTo>
                  <a:pt x="88" y="81"/>
                </a:lnTo>
                <a:lnTo>
                  <a:pt x="96" y="77"/>
                </a:lnTo>
                <a:lnTo>
                  <a:pt x="107" y="74"/>
                </a:lnTo>
                <a:lnTo>
                  <a:pt x="118" y="71"/>
                </a:lnTo>
                <a:lnTo>
                  <a:pt x="133" y="70"/>
                </a:lnTo>
                <a:lnTo>
                  <a:pt x="133" y="70"/>
                </a:lnTo>
                <a:close/>
                <a:moveTo>
                  <a:pt x="131" y="148"/>
                </a:moveTo>
                <a:lnTo>
                  <a:pt x="131" y="148"/>
                </a:lnTo>
                <a:lnTo>
                  <a:pt x="151" y="147"/>
                </a:lnTo>
                <a:lnTo>
                  <a:pt x="166" y="144"/>
                </a:lnTo>
                <a:lnTo>
                  <a:pt x="177" y="140"/>
                </a:lnTo>
                <a:lnTo>
                  <a:pt x="179" y="138"/>
                </a:lnTo>
                <a:lnTo>
                  <a:pt x="181" y="135"/>
                </a:lnTo>
                <a:lnTo>
                  <a:pt x="181" y="135"/>
                </a:lnTo>
                <a:lnTo>
                  <a:pt x="179" y="133"/>
                </a:lnTo>
                <a:lnTo>
                  <a:pt x="177" y="131"/>
                </a:lnTo>
                <a:lnTo>
                  <a:pt x="166" y="127"/>
                </a:lnTo>
                <a:lnTo>
                  <a:pt x="151" y="125"/>
                </a:lnTo>
                <a:lnTo>
                  <a:pt x="131" y="123"/>
                </a:lnTo>
                <a:lnTo>
                  <a:pt x="131" y="123"/>
                </a:lnTo>
                <a:lnTo>
                  <a:pt x="112" y="125"/>
                </a:lnTo>
                <a:lnTo>
                  <a:pt x="96" y="127"/>
                </a:lnTo>
                <a:lnTo>
                  <a:pt x="86" y="131"/>
                </a:lnTo>
                <a:lnTo>
                  <a:pt x="83" y="133"/>
                </a:lnTo>
                <a:lnTo>
                  <a:pt x="82" y="135"/>
                </a:lnTo>
                <a:lnTo>
                  <a:pt x="82" y="135"/>
                </a:lnTo>
                <a:lnTo>
                  <a:pt x="83" y="138"/>
                </a:lnTo>
                <a:lnTo>
                  <a:pt x="86" y="140"/>
                </a:lnTo>
                <a:lnTo>
                  <a:pt x="96" y="144"/>
                </a:lnTo>
                <a:lnTo>
                  <a:pt x="112" y="147"/>
                </a:lnTo>
                <a:lnTo>
                  <a:pt x="131" y="148"/>
                </a:lnTo>
                <a:lnTo>
                  <a:pt x="131" y="148"/>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2">
            <a:extLst>
              <a:ext uri="{FF2B5EF4-FFF2-40B4-BE49-F238E27FC236}">
                <a16:creationId xmlns:a16="http://schemas.microsoft.com/office/drawing/2014/main" id="{2A1B9DA8-986D-41A5-BF6C-668C33AF0106}"/>
              </a:ext>
            </a:extLst>
          </p:cNvPr>
          <p:cNvSpPr>
            <a:spLocks noEditPoints="1"/>
          </p:cNvSpPr>
          <p:nvPr/>
        </p:nvSpPr>
        <p:spPr bwMode="auto">
          <a:xfrm>
            <a:off x="3493282" y="3764570"/>
            <a:ext cx="245267" cy="203249"/>
          </a:xfrm>
          <a:custGeom>
            <a:avLst/>
            <a:gdLst>
              <a:gd name="T0" fmla="*/ 21 w 260"/>
              <a:gd name="T1" fmla="*/ 260 h 260"/>
              <a:gd name="T2" fmla="*/ 5 w 260"/>
              <a:gd name="T3" fmla="*/ 248 h 260"/>
              <a:gd name="T4" fmla="*/ 0 w 260"/>
              <a:gd name="T5" fmla="*/ 115 h 260"/>
              <a:gd name="T6" fmla="*/ 15 w 260"/>
              <a:gd name="T7" fmla="*/ 219 h 260"/>
              <a:gd name="T8" fmla="*/ 26 w 260"/>
              <a:gd name="T9" fmla="*/ 237 h 260"/>
              <a:gd name="T10" fmla="*/ 47 w 260"/>
              <a:gd name="T11" fmla="*/ 245 h 260"/>
              <a:gd name="T12" fmla="*/ 225 w 260"/>
              <a:gd name="T13" fmla="*/ 242 h 260"/>
              <a:gd name="T14" fmla="*/ 242 w 260"/>
              <a:gd name="T15" fmla="*/ 229 h 260"/>
              <a:gd name="T16" fmla="*/ 244 w 260"/>
              <a:gd name="T17" fmla="*/ 115 h 260"/>
              <a:gd name="T18" fmla="*/ 260 w 260"/>
              <a:gd name="T19" fmla="*/ 239 h 260"/>
              <a:gd name="T20" fmla="*/ 248 w 260"/>
              <a:gd name="T21" fmla="*/ 256 h 260"/>
              <a:gd name="T22" fmla="*/ 234 w 260"/>
              <a:gd name="T23" fmla="*/ 260 h 260"/>
              <a:gd name="T24" fmla="*/ 145 w 260"/>
              <a:gd name="T25" fmla="*/ 115 h 260"/>
              <a:gd name="T26" fmla="*/ 218 w 260"/>
              <a:gd name="T27" fmla="*/ 115 h 260"/>
              <a:gd name="T28" fmla="*/ 187 w 260"/>
              <a:gd name="T29" fmla="*/ 229 h 260"/>
              <a:gd name="T30" fmla="*/ 114 w 260"/>
              <a:gd name="T31" fmla="*/ 229 h 260"/>
              <a:gd name="T32" fmla="*/ 41 w 260"/>
              <a:gd name="T33" fmla="*/ 229 h 260"/>
              <a:gd name="T34" fmla="*/ 73 w 260"/>
              <a:gd name="T35" fmla="*/ 115 h 260"/>
              <a:gd name="T36" fmla="*/ 218 w 260"/>
              <a:gd name="T37" fmla="*/ 193 h 260"/>
              <a:gd name="T38" fmla="*/ 218 w 260"/>
              <a:gd name="T39" fmla="*/ 187 h 260"/>
              <a:gd name="T40" fmla="*/ 187 w 260"/>
              <a:gd name="T41" fmla="*/ 151 h 260"/>
              <a:gd name="T42" fmla="*/ 187 w 260"/>
              <a:gd name="T43" fmla="*/ 151 h 260"/>
              <a:gd name="T44" fmla="*/ 151 w 260"/>
              <a:gd name="T45" fmla="*/ 193 h 260"/>
              <a:gd name="T46" fmla="*/ 182 w 260"/>
              <a:gd name="T47" fmla="*/ 156 h 260"/>
              <a:gd name="T48" fmla="*/ 182 w 260"/>
              <a:gd name="T49" fmla="*/ 151 h 260"/>
              <a:gd name="T50" fmla="*/ 114 w 260"/>
              <a:gd name="T51" fmla="*/ 224 h 260"/>
              <a:gd name="T52" fmla="*/ 114 w 260"/>
              <a:gd name="T53" fmla="*/ 224 h 260"/>
              <a:gd name="T54" fmla="*/ 114 w 260"/>
              <a:gd name="T55" fmla="*/ 156 h 260"/>
              <a:gd name="T56" fmla="*/ 145 w 260"/>
              <a:gd name="T57" fmla="*/ 120 h 260"/>
              <a:gd name="T58" fmla="*/ 109 w 260"/>
              <a:gd name="T59" fmla="*/ 224 h 260"/>
              <a:gd name="T60" fmla="*/ 78 w 260"/>
              <a:gd name="T61" fmla="*/ 187 h 260"/>
              <a:gd name="T62" fmla="*/ 78 w 260"/>
              <a:gd name="T63" fmla="*/ 187 h 260"/>
              <a:gd name="T64" fmla="*/ 78 w 260"/>
              <a:gd name="T65" fmla="*/ 120 h 260"/>
              <a:gd name="T66" fmla="*/ 73 w 260"/>
              <a:gd name="T67" fmla="*/ 193 h 260"/>
              <a:gd name="T68" fmla="*/ 73 w 260"/>
              <a:gd name="T69" fmla="*/ 187 h 260"/>
              <a:gd name="T70" fmla="*/ 41 w 260"/>
              <a:gd name="T71" fmla="*/ 151 h 260"/>
              <a:gd name="T72" fmla="*/ 41 w 260"/>
              <a:gd name="T73" fmla="*/ 151 h 260"/>
              <a:gd name="T74" fmla="*/ 2 w 260"/>
              <a:gd name="T75" fmla="*/ 37 h 260"/>
              <a:gd name="T76" fmla="*/ 15 w 260"/>
              <a:gd name="T77" fmla="*/ 24 h 260"/>
              <a:gd name="T78" fmla="*/ 36 w 260"/>
              <a:gd name="T79" fmla="*/ 73 h 260"/>
              <a:gd name="T80" fmla="*/ 182 w 260"/>
              <a:gd name="T81" fmla="*/ 21 h 260"/>
              <a:gd name="T82" fmla="*/ 223 w 260"/>
              <a:gd name="T83" fmla="*/ 21 h 260"/>
              <a:gd name="T84" fmla="*/ 244 w 260"/>
              <a:gd name="T85" fmla="*/ 24 h 260"/>
              <a:gd name="T86" fmla="*/ 259 w 260"/>
              <a:gd name="T87" fmla="*/ 37 h 260"/>
              <a:gd name="T88" fmla="*/ 260 w 260"/>
              <a:gd name="T89" fmla="*/ 104 h 260"/>
              <a:gd name="T90" fmla="*/ 187 w 260"/>
              <a:gd name="T91" fmla="*/ 16 h 260"/>
              <a:gd name="T92" fmla="*/ 203 w 260"/>
              <a:gd name="T93" fmla="*/ 0 h 260"/>
              <a:gd name="T94" fmla="*/ 217 w 260"/>
              <a:gd name="T95" fmla="*/ 9 h 260"/>
              <a:gd name="T96" fmla="*/ 187 w 260"/>
              <a:gd name="T97" fmla="*/ 68 h 260"/>
              <a:gd name="T98" fmla="*/ 41 w 260"/>
              <a:gd name="T99" fmla="*/ 16 h 260"/>
              <a:gd name="T100" fmla="*/ 52 w 260"/>
              <a:gd name="T101" fmla="*/ 2 h 260"/>
              <a:gd name="T102" fmla="*/ 69 w 260"/>
              <a:gd name="T103" fmla="*/ 4 h 260"/>
              <a:gd name="T104" fmla="*/ 73 w 260"/>
              <a:gd name="T105" fmla="*/ 68 h 260"/>
              <a:gd name="T106" fmla="*/ 41 w 260"/>
              <a:gd name="T107"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0" h="260">
                <a:moveTo>
                  <a:pt x="234" y="260"/>
                </a:moveTo>
                <a:lnTo>
                  <a:pt x="26" y="260"/>
                </a:lnTo>
                <a:lnTo>
                  <a:pt x="26" y="260"/>
                </a:lnTo>
                <a:lnTo>
                  <a:pt x="21" y="260"/>
                </a:lnTo>
                <a:lnTo>
                  <a:pt x="15" y="258"/>
                </a:lnTo>
                <a:lnTo>
                  <a:pt x="12" y="256"/>
                </a:lnTo>
                <a:lnTo>
                  <a:pt x="8" y="252"/>
                </a:lnTo>
                <a:lnTo>
                  <a:pt x="5" y="248"/>
                </a:lnTo>
                <a:lnTo>
                  <a:pt x="2" y="245"/>
                </a:lnTo>
                <a:lnTo>
                  <a:pt x="1" y="239"/>
                </a:lnTo>
                <a:lnTo>
                  <a:pt x="0" y="234"/>
                </a:lnTo>
                <a:lnTo>
                  <a:pt x="0" y="115"/>
                </a:lnTo>
                <a:lnTo>
                  <a:pt x="17" y="115"/>
                </a:lnTo>
                <a:lnTo>
                  <a:pt x="17" y="115"/>
                </a:lnTo>
                <a:lnTo>
                  <a:pt x="15" y="219"/>
                </a:lnTo>
                <a:lnTo>
                  <a:pt x="15" y="219"/>
                </a:lnTo>
                <a:lnTo>
                  <a:pt x="17" y="224"/>
                </a:lnTo>
                <a:lnTo>
                  <a:pt x="18" y="229"/>
                </a:lnTo>
                <a:lnTo>
                  <a:pt x="22" y="233"/>
                </a:lnTo>
                <a:lnTo>
                  <a:pt x="26" y="237"/>
                </a:lnTo>
                <a:lnTo>
                  <a:pt x="31" y="241"/>
                </a:lnTo>
                <a:lnTo>
                  <a:pt x="36" y="242"/>
                </a:lnTo>
                <a:lnTo>
                  <a:pt x="41" y="245"/>
                </a:lnTo>
                <a:lnTo>
                  <a:pt x="47" y="245"/>
                </a:lnTo>
                <a:lnTo>
                  <a:pt x="213" y="245"/>
                </a:lnTo>
                <a:lnTo>
                  <a:pt x="213" y="245"/>
                </a:lnTo>
                <a:lnTo>
                  <a:pt x="218" y="245"/>
                </a:lnTo>
                <a:lnTo>
                  <a:pt x="225" y="242"/>
                </a:lnTo>
                <a:lnTo>
                  <a:pt x="230" y="241"/>
                </a:lnTo>
                <a:lnTo>
                  <a:pt x="234" y="237"/>
                </a:lnTo>
                <a:lnTo>
                  <a:pt x="239" y="233"/>
                </a:lnTo>
                <a:lnTo>
                  <a:pt x="242" y="229"/>
                </a:lnTo>
                <a:lnTo>
                  <a:pt x="244" y="224"/>
                </a:lnTo>
                <a:lnTo>
                  <a:pt x="244" y="219"/>
                </a:lnTo>
                <a:lnTo>
                  <a:pt x="244" y="219"/>
                </a:lnTo>
                <a:lnTo>
                  <a:pt x="244" y="115"/>
                </a:lnTo>
                <a:lnTo>
                  <a:pt x="260" y="115"/>
                </a:lnTo>
                <a:lnTo>
                  <a:pt x="260" y="234"/>
                </a:lnTo>
                <a:lnTo>
                  <a:pt x="260" y="234"/>
                </a:lnTo>
                <a:lnTo>
                  <a:pt x="260" y="239"/>
                </a:lnTo>
                <a:lnTo>
                  <a:pt x="259" y="245"/>
                </a:lnTo>
                <a:lnTo>
                  <a:pt x="256" y="248"/>
                </a:lnTo>
                <a:lnTo>
                  <a:pt x="252" y="252"/>
                </a:lnTo>
                <a:lnTo>
                  <a:pt x="248" y="256"/>
                </a:lnTo>
                <a:lnTo>
                  <a:pt x="244" y="258"/>
                </a:lnTo>
                <a:lnTo>
                  <a:pt x="239" y="260"/>
                </a:lnTo>
                <a:lnTo>
                  <a:pt x="234" y="260"/>
                </a:lnTo>
                <a:lnTo>
                  <a:pt x="234" y="260"/>
                </a:lnTo>
                <a:close/>
                <a:moveTo>
                  <a:pt x="78" y="115"/>
                </a:moveTo>
                <a:lnTo>
                  <a:pt x="109" y="115"/>
                </a:lnTo>
                <a:lnTo>
                  <a:pt x="114" y="115"/>
                </a:lnTo>
                <a:lnTo>
                  <a:pt x="145" y="115"/>
                </a:lnTo>
                <a:lnTo>
                  <a:pt x="151" y="115"/>
                </a:lnTo>
                <a:lnTo>
                  <a:pt x="182" y="115"/>
                </a:lnTo>
                <a:lnTo>
                  <a:pt x="187" y="115"/>
                </a:lnTo>
                <a:lnTo>
                  <a:pt x="218" y="115"/>
                </a:lnTo>
                <a:lnTo>
                  <a:pt x="223" y="115"/>
                </a:lnTo>
                <a:lnTo>
                  <a:pt x="223" y="229"/>
                </a:lnTo>
                <a:lnTo>
                  <a:pt x="218" y="229"/>
                </a:lnTo>
                <a:lnTo>
                  <a:pt x="187" y="229"/>
                </a:lnTo>
                <a:lnTo>
                  <a:pt x="182" y="229"/>
                </a:lnTo>
                <a:lnTo>
                  <a:pt x="151" y="229"/>
                </a:lnTo>
                <a:lnTo>
                  <a:pt x="145" y="229"/>
                </a:lnTo>
                <a:lnTo>
                  <a:pt x="114" y="229"/>
                </a:lnTo>
                <a:lnTo>
                  <a:pt x="109" y="229"/>
                </a:lnTo>
                <a:lnTo>
                  <a:pt x="78" y="229"/>
                </a:lnTo>
                <a:lnTo>
                  <a:pt x="73" y="229"/>
                </a:lnTo>
                <a:lnTo>
                  <a:pt x="41" y="229"/>
                </a:lnTo>
                <a:lnTo>
                  <a:pt x="36" y="229"/>
                </a:lnTo>
                <a:lnTo>
                  <a:pt x="36" y="115"/>
                </a:lnTo>
                <a:lnTo>
                  <a:pt x="41" y="115"/>
                </a:lnTo>
                <a:lnTo>
                  <a:pt x="73" y="115"/>
                </a:lnTo>
                <a:lnTo>
                  <a:pt x="78" y="115"/>
                </a:lnTo>
                <a:close/>
                <a:moveTo>
                  <a:pt x="187" y="224"/>
                </a:moveTo>
                <a:lnTo>
                  <a:pt x="218" y="224"/>
                </a:lnTo>
                <a:lnTo>
                  <a:pt x="218" y="193"/>
                </a:lnTo>
                <a:lnTo>
                  <a:pt x="187" y="193"/>
                </a:lnTo>
                <a:lnTo>
                  <a:pt x="187" y="224"/>
                </a:lnTo>
                <a:close/>
                <a:moveTo>
                  <a:pt x="187" y="187"/>
                </a:moveTo>
                <a:lnTo>
                  <a:pt x="218" y="187"/>
                </a:lnTo>
                <a:lnTo>
                  <a:pt x="218" y="156"/>
                </a:lnTo>
                <a:lnTo>
                  <a:pt x="187" y="156"/>
                </a:lnTo>
                <a:lnTo>
                  <a:pt x="187" y="187"/>
                </a:lnTo>
                <a:close/>
                <a:moveTo>
                  <a:pt x="187" y="151"/>
                </a:moveTo>
                <a:lnTo>
                  <a:pt x="218" y="151"/>
                </a:lnTo>
                <a:lnTo>
                  <a:pt x="218" y="120"/>
                </a:lnTo>
                <a:lnTo>
                  <a:pt x="187" y="120"/>
                </a:lnTo>
                <a:lnTo>
                  <a:pt x="187" y="151"/>
                </a:lnTo>
                <a:close/>
                <a:moveTo>
                  <a:pt x="151" y="224"/>
                </a:moveTo>
                <a:lnTo>
                  <a:pt x="182" y="224"/>
                </a:lnTo>
                <a:lnTo>
                  <a:pt x="182" y="193"/>
                </a:lnTo>
                <a:lnTo>
                  <a:pt x="151" y="193"/>
                </a:lnTo>
                <a:lnTo>
                  <a:pt x="151" y="224"/>
                </a:lnTo>
                <a:close/>
                <a:moveTo>
                  <a:pt x="151" y="187"/>
                </a:moveTo>
                <a:lnTo>
                  <a:pt x="182" y="187"/>
                </a:lnTo>
                <a:lnTo>
                  <a:pt x="182" y="156"/>
                </a:lnTo>
                <a:lnTo>
                  <a:pt x="151" y="156"/>
                </a:lnTo>
                <a:lnTo>
                  <a:pt x="151" y="187"/>
                </a:lnTo>
                <a:close/>
                <a:moveTo>
                  <a:pt x="151" y="151"/>
                </a:moveTo>
                <a:lnTo>
                  <a:pt x="182" y="151"/>
                </a:lnTo>
                <a:lnTo>
                  <a:pt x="182" y="120"/>
                </a:lnTo>
                <a:lnTo>
                  <a:pt x="151" y="120"/>
                </a:lnTo>
                <a:lnTo>
                  <a:pt x="151" y="151"/>
                </a:lnTo>
                <a:close/>
                <a:moveTo>
                  <a:pt x="114" y="224"/>
                </a:moveTo>
                <a:lnTo>
                  <a:pt x="145" y="224"/>
                </a:lnTo>
                <a:lnTo>
                  <a:pt x="145" y="193"/>
                </a:lnTo>
                <a:lnTo>
                  <a:pt x="114" y="193"/>
                </a:lnTo>
                <a:lnTo>
                  <a:pt x="114" y="224"/>
                </a:lnTo>
                <a:close/>
                <a:moveTo>
                  <a:pt x="114" y="187"/>
                </a:moveTo>
                <a:lnTo>
                  <a:pt x="145" y="187"/>
                </a:lnTo>
                <a:lnTo>
                  <a:pt x="145" y="156"/>
                </a:lnTo>
                <a:lnTo>
                  <a:pt x="114" y="156"/>
                </a:lnTo>
                <a:lnTo>
                  <a:pt x="114" y="187"/>
                </a:lnTo>
                <a:close/>
                <a:moveTo>
                  <a:pt x="114" y="151"/>
                </a:moveTo>
                <a:lnTo>
                  <a:pt x="145" y="151"/>
                </a:lnTo>
                <a:lnTo>
                  <a:pt x="145" y="120"/>
                </a:lnTo>
                <a:lnTo>
                  <a:pt x="114" y="120"/>
                </a:lnTo>
                <a:lnTo>
                  <a:pt x="114" y="151"/>
                </a:lnTo>
                <a:close/>
                <a:moveTo>
                  <a:pt x="78" y="224"/>
                </a:moveTo>
                <a:lnTo>
                  <a:pt x="109" y="224"/>
                </a:lnTo>
                <a:lnTo>
                  <a:pt x="109" y="193"/>
                </a:lnTo>
                <a:lnTo>
                  <a:pt x="78" y="193"/>
                </a:lnTo>
                <a:lnTo>
                  <a:pt x="78" y="224"/>
                </a:lnTo>
                <a:close/>
                <a:moveTo>
                  <a:pt x="78" y="187"/>
                </a:moveTo>
                <a:lnTo>
                  <a:pt x="109" y="187"/>
                </a:lnTo>
                <a:lnTo>
                  <a:pt x="109" y="156"/>
                </a:lnTo>
                <a:lnTo>
                  <a:pt x="78" y="156"/>
                </a:lnTo>
                <a:lnTo>
                  <a:pt x="78" y="187"/>
                </a:lnTo>
                <a:close/>
                <a:moveTo>
                  <a:pt x="78" y="151"/>
                </a:moveTo>
                <a:lnTo>
                  <a:pt x="109" y="151"/>
                </a:lnTo>
                <a:lnTo>
                  <a:pt x="109" y="120"/>
                </a:lnTo>
                <a:lnTo>
                  <a:pt x="78" y="120"/>
                </a:lnTo>
                <a:lnTo>
                  <a:pt x="78" y="151"/>
                </a:lnTo>
                <a:close/>
                <a:moveTo>
                  <a:pt x="41" y="224"/>
                </a:moveTo>
                <a:lnTo>
                  <a:pt x="73" y="224"/>
                </a:lnTo>
                <a:lnTo>
                  <a:pt x="73" y="193"/>
                </a:lnTo>
                <a:lnTo>
                  <a:pt x="41" y="193"/>
                </a:lnTo>
                <a:lnTo>
                  <a:pt x="41" y="224"/>
                </a:lnTo>
                <a:close/>
                <a:moveTo>
                  <a:pt x="41" y="187"/>
                </a:moveTo>
                <a:lnTo>
                  <a:pt x="73" y="187"/>
                </a:lnTo>
                <a:lnTo>
                  <a:pt x="73" y="156"/>
                </a:lnTo>
                <a:lnTo>
                  <a:pt x="41" y="156"/>
                </a:lnTo>
                <a:lnTo>
                  <a:pt x="41" y="187"/>
                </a:lnTo>
                <a:close/>
                <a:moveTo>
                  <a:pt x="41" y="151"/>
                </a:moveTo>
                <a:lnTo>
                  <a:pt x="73" y="151"/>
                </a:lnTo>
                <a:lnTo>
                  <a:pt x="73" y="120"/>
                </a:lnTo>
                <a:lnTo>
                  <a:pt x="41" y="120"/>
                </a:lnTo>
                <a:lnTo>
                  <a:pt x="41" y="151"/>
                </a:lnTo>
                <a:close/>
                <a:moveTo>
                  <a:pt x="0" y="47"/>
                </a:moveTo>
                <a:lnTo>
                  <a:pt x="0" y="47"/>
                </a:lnTo>
                <a:lnTo>
                  <a:pt x="1" y="42"/>
                </a:lnTo>
                <a:lnTo>
                  <a:pt x="2" y="37"/>
                </a:lnTo>
                <a:lnTo>
                  <a:pt x="5" y="33"/>
                </a:lnTo>
                <a:lnTo>
                  <a:pt x="8" y="29"/>
                </a:lnTo>
                <a:lnTo>
                  <a:pt x="12" y="25"/>
                </a:lnTo>
                <a:lnTo>
                  <a:pt x="15" y="24"/>
                </a:lnTo>
                <a:lnTo>
                  <a:pt x="21" y="21"/>
                </a:lnTo>
                <a:lnTo>
                  <a:pt x="26" y="21"/>
                </a:lnTo>
                <a:lnTo>
                  <a:pt x="36" y="21"/>
                </a:lnTo>
                <a:lnTo>
                  <a:pt x="36" y="73"/>
                </a:lnTo>
                <a:lnTo>
                  <a:pt x="36" y="73"/>
                </a:lnTo>
                <a:lnTo>
                  <a:pt x="78" y="73"/>
                </a:lnTo>
                <a:lnTo>
                  <a:pt x="78" y="21"/>
                </a:lnTo>
                <a:lnTo>
                  <a:pt x="182" y="21"/>
                </a:lnTo>
                <a:lnTo>
                  <a:pt x="182" y="73"/>
                </a:lnTo>
                <a:lnTo>
                  <a:pt x="182" y="73"/>
                </a:lnTo>
                <a:lnTo>
                  <a:pt x="223" y="73"/>
                </a:lnTo>
                <a:lnTo>
                  <a:pt x="223" y="21"/>
                </a:lnTo>
                <a:lnTo>
                  <a:pt x="234" y="21"/>
                </a:lnTo>
                <a:lnTo>
                  <a:pt x="234" y="21"/>
                </a:lnTo>
                <a:lnTo>
                  <a:pt x="239" y="21"/>
                </a:lnTo>
                <a:lnTo>
                  <a:pt x="244" y="24"/>
                </a:lnTo>
                <a:lnTo>
                  <a:pt x="248" y="25"/>
                </a:lnTo>
                <a:lnTo>
                  <a:pt x="252" y="29"/>
                </a:lnTo>
                <a:lnTo>
                  <a:pt x="256" y="33"/>
                </a:lnTo>
                <a:lnTo>
                  <a:pt x="259" y="37"/>
                </a:lnTo>
                <a:lnTo>
                  <a:pt x="260" y="42"/>
                </a:lnTo>
                <a:lnTo>
                  <a:pt x="260" y="47"/>
                </a:lnTo>
                <a:lnTo>
                  <a:pt x="260" y="104"/>
                </a:lnTo>
                <a:lnTo>
                  <a:pt x="260" y="104"/>
                </a:lnTo>
                <a:lnTo>
                  <a:pt x="0" y="104"/>
                </a:lnTo>
                <a:lnTo>
                  <a:pt x="0" y="47"/>
                </a:lnTo>
                <a:close/>
                <a:moveTo>
                  <a:pt x="187" y="16"/>
                </a:moveTo>
                <a:lnTo>
                  <a:pt x="187" y="16"/>
                </a:lnTo>
                <a:lnTo>
                  <a:pt x="188" y="9"/>
                </a:lnTo>
                <a:lnTo>
                  <a:pt x="192" y="4"/>
                </a:lnTo>
                <a:lnTo>
                  <a:pt x="197" y="2"/>
                </a:lnTo>
                <a:lnTo>
                  <a:pt x="203" y="0"/>
                </a:lnTo>
                <a:lnTo>
                  <a:pt x="203" y="0"/>
                </a:lnTo>
                <a:lnTo>
                  <a:pt x="209" y="2"/>
                </a:lnTo>
                <a:lnTo>
                  <a:pt x="214" y="4"/>
                </a:lnTo>
                <a:lnTo>
                  <a:pt x="217" y="9"/>
                </a:lnTo>
                <a:lnTo>
                  <a:pt x="218" y="16"/>
                </a:lnTo>
                <a:lnTo>
                  <a:pt x="218" y="68"/>
                </a:lnTo>
                <a:lnTo>
                  <a:pt x="218" y="68"/>
                </a:lnTo>
                <a:lnTo>
                  <a:pt x="187" y="68"/>
                </a:lnTo>
                <a:lnTo>
                  <a:pt x="187" y="68"/>
                </a:lnTo>
                <a:lnTo>
                  <a:pt x="187" y="16"/>
                </a:lnTo>
                <a:lnTo>
                  <a:pt x="187" y="16"/>
                </a:lnTo>
                <a:close/>
                <a:moveTo>
                  <a:pt x="41" y="16"/>
                </a:moveTo>
                <a:lnTo>
                  <a:pt x="41" y="16"/>
                </a:lnTo>
                <a:lnTo>
                  <a:pt x="43" y="9"/>
                </a:lnTo>
                <a:lnTo>
                  <a:pt x="47" y="4"/>
                </a:lnTo>
                <a:lnTo>
                  <a:pt x="52" y="2"/>
                </a:lnTo>
                <a:lnTo>
                  <a:pt x="57" y="0"/>
                </a:lnTo>
                <a:lnTo>
                  <a:pt x="57" y="0"/>
                </a:lnTo>
                <a:lnTo>
                  <a:pt x="64" y="2"/>
                </a:lnTo>
                <a:lnTo>
                  <a:pt x="69" y="4"/>
                </a:lnTo>
                <a:lnTo>
                  <a:pt x="71" y="9"/>
                </a:lnTo>
                <a:lnTo>
                  <a:pt x="73" y="16"/>
                </a:lnTo>
                <a:lnTo>
                  <a:pt x="73" y="68"/>
                </a:lnTo>
                <a:lnTo>
                  <a:pt x="73" y="68"/>
                </a:lnTo>
                <a:lnTo>
                  <a:pt x="41" y="68"/>
                </a:lnTo>
                <a:lnTo>
                  <a:pt x="41" y="68"/>
                </a:lnTo>
                <a:lnTo>
                  <a:pt x="41" y="16"/>
                </a:lnTo>
                <a:lnTo>
                  <a:pt x="41" y="16"/>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4" name="Freeform 121">
            <a:extLst>
              <a:ext uri="{FF2B5EF4-FFF2-40B4-BE49-F238E27FC236}">
                <a16:creationId xmlns:a16="http://schemas.microsoft.com/office/drawing/2014/main" id="{B93A3FCA-7723-41E1-B0FD-8E2D1F9214AF}"/>
              </a:ext>
            </a:extLst>
          </p:cNvPr>
          <p:cNvSpPr>
            <a:spLocks noEditPoints="1"/>
          </p:cNvSpPr>
          <p:nvPr/>
        </p:nvSpPr>
        <p:spPr bwMode="auto">
          <a:xfrm>
            <a:off x="3501289" y="3141564"/>
            <a:ext cx="229254" cy="197902"/>
          </a:xfrm>
          <a:custGeom>
            <a:avLst/>
            <a:gdLst>
              <a:gd name="T0" fmla="*/ 254 w 259"/>
              <a:gd name="T1" fmla="*/ 67 h 260"/>
              <a:gd name="T2" fmla="*/ 235 w 259"/>
              <a:gd name="T3" fmla="*/ 85 h 260"/>
              <a:gd name="T4" fmla="*/ 173 w 259"/>
              <a:gd name="T5" fmla="*/ 24 h 260"/>
              <a:gd name="T6" fmla="*/ 193 w 259"/>
              <a:gd name="T7" fmla="*/ 5 h 260"/>
              <a:gd name="T8" fmla="*/ 193 w 259"/>
              <a:gd name="T9" fmla="*/ 5 h 260"/>
              <a:gd name="T10" fmla="*/ 198 w 259"/>
              <a:gd name="T11" fmla="*/ 1 h 260"/>
              <a:gd name="T12" fmla="*/ 204 w 259"/>
              <a:gd name="T13" fmla="*/ 0 h 260"/>
              <a:gd name="T14" fmla="*/ 211 w 259"/>
              <a:gd name="T15" fmla="*/ 1 h 260"/>
              <a:gd name="T16" fmla="*/ 216 w 259"/>
              <a:gd name="T17" fmla="*/ 5 h 260"/>
              <a:gd name="T18" fmla="*/ 255 w 259"/>
              <a:gd name="T19" fmla="*/ 44 h 260"/>
              <a:gd name="T20" fmla="*/ 255 w 259"/>
              <a:gd name="T21" fmla="*/ 44 h 260"/>
              <a:gd name="T22" fmla="*/ 259 w 259"/>
              <a:gd name="T23" fmla="*/ 49 h 260"/>
              <a:gd name="T24" fmla="*/ 259 w 259"/>
              <a:gd name="T25" fmla="*/ 56 h 260"/>
              <a:gd name="T26" fmla="*/ 258 w 259"/>
              <a:gd name="T27" fmla="*/ 62 h 260"/>
              <a:gd name="T28" fmla="*/ 254 w 259"/>
              <a:gd name="T29" fmla="*/ 67 h 260"/>
              <a:gd name="T30" fmla="*/ 254 w 259"/>
              <a:gd name="T31" fmla="*/ 67 h 260"/>
              <a:gd name="T32" fmla="*/ 92 w 259"/>
              <a:gd name="T33" fmla="*/ 228 h 260"/>
              <a:gd name="T34" fmla="*/ 31 w 259"/>
              <a:gd name="T35" fmla="*/ 166 h 260"/>
              <a:gd name="T36" fmla="*/ 168 w 259"/>
              <a:gd name="T37" fmla="*/ 30 h 260"/>
              <a:gd name="T38" fmla="*/ 229 w 259"/>
              <a:gd name="T39" fmla="*/ 92 h 260"/>
              <a:gd name="T40" fmla="*/ 92 w 259"/>
              <a:gd name="T41" fmla="*/ 228 h 260"/>
              <a:gd name="T42" fmla="*/ 0 w 259"/>
              <a:gd name="T43" fmla="*/ 260 h 260"/>
              <a:gd name="T44" fmla="*/ 25 w 259"/>
              <a:gd name="T45" fmla="*/ 172 h 260"/>
              <a:gd name="T46" fmla="*/ 86 w 259"/>
              <a:gd name="T47" fmla="*/ 235 h 260"/>
              <a:gd name="T48" fmla="*/ 0 w 259"/>
              <a:gd name="T4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260">
                <a:moveTo>
                  <a:pt x="254" y="67"/>
                </a:moveTo>
                <a:lnTo>
                  <a:pt x="235" y="85"/>
                </a:lnTo>
                <a:lnTo>
                  <a:pt x="173" y="24"/>
                </a:lnTo>
                <a:lnTo>
                  <a:pt x="193" y="5"/>
                </a:lnTo>
                <a:lnTo>
                  <a:pt x="193" y="5"/>
                </a:lnTo>
                <a:lnTo>
                  <a:pt x="198" y="1"/>
                </a:lnTo>
                <a:lnTo>
                  <a:pt x="204" y="0"/>
                </a:lnTo>
                <a:lnTo>
                  <a:pt x="211" y="1"/>
                </a:lnTo>
                <a:lnTo>
                  <a:pt x="216" y="5"/>
                </a:lnTo>
                <a:lnTo>
                  <a:pt x="255" y="44"/>
                </a:lnTo>
                <a:lnTo>
                  <a:pt x="255" y="44"/>
                </a:lnTo>
                <a:lnTo>
                  <a:pt x="259" y="49"/>
                </a:lnTo>
                <a:lnTo>
                  <a:pt x="259" y="56"/>
                </a:lnTo>
                <a:lnTo>
                  <a:pt x="258" y="62"/>
                </a:lnTo>
                <a:lnTo>
                  <a:pt x="254" y="67"/>
                </a:lnTo>
                <a:lnTo>
                  <a:pt x="254" y="67"/>
                </a:lnTo>
                <a:close/>
                <a:moveTo>
                  <a:pt x="92" y="228"/>
                </a:moveTo>
                <a:lnTo>
                  <a:pt x="31" y="166"/>
                </a:lnTo>
                <a:lnTo>
                  <a:pt x="168" y="30"/>
                </a:lnTo>
                <a:lnTo>
                  <a:pt x="229" y="92"/>
                </a:lnTo>
                <a:lnTo>
                  <a:pt x="92" y="228"/>
                </a:lnTo>
                <a:close/>
                <a:moveTo>
                  <a:pt x="0" y="260"/>
                </a:moveTo>
                <a:lnTo>
                  <a:pt x="25" y="172"/>
                </a:lnTo>
                <a:lnTo>
                  <a:pt x="86" y="235"/>
                </a:lnTo>
                <a:lnTo>
                  <a:pt x="0" y="260"/>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847662385"/>
      </p:ext>
    </p:extLst>
  </p:cSld>
  <p:clrMapOvr>
    <a:masterClrMapping/>
  </p:clrMapOvr>
  <mc:AlternateContent xmlns:mc="http://schemas.openxmlformats.org/markup-compatibility/2006" xmlns:p14="http://schemas.microsoft.com/office/powerpoint/2010/main">
    <mc:Choice Requires="p14">
      <p:transition p14:dur="10">
        <p14:doors dir="ver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1374"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
        <p:nvSpPr>
          <p:cNvPr id="2" name="文本框 1">
            <a:extLst>
              <a:ext uri="{FF2B5EF4-FFF2-40B4-BE49-F238E27FC236}">
                <a16:creationId xmlns:a16="http://schemas.microsoft.com/office/drawing/2014/main" id="{438292ED-D2E8-4262-9581-1707CDFB388D}"/>
              </a:ext>
            </a:extLst>
          </p:cNvPr>
          <p:cNvSpPr txBox="1"/>
          <p:nvPr/>
        </p:nvSpPr>
        <p:spPr>
          <a:xfrm>
            <a:off x="3419299" y="2132856"/>
            <a:ext cx="237626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：为什么要降维？</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179323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1374"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038ACC64-63F6-420B-A042-E14A9A7C939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数据降维</a:t>
            </a:r>
          </a:p>
        </p:txBody>
      </p:sp>
    </p:spTree>
    <p:extLst>
      <p:ext uri="{BB962C8B-B14F-4D97-AF65-F5344CB8AC3E}">
        <p14:creationId xmlns:p14="http://schemas.microsoft.com/office/powerpoint/2010/main" val="27013644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1374"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76E85F30-8AC3-4FC8-961C-DD7C5D54F1B4}"/>
              </a:ext>
            </a:extLst>
          </p:cNvPr>
          <p:cNvSpPr txBox="1"/>
          <p:nvPr/>
        </p:nvSpPr>
        <p:spPr>
          <a:xfrm>
            <a:off x="971600" y="1043485"/>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技术实现</a:t>
            </a:r>
          </a:p>
        </p:txBody>
      </p:sp>
      <p:sp>
        <p:nvSpPr>
          <p:cNvPr id="15" name="文本框 14">
            <a:extLst>
              <a:ext uri="{FF2B5EF4-FFF2-40B4-BE49-F238E27FC236}">
                <a16:creationId xmlns:a16="http://schemas.microsoft.com/office/drawing/2014/main" id="{B47B0DCC-369C-4BE7-868C-D416FA078B6D}"/>
              </a:ext>
            </a:extLst>
          </p:cNvPr>
          <p:cNvSpPr txBox="1"/>
          <p:nvPr/>
        </p:nvSpPr>
        <p:spPr>
          <a:xfrm>
            <a:off x="2242368" y="2336608"/>
            <a:ext cx="568962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程序实现分为两部分（</a:t>
            </a:r>
            <a:r>
              <a:rPr lang="en-US" altLang="zh-CN" dirty="0" err="1">
                <a:latin typeface="微软雅黑" panose="020B0503020204020204" pitchFamily="34" charset="-122"/>
                <a:ea typeface="微软雅黑" panose="020B0503020204020204" pitchFamily="34" charset="-122"/>
              </a:rPr>
              <a:t>MATLAB+Java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动态调用</a:t>
            </a:r>
            <a:r>
              <a:rPr lang="en-US" altLang="zh-CN" dirty="0">
                <a:latin typeface="微软雅黑" panose="020B0503020204020204" pitchFamily="34" charset="-122"/>
                <a:ea typeface="微软雅黑" panose="020B0503020204020204" pitchFamily="34" charset="-122"/>
              </a:rPr>
              <a:t>Shell</a:t>
            </a:r>
            <a:r>
              <a:rPr lang="zh-CN" altLang="en-US" dirty="0">
                <a:latin typeface="微软雅黑" panose="020B0503020204020204" pitchFamily="34" charset="-122"/>
                <a:ea typeface="微软雅黑" panose="020B0503020204020204" pitchFamily="34" charset="-122"/>
              </a:rPr>
              <a:t>脚本和轮询实验结果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文件用于记录实验过程</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086883"/>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1374"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46">
            <a:extLst>
              <a:ext uri="{FF2B5EF4-FFF2-40B4-BE49-F238E27FC236}">
                <a16:creationId xmlns:a16="http://schemas.microsoft.com/office/drawing/2014/main" id="{55883CF2-AF6F-490F-8A55-D365665B6802}"/>
              </a:ext>
            </a:extLst>
          </p:cNvPr>
          <p:cNvSpPr txBox="1"/>
          <p:nvPr/>
        </p:nvSpPr>
        <p:spPr>
          <a:xfrm>
            <a:off x="971600" y="1050562"/>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判断标准</a:t>
            </a:r>
          </a:p>
        </p:txBody>
      </p:sp>
    </p:spTree>
    <p:extLst>
      <p:ext uri="{BB962C8B-B14F-4D97-AF65-F5344CB8AC3E}">
        <p14:creationId xmlns:p14="http://schemas.microsoft.com/office/powerpoint/2010/main" val="2400780633"/>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实验流程</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整体求解流程</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细节说明</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1"/>
          <p:cNvGrpSpPr>
            <a:grpSpLocks noChangeAspect="1"/>
          </p:cNvGrpSpPr>
          <p:nvPr/>
        </p:nvGrpSpPr>
        <p:grpSpPr bwMode="auto">
          <a:xfrm>
            <a:off x="2646072" y="2546616"/>
            <a:ext cx="864096" cy="1085897"/>
            <a:chOff x="2398" y="2256"/>
            <a:chExt cx="374" cy="470"/>
          </a:xfrm>
          <a:solidFill>
            <a:schemeClr val="tx2">
              <a:lumMod val="75000"/>
            </a:schemeClr>
          </a:solidFill>
        </p:grpSpPr>
        <p:sp>
          <p:nvSpPr>
            <p:cNvPr id="11"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23238705"/>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up)">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wipe(up)">
                                      <p:cBhvr>
                                        <p:cTn id="51"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整体求解流程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实验流程</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弧形 13"/>
          <p:cNvSpPr/>
          <p:nvPr/>
        </p:nvSpPr>
        <p:spPr>
          <a:xfrm>
            <a:off x="1905603" y="1772816"/>
            <a:ext cx="5977604" cy="5544616"/>
          </a:xfrm>
          <a:prstGeom prst="arc">
            <a:avLst>
              <a:gd name="adj1" fmla="val 10899728"/>
              <a:gd name="adj2" fmla="val 0"/>
            </a:avLst>
          </a:prstGeom>
          <a:ln w="12700">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3489779" y="2114568"/>
            <a:ext cx="0" cy="242141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98091" y="2114568"/>
            <a:ext cx="0" cy="252942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4405" y="1772816"/>
            <a:ext cx="27330" cy="287117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88280"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562727" y="4365104"/>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972487"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448079"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337309" y="4354692"/>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3829655" y="4365104"/>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29216"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705952"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167860"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663328" y="3347848"/>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69412" y="3358585"/>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444208"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6990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研究过程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83768"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79827"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79827"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43481"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41080"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6229800" y="473682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450416"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构想</a:t>
            </a:r>
          </a:p>
        </p:txBody>
      </p:sp>
      <p:sp>
        <p:nvSpPr>
          <p:cNvPr id="22" name="TextBox 21"/>
          <p:cNvSpPr txBox="1"/>
          <p:nvPr/>
        </p:nvSpPr>
        <p:spPr>
          <a:xfrm>
            <a:off x="2806856" y="3323417"/>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认证</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假设</a:t>
            </a:r>
          </a:p>
        </p:txBody>
      </p:sp>
      <p:sp>
        <p:nvSpPr>
          <p:cNvPr id="23" name="TextBox 22"/>
          <p:cNvSpPr txBox="1"/>
          <p:nvPr/>
        </p:nvSpPr>
        <p:spPr>
          <a:xfrm>
            <a:off x="6363882" y="3345860"/>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进一步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  目标</a:t>
            </a:r>
          </a:p>
        </p:txBody>
      </p:sp>
      <p:sp>
        <p:nvSpPr>
          <p:cNvPr id="24" name="TextBox 23"/>
          <p:cNvSpPr txBox="1"/>
          <p:nvPr/>
        </p:nvSpPr>
        <p:spPr>
          <a:xfrm>
            <a:off x="6495952" y="4986983"/>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思维</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发散</a:t>
            </a:r>
          </a:p>
        </p:txBody>
      </p:sp>
      <p:cxnSp>
        <p:nvCxnSpPr>
          <p:cNvPr id="25" name="直接箭头连接符 24"/>
          <p:cNvCxnSpPr/>
          <p:nvPr/>
        </p:nvCxnSpPr>
        <p:spPr>
          <a:xfrm>
            <a:off x="3631768" y="3651674"/>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698985" y="5445730"/>
            <a:ext cx="2480842" cy="4562"/>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568534" y="2061517"/>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8945" y="1756501"/>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0" name="TextBox 29"/>
          <p:cNvSpPr txBox="1"/>
          <p:nvPr/>
        </p:nvSpPr>
        <p:spPr>
          <a:xfrm>
            <a:off x="4008945" y="3347524"/>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1" name="TextBox 30"/>
          <p:cNvSpPr txBox="1"/>
          <p:nvPr/>
        </p:nvSpPr>
        <p:spPr>
          <a:xfrm>
            <a:off x="4184948" y="5142040"/>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3" name="下箭头 32"/>
          <p:cNvSpPr/>
          <p:nvPr/>
        </p:nvSpPr>
        <p:spPr>
          <a:xfrm>
            <a:off x="2924231" y="2432889"/>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6631851" y="4082694"/>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flipH="1">
            <a:off x="7233172" y="1726992"/>
            <a:ext cx="648072" cy="429876"/>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2368436" y="5309342"/>
            <a:ext cx="1313180"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输入文本信息内容</a:t>
            </a:r>
          </a:p>
        </p:txBody>
      </p:sp>
    </p:spTree>
    <p:extLst>
      <p:ext uri="{BB962C8B-B14F-4D97-AF65-F5344CB8AC3E}">
        <p14:creationId xmlns:p14="http://schemas.microsoft.com/office/powerpoint/2010/main" val="2831935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750" y="2132856"/>
            <a:ext cx="291756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2339102"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实验结果分析</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99773" y="2647996"/>
            <a:ext cx="809251" cy="909924"/>
            <a:chOff x="3313" y="3205"/>
            <a:chExt cx="418" cy="470"/>
          </a:xfrm>
          <a:solidFill>
            <a:schemeClr val="tx2">
              <a:lumMod val="75000"/>
            </a:schemeClr>
          </a:solidFill>
        </p:grpSpPr>
        <p:sp>
          <p:nvSpPr>
            <p:cNvPr id="11"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312607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圆角矩形 13"/>
          <p:cNvSpPr/>
          <p:nvPr/>
        </p:nvSpPr>
        <p:spPr>
          <a:xfrm>
            <a:off x="1648907" y="19076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实践难点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671803" y="3059816"/>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671803" y="42210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12610" y="2710064"/>
            <a:ext cx="1975077" cy="1728192"/>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64063" y="3205274"/>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难点</a:t>
            </a:r>
          </a:p>
        </p:txBody>
      </p:sp>
      <p:sp>
        <p:nvSpPr>
          <p:cNvPr id="18" name="TextBox 17"/>
          <p:cNvSpPr txBox="1"/>
          <p:nvPr/>
        </p:nvSpPr>
        <p:spPr>
          <a:xfrm>
            <a:off x="1764832" y="3173692"/>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835696" y="2021524"/>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73951" y="4504552"/>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839579" y="3159256"/>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99076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up)">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up)">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31" grpId="0" animBg="1"/>
      <p:bldP spid="32" grpId="0" animBg="1"/>
      <p:bldP spid="9" grpId="0" animBg="1"/>
      <p:bldP spid="15" grpId="0"/>
      <p:bldP spid="18" grpId="0"/>
      <p:bldP spid="43"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圆角矩形 18"/>
          <p:cNvSpPr/>
          <p:nvPr/>
        </p:nvSpPr>
        <p:spPr>
          <a:xfrm>
            <a:off x="2983258" y="206084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83258" y="269091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983258" y="332098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983258" y="395105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83258" y="458112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案例对比分析</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9832" y="2060848"/>
            <a:ext cx="2880320"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83258" y="2690918"/>
            <a:ext cx="4253038"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59832" y="3320988"/>
            <a:ext cx="1910495"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67832" y="3951058"/>
            <a:ext cx="3376376"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983258" y="4581128"/>
            <a:ext cx="2668862"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00955" y="198884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00955" y="261891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800955" y="324898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00955" y="387905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00955" y="450912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96981" y="205024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2" name="TextBox 41"/>
          <p:cNvSpPr txBox="1"/>
          <p:nvPr/>
        </p:nvSpPr>
        <p:spPr>
          <a:xfrm>
            <a:off x="1796981" y="268031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4" name="TextBox 43"/>
          <p:cNvSpPr txBox="1"/>
          <p:nvPr/>
        </p:nvSpPr>
        <p:spPr>
          <a:xfrm>
            <a:off x="1796981" y="331038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7" name="TextBox 46"/>
          <p:cNvSpPr txBox="1"/>
          <p:nvPr/>
        </p:nvSpPr>
        <p:spPr>
          <a:xfrm>
            <a:off x="1796981" y="394045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8" name="TextBox 47"/>
          <p:cNvSpPr txBox="1"/>
          <p:nvPr/>
        </p:nvSpPr>
        <p:spPr>
          <a:xfrm>
            <a:off x="1796981" y="457052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21" name="TextBox 20"/>
          <p:cNvSpPr txBox="1"/>
          <p:nvPr/>
        </p:nvSpPr>
        <p:spPr>
          <a:xfrm>
            <a:off x="2771800" y="2047332"/>
            <a:ext cx="495649" cy="307777"/>
          </a:xfrm>
          <a:prstGeom prst="rect">
            <a:avLst/>
          </a:prstGeom>
          <a:noFill/>
        </p:spPr>
        <p:txBody>
          <a:bodyPr wrap="none" rtlCol="0">
            <a:spAutoFit/>
          </a:bodyPr>
          <a:lstStyle/>
          <a:p>
            <a:r>
              <a:rPr lang="en-US" altLang="zh-CN" sz="1400" dirty="0">
                <a:solidFill>
                  <a:schemeClr val="bg1"/>
                </a:solidFill>
              </a:rPr>
              <a:t>69%</a:t>
            </a:r>
            <a:endParaRPr lang="zh-CN" altLang="en-US" sz="1400" dirty="0">
              <a:solidFill>
                <a:schemeClr val="bg1"/>
              </a:solidFill>
            </a:endParaRPr>
          </a:p>
        </p:txBody>
      </p:sp>
      <p:sp>
        <p:nvSpPr>
          <p:cNvPr id="49" name="TextBox 48"/>
          <p:cNvSpPr txBox="1"/>
          <p:nvPr/>
        </p:nvSpPr>
        <p:spPr>
          <a:xfrm>
            <a:off x="2780944" y="2670887"/>
            <a:ext cx="495649" cy="307777"/>
          </a:xfrm>
          <a:prstGeom prst="rect">
            <a:avLst/>
          </a:prstGeom>
          <a:noFill/>
        </p:spPr>
        <p:txBody>
          <a:bodyPr wrap="none" rtlCol="0">
            <a:spAutoFit/>
          </a:bodyPr>
          <a:lstStyle/>
          <a:p>
            <a:r>
              <a:rPr lang="en-US" altLang="zh-CN" sz="1400" dirty="0">
                <a:solidFill>
                  <a:schemeClr val="bg1"/>
                </a:solidFill>
              </a:rPr>
              <a:t>88%</a:t>
            </a:r>
            <a:endParaRPr lang="zh-CN" altLang="en-US" sz="1400" dirty="0">
              <a:solidFill>
                <a:schemeClr val="bg1"/>
              </a:solidFill>
            </a:endParaRPr>
          </a:p>
        </p:txBody>
      </p:sp>
      <p:sp>
        <p:nvSpPr>
          <p:cNvPr id="50" name="TextBox 49"/>
          <p:cNvSpPr txBox="1"/>
          <p:nvPr/>
        </p:nvSpPr>
        <p:spPr>
          <a:xfrm>
            <a:off x="2780944" y="3321247"/>
            <a:ext cx="495649" cy="307777"/>
          </a:xfrm>
          <a:prstGeom prst="rect">
            <a:avLst/>
          </a:prstGeom>
          <a:noFill/>
        </p:spPr>
        <p:txBody>
          <a:bodyPr wrap="none" rtlCol="0">
            <a:spAutoFit/>
          </a:bodyPr>
          <a:lstStyle/>
          <a:p>
            <a:r>
              <a:rPr lang="en-US" altLang="zh-CN" sz="1400" dirty="0">
                <a:solidFill>
                  <a:schemeClr val="bg1"/>
                </a:solidFill>
              </a:rPr>
              <a:t>36%</a:t>
            </a:r>
            <a:endParaRPr lang="zh-CN" altLang="en-US" sz="1400" dirty="0">
              <a:solidFill>
                <a:schemeClr val="bg1"/>
              </a:solidFill>
            </a:endParaRPr>
          </a:p>
        </p:txBody>
      </p:sp>
      <p:sp>
        <p:nvSpPr>
          <p:cNvPr id="51" name="TextBox 50"/>
          <p:cNvSpPr txBox="1"/>
          <p:nvPr/>
        </p:nvSpPr>
        <p:spPr>
          <a:xfrm>
            <a:off x="2780944" y="3933056"/>
            <a:ext cx="495649" cy="307777"/>
          </a:xfrm>
          <a:prstGeom prst="rect">
            <a:avLst/>
          </a:prstGeom>
          <a:noFill/>
        </p:spPr>
        <p:txBody>
          <a:bodyPr wrap="none" rtlCol="0">
            <a:spAutoFit/>
          </a:bodyPr>
          <a:lstStyle/>
          <a:p>
            <a:r>
              <a:rPr lang="en-US" altLang="zh-CN" sz="1400" dirty="0">
                <a:solidFill>
                  <a:schemeClr val="bg1"/>
                </a:solidFill>
              </a:rPr>
              <a:t>78%</a:t>
            </a:r>
            <a:endParaRPr lang="zh-CN" altLang="en-US" sz="1400" dirty="0">
              <a:solidFill>
                <a:schemeClr val="bg1"/>
              </a:solidFill>
            </a:endParaRPr>
          </a:p>
        </p:txBody>
      </p:sp>
      <p:sp>
        <p:nvSpPr>
          <p:cNvPr id="52" name="TextBox 51"/>
          <p:cNvSpPr txBox="1"/>
          <p:nvPr/>
        </p:nvSpPr>
        <p:spPr>
          <a:xfrm>
            <a:off x="2780944" y="4562840"/>
            <a:ext cx="495649" cy="307777"/>
          </a:xfrm>
          <a:prstGeom prst="rect">
            <a:avLst/>
          </a:prstGeom>
          <a:noFill/>
        </p:spPr>
        <p:txBody>
          <a:bodyPr wrap="none" rtlCol="0">
            <a:spAutoFit/>
          </a:bodyPr>
          <a:lstStyle/>
          <a:p>
            <a:r>
              <a:rPr lang="en-US" altLang="zh-CN" sz="1400" dirty="0">
                <a:solidFill>
                  <a:schemeClr val="bg1"/>
                </a:solidFill>
              </a:rPr>
              <a:t>54%</a:t>
            </a:r>
            <a:endParaRPr lang="zh-CN" altLang="en-US" sz="1400" dirty="0">
              <a:solidFill>
                <a:schemeClr val="bg1"/>
              </a:solidFill>
            </a:endParaRPr>
          </a:p>
        </p:txBody>
      </p:sp>
    </p:spTree>
    <p:extLst>
      <p:ext uri="{BB962C8B-B14F-4D97-AF65-F5344CB8AC3E}">
        <p14:creationId xmlns:p14="http://schemas.microsoft.com/office/powerpoint/2010/main" val="239064743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1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175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ircle(in)">
                                      <p:cBhvr>
                                        <p:cTn id="56" dur="2000"/>
                                        <p:tgtEl>
                                          <p:spTgt spid="2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10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1000"/>
                                        <p:tgtEl>
                                          <p:spTgt spid="3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randombar(horizontal)">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randombar(horizontal)">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3" grpId="0" animBg="1"/>
      <p:bldP spid="34" grpId="0" animBg="1"/>
      <p:bldP spid="35" grpId="0" animBg="1"/>
      <p:bldP spid="8" grpId="0"/>
      <p:bldP spid="10" grpId="0" animBg="1"/>
      <p:bldP spid="12" grpId="0"/>
      <p:bldP spid="16" grpId="0" animBg="1"/>
      <p:bldP spid="36" grpId="0" animBg="1"/>
      <p:bldP spid="38" grpId="0" animBg="1"/>
      <p:bldP spid="39" grpId="0" animBg="1"/>
      <p:bldP spid="40" grpId="0" animBg="1"/>
      <p:bldP spid="41" grpId="0" animBg="1"/>
      <p:bldP spid="17" grpId="0" animBg="1"/>
      <p:bldP spid="25" grpId="0" animBg="1"/>
      <p:bldP spid="26" grpId="0" animBg="1"/>
      <p:bldP spid="27" grpId="0" animBg="1"/>
      <p:bldP spid="28" grpId="0" animBg="1"/>
      <p:bldP spid="20" grpId="0"/>
      <p:bldP spid="42" grpId="0"/>
      <p:bldP spid="44" grpId="0"/>
      <p:bldP spid="47" grpId="0"/>
      <p:bldP spid="48" grpId="0"/>
      <p:bldP spid="21" grpId="0"/>
      <p:bldP spid="49" grpId="0"/>
      <p:bldP spid="50" grpId="0"/>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2204864"/>
            <a:ext cx="2699792" cy="2016224"/>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956376" y="2204864"/>
            <a:ext cx="1235739" cy="2016224"/>
          </a:xfrm>
          <a:custGeom>
            <a:avLst/>
            <a:gdLst>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4" h="2016224">
                <a:moveTo>
                  <a:pt x="0" y="0"/>
                </a:moveTo>
                <a:lnTo>
                  <a:pt x="1296144" y="0"/>
                </a:lnTo>
                <a:lnTo>
                  <a:pt x="1296144" y="2016224"/>
                </a:lnTo>
                <a:lnTo>
                  <a:pt x="0" y="2016224"/>
                </a:lnTo>
                <a:cubicBezTo>
                  <a:pt x="310896" y="1554461"/>
                  <a:pt x="484632" y="699507"/>
                  <a:pt x="0" y="0"/>
                </a:cubicBezTo>
                <a:close/>
              </a:path>
            </a:pathLst>
          </a:cu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27820" y="2101044"/>
            <a:ext cx="2223864" cy="2223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648" y="2249440"/>
            <a:ext cx="1909316" cy="190931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7504" y="684685"/>
            <a:ext cx="4273624" cy="5120579"/>
            <a:chOff x="395536" y="684685"/>
            <a:chExt cx="4273624" cy="5120579"/>
          </a:xfrm>
        </p:grpSpPr>
        <p:sp>
          <p:nvSpPr>
            <p:cNvPr id="20" name="弧形 19"/>
            <p:cNvSpPr/>
            <p:nvPr/>
          </p:nvSpPr>
          <p:spPr>
            <a:xfrm>
              <a:off x="395536" y="692696"/>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395536" y="684685"/>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椭圆 21"/>
          <p:cNvSpPr/>
          <p:nvPr/>
        </p:nvSpPr>
        <p:spPr>
          <a:xfrm>
            <a:off x="3397728" y="1054971"/>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547" y="170995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4434" y="249051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flipV="1">
            <a:off x="4074434" y="3306994"/>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flipV="1">
            <a:off x="3873423" y="41147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flipV="1">
            <a:off x="3401378" y="48624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74433" y="112709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480673" y="1786680"/>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788024" y="257404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840713" y="341970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72000" y="4231106"/>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074434" y="495325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02067" y="1124744"/>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绪论</a:t>
            </a:r>
          </a:p>
        </p:txBody>
      </p:sp>
      <p:sp>
        <p:nvSpPr>
          <p:cNvPr id="32" name="TextBox 31"/>
          <p:cNvSpPr txBox="1"/>
          <p:nvPr/>
        </p:nvSpPr>
        <p:spPr>
          <a:xfrm>
            <a:off x="4650880" y="1808314"/>
            <a:ext cx="2031325"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实验难点与解决方案</a:t>
            </a:r>
          </a:p>
        </p:txBody>
      </p:sp>
      <p:sp>
        <p:nvSpPr>
          <p:cNvPr id="33" name="TextBox 32"/>
          <p:cNvSpPr txBox="1"/>
          <p:nvPr/>
        </p:nvSpPr>
        <p:spPr>
          <a:xfrm>
            <a:off x="4927778" y="2593148"/>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实验流程</a:t>
            </a:r>
          </a:p>
        </p:txBody>
      </p:sp>
      <p:sp>
        <p:nvSpPr>
          <p:cNvPr id="34" name="TextBox 33"/>
          <p:cNvSpPr txBox="1"/>
          <p:nvPr/>
        </p:nvSpPr>
        <p:spPr>
          <a:xfrm>
            <a:off x="4860032" y="3429000"/>
            <a:ext cx="1415772"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实验结果分析</a:t>
            </a:r>
          </a:p>
        </p:txBody>
      </p:sp>
      <p:sp>
        <p:nvSpPr>
          <p:cNvPr id="35" name="TextBox 34"/>
          <p:cNvSpPr txBox="1"/>
          <p:nvPr/>
        </p:nvSpPr>
        <p:spPr>
          <a:xfrm>
            <a:off x="4644008" y="424257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论文总结</a:t>
            </a:r>
          </a:p>
        </p:txBody>
      </p:sp>
      <p:sp>
        <p:nvSpPr>
          <p:cNvPr id="36" name="TextBox 35"/>
          <p:cNvSpPr txBox="1"/>
          <p:nvPr/>
        </p:nvSpPr>
        <p:spPr>
          <a:xfrm>
            <a:off x="4193672" y="4971798"/>
            <a:ext cx="673582" cy="338554"/>
          </a:xfrm>
          <a:prstGeom prst="rect">
            <a:avLst/>
          </a:prstGeom>
          <a:noFill/>
        </p:spPr>
        <p:txBody>
          <a:bodyPr wrap="none" rtlCol="0">
            <a:spAutoFit/>
          </a:bodyPr>
          <a:lstStyle/>
          <a:p>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532602" y="112474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64650" y="179582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180674" y="2587912"/>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84528" y="34015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3992082" y="4211796"/>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32602" y="49411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802560" y="2627768"/>
            <a:ext cx="1094968" cy="1121279"/>
            <a:chOff x="3598200" y="1732459"/>
            <a:chExt cx="1947600" cy="1994400"/>
          </a:xfrm>
        </p:grpSpPr>
        <p:sp>
          <p:nvSpPr>
            <p:cNvPr id="4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1864077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研究最终目标</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73096" y="1052736"/>
            <a:ext cx="1152128" cy="11442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76520" y="2588526"/>
            <a:ext cx="1152128" cy="1144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5400000">
            <a:off x="4535075" y="2117289"/>
            <a:ext cx="453305" cy="400561"/>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66824" y="14402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sp>
        <p:nvSpPr>
          <p:cNvPr id="45" name="TextBox 44"/>
          <p:cNvSpPr txBox="1"/>
          <p:nvPr/>
        </p:nvSpPr>
        <p:spPr>
          <a:xfrm>
            <a:off x="4369415" y="2893242"/>
            <a:ext cx="800219" cy="58477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进一步</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目标</a:t>
            </a:r>
          </a:p>
        </p:txBody>
      </p:sp>
      <p:sp>
        <p:nvSpPr>
          <p:cNvPr id="15" name="圆角矩形 14"/>
          <p:cNvSpPr/>
          <p:nvPr/>
        </p:nvSpPr>
        <p:spPr>
          <a:xfrm>
            <a:off x="1440394" y="412624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825708" y="4130792"/>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440378" y="5048968"/>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825692" y="505352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8630869">
            <a:off x="3630760" y="3479552"/>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rot="12969131" flipH="1">
            <a:off x="5196648" y="3490480"/>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84800" y="4149080"/>
            <a:ext cx="301686" cy="369332"/>
          </a:xfrm>
          <a:prstGeom prst="rect">
            <a:avLst/>
          </a:prstGeom>
          <a:noFill/>
        </p:spPr>
        <p:txBody>
          <a:bodyPr wrap="none" rtlCol="0">
            <a:spAutoFit/>
          </a:bodyPr>
          <a:lstStyle/>
          <a:p>
            <a:r>
              <a:rPr lang="en-US" altLang="zh-CN" dirty="0"/>
              <a:t>1</a:t>
            </a:r>
            <a:endParaRPr lang="zh-CN" altLang="en-US" dirty="0"/>
          </a:p>
        </p:txBody>
      </p:sp>
      <p:sp>
        <p:nvSpPr>
          <p:cNvPr id="52" name="TextBox 51"/>
          <p:cNvSpPr txBox="1"/>
          <p:nvPr/>
        </p:nvSpPr>
        <p:spPr>
          <a:xfrm>
            <a:off x="4869176" y="4149080"/>
            <a:ext cx="301686" cy="369332"/>
          </a:xfrm>
          <a:prstGeom prst="rect">
            <a:avLst/>
          </a:prstGeom>
          <a:noFill/>
        </p:spPr>
        <p:txBody>
          <a:bodyPr wrap="none" rtlCol="0">
            <a:spAutoFit/>
          </a:bodyPr>
          <a:lstStyle/>
          <a:p>
            <a:r>
              <a:rPr lang="en-US" altLang="zh-CN" dirty="0"/>
              <a:t>2</a:t>
            </a:r>
            <a:endParaRPr lang="zh-CN" altLang="en-US" dirty="0"/>
          </a:p>
        </p:txBody>
      </p:sp>
      <p:sp>
        <p:nvSpPr>
          <p:cNvPr id="53" name="TextBox 52"/>
          <p:cNvSpPr txBox="1"/>
          <p:nvPr/>
        </p:nvSpPr>
        <p:spPr>
          <a:xfrm>
            <a:off x="1484800" y="5075892"/>
            <a:ext cx="301686" cy="369332"/>
          </a:xfrm>
          <a:prstGeom prst="rect">
            <a:avLst/>
          </a:prstGeom>
          <a:noFill/>
        </p:spPr>
        <p:txBody>
          <a:bodyPr wrap="none" rtlCol="0">
            <a:spAutoFit/>
          </a:bodyPr>
          <a:lstStyle/>
          <a:p>
            <a:r>
              <a:rPr lang="en-US" altLang="zh-CN" dirty="0"/>
              <a:t>3</a:t>
            </a:r>
            <a:endParaRPr lang="zh-CN" altLang="en-US" dirty="0"/>
          </a:p>
        </p:txBody>
      </p:sp>
      <p:sp>
        <p:nvSpPr>
          <p:cNvPr id="54" name="TextBox 53"/>
          <p:cNvSpPr txBox="1"/>
          <p:nvPr/>
        </p:nvSpPr>
        <p:spPr>
          <a:xfrm>
            <a:off x="4869176" y="5075892"/>
            <a:ext cx="301686" cy="369332"/>
          </a:xfrm>
          <a:prstGeom prst="rect">
            <a:avLst/>
          </a:prstGeom>
          <a:noFill/>
        </p:spPr>
        <p:txBody>
          <a:bodyPr wrap="none" rtlCol="0">
            <a:spAutoFit/>
          </a:bodyPr>
          <a:lstStyle/>
          <a:p>
            <a:r>
              <a:rPr lang="en-US" altLang="zh-CN" dirty="0"/>
              <a:t>4</a:t>
            </a:r>
            <a:endParaRPr lang="zh-CN" altLang="en-US" dirty="0"/>
          </a:p>
        </p:txBody>
      </p:sp>
      <p:sp>
        <p:nvSpPr>
          <p:cNvPr id="22" name="TextBox 21"/>
          <p:cNvSpPr txBox="1"/>
          <p:nvPr/>
        </p:nvSpPr>
        <p:spPr>
          <a:xfrm>
            <a:off x="1957382" y="4248523"/>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81182" y="4248520"/>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301224" y="5157195"/>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916848" y="5166339"/>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26866"/>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9" grpId="0" animBg="1"/>
      <p:bldP spid="14" grpId="0"/>
      <p:bldP spid="45" grpId="0"/>
      <p:bldP spid="15" grpId="0" animBg="1"/>
      <p:bldP spid="46" grpId="0" animBg="1"/>
      <p:bldP spid="49" grpId="0" animBg="1"/>
      <p:bldP spid="50" grpId="0" animBg="1"/>
      <p:bldP spid="18" grpId="0" animBg="1"/>
      <p:bldP spid="51" grpId="0" animBg="1"/>
      <p:bldP spid="21" grpId="0"/>
      <p:bldP spid="52" grpId="0"/>
      <p:bldP spid="53" grpId="0"/>
      <p:bldP spid="54" grpId="0"/>
      <p:bldP spid="22" grpId="0"/>
      <p:bldP spid="55" grpId="0"/>
      <p:bldP spid="56"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282134"/>
            <a:ext cx="1826141"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研究成果表现形式</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25992"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34811"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43630"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52448"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61184"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1925992"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434811"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43630"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452448"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175306"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工程样机</a:t>
            </a:r>
          </a:p>
        </p:txBody>
      </p:sp>
      <p:sp>
        <p:nvSpPr>
          <p:cNvPr id="59" name="TextBox 58"/>
          <p:cNvSpPr txBox="1"/>
          <p:nvPr/>
        </p:nvSpPr>
        <p:spPr>
          <a:xfrm>
            <a:off x="3684125"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研究报告</a:t>
            </a:r>
          </a:p>
        </p:txBody>
      </p:sp>
      <p:sp>
        <p:nvSpPr>
          <p:cNvPr id="60" name="TextBox 59"/>
          <p:cNvSpPr txBox="1"/>
          <p:nvPr/>
        </p:nvSpPr>
        <p:spPr>
          <a:xfrm>
            <a:off x="5192944" y="3090831"/>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设计报告</a:t>
            </a:r>
          </a:p>
        </p:txBody>
      </p:sp>
      <p:sp>
        <p:nvSpPr>
          <p:cNvPr id="61" name="TextBox 60"/>
          <p:cNvSpPr txBox="1"/>
          <p:nvPr/>
        </p:nvSpPr>
        <p:spPr>
          <a:xfrm>
            <a:off x="6710237"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市场报告</a:t>
            </a:r>
          </a:p>
        </p:txBody>
      </p:sp>
      <p:cxnSp>
        <p:nvCxnSpPr>
          <p:cNvPr id="62" name="直接连接符 61"/>
          <p:cNvCxnSpPr/>
          <p:nvPr/>
        </p:nvCxnSpPr>
        <p:spPr>
          <a:xfrm>
            <a:off x="2586743" y="2684971"/>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117874"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45188"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5"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873352"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85520"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97688"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0344" y="352550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443979" y="353437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4959472" y="351015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70" name="TextBox 69"/>
          <p:cNvSpPr txBox="1"/>
          <p:nvPr/>
        </p:nvSpPr>
        <p:spPr>
          <a:xfrm>
            <a:off x="6463748" y="3501008"/>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763688" y="5517232"/>
            <a:ext cx="6131088" cy="504056"/>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218458" y="554801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研究结果</a:t>
            </a:r>
          </a:p>
        </p:txBody>
      </p:sp>
    </p:spTree>
    <p:extLst>
      <p:ext uri="{BB962C8B-B14F-4D97-AF65-F5344CB8AC3E}">
        <p14:creationId xmlns:p14="http://schemas.microsoft.com/office/powerpoint/2010/main" val="354352872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75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750"/>
                                        <p:tgtEl>
                                          <p:spTgt spid="66"/>
                                        </p:tgtEl>
                                      </p:cBhvr>
                                    </p:animEffect>
                                  </p:childTnLst>
                                </p:cTn>
                              </p:par>
                              <p:par>
                                <p:cTn id="52" presetID="22" presetClass="entr" presetSubtype="4"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75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barn(inVertical)">
                                      <p:cBhvr>
                                        <p:cTn id="59" dur="500"/>
                                        <p:tgtEl>
                                          <p:spTgt spid="62"/>
                                        </p:tgtEl>
                                      </p:cBhvr>
                                    </p:animEffect>
                                  </p:childTnLst>
                                </p:cTn>
                              </p:par>
                              <p:par>
                                <p:cTn id="60" presetID="16" presetClass="entr" presetSubtype="21"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par>
                                <p:cTn id="63" presetID="16" presetClass="entr" presetSubtype="21"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in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1000"/>
                                        <p:tgtEl>
                                          <p:spTgt spid="4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up)">
                                      <p:cBhvr>
                                        <p:cTn id="76" dur="1250"/>
                                        <p:tgtEl>
                                          <p:spTgt spid="4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175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barn(inVertical)">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arn(inVertical)">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arn(inVertic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up)">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circle(in)">
                                      <p:cBhvr>
                                        <p:cTn id="124" dur="125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barn(inVertical)">
                                      <p:cBhvr>
                                        <p:cTn id="12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3" grpId="0" animBg="1"/>
      <p:bldP spid="34" grpId="0" animBg="1"/>
      <p:bldP spid="35" grpId="0" animBg="1"/>
      <p:bldP spid="36" grpId="0" animBg="1"/>
      <p:bldP spid="42" grpId="0" animBg="1"/>
      <p:bldP spid="44" grpId="0" animBg="1"/>
      <p:bldP spid="47" grpId="0" animBg="1"/>
      <p:bldP spid="48" grpId="0" animBg="1"/>
      <p:bldP spid="58" grpId="0"/>
      <p:bldP spid="59" grpId="0"/>
      <p:bldP spid="60" grpId="0"/>
      <p:bldP spid="61" grpId="0"/>
      <p:bldP spid="19" grpId="0"/>
      <p:bldP spid="68" grpId="0"/>
      <p:bldP spid="69" grpId="0"/>
      <p:bldP spid="70" grpId="0"/>
      <p:bldP spid="20"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应用前景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descr="F:\psds35738.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9575" y="1567552"/>
            <a:ext cx="2182789" cy="13779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F:\4cbc5d8d8e88ad3e77820000.jpg"/>
          <p:cNvPicPr>
            <a:picLocks noChangeAspect="1" noChangeArrowheads="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8461" y="3068153"/>
            <a:ext cx="2183727" cy="13710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F:\158gb.jp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23945" y="4549624"/>
            <a:ext cx="2177976" cy="14001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81316" y="1566132"/>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988257" y="3068153"/>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014147" y="4578670"/>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88256" y="1566132"/>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84786" y="3088115"/>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995936" y="4590468"/>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34455" y="1547648"/>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458285" y="3059030"/>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452743" y="4571286"/>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211960" y="2032972"/>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4211960" y="3573016"/>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4211960" y="5057308"/>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5009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inVertic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inVertical)">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arn(inVertic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45" grpId="0" animBg="1"/>
      <p:bldP spid="14" grpId="0" animBg="1"/>
      <p:bldP spid="46" grpId="0" animBg="1"/>
      <p:bldP spid="49" grpId="0" animBg="1"/>
      <p:bldP spid="15" grpId="0"/>
      <p:bldP spid="50" grpId="0"/>
      <p:bldP spid="51" grpId="0"/>
      <p:bldP spid="17" grpId="0"/>
      <p:bldP spid="52"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问题评估</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0"/>
          <p:cNvSpPr/>
          <p:nvPr/>
        </p:nvSpPr>
        <p:spPr>
          <a:xfrm rot="1069622">
            <a:off x="2317476" y="1932262"/>
            <a:ext cx="2532062"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6" name="椭圆 30"/>
          <p:cNvSpPr/>
          <p:nvPr/>
        </p:nvSpPr>
        <p:spPr>
          <a:xfrm rot="20530378" flipH="1">
            <a:off x="4690592" y="1932507"/>
            <a:ext cx="2533650"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0" name="任意多边形 39"/>
          <p:cNvSpPr/>
          <p:nvPr/>
        </p:nvSpPr>
        <p:spPr>
          <a:xfrm>
            <a:off x="1475656" y="2520383"/>
            <a:ext cx="2351039"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1" name="椭圆 40"/>
          <p:cNvSpPr/>
          <p:nvPr/>
        </p:nvSpPr>
        <p:spPr>
          <a:xfrm>
            <a:off x="3366068" y="2420888"/>
            <a:ext cx="637507"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Bodoni MT" panose="02070603080606020203" pitchFamily="18" charset="0"/>
              </a:rPr>
              <a:t>1</a:t>
            </a:r>
            <a:endParaRPr lang="zh-CN" altLang="en-US" sz="2400" dirty="0">
              <a:latin typeface="Bodoni MT" panose="02070603080606020203" pitchFamily="18" charset="0"/>
            </a:endParaRPr>
          </a:p>
        </p:txBody>
      </p:sp>
      <p:sp>
        <p:nvSpPr>
          <p:cNvPr id="43" name="任意多边形 42"/>
          <p:cNvSpPr/>
          <p:nvPr/>
        </p:nvSpPr>
        <p:spPr>
          <a:xfrm>
            <a:off x="1475656" y="3506125"/>
            <a:ext cx="2351039" cy="471682"/>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5" name="椭圆 44"/>
          <p:cNvSpPr/>
          <p:nvPr/>
        </p:nvSpPr>
        <p:spPr>
          <a:xfrm>
            <a:off x="3366068" y="3404787"/>
            <a:ext cx="637507"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2</a:t>
            </a:r>
            <a:endParaRPr lang="zh-CN" altLang="en-US" sz="2400" dirty="0">
              <a:solidFill>
                <a:srgbClr val="FFFFFF"/>
              </a:solidFill>
              <a:latin typeface="Bodoni MT" panose="02070603080606020203" pitchFamily="18" charset="0"/>
            </a:endParaRPr>
          </a:p>
        </p:txBody>
      </p:sp>
      <p:sp>
        <p:nvSpPr>
          <p:cNvPr id="49" name="任意多边形 48"/>
          <p:cNvSpPr/>
          <p:nvPr/>
        </p:nvSpPr>
        <p:spPr>
          <a:xfrm>
            <a:off x="5649976" y="2520383"/>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0" name="椭圆 49"/>
          <p:cNvSpPr/>
          <p:nvPr/>
        </p:nvSpPr>
        <p:spPr>
          <a:xfrm>
            <a:off x="5508104" y="2420888"/>
            <a:ext cx="635664"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3</a:t>
            </a:r>
            <a:endParaRPr lang="zh-CN" altLang="en-US" sz="2400" dirty="0">
              <a:solidFill>
                <a:srgbClr val="FFFFFF"/>
              </a:solidFill>
              <a:latin typeface="Bodoni MT" panose="02070603080606020203" pitchFamily="18" charset="0"/>
            </a:endParaRPr>
          </a:p>
        </p:txBody>
      </p:sp>
      <p:sp>
        <p:nvSpPr>
          <p:cNvPr id="51" name="任意多边形 50"/>
          <p:cNvSpPr/>
          <p:nvPr/>
        </p:nvSpPr>
        <p:spPr>
          <a:xfrm>
            <a:off x="5649976" y="3506125"/>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2" name="椭圆 51"/>
          <p:cNvSpPr/>
          <p:nvPr/>
        </p:nvSpPr>
        <p:spPr>
          <a:xfrm>
            <a:off x="5508104" y="3404787"/>
            <a:ext cx="635664"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a:solidFill>
                  <a:srgbClr val="FFFFFF"/>
                </a:solidFill>
                <a:latin typeface="Bodoni MT" panose="02070603080606020203" pitchFamily="18" charset="0"/>
              </a:rPr>
              <a:t>4</a:t>
            </a:r>
            <a:endParaRPr lang="zh-CN" altLang="en-US" sz="2400">
              <a:solidFill>
                <a:srgbClr val="FFFFFF"/>
              </a:solidFill>
              <a:latin typeface="Bodoni MT" panose="02070603080606020203" pitchFamily="18" charset="0"/>
            </a:endParaRPr>
          </a:p>
        </p:txBody>
      </p:sp>
      <p:sp>
        <p:nvSpPr>
          <p:cNvPr id="17" name="TextBox 16"/>
          <p:cNvSpPr txBox="1"/>
          <p:nvPr/>
        </p:nvSpPr>
        <p:spPr>
          <a:xfrm>
            <a:off x="1716068" y="261716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3" name="TextBox 52"/>
          <p:cNvSpPr txBox="1"/>
          <p:nvPr/>
        </p:nvSpPr>
        <p:spPr>
          <a:xfrm>
            <a:off x="1709968"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4" name="TextBox 53"/>
          <p:cNvSpPr txBox="1"/>
          <p:nvPr/>
        </p:nvSpPr>
        <p:spPr>
          <a:xfrm>
            <a:off x="6281334"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5" name="TextBox 54"/>
          <p:cNvSpPr txBox="1"/>
          <p:nvPr/>
        </p:nvSpPr>
        <p:spPr>
          <a:xfrm>
            <a:off x="6283234" y="261976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Tree>
    <p:extLst>
      <p:ext uri="{BB962C8B-B14F-4D97-AF65-F5344CB8AC3E}">
        <p14:creationId xmlns:p14="http://schemas.microsoft.com/office/powerpoint/2010/main" val="33434469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7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500"/>
                                        <p:tgtEl>
                                          <p:spTgt spid="4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1000"/>
                                        <p:tgtEl>
                                          <p:spTgt spid="5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10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animBg="1"/>
      <p:bldP spid="46" grpId="0" animBg="1"/>
      <p:bldP spid="40" grpId="0" animBg="1"/>
      <p:bldP spid="41" grpId="0" animBg="1"/>
      <p:bldP spid="43" grpId="0" animBg="1"/>
      <p:bldP spid="45" grpId="0" animBg="1"/>
      <p:bldP spid="49" grpId="0" animBg="1"/>
      <p:bldP spid="50" grpId="0" animBg="1"/>
      <p:bldP spid="51" grpId="0" animBg="1"/>
      <p:bldP spid="52" grpId="0" animBg="1"/>
      <p:bldP spid="17" grpId="0"/>
      <p:bldP spid="53" grpId="0"/>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相关对策</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680472" y="1533170"/>
            <a:ext cx="1989813" cy="455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0364" y="156807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相关对策</a:t>
            </a:r>
          </a:p>
        </p:txBody>
      </p:sp>
      <p:sp>
        <p:nvSpPr>
          <p:cNvPr id="18" name="任意多边形 17"/>
          <p:cNvSpPr/>
          <p:nvPr/>
        </p:nvSpPr>
        <p:spPr>
          <a:xfrm rot="20297650" flipH="1">
            <a:off x="1317739" y="1299413"/>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887061"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431122"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2" name="任意多边形 41"/>
          <p:cNvSpPr/>
          <p:nvPr/>
        </p:nvSpPr>
        <p:spPr>
          <a:xfrm>
            <a:off x="5007445"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6583769"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7" name="任意多边形 46"/>
          <p:cNvSpPr/>
          <p:nvPr/>
        </p:nvSpPr>
        <p:spPr>
          <a:xfrm rot="1302350">
            <a:off x="4755850" y="1297144"/>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91680"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48" name="圆角矩形 47"/>
          <p:cNvSpPr/>
          <p:nvPr/>
        </p:nvSpPr>
        <p:spPr>
          <a:xfrm>
            <a:off x="3245034"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6" name="圆角矩形 55"/>
          <p:cNvSpPr/>
          <p:nvPr/>
        </p:nvSpPr>
        <p:spPr>
          <a:xfrm>
            <a:off x="4819957"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7" name="圆角矩形 56"/>
          <p:cNvSpPr/>
          <p:nvPr/>
        </p:nvSpPr>
        <p:spPr>
          <a:xfrm>
            <a:off x="6404133"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2126197" y="3114680"/>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8" name="TextBox 57"/>
          <p:cNvSpPr txBox="1"/>
          <p:nvPr/>
        </p:nvSpPr>
        <p:spPr>
          <a:xfrm>
            <a:off x="3682941" y="3113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9" name="TextBox 58"/>
          <p:cNvSpPr txBox="1"/>
          <p:nvPr/>
        </p:nvSpPr>
        <p:spPr>
          <a:xfrm>
            <a:off x="5267117" y="3105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60" name="TextBox 59"/>
          <p:cNvSpPr txBox="1"/>
          <p:nvPr/>
        </p:nvSpPr>
        <p:spPr>
          <a:xfrm>
            <a:off x="6843293" y="3096392"/>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22" name="TextBox 21"/>
          <p:cNvSpPr txBox="1"/>
          <p:nvPr/>
        </p:nvSpPr>
        <p:spPr>
          <a:xfrm>
            <a:off x="186037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00129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585469"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93751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500"/>
                                        <p:tgtEl>
                                          <p:spTgt spid="9"/>
                                        </p:tgtEl>
                                      </p:cBhvr>
                                    </p:animEffect>
                                    <p:anim calcmode="lin" valueType="num">
                                      <p:cBhvr>
                                        <p:cTn id="36" dur="1500" fill="hold"/>
                                        <p:tgtEl>
                                          <p:spTgt spid="9"/>
                                        </p:tgtEl>
                                        <p:attrNameLst>
                                          <p:attrName>ppt_x</p:attrName>
                                        </p:attrNameLst>
                                      </p:cBhvr>
                                      <p:tavLst>
                                        <p:tav tm="0">
                                          <p:val>
                                            <p:strVal val="#ppt_x"/>
                                          </p:val>
                                        </p:tav>
                                        <p:tav tm="100000">
                                          <p:val>
                                            <p:strVal val="#ppt_x"/>
                                          </p:val>
                                        </p:tav>
                                      </p:tavLst>
                                    </p:anim>
                                    <p:anim calcmode="lin" valueType="num">
                                      <p:cBhvr>
                                        <p:cTn id="37"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up)">
                                      <p:cBhvr>
                                        <p:cTn id="71" dur="1000"/>
                                        <p:tgtEl>
                                          <p:spTgt spid="4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up)">
                                      <p:cBhvr>
                                        <p:cTn id="74" dur="750"/>
                                        <p:tgtEl>
                                          <p:spTgt spid="5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up)">
                                      <p:cBhvr>
                                        <p:cTn id="77" dur="175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1000"/>
                                        <p:tgtEl>
                                          <p:spTgt spid="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up)">
                                      <p:cBhvr>
                                        <p:cTn id="88" dur="1000"/>
                                        <p:tgtEl>
                                          <p:spTgt spid="59"/>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175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up)">
                                      <p:cBhvr>
                                        <p:cTn id="96" dur="500"/>
                                        <p:tgtEl>
                                          <p:spTgt spid="4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150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up)">
                                      <p:cBhvr>
                                        <p:cTn id="102" dur="1000"/>
                                        <p:tgtEl>
                                          <p:spTgt spid="6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up)">
                                      <p:cBhvr>
                                        <p:cTn id="105" dur="1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9" grpId="0"/>
      <p:bldP spid="18" grpId="0" animBg="1"/>
      <p:bldP spid="36" grpId="0" animBg="1"/>
      <p:bldP spid="39" grpId="0" animBg="1"/>
      <p:bldP spid="42" grpId="0" animBg="1"/>
      <p:bldP spid="44" grpId="0" animBg="1"/>
      <p:bldP spid="47" grpId="0" animBg="1"/>
      <p:bldP spid="20" grpId="0" animBg="1"/>
      <p:bldP spid="48" grpId="0" animBg="1"/>
      <p:bldP spid="56" grpId="0" animBg="1"/>
      <p:bldP spid="57" grpId="0" animBg="1"/>
      <p:bldP spid="21" grpId="0"/>
      <p:bldP spid="58" grpId="0"/>
      <p:bldP spid="59" grpId="0"/>
      <p:bldP spid="60" grpId="0"/>
      <p:bldP spid="22" grpId="0"/>
      <p:bldP spid="61" grpId="0"/>
      <p:bldP spid="62" grpId="0"/>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论文总结</a:t>
            </a:r>
          </a:p>
        </p:txBody>
      </p:sp>
      <p:sp>
        <p:nvSpPr>
          <p:cNvPr id="16" name="TextBox 15"/>
          <p:cNvSpPr txBox="1"/>
          <p:nvPr/>
        </p:nvSpPr>
        <p:spPr>
          <a:xfrm>
            <a:off x="5052099" y="3050376"/>
            <a:ext cx="1428596" cy="523220"/>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研究总结</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亮点和不足</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39678" y="2474577"/>
            <a:ext cx="851058" cy="1153303"/>
            <a:chOff x="2773" y="2014"/>
            <a:chExt cx="214" cy="290"/>
          </a:xfrm>
          <a:solidFill>
            <a:schemeClr val="tx2">
              <a:lumMod val="75000"/>
            </a:schemeClr>
          </a:solidFill>
        </p:grpSpPr>
        <p:sp>
          <p:nvSpPr>
            <p:cNvPr id="11"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18"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19"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20"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21"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22"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p14="http://schemas.microsoft.com/office/powerpoint/2010/main" val="292794713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研究总结</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5"/>
          <p:cNvSpPr txBox="1"/>
          <p:nvPr/>
        </p:nvSpPr>
        <p:spPr>
          <a:xfrm>
            <a:off x="3402618" y="206084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46" name="椭圆 45"/>
          <p:cNvSpPr/>
          <p:nvPr/>
        </p:nvSpPr>
        <p:spPr>
          <a:xfrm>
            <a:off x="2267744" y="3104376"/>
            <a:ext cx="838452" cy="8411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49" name="任意多边形 48"/>
          <p:cNvSpPr/>
          <p:nvPr/>
        </p:nvSpPr>
        <p:spPr>
          <a:xfrm>
            <a:off x="2460399" y="3321450"/>
            <a:ext cx="453143" cy="407015"/>
          </a:xfrm>
          <a:custGeom>
            <a:avLst/>
            <a:gdLst>
              <a:gd name="connsiteX0" fmla="*/ 0 w 264714"/>
              <a:gd name="connsiteY0" fmla="*/ 50792 h 238243"/>
              <a:gd name="connsiteX1" fmla="*/ 2265 w 264714"/>
              <a:gd name="connsiteY1" fmla="*/ 50792 h 238243"/>
              <a:gd name="connsiteX2" fmla="*/ 32565 w 264714"/>
              <a:gd name="connsiteY2" fmla="*/ 171993 h 238243"/>
              <a:gd name="connsiteX3" fmla="*/ 232151 w 264714"/>
              <a:gd name="connsiteY3" fmla="*/ 171993 h 238243"/>
              <a:gd name="connsiteX4" fmla="*/ 262451 w 264714"/>
              <a:gd name="connsiteY4" fmla="*/ 50792 h 238243"/>
              <a:gd name="connsiteX5" fmla="*/ 264714 w 264714"/>
              <a:gd name="connsiteY5" fmla="*/ 50792 h 238243"/>
              <a:gd name="connsiteX6" fmla="*/ 264714 w 264714"/>
              <a:gd name="connsiteY6" fmla="*/ 238243 h 238243"/>
              <a:gd name="connsiteX7" fmla="*/ 0 w 264714"/>
              <a:gd name="connsiteY7" fmla="*/ 238243 h 238243"/>
              <a:gd name="connsiteX8" fmla="*/ 26472 w 264714"/>
              <a:gd name="connsiteY8" fmla="*/ 0 h 238243"/>
              <a:gd name="connsiteX9" fmla="*/ 238243 w 264714"/>
              <a:gd name="connsiteY9" fmla="*/ 0 h 238243"/>
              <a:gd name="connsiteX10" fmla="*/ 205154 w 264714"/>
              <a:gd name="connsiteY10" fmla="*/ 132357 h 238243"/>
              <a:gd name="connsiteX11" fmla="*/ 59561 w 264714"/>
              <a:gd name="connsiteY11" fmla="*/ 132357 h 23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4714" h="238243">
                <a:moveTo>
                  <a:pt x="0" y="50792"/>
                </a:moveTo>
                <a:lnTo>
                  <a:pt x="2265" y="50792"/>
                </a:lnTo>
                <a:lnTo>
                  <a:pt x="32565" y="171993"/>
                </a:lnTo>
                <a:lnTo>
                  <a:pt x="232151" y="171993"/>
                </a:lnTo>
                <a:lnTo>
                  <a:pt x="262451" y="50792"/>
                </a:lnTo>
                <a:lnTo>
                  <a:pt x="264714" y="50792"/>
                </a:lnTo>
                <a:lnTo>
                  <a:pt x="264714" y="238243"/>
                </a:lnTo>
                <a:lnTo>
                  <a:pt x="0" y="238243"/>
                </a:lnTo>
                <a:close/>
                <a:moveTo>
                  <a:pt x="26472" y="0"/>
                </a:moveTo>
                <a:lnTo>
                  <a:pt x="238243" y="0"/>
                </a:lnTo>
                <a:lnTo>
                  <a:pt x="205154" y="132357"/>
                </a:lnTo>
                <a:lnTo>
                  <a:pt x="59561" y="1323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0" name="椭圆 49"/>
          <p:cNvSpPr/>
          <p:nvPr/>
        </p:nvSpPr>
        <p:spPr>
          <a:xfrm>
            <a:off x="2267744" y="1964733"/>
            <a:ext cx="838452" cy="8384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pic>
        <p:nvPicPr>
          <p:cNvPr id="51" name="图片 19"/>
          <p:cNvPicPr>
            <a:picLocks noChangeAspect="1"/>
          </p:cNvPicPr>
          <p:nvPr/>
        </p:nvPicPr>
        <p:blipFill>
          <a:blip r:embed="rId3" cstate="print">
            <a:extLst>
              <a:ext uri="{28A0092B-C50C-407E-A947-70E740481C1C}">
                <a14:useLocalDpi xmlns:a14="http://schemas.microsoft.com/office/drawing/2010/main" val="0"/>
              </a:ext>
            </a:extLst>
          </a:blip>
          <a:srcRect t="5220"/>
          <a:stretch>
            <a:fillRect/>
          </a:stretch>
        </p:blipFill>
        <p:spPr bwMode="auto">
          <a:xfrm>
            <a:off x="2403416" y="2157387"/>
            <a:ext cx="564395" cy="4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椭圆 51"/>
          <p:cNvSpPr/>
          <p:nvPr/>
        </p:nvSpPr>
        <p:spPr>
          <a:xfrm>
            <a:off x="2267744" y="4293096"/>
            <a:ext cx="838452" cy="83845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3" name="任意多边形 52"/>
          <p:cNvSpPr/>
          <p:nvPr/>
        </p:nvSpPr>
        <p:spPr>
          <a:xfrm>
            <a:off x="2457684" y="4523737"/>
            <a:ext cx="458571" cy="377168"/>
          </a:xfrm>
          <a:custGeom>
            <a:avLst/>
            <a:gdLst>
              <a:gd name="connsiteX0" fmla="*/ 226044 w 267903"/>
              <a:gd name="connsiteY0" fmla="*/ 31075 h 219795"/>
              <a:gd name="connsiteX1" fmla="*/ 242835 w 267903"/>
              <a:gd name="connsiteY1" fmla="*/ 31075 h 219795"/>
              <a:gd name="connsiteX2" fmla="*/ 267903 w 267903"/>
              <a:gd name="connsiteY2" fmla="*/ 56143 h 219795"/>
              <a:gd name="connsiteX3" fmla="*/ 267903 w 267903"/>
              <a:gd name="connsiteY3" fmla="*/ 118810 h 219795"/>
              <a:gd name="connsiteX4" fmla="*/ 267903 w 267903"/>
              <a:gd name="connsiteY4" fmla="*/ 156410 h 219795"/>
              <a:gd name="connsiteX5" fmla="*/ 242835 w 267903"/>
              <a:gd name="connsiteY5" fmla="*/ 181478 h 219795"/>
              <a:gd name="connsiteX6" fmla="*/ 223253 w 267903"/>
              <a:gd name="connsiteY6" fmla="*/ 181478 h 219795"/>
              <a:gd name="connsiteX7" fmla="*/ 174775 w 267903"/>
              <a:gd name="connsiteY7" fmla="*/ 219795 h 219795"/>
              <a:gd name="connsiteX8" fmla="*/ 156277 w 267903"/>
              <a:gd name="connsiteY8" fmla="*/ 181478 h 219795"/>
              <a:gd name="connsiteX9" fmla="*/ 25068 w 267903"/>
              <a:gd name="connsiteY9" fmla="*/ 181478 h 219795"/>
              <a:gd name="connsiteX10" fmla="*/ 0 w 267903"/>
              <a:gd name="connsiteY10" fmla="*/ 156410 h 219795"/>
              <a:gd name="connsiteX11" fmla="*/ 0 w 267903"/>
              <a:gd name="connsiteY11" fmla="*/ 138206 h 219795"/>
              <a:gd name="connsiteX12" fmla="*/ 419 w 267903"/>
              <a:gd name="connsiteY12" fmla="*/ 138379 h 219795"/>
              <a:gd name="connsiteX13" fmla="*/ 202343 w 267903"/>
              <a:gd name="connsiteY13" fmla="*/ 138379 h 219795"/>
              <a:gd name="connsiteX14" fmla="*/ 226044 w 267903"/>
              <a:gd name="connsiteY14" fmla="*/ 114678 h 219795"/>
              <a:gd name="connsiteX15" fmla="*/ 19087 w 267903"/>
              <a:gd name="connsiteY15" fmla="*/ 0 h 219795"/>
              <a:gd name="connsiteX16" fmla="*/ 181703 w 267903"/>
              <a:gd name="connsiteY16" fmla="*/ 0 h 219795"/>
              <a:gd name="connsiteX17" fmla="*/ 200790 w 267903"/>
              <a:gd name="connsiteY17" fmla="*/ 19087 h 219795"/>
              <a:gd name="connsiteX18" fmla="*/ 200790 w 267903"/>
              <a:gd name="connsiteY18" fmla="*/ 95432 h 219795"/>
              <a:gd name="connsiteX19" fmla="*/ 181703 w 267903"/>
              <a:gd name="connsiteY19" fmla="*/ 114519 h 219795"/>
              <a:gd name="connsiteX20" fmla="*/ 19087 w 267903"/>
              <a:gd name="connsiteY20" fmla="*/ 114519 h 219795"/>
              <a:gd name="connsiteX21" fmla="*/ 0 w 267903"/>
              <a:gd name="connsiteY21" fmla="*/ 95432 h 219795"/>
              <a:gd name="connsiteX22" fmla="*/ 0 w 267903"/>
              <a:gd name="connsiteY22" fmla="*/ 19087 h 219795"/>
              <a:gd name="connsiteX23" fmla="*/ 19087 w 267903"/>
              <a:gd name="connsiteY23" fmla="*/ 0 h 21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903" h="219795">
                <a:moveTo>
                  <a:pt x="226044" y="31075"/>
                </a:moveTo>
                <a:lnTo>
                  <a:pt x="242835" y="31075"/>
                </a:lnTo>
                <a:cubicBezTo>
                  <a:pt x="256680" y="31075"/>
                  <a:pt x="267903" y="42298"/>
                  <a:pt x="267903" y="56143"/>
                </a:cubicBezTo>
                <a:lnTo>
                  <a:pt x="267903" y="118810"/>
                </a:lnTo>
                <a:lnTo>
                  <a:pt x="267903" y="156410"/>
                </a:lnTo>
                <a:cubicBezTo>
                  <a:pt x="267903" y="170255"/>
                  <a:pt x="256680" y="181478"/>
                  <a:pt x="242835" y="181478"/>
                </a:cubicBezTo>
                <a:lnTo>
                  <a:pt x="223253" y="181478"/>
                </a:lnTo>
                <a:lnTo>
                  <a:pt x="174775" y="219795"/>
                </a:lnTo>
                <a:lnTo>
                  <a:pt x="156277" y="181478"/>
                </a:lnTo>
                <a:lnTo>
                  <a:pt x="25068" y="181478"/>
                </a:lnTo>
                <a:cubicBezTo>
                  <a:pt x="11223" y="181478"/>
                  <a:pt x="0" y="170255"/>
                  <a:pt x="0" y="156410"/>
                </a:cubicBezTo>
                <a:lnTo>
                  <a:pt x="0" y="138206"/>
                </a:lnTo>
                <a:lnTo>
                  <a:pt x="419" y="138379"/>
                </a:lnTo>
                <a:lnTo>
                  <a:pt x="202343" y="138379"/>
                </a:lnTo>
                <a:cubicBezTo>
                  <a:pt x="215433" y="138379"/>
                  <a:pt x="226044" y="127768"/>
                  <a:pt x="226044" y="114678"/>
                </a:cubicBezTo>
                <a:close/>
                <a:moveTo>
                  <a:pt x="19087" y="0"/>
                </a:moveTo>
                <a:lnTo>
                  <a:pt x="181703" y="0"/>
                </a:lnTo>
                <a:cubicBezTo>
                  <a:pt x="192244" y="0"/>
                  <a:pt x="200790" y="8546"/>
                  <a:pt x="200790" y="19087"/>
                </a:cubicBezTo>
                <a:lnTo>
                  <a:pt x="200790" y="95432"/>
                </a:lnTo>
                <a:cubicBezTo>
                  <a:pt x="200790" y="105973"/>
                  <a:pt x="192244" y="114519"/>
                  <a:pt x="181703" y="114519"/>
                </a:cubicBezTo>
                <a:lnTo>
                  <a:pt x="19087" y="114519"/>
                </a:lnTo>
                <a:cubicBezTo>
                  <a:pt x="8546" y="114519"/>
                  <a:pt x="0" y="105973"/>
                  <a:pt x="0" y="95432"/>
                </a:cubicBezTo>
                <a:lnTo>
                  <a:pt x="0" y="19087"/>
                </a:lnTo>
                <a:cubicBezTo>
                  <a:pt x="0" y="8546"/>
                  <a:pt x="8546" y="0"/>
                  <a:pt x="1908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4" name="文本框 5"/>
          <p:cNvSpPr txBox="1"/>
          <p:nvPr/>
        </p:nvSpPr>
        <p:spPr>
          <a:xfrm>
            <a:off x="3419872" y="314096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55" name="文本框 5"/>
          <p:cNvSpPr txBox="1"/>
          <p:nvPr/>
        </p:nvSpPr>
        <p:spPr>
          <a:xfrm>
            <a:off x="3419872" y="4365104"/>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cxnSp>
        <p:nvCxnSpPr>
          <p:cNvPr id="17" name="直接连接符 16"/>
          <p:cNvCxnSpPr/>
          <p:nvPr/>
        </p:nvCxnSpPr>
        <p:spPr>
          <a:xfrm>
            <a:off x="3312432" y="1964733"/>
            <a:ext cx="0" cy="33364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5125"/>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Scale>
                                      <p:cBhvr>
                                        <p:cTn id="3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8"/>
                                        </p:tgtEl>
                                        <p:attrNameLst>
                                          <p:attrName>ppt_x</p:attrName>
                                          <p:attrName>ppt_y</p:attrName>
                                        </p:attrNameLst>
                                      </p:cBhvr>
                                    </p:animMotion>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heel(1)">
                                      <p:cBhvr>
                                        <p:cTn id="42" dur="2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1000" fill="hold"/>
                                        <p:tgtEl>
                                          <p:spTgt spid="49"/>
                                        </p:tgtEl>
                                        <p:attrNameLst>
                                          <p:attrName>ppt_w</p:attrName>
                                        </p:attrNameLst>
                                      </p:cBhvr>
                                      <p:tavLst>
                                        <p:tav tm="0">
                                          <p:val>
                                            <p:fltVal val="0"/>
                                          </p:val>
                                        </p:tav>
                                        <p:tav tm="100000">
                                          <p:val>
                                            <p:strVal val="#ppt_w"/>
                                          </p:val>
                                        </p:tav>
                                      </p:tavLst>
                                    </p:anim>
                                    <p:anim calcmode="lin" valueType="num">
                                      <p:cBhvr>
                                        <p:cTn id="71" dur="1000" fill="hold"/>
                                        <p:tgtEl>
                                          <p:spTgt spid="49"/>
                                        </p:tgtEl>
                                        <p:attrNameLst>
                                          <p:attrName>ppt_h</p:attrName>
                                        </p:attrNameLst>
                                      </p:cBhvr>
                                      <p:tavLst>
                                        <p:tav tm="0">
                                          <p:val>
                                            <p:fltVal val="0"/>
                                          </p:val>
                                        </p:tav>
                                        <p:tav tm="100000">
                                          <p:val>
                                            <p:strVal val="#ppt_h"/>
                                          </p:val>
                                        </p:tav>
                                      </p:tavLst>
                                    </p:anim>
                                    <p:anim calcmode="lin" valueType="num">
                                      <p:cBhvr>
                                        <p:cTn id="72" dur="1000" fill="hold"/>
                                        <p:tgtEl>
                                          <p:spTgt spid="49"/>
                                        </p:tgtEl>
                                        <p:attrNameLst>
                                          <p:attrName>style.rotation</p:attrName>
                                        </p:attrNameLst>
                                      </p:cBhvr>
                                      <p:tavLst>
                                        <p:tav tm="0">
                                          <p:val>
                                            <p:fltVal val="90"/>
                                          </p:val>
                                        </p:tav>
                                        <p:tav tm="100000">
                                          <p:val>
                                            <p:fltVal val="0"/>
                                          </p:val>
                                        </p:tav>
                                      </p:tavLst>
                                    </p:anim>
                                    <p:animEffect transition="in" filter="fade">
                                      <p:cBhvr>
                                        <p:cTn id="73" dur="10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lef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heel(1)">
                                      <p:cBhvr>
                                        <p:cTn id="83" dur="2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p:cTn id="88" dur="1000" fill="hold"/>
                                        <p:tgtEl>
                                          <p:spTgt spid="53"/>
                                        </p:tgtEl>
                                        <p:attrNameLst>
                                          <p:attrName>ppt_w</p:attrName>
                                        </p:attrNameLst>
                                      </p:cBhvr>
                                      <p:tavLst>
                                        <p:tav tm="0">
                                          <p:val>
                                            <p:fltVal val="0"/>
                                          </p:val>
                                        </p:tav>
                                        <p:tav tm="100000">
                                          <p:val>
                                            <p:strVal val="#ppt_w"/>
                                          </p:val>
                                        </p:tav>
                                      </p:tavLst>
                                    </p:anim>
                                    <p:anim calcmode="lin" valueType="num">
                                      <p:cBhvr>
                                        <p:cTn id="89" dur="1000" fill="hold"/>
                                        <p:tgtEl>
                                          <p:spTgt spid="53"/>
                                        </p:tgtEl>
                                        <p:attrNameLst>
                                          <p:attrName>ppt_h</p:attrName>
                                        </p:attrNameLst>
                                      </p:cBhvr>
                                      <p:tavLst>
                                        <p:tav tm="0">
                                          <p:val>
                                            <p:fltVal val="0"/>
                                          </p:val>
                                        </p:tav>
                                        <p:tav tm="100000">
                                          <p:val>
                                            <p:strVal val="#ppt_h"/>
                                          </p:val>
                                        </p:tav>
                                      </p:tavLst>
                                    </p:anim>
                                    <p:anim calcmode="lin" valueType="num">
                                      <p:cBhvr>
                                        <p:cTn id="90" dur="1000" fill="hold"/>
                                        <p:tgtEl>
                                          <p:spTgt spid="53"/>
                                        </p:tgtEl>
                                        <p:attrNameLst>
                                          <p:attrName>style.rotation</p:attrName>
                                        </p:attrNameLst>
                                      </p:cBhvr>
                                      <p:tavLst>
                                        <p:tav tm="0">
                                          <p:val>
                                            <p:fltVal val="90"/>
                                          </p:val>
                                        </p:tav>
                                        <p:tav tm="100000">
                                          <p:val>
                                            <p:fltVal val="0"/>
                                          </p:val>
                                        </p:tav>
                                      </p:tavLst>
                                    </p:anim>
                                    <p:animEffect transition="in" filter="fade">
                                      <p:cBhvr>
                                        <p:cTn id="91" dur="10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p:bldP spid="46" grpId="0" animBg="1"/>
      <p:bldP spid="49" grpId="0" animBg="1"/>
      <p:bldP spid="50" grpId="0" animBg="1"/>
      <p:bldP spid="52" grpId="0" animBg="1"/>
      <p:bldP spid="53" grpId="0" animBg="1"/>
      <p:bldP spid="54"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2105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亮点和不足</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82253" y="1923688"/>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94621" y="1916832"/>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a:off x="1582253" y="1923688"/>
            <a:ext cx="1228072" cy="1073264"/>
          </a:xfrm>
          <a:prstGeom prst="diagStri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斜纹 26"/>
          <p:cNvSpPr/>
          <p:nvPr/>
        </p:nvSpPr>
        <p:spPr>
          <a:xfrm>
            <a:off x="4893302" y="1924272"/>
            <a:ext cx="1228072" cy="1073264"/>
          </a:xfrm>
          <a:prstGeom prst="diagStrip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2027709" y="2293433"/>
            <a:ext cx="850006" cy="63276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333282" y="2277706"/>
            <a:ext cx="850006" cy="63276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pic>
        <p:nvPicPr>
          <p:cNvPr id="34" name="Picture 2" descr="F:\未标题-1.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83496" y="2143364"/>
            <a:ext cx="955811" cy="9558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22222222222.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7704" y="2204864"/>
            <a:ext cx="955811" cy="955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84814" y="3433207"/>
            <a:ext cx="2371162" cy="2516073"/>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292080" y="3389798"/>
            <a:ext cx="2371162" cy="2631490"/>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987824" y="2883043"/>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00192" y="2889512"/>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42545" y="2489402"/>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亮点</a:t>
            </a:r>
          </a:p>
        </p:txBody>
      </p:sp>
      <p:sp>
        <p:nvSpPr>
          <p:cNvPr id="30" name="TextBox 29"/>
          <p:cNvSpPr txBox="1"/>
          <p:nvPr/>
        </p:nvSpPr>
        <p:spPr>
          <a:xfrm>
            <a:off x="6599450" y="2482714"/>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不足</a:t>
            </a:r>
          </a:p>
        </p:txBody>
      </p:sp>
    </p:spTree>
    <p:extLst>
      <p:ext uri="{BB962C8B-B14F-4D97-AF65-F5344CB8AC3E}">
        <p14:creationId xmlns:p14="http://schemas.microsoft.com/office/powerpoint/2010/main" val="126051952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2648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3821724" y="2232750"/>
            <a:ext cx="1549288"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Q&amp;A</a:t>
            </a:r>
            <a:endParaRPr lang="zh-CN" altLang="en-US" sz="8000" b="1" dirty="0">
              <a:latin typeface="微软雅黑" panose="020B0503020204020204" pitchFamily="34" charset="-122"/>
              <a:ea typeface="微软雅黑" panose="020B0503020204020204" pitchFamily="34" charset="-122"/>
            </a:endParaRPr>
          </a:p>
        </p:txBody>
      </p:sp>
      <p:sp>
        <p:nvSpPr>
          <p:cNvPr id="27" name="矩形 26"/>
          <p:cNvSpPr/>
          <p:nvPr/>
        </p:nvSpPr>
        <p:spPr>
          <a:xfrm>
            <a:off x="2021592"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935724"/>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967315"/>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981275"/>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419872" y="5717357"/>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563888" y="5811555"/>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412415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408909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405078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477920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413028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40569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478533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475558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466090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4081933"/>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869160"/>
            <a:ext cx="919211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5472856"/>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5472856"/>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5681241"/>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5712832"/>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5726792"/>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948333"/>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979924"/>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993884"/>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5479125"/>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5444071"/>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540575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613417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5485257"/>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541188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614030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611055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601587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5642960"/>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5454942"/>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545068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548793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54215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61429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5449794"/>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548316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54097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613821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548929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541592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614434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5558246"/>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肘形连接符 5">
            <a:extLst>
              <a:ext uri="{FF2B5EF4-FFF2-40B4-BE49-F238E27FC236}">
                <a16:creationId xmlns:a16="http://schemas.microsoft.com/office/drawing/2014/main" id="{6E3EF5E8-A41D-4A0C-BA85-13326B1DC03D}"/>
              </a:ext>
            </a:extLst>
          </p:cNvPr>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圆角矩形 9">
            <a:extLst>
              <a:ext uri="{FF2B5EF4-FFF2-40B4-BE49-F238E27FC236}">
                <a16:creationId xmlns:a16="http://schemas.microsoft.com/office/drawing/2014/main" id="{42D852E7-3C2A-448D-B660-D5287E9DD131}"/>
              </a:ext>
            </a:extLst>
          </p:cNvPr>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答疑环节</a:t>
            </a:r>
          </a:p>
        </p:txBody>
      </p:sp>
      <p:grpSp>
        <p:nvGrpSpPr>
          <p:cNvPr id="85" name="组合 84">
            <a:extLst>
              <a:ext uri="{FF2B5EF4-FFF2-40B4-BE49-F238E27FC236}">
                <a16:creationId xmlns:a16="http://schemas.microsoft.com/office/drawing/2014/main" id="{309E8460-1398-482A-BD98-6C1A326749B7}"/>
              </a:ext>
            </a:extLst>
          </p:cNvPr>
          <p:cNvGrpSpPr/>
          <p:nvPr/>
        </p:nvGrpSpPr>
        <p:grpSpPr>
          <a:xfrm rot="1612617">
            <a:off x="8178802" y="44619"/>
            <a:ext cx="141497" cy="1576388"/>
            <a:chOff x="4464560" y="1504216"/>
            <a:chExt cx="340608" cy="3644968"/>
          </a:xfrm>
        </p:grpSpPr>
        <p:sp>
          <p:nvSpPr>
            <p:cNvPr id="89" name="矩形 88">
              <a:extLst>
                <a:ext uri="{FF2B5EF4-FFF2-40B4-BE49-F238E27FC236}">
                  <a16:creationId xmlns:a16="http://schemas.microsoft.com/office/drawing/2014/main" id="{94BB0ACF-B73F-4A98-A92D-91A6020DEB66}"/>
                </a:ext>
              </a:extLst>
            </p:cNvPr>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C01BEEAA-419E-4C33-A3F3-1C80240C9D88}"/>
                </a:ext>
              </a:extLst>
            </p:cNvPr>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DC88F859-1FCD-41B9-A987-A212F3488293}"/>
                </a:ext>
              </a:extLst>
            </p:cNvPr>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3">
              <a:extLst>
                <a:ext uri="{FF2B5EF4-FFF2-40B4-BE49-F238E27FC236}">
                  <a16:creationId xmlns:a16="http://schemas.microsoft.com/office/drawing/2014/main" id="{210F8E0A-6B67-4EC6-90CB-E5E347033170}"/>
                </a:ext>
              </a:extLst>
            </p:cNvPr>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4">
              <a:extLst>
                <a:ext uri="{FF2B5EF4-FFF2-40B4-BE49-F238E27FC236}">
                  <a16:creationId xmlns:a16="http://schemas.microsoft.com/office/drawing/2014/main" id="{2108CCC9-D333-4C9D-A693-9BADC71044DD}"/>
                </a:ext>
              </a:extLst>
            </p:cNvPr>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任意多边形 15">
            <a:extLst>
              <a:ext uri="{FF2B5EF4-FFF2-40B4-BE49-F238E27FC236}">
                <a16:creationId xmlns:a16="http://schemas.microsoft.com/office/drawing/2014/main" id="{3E39BC38-BC17-49EE-8123-7267781440F9}"/>
              </a:ext>
            </a:extLst>
          </p:cNvPr>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6784775"/>
      </p:ext>
    </p:extLst>
  </p:cSld>
  <p:clrMapOvr>
    <a:masterClrMapping/>
  </p:clrMapOvr>
  <mc:AlternateContent xmlns:mc="http://schemas.openxmlformats.org/markup-compatibility/2006" xmlns:p14="http://schemas.microsoft.com/office/powerpoint/2010/main">
    <mc:Choice Requires="p14">
      <p:transition p14:dur="10">
        <p14:doors dir="ver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2648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2668253" y="2112420"/>
            <a:ext cx="3894787" cy="523220"/>
          </a:xfrm>
          <a:prstGeom prst="rect">
            <a:avLst/>
          </a:prstGeom>
          <a:noFill/>
        </p:spPr>
        <p:txBody>
          <a:bodyPr wrap="square" rtlCol="0">
            <a:spAutoFit/>
          </a:bodyPr>
          <a:lstStyle/>
          <a:p>
            <a:r>
              <a:rPr lang="zh-CN" altLang="en-US" sz="2800" i="1" dirty="0">
                <a:solidFill>
                  <a:schemeClr val="accent6">
                    <a:lumMod val="75000"/>
                  </a:schemeClr>
                </a:solidFill>
                <a:latin typeface="微软雅黑" panose="020B0503020204020204" pitchFamily="34" charset="-122"/>
                <a:ea typeface="微软雅黑" panose="020B0503020204020204" pitchFamily="34" charset="-122"/>
              </a:rPr>
              <a:t>感谢各位老师细心指点！</a:t>
            </a:r>
            <a:endParaRPr lang="zh-CN" altLang="en-US" sz="6000" b="1" i="1" dirty="0">
              <a:solidFill>
                <a:schemeClr val="accent6">
                  <a:lumMod val="75000"/>
                </a:schemeClr>
              </a:solidFill>
              <a:latin typeface="微软雅黑" panose="020B0503020204020204" pitchFamily="34" charset="-122"/>
              <a:ea typeface="微软雅黑" panose="020B0503020204020204" pitchFamily="34" charset="-122"/>
            </a:endParaRPr>
          </a:p>
        </p:txBody>
      </p:sp>
      <p:grpSp>
        <p:nvGrpSpPr>
          <p:cNvPr id="85" name="组合 84">
            <a:extLst>
              <a:ext uri="{FF2B5EF4-FFF2-40B4-BE49-F238E27FC236}">
                <a16:creationId xmlns:a16="http://schemas.microsoft.com/office/drawing/2014/main" id="{D8162933-80C7-42C8-A2E0-ADC5DBE0AAF8}"/>
              </a:ext>
            </a:extLst>
          </p:cNvPr>
          <p:cNvGrpSpPr/>
          <p:nvPr/>
        </p:nvGrpSpPr>
        <p:grpSpPr>
          <a:xfrm>
            <a:off x="3686655" y="3068960"/>
            <a:ext cx="1841690" cy="1776510"/>
            <a:chOff x="4560143" y="5738134"/>
            <a:chExt cx="801640" cy="773269"/>
          </a:xfrm>
        </p:grpSpPr>
        <p:sp>
          <p:nvSpPr>
            <p:cNvPr id="90" name="Freeform 5050">
              <a:extLst>
                <a:ext uri="{FF2B5EF4-FFF2-40B4-BE49-F238E27FC236}">
                  <a16:creationId xmlns:a16="http://schemas.microsoft.com/office/drawing/2014/main" id="{9ADB6ABD-41B3-417A-8416-AD0BFC1CE24A}"/>
                </a:ext>
              </a:extLst>
            </p:cNvPr>
            <p:cNvSpPr>
              <a:spLocks/>
            </p:cNvSpPr>
            <p:nvPr/>
          </p:nvSpPr>
          <p:spPr bwMode="auto">
            <a:xfrm>
              <a:off x="4595615" y="5752320"/>
              <a:ext cx="751981" cy="532065"/>
            </a:xfrm>
            <a:custGeom>
              <a:avLst/>
              <a:gdLst>
                <a:gd name="T0" fmla="*/ 130 w 147"/>
                <a:gd name="T1" fmla="*/ 0 h 104"/>
                <a:gd name="T2" fmla="*/ 147 w 147"/>
                <a:gd name="T3" fmla="*/ 17 h 104"/>
                <a:gd name="T4" fmla="*/ 147 w 147"/>
                <a:gd name="T5" fmla="*/ 97 h 104"/>
                <a:gd name="T6" fmla="*/ 140 w 147"/>
                <a:gd name="T7" fmla="*/ 104 h 104"/>
                <a:gd name="T8" fmla="*/ 7 w 147"/>
                <a:gd name="T9" fmla="*/ 104 h 104"/>
                <a:gd name="T10" fmla="*/ 0 w 147"/>
                <a:gd name="T11" fmla="*/ 97 h 104"/>
                <a:gd name="T12" fmla="*/ 0 w 147"/>
                <a:gd name="T13" fmla="*/ 7 h 104"/>
                <a:gd name="T14" fmla="*/ 7 w 147"/>
                <a:gd name="T15" fmla="*/ 0 h 104"/>
                <a:gd name="T16" fmla="*/ 130 w 147"/>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04">
                  <a:moveTo>
                    <a:pt x="130" y="0"/>
                  </a:moveTo>
                  <a:cubicBezTo>
                    <a:pt x="147" y="17"/>
                    <a:pt x="147" y="17"/>
                    <a:pt x="147" y="17"/>
                  </a:cubicBezTo>
                  <a:cubicBezTo>
                    <a:pt x="147" y="97"/>
                    <a:pt x="147" y="97"/>
                    <a:pt x="147" y="97"/>
                  </a:cubicBezTo>
                  <a:cubicBezTo>
                    <a:pt x="147" y="101"/>
                    <a:pt x="144" y="104"/>
                    <a:pt x="140" y="104"/>
                  </a:cubicBezTo>
                  <a:cubicBezTo>
                    <a:pt x="7" y="104"/>
                    <a:pt x="7" y="104"/>
                    <a:pt x="7" y="104"/>
                  </a:cubicBezTo>
                  <a:cubicBezTo>
                    <a:pt x="3" y="104"/>
                    <a:pt x="0" y="101"/>
                    <a:pt x="0" y="97"/>
                  </a:cubicBezTo>
                  <a:cubicBezTo>
                    <a:pt x="0" y="7"/>
                    <a:pt x="0" y="7"/>
                    <a:pt x="0" y="7"/>
                  </a:cubicBezTo>
                  <a:cubicBezTo>
                    <a:pt x="0" y="3"/>
                    <a:pt x="3" y="0"/>
                    <a:pt x="7" y="0"/>
                  </a:cubicBezTo>
                  <a:cubicBezTo>
                    <a:pt x="130" y="0"/>
                    <a:pt x="130" y="0"/>
                    <a:pt x="130" y="0"/>
                  </a:cubicBezTo>
                </a:path>
              </a:pathLst>
            </a:cu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051">
              <a:extLst>
                <a:ext uri="{FF2B5EF4-FFF2-40B4-BE49-F238E27FC236}">
                  <a16:creationId xmlns:a16="http://schemas.microsoft.com/office/drawing/2014/main" id="{E8D57D70-B0E1-4E9B-B3CE-05BDD6C12B01}"/>
                </a:ext>
              </a:extLst>
            </p:cNvPr>
            <p:cNvSpPr>
              <a:spLocks/>
            </p:cNvSpPr>
            <p:nvPr/>
          </p:nvSpPr>
          <p:spPr bwMode="auto">
            <a:xfrm>
              <a:off x="5347597" y="5837454"/>
              <a:ext cx="0" cy="92226"/>
            </a:xfrm>
            <a:custGeom>
              <a:avLst/>
              <a:gdLst>
                <a:gd name="T0" fmla="*/ 0 h 13"/>
                <a:gd name="T1" fmla="*/ 0 h 13"/>
                <a:gd name="T2" fmla="*/ 13 h 13"/>
                <a:gd name="T3" fmla="*/ 0 h 13"/>
                <a:gd name="T4" fmla="*/ 0 h 13"/>
              </a:gdLst>
              <a:ahLst/>
              <a:cxnLst>
                <a:cxn ang="0">
                  <a:pos x="0" y="T0"/>
                </a:cxn>
                <a:cxn ang="0">
                  <a:pos x="0" y="T1"/>
                </a:cxn>
                <a:cxn ang="0">
                  <a:pos x="0" y="T2"/>
                </a:cxn>
                <a:cxn ang="0">
                  <a:pos x="0" y="T3"/>
                </a:cxn>
                <a:cxn ang="0">
                  <a:pos x="0" y="T4"/>
                </a:cxn>
              </a:cxnLst>
              <a:rect l="0" t="0" r="r" b="b"/>
              <a:pathLst>
                <a:path h="13">
                  <a:moveTo>
                    <a:pt x="0" y="0"/>
                  </a:moveTo>
                  <a:lnTo>
                    <a:pt x="0" y="0"/>
                  </a:lnTo>
                  <a:lnTo>
                    <a:pt x="0" y="13"/>
                  </a:lnTo>
                  <a:lnTo>
                    <a:pt x="0" y="0"/>
                  </a:lnTo>
                  <a:lnTo>
                    <a:pt x="0" y="0"/>
                  </a:lnTo>
                  <a:close/>
                </a:path>
              </a:pathLst>
            </a:custGeom>
            <a:solidFill>
              <a:srgbClr val="37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52">
              <a:extLst>
                <a:ext uri="{FF2B5EF4-FFF2-40B4-BE49-F238E27FC236}">
                  <a16:creationId xmlns:a16="http://schemas.microsoft.com/office/drawing/2014/main" id="{F501DBEA-5932-4AAA-91CD-A217B10B86AF}"/>
                </a:ext>
              </a:extLst>
            </p:cNvPr>
            <p:cNvSpPr>
              <a:spLocks/>
            </p:cNvSpPr>
            <p:nvPr/>
          </p:nvSpPr>
          <p:spPr bwMode="auto">
            <a:xfrm>
              <a:off x="5347597" y="5837454"/>
              <a:ext cx="0" cy="92226"/>
            </a:xfrm>
            <a:custGeom>
              <a:avLst/>
              <a:gdLst>
                <a:gd name="T0" fmla="*/ 0 h 13"/>
                <a:gd name="T1" fmla="*/ 0 h 13"/>
                <a:gd name="T2" fmla="*/ 13 h 13"/>
                <a:gd name="T3" fmla="*/ 0 h 13"/>
                <a:gd name="T4" fmla="*/ 0 h 13"/>
              </a:gdLst>
              <a:ahLst/>
              <a:cxnLst>
                <a:cxn ang="0">
                  <a:pos x="0" y="T0"/>
                </a:cxn>
                <a:cxn ang="0">
                  <a:pos x="0" y="T1"/>
                </a:cxn>
                <a:cxn ang="0">
                  <a:pos x="0" y="T2"/>
                </a:cxn>
                <a:cxn ang="0">
                  <a:pos x="0" y="T3"/>
                </a:cxn>
                <a:cxn ang="0">
                  <a:pos x="0" y="T4"/>
                </a:cxn>
              </a:cxnLst>
              <a:rect l="0" t="0" r="r" b="b"/>
              <a:pathLst>
                <a:path h="13">
                  <a:moveTo>
                    <a:pt x="0" y="0"/>
                  </a:moveTo>
                  <a:lnTo>
                    <a:pt x="0" y="0"/>
                  </a:lnTo>
                  <a:lnTo>
                    <a:pt x="0" y="13"/>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053">
              <a:extLst>
                <a:ext uri="{FF2B5EF4-FFF2-40B4-BE49-F238E27FC236}">
                  <a16:creationId xmlns:a16="http://schemas.microsoft.com/office/drawing/2014/main" id="{047816D0-B14C-48BB-A4F6-4469FEA87E51}"/>
                </a:ext>
              </a:extLst>
            </p:cNvPr>
            <p:cNvSpPr>
              <a:spLocks/>
            </p:cNvSpPr>
            <p:nvPr/>
          </p:nvSpPr>
          <p:spPr bwMode="auto">
            <a:xfrm>
              <a:off x="5276655" y="5830362"/>
              <a:ext cx="70940" cy="99318"/>
            </a:xfrm>
            <a:custGeom>
              <a:avLst/>
              <a:gdLst>
                <a:gd name="T0" fmla="*/ 0 w 10"/>
                <a:gd name="T1" fmla="*/ 0 h 14"/>
                <a:gd name="T2" fmla="*/ 10 w 10"/>
                <a:gd name="T3" fmla="*/ 14 h 14"/>
                <a:gd name="T4" fmla="*/ 10 w 10"/>
                <a:gd name="T5" fmla="*/ 1 h 14"/>
                <a:gd name="T6" fmla="*/ 10 w 10"/>
                <a:gd name="T7" fmla="*/ 1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10" y="14"/>
                  </a:lnTo>
                  <a:lnTo>
                    <a:pt x="10" y="1"/>
                  </a:lnTo>
                  <a:lnTo>
                    <a:pt x="10" y="1"/>
                  </a:lnTo>
                  <a:lnTo>
                    <a:pt x="0" y="0"/>
                  </a:lnTo>
                  <a:close/>
                </a:path>
              </a:pathLst>
            </a:custGeom>
            <a:solidFill>
              <a:srgbClr val="AC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054">
              <a:extLst>
                <a:ext uri="{FF2B5EF4-FFF2-40B4-BE49-F238E27FC236}">
                  <a16:creationId xmlns:a16="http://schemas.microsoft.com/office/drawing/2014/main" id="{491B0594-9A1B-40AB-AD88-B0F95853F3C6}"/>
                </a:ext>
              </a:extLst>
            </p:cNvPr>
            <p:cNvSpPr>
              <a:spLocks/>
            </p:cNvSpPr>
            <p:nvPr/>
          </p:nvSpPr>
          <p:spPr bwMode="auto">
            <a:xfrm>
              <a:off x="5276655" y="5830362"/>
              <a:ext cx="70940" cy="99318"/>
            </a:xfrm>
            <a:custGeom>
              <a:avLst/>
              <a:gdLst>
                <a:gd name="T0" fmla="*/ 0 w 10"/>
                <a:gd name="T1" fmla="*/ 0 h 14"/>
                <a:gd name="T2" fmla="*/ 10 w 10"/>
                <a:gd name="T3" fmla="*/ 14 h 14"/>
                <a:gd name="T4" fmla="*/ 10 w 10"/>
                <a:gd name="T5" fmla="*/ 1 h 14"/>
                <a:gd name="T6" fmla="*/ 10 w 10"/>
                <a:gd name="T7" fmla="*/ 1 h 14"/>
                <a:gd name="T8" fmla="*/ 0 w 10"/>
                <a:gd name="T9" fmla="*/ 0 h 14"/>
              </a:gdLst>
              <a:ahLst/>
              <a:cxnLst>
                <a:cxn ang="0">
                  <a:pos x="T0" y="T1"/>
                </a:cxn>
                <a:cxn ang="0">
                  <a:pos x="T2" y="T3"/>
                </a:cxn>
                <a:cxn ang="0">
                  <a:pos x="T4" y="T5"/>
                </a:cxn>
                <a:cxn ang="0">
                  <a:pos x="T6" y="T7"/>
                </a:cxn>
                <a:cxn ang="0">
                  <a:pos x="T8" y="T9"/>
                </a:cxn>
              </a:cxnLst>
              <a:rect l="0" t="0" r="r" b="b"/>
              <a:pathLst>
                <a:path w="10" h="14">
                  <a:moveTo>
                    <a:pt x="0" y="0"/>
                  </a:moveTo>
                  <a:lnTo>
                    <a:pt x="10" y="14"/>
                  </a:lnTo>
                  <a:lnTo>
                    <a:pt x="10" y="1"/>
                  </a:lnTo>
                  <a:lnTo>
                    <a:pt x="10"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98" name="Picture 5055">
              <a:extLst>
                <a:ext uri="{FF2B5EF4-FFF2-40B4-BE49-F238E27FC236}">
                  <a16:creationId xmlns:a16="http://schemas.microsoft.com/office/drawing/2014/main" id="{A8BB8A95-FBEB-47B5-BCFD-DCD8DFBA8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993" y="5738134"/>
              <a:ext cx="134790" cy="14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5056">
              <a:extLst>
                <a:ext uri="{FF2B5EF4-FFF2-40B4-BE49-F238E27FC236}">
                  <a16:creationId xmlns:a16="http://schemas.microsoft.com/office/drawing/2014/main" id="{B84F7221-554D-435D-9F3A-0D81D8A28FE9}"/>
                </a:ext>
              </a:extLst>
            </p:cNvPr>
            <p:cNvSpPr>
              <a:spLocks noChangeArrowheads="1"/>
            </p:cNvSpPr>
            <p:nvPr/>
          </p:nvSpPr>
          <p:spPr bwMode="auto">
            <a:xfrm>
              <a:off x="4765873" y="6000619"/>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Rectangle 5057">
              <a:extLst>
                <a:ext uri="{FF2B5EF4-FFF2-40B4-BE49-F238E27FC236}">
                  <a16:creationId xmlns:a16="http://schemas.microsoft.com/office/drawing/2014/main" id="{1906CC60-61BE-4164-9811-BF028A047023}"/>
                </a:ext>
              </a:extLst>
            </p:cNvPr>
            <p:cNvSpPr>
              <a:spLocks noChangeArrowheads="1"/>
            </p:cNvSpPr>
            <p:nvPr/>
          </p:nvSpPr>
          <p:spPr bwMode="auto">
            <a:xfrm>
              <a:off x="4765873" y="6000619"/>
              <a:ext cx="361805" cy="3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Rectangle 5058">
              <a:extLst>
                <a:ext uri="{FF2B5EF4-FFF2-40B4-BE49-F238E27FC236}">
                  <a16:creationId xmlns:a16="http://schemas.microsoft.com/office/drawing/2014/main" id="{EE07C14D-5F21-4749-AFAE-A06798A97948}"/>
                </a:ext>
              </a:extLst>
            </p:cNvPr>
            <p:cNvSpPr>
              <a:spLocks noChangeArrowheads="1"/>
            </p:cNvSpPr>
            <p:nvPr/>
          </p:nvSpPr>
          <p:spPr bwMode="auto">
            <a:xfrm>
              <a:off x="4780066" y="6071561"/>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5059">
              <a:extLst>
                <a:ext uri="{FF2B5EF4-FFF2-40B4-BE49-F238E27FC236}">
                  <a16:creationId xmlns:a16="http://schemas.microsoft.com/office/drawing/2014/main" id="{9A656733-4C70-47BC-A335-BC8979802F25}"/>
                </a:ext>
              </a:extLst>
            </p:cNvPr>
            <p:cNvSpPr>
              <a:spLocks noChangeArrowheads="1"/>
            </p:cNvSpPr>
            <p:nvPr/>
          </p:nvSpPr>
          <p:spPr bwMode="auto">
            <a:xfrm>
              <a:off x="4780066" y="6071561"/>
              <a:ext cx="361805" cy="3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060">
              <a:extLst>
                <a:ext uri="{FF2B5EF4-FFF2-40B4-BE49-F238E27FC236}">
                  <a16:creationId xmlns:a16="http://schemas.microsoft.com/office/drawing/2014/main" id="{0BB879EE-0D50-4DDF-9229-3B82D1B6FE75}"/>
                </a:ext>
              </a:extLst>
            </p:cNvPr>
            <p:cNvSpPr>
              <a:spLocks/>
            </p:cNvSpPr>
            <p:nvPr/>
          </p:nvSpPr>
          <p:spPr bwMode="auto">
            <a:xfrm>
              <a:off x="4602707" y="6256012"/>
              <a:ext cx="241202" cy="255391"/>
            </a:xfrm>
            <a:custGeom>
              <a:avLst/>
              <a:gdLst>
                <a:gd name="T0" fmla="*/ 9 w 47"/>
                <a:gd name="T1" fmla="*/ 2 h 50"/>
                <a:gd name="T2" fmla="*/ 4 w 47"/>
                <a:gd name="T3" fmla="*/ 27 h 50"/>
                <a:gd name="T4" fmla="*/ 0 w 47"/>
                <a:gd name="T5" fmla="*/ 50 h 50"/>
                <a:gd name="T6" fmla="*/ 22 w 47"/>
                <a:gd name="T7" fmla="*/ 34 h 50"/>
                <a:gd name="T8" fmla="*/ 47 w 47"/>
                <a:gd name="T9" fmla="*/ 48 h 50"/>
                <a:gd name="T10" fmla="*/ 38 w 47"/>
                <a:gd name="T11" fmla="*/ 0 h 50"/>
                <a:gd name="T12" fmla="*/ 9 w 47"/>
                <a:gd name="T13" fmla="*/ 2 h 50"/>
              </a:gdLst>
              <a:ahLst/>
              <a:cxnLst>
                <a:cxn ang="0">
                  <a:pos x="T0" y="T1"/>
                </a:cxn>
                <a:cxn ang="0">
                  <a:pos x="T2" y="T3"/>
                </a:cxn>
                <a:cxn ang="0">
                  <a:pos x="T4" y="T5"/>
                </a:cxn>
                <a:cxn ang="0">
                  <a:pos x="T6" y="T7"/>
                </a:cxn>
                <a:cxn ang="0">
                  <a:pos x="T8" y="T9"/>
                </a:cxn>
                <a:cxn ang="0">
                  <a:pos x="T10" y="T11"/>
                </a:cxn>
                <a:cxn ang="0">
                  <a:pos x="T12" y="T13"/>
                </a:cxn>
              </a:cxnLst>
              <a:rect l="0" t="0" r="r" b="b"/>
              <a:pathLst>
                <a:path w="47" h="50">
                  <a:moveTo>
                    <a:pt x="9" y="2"/>
                  </a:moveTo>
                  <a:cubicBezTo>
                    <a:pt x="4" y="27"/>
                    <a:pt x="4" y="27"/>
                    <a:pt x="4" y="27"/>
                  </a:cubicBezTo>
                  <a:cubicBezTo>
                    <a:pt x="0" y="50"/>
                    <a:pt x="0" y="50"/>
                    <a:pt x="0" y="50"/>
                  </a:cubicBezTo>
                  <a:cubicBezTo>
                    <a:pt x="22" y="34"/>
                    <a:pt x="22" y="34"/>
                    <a:pt x="22" y="34"/>
                  </a:cubicBezTo>
                  <a:cubicBezTo>
                    <a:pt x="47" y="48"/>
                    <a:pt x="47" y="48"/>
                    <a:pt x="47" y="48"/>
                  </a:cubicBezTo>
                  <a:cubicBezTo>
                    <a:pt x="38" y="0"/>
                    <a:pt x="38" y="0"/>
                    <a:pt x="38" y="0"/>
                  </a:cubicBezTo>
                  <a:cubicBezTo>
                    <a:pt x="38" y="0"/>
                    <a:pt x="17" y="0"/>
                    <a:pt x="9" y="2"/>
                  </a:cubicBezTo>
                </a:path>
              </a:pathLst>
            </a:custGeom>
            <a:solidFill>
              <a:srgbClr val="E75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061">
              <a:extLst>
                <a:ext uri="{FF2B5EF4-FFF2-40B4-BE49-F238E27FC236}">
                  <a16:creationId xmlns:a16="http://schemas.microsoft.com/office/drawing/2014/main" id="{3FD535D1-640A-4D83-ADCE-4409AE7883B9}"/>
                </a:ext>
              </a:extLst>
            </p:cNvPr>
            <p:cNvSpPr>
              <a:spLocks/>
            </p:cNvSpPr>
            <p:nvPr/>
          </p:nvSpPr>
          <p:spPr bwMode="auto">
            <a:xfrm>
              <a:off x="4623991" y="6298577"/>
              <a:ext cx="21283" cy="106412"/>
            </a:xfrm>
            <a:custGeom>
              <a:avLst/>
              <a:gdLst>
                <a:gd name="T0" fmla="*/ 4 w 4"/>
                <a:gd name="T1" fmla="*/ 0 h 21"/>
                <a:gd name="T2" fmla="*/ 0 w 4"/>
                <a:gd name="T3" fmla="*/ 21 h 21"/>
                <a:gd name="T4" fmla="*/ 0 w 4"/>
                <a:gd name="T5" fmla="*/ 21 h 21"/>
                <a:gd name="T6" fmla="*/ 0 w 4"/>
                <a:gd name="T7" fmla="*/ 19 h 21"/>
                <a:gd name="T8" fmla="*/ 4 w 4"/>
                <a:gd name="T9" fmla="*/ 0 h 21"/>
                <a:gd name="T10" fmla="*/ 4 w 4"/>
                <a:gd name="T11" fmla="*/ 0 h 21"/>
              </a:gdLst>
              <a:ahLst/>
              <a:cxnLst>
                <a:cxn ang="0">
                  <a:pos x="T0" y="T1"/>
                </a:cxn>
                <a:cxn ang="0">
                  <a:pos x="T2" y="T3"/>
                </a:cxn>
                <a:cxn ang="0">
                  <a:pos x="T4" y="T5"/>
                </a:cxn>
                <a:cxn ang="0">
                  <a:pos x="T6" y="T7"/>
                </a:cxn>
                <a:cxn ang="0">
                  <a:pos x="T8" y="T9"/>
                </a:cxn>
                <a:cxn ang="0">
                  <a:pos x="T10" y="T11"/>
                </a:cxn>
              </a:cxnLst>
              <a:rect l="0" t="0" r="r" b="b"/>
              <a:pathLst>
                <a:path w="4" h="21">
                  <a:moveTo>
                    <a:pt x="4" y="0"/>
                  </a:moveTo>
                  <a:cubicBezTo>
                    <a:pt x="0" y="21"/>
                    <a:pt x="0" y="21"/>
                    <a:pt x="0" y="21"/>
                  </a:cubicBezTo>
                  <a:cubicBezTo>
                    <a:pt x="0" y="21"/>
                    <a:pt x="0" y="21"/>
                    <a:pt x="0" y="21"/>
                  </a:cubicBezTo>
                  <a:cubicBezTo>
                    <a:pt x="0" y="19"/>
                    <a:pt x="0" y="19"/>
                    <a:pt x="0" y="19"/>
                  </a:cubicBezTo>
                  <a:cubicBezTo>
                    <a:pt x="4" y="0"/>
                    <a:pt x="4" y="0"/>
                    <a:pt x="4" y="0"/>
                  </a:cubicBezTo>
                  <a:cubicBezTo>
                    <a:pt x="4" y="0"/>
                    <a:pt x="4" y="0"/>
                    <a:pt x="4" y="0"/>
                  </a:cubicBezTo>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062">
              <a:extLst>
                <a:ext uri="{FF2B5EF4-FFF2-40B4-BE49-F238E27FC236}">
                  <a16:creationId xmlns:a16="http://schemas.microsoft.com/office/drawing/2014/main" id="{E257816A-42D7-4F6D-B398-FF814521E646}"/>
                </a:ext>
              </a:extLst>
            </p:cNvPr>
            <p:cNvSpPr>
              <a:spLocks/>
            </p:cNvSpPr>
            <p:nvPr/>
          </p:nvSpPr>
          <p:spPr bwMode="auto">
            <a:xfrm>
              <a:off x="4623991" y="6298577"/>
              <a:ext cx="85129" cy="106412"/>
            </a:xfrm>
            <a:custGeom>
              <a:avLst/>
              <a:gdLst>
                <a:gd name="T0" fmla="*/ 4 w 16"/>
                <a:gd name="T1" fmla="*/ 0 h 21"/>
                <a:gd name="T2" fmla="*/ 0 w 16"/>
                <a:gd name="T3" fmla="*/ 19 h 21"/>
                <a:gd name="T4" fmla="*/ 0 w 16"/>
                <a:gd name="T5" fmla="*/ 21 h 21"/>
                <a:gd name="T6" fmla="*/ 16 w 16"/>
                <a:gd name="T7" fmla="*/ 4 h 21"/>
                <a:gd name="T8" fmla="*/ 4 w 16"/>
                <a:gd name="T9" fmla="*/ 0 h 21"/>
              </a:gdLst>
              <a:ahLst/>
              <a:cxnLst>
                <a:cxn ang="0">
                  <a:pos x="T0" y="T1"/>
                </a:cxn>
                <a:cxn ang="0">
                  <a:pos x="T2" y="T3"/>
                </a:cxn>
                <a:cxn ang="0">
                  <a:pos x="T4" y="T5"/>
                </a:cxn>
                <a:cxn ang="0">
                  <a:pos x="T6" y="T7"/>
                </a:cxn>
                <a:cxn ang="0">
                  <a:pos x="T8" y="T9"/>
                </a:cxn>
              </a:cxnLst>
              <a:rect l="0" t="0" r="r" b="b"/>
              <a:pathLst>
                <a:path w="16" h="21">
                  <a:moveTo>
                    <a:pt x="4" y="0"/>
                  </a:moveTo>
                  <a:cubicBezTo>
                    <a:pt x="0" y="19"/>
                    <a:pt x="0" y="19"/>
                    <a:pt x="0" y="19"/>
                  </a:cubicBezTo>
                  <a:cubicBezTo>
                    <a:pt x="0" y="21"/>
                    <a:pt x="0" y="21"/>
                    <a:pt x="0" y="21"/>
                  </a:cubicBezTo>
                  <a:cubicBezTo>
                    <a:pt x="16" y="4"/>
                    <a:pt x="16" y="4"/>
                    <a:pt x="16" y="4"/>
                  </a:cubicBezTo>
                  <a:cubicBezTo>
                    <a:pt x="12" y="4"/>
                    <a:pt x="7" y="3"/>
                    <a:pt x="4" y="0"/>
                  </a:cubicBezTo>
                </a:path>
              </a:pathLst>
            </a:custGeom>
            <a:solidFill>
              <a:srgbClr val="CE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Oval 5063">
              <a:extLst>
                <a:ext uri="{FF2B5EF4-FFF2-40B4-BE49-F238E27FC236}">
                  <a16:creationId xmlns:a16="http://schemas.microsoft.com/office/drawing/2014/main" id="{2A3491A3-1122-4F0E-897B-6EB1DC4579C4}"/>
                </a:ext>
              </a:extLst>
            </p:cNvPr>
            <p:cNvSpPr>
              <a:spLocks noChangeArrowheads="1"/>
            </p:cNvSpPr>
            <p:nvPr/>
          </p:nvSpPr>
          <p:spPr bwMode="auto">
            <a:xfrm>
              <a:off x="4560143" y="6007711"/>
              <a:ext cx="319239" cy="319239"/>
            </a:xfrm>
            <a:prstGeom prst="ellipse">
              <a:avLst/>
            </a:prstGeom>
            <a:solidFill>
              <a:srgbClr val="E75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064">
              <a:extLst>
                <a:ext uri="{FF2B5EF4-FFF2-40B4-BE49-F238E27FC236}">
                  <a16:creationId xmlns:a16="http://schemas.microsoft.com/office/drawing/2014/main" id="{1EA1303A-AE7D-4028-8D46-210911E98DAE}"/>
                </a:ext>
              </a:extLst>
            </p:cNvPr>
            <p:cNvSpPr>
              <a:spLocks/>
            </p:cNvSpPr>
            <p:nvPr/>
          </p:nvSpPr>
          <p:spPr bwMode="auto">
            <a:xfrm>
              <a:off x="4560143" y="6156695"/>
              <a:ext cx="0" cy="7097"/>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solidFill>
              <a:srgbClr val="37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065">
              <a:extLst>
                <a:ext uri="{FF2B5EF4-FFF2-40B4-BE49-F238E27FC236}">
                  <a16:creationId xmlns:a16="http://schemas.microsoft.com/office/drawing/2014/main" id="{3BAFA55B-133E-44F7-890B-4977D713FE74}"/>
                </a:ext>
              </a:extLst>
            </p:cNvPr>
            <p:cNvSpPr>
              <a:spLocks/>
            </p:cNvSpPr>
            <p:nvPr/>
          </p:nvSpPr>
          <p:spPr bwMode="auto">
            <a:xfrm>
              <a:off x="4560143" y="6149598"/>
              <a:ext cx="35472" cy="28375"/>
            </a:xfrm>
            <a:custGeom>
              <a:avLst/>
              <a:gdLst>
                <a:gd name="T0" fmla="*/ 6 w 6"/>
                <a:gd name="T1" fmla="*/ 0 h 5"/>
                <a:gd name="T2" fmla="*/ 0 w 6"/>
                <a:gd name="T3" fmla="*/ 0 h 5"/>
                <a:gd name="T4" fmla="*/ 0 w 6"/>
                <a:gd name="T5" fmla="*/ 1 h 5"/>
                <a:gd name="T6" fmla="*/ 0 w 6"/>
                <a:gd name="T7" fmla="*/ 2 h 5"/>
                <a:gd name="T8" fmla="*/ 0 w 6"/>
                <a:gd name="T9" fmla="*/ 5 h 5"/>
                <a:gd name="T10" fmla="*/ 6 w 6"/>
                <a:gd name="T11" fmla="*/ 5 h 5"/>
                <a:gd name="T12" fmla="*/ 6 w 6"/>
                <a:gd name="T13" fmla="*/ 4 h 5"/>
                <a:gd name="T14" fmla="*/ 6 w 6"/>
                <a:gd name="T15" fmla="*/ 4 h 5"/>
                <a:gd name="T16" fmla="*/ 6 w 6"/>
                <a:gd name="T17" fmla="*/ 4 h 5"/>
                <a:gd name="T18" fmla="*/ 6 w 6"/>
                <a:gd name="T19" fmla="*/ 4 h 5"/>
                <a:gd name="T20" fmla="*/ 6 w 6"/>
                <a:gd name="T21" fmla="*/ 4 h 5"/>
                <a:gd name="T22" fmla="*/ 6 w 6"/>
                <a:gd name="T23" fmla="*/ 4 h 5"/>
                <a:gd name="T24" fmla="*/ 6 w 6"/>
                <a:gd name="T25" fmla="*/ 4 h 5"/>
                <a:gd name="T26" fmla="*/ 6 w 6"/>
                <a:gd name="T27" fmla="*/ 4 h 5"/>
                <a:gd name="T28" fmla="*/ 6 w 6"/>
                <a:gd name="T29" fmla="*/ 4 h 5"/>
                <a:gd name="T30" fmla="*/ 6 w 6"/>
                <a:gd name="T31" fmla="*/ 4 h 5"/>
                <a:gd name="T32" fmla="*/ 6 w 6"/>
                <a:gd name="T33" fmla="*/ 4 h 5"/>
                <a:gd name="T34" fmla="*/ 6 w 6"/>
                <a:gd name="T35" fmla="*/ 3 h 5"/>
                <a:gd name="T36" fmla="*/ 6 w 6"/>
                <a:gd name="T37" fmla="*/ 3 h 5"/>
                <a:gd name="T38" fmla="*/ 6 w 6"/>
                <a:gd name="T39" fmla="*/ 3 h 5"/>
                <a:gd name="T40" fmla="*/ 6 w 6"/>
                <a:gd name="T41" fmla="*/ 3 h 5"/>
                <a:gd name="T42" fmla="*/ 6 w 6"/>
                <a:gd name="T43" fmla="*/ 3 h 5"/>
                <a:gd name="T44" fmla="*/ 6 w 6"/>
                <a:gd name="T45" fmla="*/ 2 h 5"/>
                <a:gd name="T46" fmla="*/ 6 w 6"/>
                <a:gd name="T4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6" y="0"/>
                  </a:moveTo>
                  <a:cubicBezTo>
                    <a:pt x="0" y="0"/>
                    <a:pt x="0" y="0"/>
                    <a:pt x="0" y="0"/>
                  </a:cubicBezTo>
                  <a:cubicBezTo>
                    <a:pt x="0" y="0"/>
                    <a:pt x="0" y="1"/>
                    <a:pt x="0" y="1"/>
                  </a:cubicBezTo>
                  <a:cubicBezTo>
                    <a:pt x="0" y="2"/>
                    <a:pt x="0" y="2"/>
                    <a:pt x="0" y="2"/>
                  </a:cubicBezTo>
                  <a:cubicBezTo>
                    <a:pt x="0" y="3"/>
                    <a:pt x="0" y="4"/>
                    <a:pt x="0" y="5"/>
                  </a:cubicBezTo>
                  <a:cubicBezTo>
                    <a:pt x="6" y="5"/>
                    <a:pt x="6" y="5"/>
                    <a:pt x="6" y="5"/>
                  </a:cubicBezTo>
                  <a:cubicBezTo>
                    <a:pt x="6" y="5"/>
                    <a:pt x="6" y="5"/>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2"/>
                    <a:pt x="6" y="2"/>
                  </a:cubicBezTo>
                  <a:cubicBezTo>
                    <a:pt x="6" y="2"/>
                    <a:pt x="6" y="1"/>
                    <a:pt x="6"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066">
              <a:extLst>
                <a:ext uri="{FF2B5EF4-FFF2-40B4-BE49-F238E27FC236}">
                  <a16:creationId xmlns:a16="http://schemas.microsoft.com/office/drawing/2014/main" id="{6BDCDED4-1C0C-472F-AB61-B730ADE4E35B}"/>
                </a:ext>
              </a:extLst>
            </p:cNvPr>
            <p:cNvSpPr>
              <a:spLocks/>
            </p:cNvSpPr>
            <p:nvPr/>
          </p:nvSpPr>
          <p:spPr bwMode="auto">
            <a:xfrm>
              <a:off x="4879382" y="61637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AC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67">
              <a:extLst>
                <a:ext uri="{FF2B5EF4-FFF2-40B4-BE49-F238E27FC236}">
                  <a16:creationId xmlns:a16="http://schemas.microsoft.com/office/drawing/2014/main" id="{0072E574-DE2D-4CDE-A7B0-64936D01F2CD}"/>
                </a:ext>
              </a:extLst>
            </p:cNvPr>
            <p:cNvSpPr>
              <a:spLocks/>
            </p:cNvSpPr>
            <p:nvPr/>
          </p:nvSpPr>
          <p:spPr bwMode="auto">
            <a:xfrm>
              <a:off x="4858098" y="6149598"/>
              <a:ext cx="21283" cy="28375"/>
            </a:xfrm>
            <a:custGeom>
              <a:avLst/>
              <a:gdLst>
                <a:gd name="T0" fmla="*/ 5 w 5"/>
                <a:gd name="T1" fmla="*/ 0 h 5"/>
                <a:gd name="T2" fmla="*/ 0 w 5"/>
                <a:gd name="T3" fmla="*/ 0 h 5"/>
                <a:gd name="T4" fmla="*/ 0 w 5"/>
                <a:gd name="T5" fmla="*/ 3 h 5"/>
                <a:gd name="T6" fmla="*/ 0 w 5"/>
                <a:gd name="T7" fmla="*/ 5 h 5"/>
                <a:gd name="T8" fmla="*/ 5 w 5"/>
                <a:gd name="T9" fmla="*/ 5 h 5"/>
                <a:gd name="T10" fmla="*/ 5 w 5"/>
                <a:gd name="T11" fmla="*/ 2 h 5"/>
                <a:gd name="T12" fmla="*/ 5 w 5"/>
                <a:gd name="T13" fmla="*/ 2 h 5"/>
                <a:gd name="T14" fmla="*/ 5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5" y="0"/>
                  </a:moveTo>
                  <a:cubicBezTo>
                    <a:pt x="0" y="0"/>
                    <a:pt x="0" y="0"/>
                    <a:pt x="0" y="0"/>
                  </a:cubicBezTo>
                  <a:cubicBezTo>
                    <a:pt x="0" y="1"/>
                    <a:pt x="0" y="2"/>
                    <a:pt x="0" y="3"/>
                  </a:cubicBezTo>
                  <a:cubicBezTo>
                    <a:pt x="0" y="3"/>
                    <a:pt x="0" y="4"/>
                    <a:pt x="0" y="5"/>
                  </a:cubicBezTo>
                  <a:cubicBezTo>
                    <a:pt x="5" y="5"/>
                    <a:pt x="5" y="5"/>
                    <a:pt x="5" y="5"/>
                  </a:cubicBezTo>
                  <a:cubicBezTo>
                    <a:pt x="5" y="4"/>
                    <a:pt x="5" y="3"/>
                    <a:pt x="5" y="2"/>
                  </a:cubicBezTo>
                  <a:cubicBezTo>
                    <a:pt x="5" y="2"/>
                    <a:pt x="5" y="2"/>
                    <a:pt x="5" y="2"/>
                  </a:cubicBezTo>
                  <a:cubicBezTo>
                    <a:pt x="5" y="1"/>
                    <a:pt x="5" y="0"/>
                    <a:pt x="5"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068">
              <a:extLst>
                <a:ext uri="{FF2B5EF4-FFF2-40B4-BE49-F238E27FC236}">
                  <a16:creationId xmlns:a16="http://schemas.microsoft.com/office/drawing/2014/main" id="{F8E66B8D-81C3-48F7-911E-1111728B53F4}"/>
                </a:ext>
              </a:extLst>
            </p:cNvPr>
            <p:cNvSpPr>
              <a:spLocks/>
            </p:cNvSpPr>
            <p:nvPr/>
          </p:nvSpPr>
          <p:spPr bwMode="auto">
            <a:xfrm>
              <a:off x="4709120" y="6291480"/>
              <a:ext cx="28375" cy="28375"/>
            </a:xfrm>
            <a:custGeom>
              <a:avLst/>
              <a:gdLst>
                <a:gd name="T0" fmla="*/ 5 w 5"/>
                <a:gd name="T1" fmla="*/ 0 h 5"/>
                <a:gd name="T2" fmla="*/ 2 w 5"/>
                <a:gd name="T3" fmla="*/ 0 h 5"/>
                <a:gd name="T4" fmla="*/ 0 w 5"/>
                <a:gd name="T5" fmla="*/ 0 h 5"/>
                <a:gd name="T6" fmla="*/ 0 w 5"/>
                <a:gd name="T7" fmla="*/ 5 h 5"/>
                <a:gd name="T8" fmla="*/ 2 w 5"/>
                <a:gd name="T9" fmla="*/ 5 h 5"/>
                <a:gd name="T10" fmla="*/ 5 w 5"/>
                <a:gd name="T11" fmla="*/ 5 h 5"/>
                <a:gd name="T12" fmla="*/ 5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0"/>
                  </a:moveTo>
                  <a:cubicBezTo>
                    <a:pt x="4" y="0"/>
                    <a:pt x="3" y="0"/>
                    <a:pt x="2" y="0"/>
                  </a:cubicBezTo>
                  <a:cubicBezTo>
                    <a:pt x="1" y="0"/>
                    <a:pt x="0" y="0"/>
                    <a:pt x="0" y="0"/>
                  </a:cubicBezTo>
                  <a:cubicBezTo>
                    <a:pt x="0" y="5"/>
                    <a:pt x="0" y="5"/>
                    <a:pt x="0" y="5"/>
                  </a:cubicBezTo>
                  <a:cubicBezTo>
                    <a:pt x="0" y="5"/>
                    <a:pt x="1" y="5"/>
                    <a:pt x="2" y="5"/>
                  </a:cubicBezTo>
                  <a:cubicBezTo>
                    <a:pt x="3" y="5"/>
                    <a:pt x="4" y="5"/>
                    <a:pt x="5" y="5"/>
                  </a:cubicBezTo>
                  <a:cubicBezTo>
                    <a:pt x="5" y="0"/>
                    <a:pt x="5" y="0"/>
                    <a:pt x="5"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069">
              <a:extLst>
                <a:ext uri="{FF2B5EF4-FFF2-40B4-BE49-F238E27FC236}">
                  <a16:creationId xmlns:a16="http://schemas.microsoft.com/office/drawing/2014/main" id="{9A9E65BF-D6DF-4991-88CB-49B4C4A6A114}"/>
                </a:ext>
              </a:extLst>
            </p:cNvPr>
            <p:cNvSpPr>
              <a:spLocks/>
            </p:cNvSpPr>
            <p:nvPr/>
          </p:nvSpPr>
          <p:spPr bwMode="auto">
            <a:xfrm>
              <a:off x="4709120" y="6007711"/>
              <a:ext cx="28375" cy="28375"/>
            </a:xfrm>
            <a:custGeom>
              <a:avLst/>
              <a:gdLst>
                <a:gd name="T0" fmla="*/ 2 w 5"/>
                <a:gd name="T1" fmla="*/ 0 h 5"/>
                <a:gd name="T2" fmla="*/ 0 w 5"/>
                <a:gd name="T3" fmla="*/ 0 h 5"/>
                <a:gd name="T4" fmla="*/ 0 w 5"/>
                <a:gd name="T5" fmla="*/ 5 h 5"/>
                <a:gd name="T6" fmla="*/ 2 w 5"/>
                <a:gd name="T7" fmla="*/ 5 h 5"/>
                <a:gd name="T8" fmla="*/ 5 w 5"/>
                <a:gd name="T9" fmla="*/ 5 h 5"/>
                <a:gd name="T10" fmla="*/ 5 w 5"/>
                <a:gd name="T11" fmla="*/ 0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1" y="0"/>
                    <a:pt x="0" y="0"/>
                    <a:pt x="0" y="0"/>
                  </a:cubicBezTo>
                  <a:cubicBezTo>
                    <a:pt x="0" y="5"/>
                    <a:pt x="0" y="5"/>
                    <a:pt x="0" y="5"/>
                  </a:cubicBezTo>
                  <a:cubicBezTo>
                    <a:pt x="0" y="5"/>
                    <a:pt x="1" y="5"/>
                    <a:pt x="2" y="5"/>
                  </a:cubicBezTo>
                  <a:cubicBezTo>
                    <a:pt x="3" y="5"/>
                    <a:pt x="4" y="5"/>
                    <a:pt x="5" y="5"/>
                  </a:cubicBezTo>
                  <a:cubicBezTo>
                    <a:pt x="5" y="0"/>
                    <a:pt x="5" y="0"/>
                    <a:pt x="5" y="0"/>
                  </a:cubicBezTo>
                  <a:cubicBezTo>
                    <a:pt x="4" y="0"/>
                    <a:pt x="3" y="0"/>
                    <a:pt x="2"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70">
              <a:extLst>
                <a:ext uri="{FF2B5EF4-FFF2-40B4-BE49-F238E27FC236}">
                  <a16:creationId xmlns:a16="http://schemas.microsoft.com/office/drawing/2014/main" id="{25EB44D5-DFC4-4722-BE6D-DB0FE6012796}"/>
                </a:ext>
              </a:extLst>
            </p:cNvPr>
            <p:cNvSpPr>
              <a:spLocks/>
            </p:cNvSpPr>
            <p:nvPr/>
          </p:nvSpPr>
          <p:spPr bwMode="auto">
            <a:xfrm>
              <a:off x="4801345" y="6043186"/>
              <a:ext cx="42564" cy="42564"/>
            </a:xfrm>
            <a:custGeom>
              <a:avLst/>
              <a:gdLst>
                <a:gd name="T0" fmla="*/ 4 w 8"/>
                <a:gd name="T1" fmla="*/ 0 h 8"/>
                <a:gd name="T2" fmla="*/ 0 w 8"/>
                <a:gd name="T3" fmla="*/ 4 h 8"/>
                <a:gd name="T4" fmla="*/ 4 w 8"/>
                <a:gd name="T5" fmla="*/ 8 h 8"/>
                <a:gd name="T6" fmla="*/ 8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0" y="4"/>
                    <a:pt x="0" y="4"/>
                    <a:pt x="0" y="4"/>
                  </a:cubicBezTo>
                  <a:cubicBezTo>
                    <a:pt x="2" y="5"/>
                    <a:pt x="3" y="6"/>
                    <a:pt x="4" y="8"/>
                  </a:cubicBezTo>
                  <a:cubicBezTo>
                    <a:pt x="8" y="4"/>
                    <a:pt x="8" y="4"/>
                    <a:pt x="8" y="4"/>
                  </a:cubicBezTo>
                  <a:cubicBezTo>
                    <a:pt x="7" y="2"/>
                    <a:pt x="6" y="1"/>
                    <a:pt x="4"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071">
              <a:extLst>
                <a:ext uri="{FF2B5EF4-FFF2-40B4-BE49-F238E27FC236}">
                  <a16:creationId xmlns:a16="http://schemas.microsoft.com/office/drawing/2014/main" id="{0F3EABA5-E1F7-4961-9EDB-16536059C5E6}"/>
                </a:ext>
              </a:extLst>
            </p:cNvPr>
            <p:cNvSpPr>
              <a:spLocks/>
            </p:cNvSpPr>
            <p:nvPr/>
          </p:nvSpPr>
          <p:spPr bwMode="auto">
            <a:xfrm>
              <a:off x="4602707" y="6241824"/>
              <a:ext cx="35472" cy="42564"/>
            </a:xfrm>
            <a:custGeom>
              <a:avLst/>
              <a:gdLst>
                <a:gd name="T0" fmla="*/ 3 w 7"/>
                <a:gd name="T1" fmla="*/ 0 h 8"/>
                <a:gd name="T2" fmla="*/ 0 w 7"/>
                <a:gd name="T3" fmla="*/ 4 h 8"/>
                <a:gd name="T4" fmla="*/ 3 w 7"/>
                <a:gd name="T5" fmla="*/ 8 h 8"/>
                <a:gd name="T6" fmla="*/ 7 w 7"/>
                <a:gd name="T7" fmla="*/ 4 h 8"/>
                <a:gd name="T8" fmla="*/ 5 w 7"/>
                <a:gd name="T9" fmla="*/ 2 h 8"/>
                <a:gd name="T10" fmla="*/ 5 w 7"/>
                <a:gd name="T11" fmla="*/ 2 h 8"/>
                <a:gd name="T12" fmla="*/ 5 w 7"/>
                <a:gd name="T13" fmla="*/ 2 h 8"/>
                <a:gd name="T14" fmla="*/ 3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3" y="0"/>
                  </a:moveTo>
                  <a:cubicBezTo>
                    <a:pt x="0" y="4"/>
                    <a:pt x="0" y="4"/>
                    <a:pt x="0" y="4"/>
                  </a:cubicBezTo>
                  <a:cubicBezTo>
                    <a:pt x="1" y="6"/>
                    <a:pt x="2" y="7"/>
                    <a:pt x="3" y="8"/>
                  </a:cubicBezTo>
                  <a:cubicBezTo>
                    <a:pt x="7" y="4"/>
                    <a:pt x="7" y="4"/>
                    <a:pt x="7" y="4"/>
                  </a:cubicBezTo>
                  <a:cubicBezTo>
                    <a:pt x="7" y="4"/>
                    <a:pt x="6" y="3"/>
                    <a:pt x="5" y="2"/>
                  </a:cubicBezTo>
                  <a:cubicBezTo>
                    <a:pt x="5" y="2"/>
                    <a:pt x="5" y="2"/>
                    <a:pt x="5" y="2"/>
                  </a:cubicBezTo>
                  <a:cubicBezTo>
                    <a:pt x="5" y="2"/>
                    <a:pt x="5" y="2"/>
                    <a:pt x="5" y="2"/>
                  </a:cubicBezTo>
                  <a:cubicBezTo>
                    <a:pt x="4" y="2"/>
                    <a:pt x="4" y="1"/>
                    <a:pt x="3"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072">
              <a:extLst>
                <a:ext uri="{FF2B5EF4-FFF2-40B4-BE49-F238E27FC236}">
                  <a16:creationId xmlns:a16="http://schemas.microsoft.com/office/drawing/2014/main" id="{0124A301-A012-42BB-9E10-98E9E9A0B3E5}"/>
                </a:ext>
              </a:extLst>
            </p:cNvPr>
            <p:cNvSpPr>
              <a:spLocks/>
            </p:cNvSpPr>
            <p:nvPr/>
          </p:nvSpPr>
          <p:spPr bwMode="auto">
            <a:xfrm>
              <a:off x="4602707" y="6043186"/>
              <a:ext cx="35472" cy="42564"/>
            </a:xfrm>
            <a:custGeom>
              <a:avLst/>
              <a:gdLst>
                <a:gd name="T0" fmla="*/ 3 w 7"/>
                <a:gd name="T1" fmla="*/ 0 h 8"/>
                <a:gd name="T2" fmla="*/ 0 w 7"/>
                <a:gd name="T3" fmla="*/ 4 h 8"/>
                <a:gd name="T4" fmla="*/ 3 w 7"/>
                <a:gd name="T5" fmla="*/ 8 h 8"/>
                <a:gd name="T6" fmla="*/ 5 w 7"/>
                <a:gd name="T7" fmla="*/ 6 h 8"/>
                <a:gd name="T8" fmla="*/ 5 w 7"/>
                <a:gd name="T9" fmla="*/ 5 h 8"/>
                <a:gd name="T10" fmla="*/ 5 w 7"/>
                <a:gd name="T11" fmla="*/ 5 h 8"/>
                <a:gd name="T12" fmla="*/ 7 w 7"/>
                <a:gd name="T13" fmla="*/ 4 h 8"/>
                <a:gd name="T14" fmla="*/ 3 w 7"/>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3" y="0"/>
                  </a:moveTo>
                  <a:cubicBezTo>
                    <a:pt x="2" y="1"/>
                    <a:pt x="1" y="2"/>
                    <a:pt x="0" y="4"/>
                  </a:cubicBezTo>
                  <a:cubicBezTo>
                    <a:pt x="3" y="8"/>
                    <a:pt x="3" y="8"/>
                    <a:pt x="3" y="8"/>
                  </a:cubicBezTo>
                  <a:cubicBezTo>
                    <a:pt x="4" y="7"/>
                    <a:pt x="5" y="6"/>
                    <a:pt x="5" y="6"/>
                  </a:cubicBezTo>
                  <a:cubicBezTo>
                    <a:pt x="5" y="5"/>
                    <a:pt x="5" y="5"/>
                    <a:pt x="5" y="5"/>
                  </a:cubicBezTo>
                  <a:cubicBezTo>
                    <a:pt x="5" y="5"/>
                    <a:pt x="5" y="5"/>
                    <a:pt x="5" y="5"/>
                  </a:cubicBezTo>
                  <a:cubicBezTo>
                    <a:pt x="6" y="5"/>
                    <a:pt x="7" y="4"/>
                    <a:pt x="7" y="4"/>
                  </a:cubicBezTo>
                  <a:cubicBezTo>
                    <a:pt x="3" y="0"/>
                    <a:pt x="3" y="0"/>
                    <a:pt x="3"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73">
              <a:extLst>
                <a:ext uri="{FF2B5EF4-FFF2-40B4-BE49-F238E27FC236}">
                  <a16:creationId xmlns:a16="http://schemas.microsoft.com/office/drawing/2014/main" id="{6596769E-E520-4263-8FE2-4D1BF279985B}"/>
                </a:ext>
              </a:extLst>
            </p:cNvPr>
            <p:cNvSpPr>
              <a:spLocks/>
            </p:cNvSpPr>
            <p:nvPr/>
          </p:nvSpPr>
          <p:spPr bwMode="auto">
            <a:xfrm>
              <a:off x="4801345" y="6241824"/>
              <a:ext cx="42564" cy="42564"/>
            </a:xfrm>
            <a:custGeom>
              <a:avLst/>
              <a:gdLst>
                <a:gd name="T0" fmla="*/ 4 w 8"/>
                <a:gd name="T1" fmla="*/ 0 h 8"/>
                <a:gd name="T2" fmla="*/ 0 w 8"/>
                <a:gd name="T3" fmla="*/ 4 h 8"/>
                <a:gd name="T4" fmla="*/ 4 w 8"/>
                <a:gd name="T5" fmla="*/ 8 h 8"/>
                <a:gd name="T6" fmla="*/ 8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3" y="2"/>
                    <a:pt x="2" y="3"/>
                    <a:pt x="0" y="4"/>
                  </a:cubicBezTo>
                  <a:cubicBezTo>
                    <a:pt x="4" y="8"/>
                    <a:pt x="4" y="8"/>
                    <a:pt x="4" y="8"/>
                  </a:cubicBezTo>
                  <a:cubicBezTo>
                    <a:pt x="6" y="7"/>
                    <a:pt x="7" y="6"/>
                    <a:pt x="8" y="4"/>
                  </a:cubicBezTo>
                  <a:cubicBezTo>
                    <a:pt x="4" y="0"/>
                    <a:pt x="4" y="0"/>
                    <a:pt x="4" y="0"/>
                  </a:cubicBezTo>
                </a:path>
              </a:pathLst>
            </a:custGeom>
            <a:solidFill>
              <a:srgbClr val="AA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Oval 5074">
              <a:extLst>
                <a:ext uri="{FF2B5EF4-FFF2-40B4-BE49-F238E27FC236}">
                  <a16:creationId xmlns:a16="http://schemas.microsoft.com/office/drawing/2014/main" id="{D8A6CE1A-FE9F-40C3-BF85-3D8542CD07D4}"/>
                </a:ext>
              </a:extLst>
            </p:cNvPr>
            <p:cNvSpPr>
              <a:spLocks noChangeArrowheads="1"/>
            </p:cNvSpPr>
            <p:nvPr/>
          </p:nvSpPr>
          <p:spPr bwMode="auto">
            <a:xfrm>
              <a:off x="4595615" y="6036089"/>
              <a:ext cx="262488" cy="255391"/>
            </a:xfrm>
            <a:prstGeom prst="ellipse">
              <a:avLst/>
            </a:prstGeom>
            <a:solidFill>
              <a:srgbClr val="EAE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075">
              <a:extLst>
                <a:ext uri="{FF2B5EF4-FFF2-40B4-BE49-F238E27FC236}">
                  <a16:creationId xmlns:a16="http://schemas.microsoft.com/office/drawing/2014/main" id="{5B789EFC-3A44-4E98-948C-EAE3213A182A}"/>
                </a:ext>
              </a:extLst>
            </p:cNvPr>
            <p:cNvSpPr>
              <a:spLocks noEditPoints="1"/>
            </p:cNvSpPr>
            <p:nvPr/>
          </p:nvSpPr>
          <p:spPr bwMode="auto">
            <a:xfrm>
              <a:off x="4602707" y="6085750"/>
              <a:ext cx="14189" cy="21283"/>
            </a:xfrm>
            <a:custGeom>
              <a:avLst/>
              <a:gdLst>
                <a:gd name="T0" fmla="*/ 0 w 3"/>
                <a:gd name="T1" fmla="*/ 5 h 5"/>
                <a:gd name="T2" fmla="*/ 0 w 3"/>
                <a:gd name="T3" fmla="*/ 5 h 5"/>
                <a:gd name="T4" fmla="*/ 0 w 3"/>
                <a:gd name="T5" fmla="*/ 5 h 5"/>
                <a:gd name="T6" fmla="*/ 3 w 3"/>
                <a:gd name="T7" fmla="*/ 0 h 5"/>
                <a:gd name="T8" fmla="*/ 0 w 3"/>
                <a:gd name="T9" fmla="*/ 5 h 5"/>
                <a:gd name="T10" fmla="*/ 3 w 3"/>
                <a:gd name="T11" fmla="*/ 0 h 5"/>
                <a:gd name="T12" fmla="*/ 3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5"/>
                  </a:moveTo>
                  <a:cubicBezTo>
                    <a:pt x="0" y="5"/>
                    <a:pt x="0" y="5"/>
                    <a:pt x="0" y="5"/>
                  </a:cubicBezTo>
                  <a:cubicBezTo>
                    <a:pt x="0" y="5"/>
                    <a:pt x="0" y="5"/>
                    <a:pt x="0" y="5"/>
                  </a:cubicBezTo>
                  <a:moveTo>
                    <a:pt x="3" y="0"/>
                  </a:moveTo>
                  <a:cubicBezTo>
                    <a:pt x="2" y="1"/>
                    <a:pt x="1" y="3"/>
                    <a:pt x="0" y="5"/>
                  </a:cubicBezTo>
                  <a:cubicBezTo>
                    <a:pt x="1" y="3"/>
                    <a:pt x="2" y="1"/>
                    <a:pt x="3" y="0"/>
                  </a:cubicBezTo>
                  <a:cubicBezTo>
                    <a:pt x="3" y="0"/>
                    <a:pt x="3" y="0"/>
                    <a:pt x="3" y="0"/>
                  </a:cubicBezTo>
                </a:path>
              </a:pathLst>
            </a:custGeom>
            <a:solidFill>
              <a:srgbClr val="CD4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076">
              <a:extLst>
                <a:ext uri="{FF2B5EF4-FFF2-40B4-BE49-F238E27FC236}">
                  <a16:creationId xmlns:a16="http://schemas.microsoft.com/office/drawing/2014/main" id="{9A883855-9085-4DCC-807E-D7B67DBAA826}"/>
                </a:ext>
              </a:extLst>
            </p:cNvPr>
            <p:cNvSpPr>
              <a:spLocks noEditPoints="1"/>
            </p:cNvSpPr>
            <p:nvPr/>
          </p:nvSpPr>
          <p:spPr bwMode="auto">
            <a:xfrm>
              <a:off x="4595615" y="6163787"/>
              <a:ext cx="0" cy="7097"/>
            </a:xfrm>
            <a:custGeom>
              <a:avLst/>
              <a:gdLst>
                <a:gd name="T0" fmla="*/ 2 h 2"/>
                <a:gd name="T1" fmla="*/ 2 h 2"/>
                <a:gd name="T2" fmla="*/ 2 h 2"/>
                <a:gd name="T3" fmla="*/ 2 h 2"/>
                <a:gd name="T4" fmla="*/ 2 h 2"/>
                <a:gd name="T5" fmla="*/ 2 h 2"/>
                <a:gd name="T6" fmla="*/ 2 h 2"/>
                <a:gd name="T7" fmla="*/ 2 h 2"/>
                <a:gd name="T8" fmla="*/ 2 h 2"/>
                <a:gd name="T9" fmla="*/ 2 h 2"/>
                <a:gd name="T10" fmla="*/ 2 h 2"/>
                <a:gd name="T11" fmla="*/ 2 h 2"/>
                <a:gd name="T12" fmla="*/ 2 h 2"/>
                <a:gd name="T13" fmla="*/ 2 h 2"/>
                <a:gd name="T14" fmla="*/ 2 h 2"/>
                <a:gd name="T15" fmla="*/ 1 h 2"/>
                <a:gd name="T16" fmla="*/ 2 h 2"/>
                <a:gd name="T17" fmla="*/ 1 h 2"/>
                <a:gd name="T18" fmla="*/ 1 h 2"/>
                <a:gd name="T19" fmla="*/ 1 h 2"/>
                <a:gd name="T20" fmla="*/ 1 h 2"/>
                <a:gd name="T21" fmla="*/ 0 h 2"/>
                <a:gd name="T22" fmla="*/ 1 h 2"/>
                <a:gd name="T23"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Lst>
              <a:rect l="0" t="0" r="r" b="b"/>
              <a:pathLst>
                <a:path h="2">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2"/>
                  </a:cubicBezTo>
                  <a:cubicBezTo>
                    <a:pt x="0" y="1"/>
                    <a:pt x="0" y="1"/>
                    <a:pt x="0" y="1"/>
                  </a:cubicBezTo>
                  <a:moveTo>
                    <a:pt x="0" y="1"/>
                  </a:moveTo>
                  <a:cubicBezTo>
                    <a:pt x="0" y="1"/>
                    <a:pt x="0" y="1"/>
                    <a:pt x="0" y="1"/>
                  </a:cubicBezTo>
                  <a:cubicBezTo>
                    <a:pt x="0" y="1"/>
                    <a:pt x="0" y="1"/>
                    <a:pt x="0" y="1"/>
                  </a:cubicBezTo>
                  <a:moveTo>
                    <a:pt x="0" y="0"/>
                  </a:moveTo>
                  <a:cubicBezTo>
                    <a:pt x="0" y="0"/>
                    <a:pt x="0" y="1"/>
                    <a:pt x="0" y="1"/>
                  </a:cubicBezTo>
                  <a:cubicBezTo>
                    <a:pt x="0" y="1"/>
                    <a:pt x="0" y="0"/>
                    <a:pt x="0"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077">
              <a:extLst>
                <a:ext uri="{FF2B5EF4-FFF2-40B4-BE49-F238E27FC236}">
                  <a16:creationId xmlns:a16="http://schemas.microsoft.com/office/drawing/2014/main" id="{6850B246-183A-4047-8DF6-634FC8EC8E9E}"/>
                </a:ext>
              </a:extLst>
            </p:cNvPr>
            <p:cNvSpPr>
              <a:spLocks noEditPoints="1"/>
            </p:cNvSpPr>
            <p:nvPr/>
          </p:nvSpPr>
          <p:spPr bwMode="auto">
            <a:xfrm>
              <a:off x="4638180" y="6263105"/>
              <a:ext cx="35472" cy="21283"/>
            </a:xfrm>
            <a:custGeom>
              <a:avLst/>
              <a:gdLst>
                <a:gd name="T0" fmla="*/ 6 w 6"/>
                <a:gd name="T1" fmla="*/ 4 h 4"/>
                <a:gd name="T2" fmla="*/ 6 w 6"/>
                <a:gd name="T3" fmla="*/ 4 h 4"/>
                <a:gd name="T4" fmla="*/ 6 w 6"/>
                <a:gd name="T5" fmla="*/ 4 h 4"/>
                <a:gd name="T6" fmla="*/ 0 w 6"/>
                <a:gd name="T7" fmla="*/ 0 h 4"/>
                <a:gd name="T8" fmla="*/ 0 w 6"/>
                <a:gd name="T9" fmla="*/ 0 h 4"/>
                <a:gd name="T10" fmla="*/ 6 w 6"/>
                <a:gd name="T11" fmla="*/ 4 h 4"/>
                <a:gd name="T12" fmla="*/ 0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4"/>
                  </a:moveTo>
                  <a:cubicBezTo>
                    <a:pt x="6" y="4"/>
                    <a:pt x="6" y="4"/>
                    <a:pt x="6" y="4"/>
                  </a:cubicBezTo>
                  <a:cubicBezTo>
                    <a:pt x="6" y="4"/>
                    <a:pt x="6" y="4"/>
                    <a:pt x="6" y="4"/>
                  </a:cubicBezTo>
                  <a:moveTo>
                    <a:pt x="0" y="0"/>
                  </a:moveTo>
                  <a:cubicBezTo>
                    <a:pt x="0" y="0"/>
                    <a:pt x="0" y="0"/>
                    <a:pt x="0" y="0"/>
                  </a:cubicBezTo>
                  <a:cubicBezTo>
                    <a:pt x="2" y="2"/>
                    <a:pt x="4" y="3"/>
                    <a:pt x="6" y="4"/>
                  </a:cubicBezTo>
                  <a:cubicBezTo>
                    <a:pt x="4" y="3"/>
                    <a:pt x="2" y="2"/>
                    <a:pt x="0" y="0"/>
                  </a:cubicBezTo>
                </a:path>
              </a:pathLst>
            </a:custGeom>
            <a:solidFill>
              <a:srgbClr val="CD4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078">
              <a:extLst>
                <a:ext uri="{FF2B5EF4-FFF2-40B4-BE49-F238E27FC236}">
                  <a16:creationId xmlns:a16="http://schemas.microsoft.com/office/drawing/2014/main" id="{163F6144-EB5F-41C9-8C16-73A4C57075FD}"/>
                </a:ext>
              </a:extLst>
            </p:cNvPr>
            <p:cNvSpPr>
              <a:spLocks noEditPoints="1"/>
            </p:cNvSpPr>
            <p:nvPr/>
          </p:nvSpPr>
          <p:spPr bwMode="auto">
            <a:xfrm>
              <a:off x="4631083" y="6256012"/>
              <a:ext cx="7097" cy="7097"/>
            </a:xfrm>
            <a:custGeom>
              <a:avLst/>
              <a:gdLst>
                <a:gd name="T0" fmla="*/ 0 w 2"/>
                <a:gd name="T1" fmla="*/ 0 h 2"/>
                <a:gd name="T2" fmla="*/ 2 w 2"/>
                <a:gd name="T3" fmla="*/ 2 h 2"/>
                <a:gd name="T4" fmla="*/ 2 w 2"/>
                <a:gd name="T5" fmla="*/ 2 h 2"/>
                <a:gd name="T6" fmla="*/ 0 w 2"/>
                <a:gd name="T7" fmla="*/ 0 h 2"/>
                <a:gd name="T8" fmla="*/ 0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cubicBezTo>
                    <a:pt x="1" y="1"/>
                    <a:pt x="2" y="2"/>
                    <a:pt x="2" y="2"/>
                  </a:cubicBezTo>
                  <a:cubicBezTo>
                    <a:pt x="2" y="2"/>
                    <a:pt x="2" y="2"/>
                    <a:pt x="2" y="2"/>
                  </a:cubicBezTo>
                  <a:cubicBezTo>
                    <a:pt x="2" y="2"/>
                    <a:pt x="1" y="1"/>
                    <a:pt x="0" y="0"/>
                  </a:cubicBezTo>
                  <a:moveTo>
                    <a:pt x="0" y="0"/>
                  </a:moveTo>
                  <a:cubicBezTo>
                    <a:pt x="0" y="0"/>
                    <a:pt x="0" y="0"/>
                    <a:pt x="0" y="0"/>
                  </a:cubicBezTo>
                  <a:cubicBezTo>
                    <a:pt x="0" y="0"/>
                    <a:pt x="0" y="0"/>
                    <a:pt x="0"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079">
              <a:extLst>
                <a:ext uri="{FF2B5EF4-FFF2-40B4-BE49-F238E27FC236}">
                  <a16:creationId xmlns:a16="http://schemas.microsoft.com/office/drawing/2014/main" id="{0E577277-EA68-4F86-B610-8DA869DD919B}"/>
                </a:ext>
              </a:extLst>
            </p:cNvPr>
            <p:cNvSpPr>
              <a:spLocks noEditPoints="1"/>
            </p:cNvSpPr>
            <p:nvPr/>
          </p:nvSpPr>
          <p:spPr bwMode="auto">
            <a:xfrm>
              <a:off x="4616896" y="6071561"/>
              <a:ext cx="14189" cy="14189"/>
            </a:xfrm>
            <a:custGeom>
              <a:avLst/>
              <a:gdLst>
                <a:gd name="T0" fmla="*/ 2 w 2"/>
                <a:gd name="T1" fmla="*/ 1 h 3"/>
                <a:gd name="T2" fmla="*/ 0 w 2"/>
                <a:gd name="T3" fmla="*/ 3 h 3"/>
                <a:gd name="T4" fmla="*/ 0 w 2"/>
                <a:gd name="T5" fmla="*/ 3 h 3"/>
                <a:gd name="T6" fmla="*/ 2 w 2"/>
                <a:gd name="T7" fmla="*/ 1 h 3"/>
                <a:gd name="T8" fmla="*/ 2 w 2"/>
                <a:gd name="T9" fmla="*/ 0 h 3"/>
                <a:gd name="T10" fmla="*/ 2 w 2"/>
                <a:gd name="T11" fmla="*/ 0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1"/>
                  </a:moveTo>
                  <a:cubicBezTo>
                    <a:pt x="2" y="1"/>
                    <a:pt x="1" y="2"/>
                    <a:pt x="0" y="3"/>
                  </a:cubicBezTo>
                  <a:cubicBezTo>
                    <a:pt x="0" y="3"/>
                    <a:pt x="0" y="3"/>
                    <a:pt x="0" y="3"/>
                  </a:cubicBezTo>
                  <a:cubicBezTo>
                    <a:pt x="1" y="2"/>
                    <a:pt x="2" y="1"/>
                    <a:pt x="2" y="1"/>
                  </a:cubicBezTo>
                  <a:moveTo>
                    <a:pt x="2" y="0"/>
                  </a:moveTo>
                  <a:cubicBezTo>
                    <a:pt x="2" y="0"/>
                    <a:pt x="2" y="0"/>
                    <a:pt x="2" y="0"/>
                  </a:cubicBezTo>
                  <a:cubicBezTo>
                    <a:pt x="2" y="0"/>
                    <a:pt x="2" y="0"/>
                    <a:pt x="2" y="0"/>
                  </a:cubicBezTo>
                </a:path>
              </a:pathLst>
            </a:custGeom>
            <a:solidFill>
              <a:srgbClr val="9946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080">
              <a:extLst>
                <a:ext uri="{FF2B5EF4-FFF2-40B4-BE49-F238E27FC236}">
                  <a16:creationId xmlns:a16="http://schemas.microsoft.com/office/drawing/2014/main" id="{1DF4288A-E70D-430E-A3BE-692E1FA00250}"/>
                </a:ext>
              </a:extLst>
            </p:cNvPr>
            <p:cNvSpPr>
              <a:spLocks/>
            </p:cNvSpPr>
            <p:nvPr/>
          </p:nvSpPr>
          <p:spPr bwMode="auto">
            <a:xfrm>
              <a:off x="4595615" y="6036089"/>
              <a:ext cx="134790" cy="255391"/>
            </a:xfrm>
            <a:custGeom>
              <a:avLst/>
              <a:gdLst>
                <a:gd name="T0" fmla="*/ 25 w 26"/>
                <a:gd name="T1" fmla="*/ 0 h 51"/>
                <a:gd name="T2" fmla="*/ 9 w 26"/>
                <a:gd name="T3" fmla="*/ 6 h 51"/>
                <a:gd name="T4" fmla="*/ 7 w 26"/>
                <a:gd name="T5" fmla="*/ 7 h 51"/>
                <a:gd name="T6" fmla="*/ 7 w 26"/>
                <a:gd name="T7" fmla="*/ 7 h 51"/>
                <a:gd name="T8" fmla="*/ 7 w 26"/>
                <a:gd name="T9" fmla="*/ 8 h 51"/>
                <a:gd name="T10" fmla="*/ 5 w 26"/>
                <a:gd name="T11" fmla="*/ 10 h 51"/>
                <a:gd name="T12" fmla="*/ 2 w 26"/>
                <a:gd name="T13" fmla="*/ 15 h 51"/>
                <a:gd name="T14" fmla="*/ 2 w 26"/>
                <a:gd name="T15" fmla="*/ 15 h 51"/>
                <a:gd name="T16" fmla="*/ 2 w 26"/>
                <a:gd name="T17" fmla="*/ 15 h 51"/>
                <a:gd name="T18" fmla="*/ 0 w 26"/>
                <a:gd name="T19" fmla="*/ 25 h 51"/>
                <a:gd name="T20" fmla="*/ 0 w 26"/>
                <a:gd name="T21" fmla="*/ 26 h 51"/>
                <a:gd name="T22" fmla="*/ 0 w 26"/>
                <a:gd name="T23" fmla="*/ 26 h 51"/>
                <a:gd name="T24" fmla="*/ 0 w 26"/>
                <a:gd name="T25" fmla="*/ 26 h 51"/>
                <a:gd name="T26" fmla="*/ 0 w 26"/>
                <a:gd name="T27" fmla="*/ 26 h 51"/>
                <a:gd name="T28" fmla="*/ 0 w 26"/>
                <a:gd name="T29" fmla="*/ 27 h 51"/>
                <a:gd name="T30" fmla="*/ 0 w 26"/>
                <a:gd name="T31" fmla="*/ 27 h 51"/>
                <a:gd name="T32" fmla="*/ 0 w 26"/>
                <a:gd name="T33" fmla="*/ 27 h 51"/>
                <a:gd name="T34" fmla="*/ 0 w 26"/>
                <a:gd name="T35" fmla="*/ 27 h 51"/>
                <a:gd name="T36" fmla="*/ 0 w 26"/>
                <a:gd name="T37" fmla="*/ 27 h 51"/>
                <a:gd name="T38" fmla="*/ 0 w 26"/>
                <a:gd name="T39" fmla="*/ 27 h 51"/>
                <a:gd name="T40" fmla="*/ 0 w 26"/>
                <a:gd name="T41" fmla="*/ 27 h 51"/>
                <a:gd name="T42" fmla="*/ 0 w 26"/>
                <a:gd name="T43" fmla="*/ 27 h 51"/>
                <a:gd name="T44" fmla="*/ 0 w 26"/>
                <a:gd name="T45" fmla="*/ 27 h 51"/>
                <a:gd name="T46" fmla="*/ 0 w 26"/>
                <a:gd name="T47" fmla="*/ 27 h 51"/>
                <a:gd name="T48" fmla="*/ 0 w 26"/>
                <a:gd name="T49" fmla="*/ 27 h 51"/>
                <a:gd name="T50" fmla="*/ 6 w 26"/>
                <a:gd name="T51" fmla="*/ 42 h 51"/>
                <a:gd name="T52" fmla="*/ 7 w 26"/>
                <a:gd name="T53" fmla="*/ 43 h 51"/>
                <a:gd name="T54" fmla="*/ 7 w 26"/>
                <a:gd name="T55" fmla="*/ 43 h 51"/>
                <a:gd name="T56" fmla="*/ 7 w 26"/>
                <a:gd name="T57" fmla="*/ 43 h 51"/>
                <a:gd name="T58" fmla="*/ 9 w 26"/>
                <a:gd name="T59" fmla="*/ 45 h 51"/>
                <a:gd name="T60" fmla="*/ 15 w 26"/>
                <a:gd name="T61" fmla="*/ 49 h 51"/>
                <a:gd name="T62" fmla="*/ 15 w 26"/>
                <a:gd name="T63" fmla="*/ 49 h 51"/>
                <a:gd name="T64" fmla="*/ 15 w 26"/>
                <a:gd name="T65" fmla="*/ 49 h 51"/>
                <a:gd name="T66" fmla="*/ 25 w 26"/>
                <a:gd name="T67" fmla="*/ 51 h 51"/>
                <a:gd name="T68" fmla="*/ 26 w 26"/>
                <a:gd name="T69" fmla="*/ 51 h 51"/>
                <a:gd name="T70" fmla="*/ 26 w 26"/>
                <a:gd name="T71" fmla="*/ 0 h 51"/>
                <a:gd name="T72" fmla="*/ 25 w 26"/>
                <a:gd name="T7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51">
                  <a:moveTo>
                    <a:pt x="25" y="0"/>
                  </a:moveTo>
                  <a:cubicBezTo>
                    <a:pt x="19" y="0"/>
                    <a:pt x="13" y="2"/>
                    <a:pt x="9" y="6"/>
                  </a:cubicBezTo>
                  <a:cubicBezTo>
                    <a:pt x="8" y="7"/>
                    <a:pt x="8" y="7"/>
                    <a:pt x="7" y="7"/>
                  </a:cubicBezTo>
                  <a:cubicBezTo>
                    <a:pt x="7" y="7"/>
                    <a:pt x="7" y="7"/>
                    <a:pt x="7" y="7"/>
                  </a:cubicBezTo>
                  <a:cubicBezTo>
                    <a:pt x="7" y="7"/>
                    <a:pt x="7" y="7"/>
                    <a:pt x="7" y="8"/>
                  </a:cubicBezTo>
                  <a:cubicBezTo>
                    <a:pt x="7" y="8"/>
                    <a:pt x="6" y="9"/>
                    <a:pt x="5" y="10"/>
                  </a:cubicBezTo>
                  <a:cubicBezTo>
                    <a:pt x="4" y="11"/>
                    <a:pt x="3" y="13"/>
                    <a:pt x="2" y="15"/>
                  </a:cubicBezTo>
                  <a:cubicBezTo>
                    <a:pt x="2" y="15"/>
                    <a:pt x="2" y="15"/>
                    <a:pt x="2" y="15"/>
                  </a:cubicBezTo>
                  <a:cubicBezTo>
                    <a:pt x="2" y="15"/>
                    <a:pt x="2" y="15"/>
                    <a:pt x="2" y="15"/>
                  </a:cubicBezTo>
                  <a:cubicBezTo>
                    <a:pt x="1" y="18"/>
                    <a:pt x="0" y="22"/>
                    <a:pt x="0" y="25"/>
                  </a:cubicBezTo>
                  <a:cubicBezTo>
                    <a:pt x="0" y="25"/>
                    <a:pt x="0" y="26"/>
                    <a:pt x="0" y="26"/>
                  </a:cubicBezTo>
                  <a:cubicBezTo>
                    <a:pt x="0" y="26"/>
                    <a:pt x="0" y="26"/>
                    <a:pt x="0" y="26"/>
                  </a:cubicBezTo>
                  <a:cubicBezTo>
                    <a:pt x="0" y="26"/>
                    <a:pt x="0" y="26"/>
                    <a:pt x="0" y="26"/>
                  </a:cubicBezTo>
                  <a:cubicBezTo>
                    <a:pt x="0" y="26"/>
                    <a:pt x="0" y="26"/>
                    <a:pt x="0" y="26"/>
                  </a:cubicBezTo>
                  <a:cubicBezTo>
                    <a:pt x="0" y="26"/>
                    <a:pt x="0" y="26"/>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33"/>
                    <a:pt x="2" y="38"/>
                    <a:pt x="6" y="42"/>
                  </a:cubicBezTo>
                  <a:cubicBezTo>
                    <a:pt x="6" y="43"/>
                    <a:pt x="7" y="43"/>
                    <a:pt x="7" y="43"/>
                  </a:cubicBezTo>
                  <a:cubicBezTo>
                    <a:pt x="7" y="43"/>
                    <a:pt x="7" y="43"/>
                    <a:pt x="7" y="43"/>
                  </a:cubicBezTo>
                  <a:cubicBezTo>
                    <a:pt x="7" y="43"/>
                    <a:pt x="7" y="43"/>
                    <a:pt x="7" y="43"/>
                  </a:cubicBezTo>
                  <a:cubicBezTo>
                    <a:pt x="8" y="44"/>
                    <a:pt x="9" y="45"/>
                    <a:pt x="9" y="45"/>
                  </a:cubicBezTo>
                  <a:cubicBezTo>
                    <a:pt x="11" y="47"/>
                    <a:pt x="13" y="48"/>
                    <a:pt x="15" y="49"/>
                  </a:cubicBezTo>
                  <a:cubicBezTo>
                    <a:pt x="15" y="49"/>
                    <a:pt x="15" y="49"/>
                    <a:pt x="15" y="49"/>
                  </a:cubicBezTo>
                  <a:cubicBezTo>
                    <a:pt x="15" y="49"/>
                    <a:pt x="15" y="49"/>
                    <a:pt x="15" y="49"/>
                  </a:cubicBezTo>
                  <a:cubicBezTo>
                    <a:pt x="18" y="50"/>
                    <a:pt x="22" y="51"/>
                    <a:pt x="25" y="51"/>
                  </a:cubicBezTo>
                  <a:cubicBezTo>
                    <a:pt x="26" y="51"/>
                    <a:pt x="26" y="51"/>
                    <a:pt x="26" y="51"/>
                  </a:cubicBezTo>
                  <a:cubicBezTo>
                    <a:pt x="26" y="0"/>
                    <a:pt x="26" y="0"/>
                    <a:pt x="26" y="0"/>
                  </a:cubicBezTo>
                  <a:cubicBezTo>
                    <a:pt x="26" y="0"/>
                    <a:pt x="26" y="0"/>
                    <a:pt x="25" y="0"/>
                  </a:cubicBezTo>
                </a:path>
              </a:pathLst>
            </a:custGeom>
            <a:solidFill>
              <a:srgbClr val="CFC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Rectangle 5081">
              <a:extLst>
                <a:ext uri="{FF2B5EF4-FFF2-40B4-BE49-F238E27FC236}">
                  <a16:creationId xmlns:a16="http://schemas.microsoft.com/office/drawing/2014/main" id="{AD2C886A-B357-4C6D-81ED-C897D63B798B}"/>
                </a:ext>
              </a:extLst>
            </p:cNvPr>
            <p:cNvSpPr>
              <a:spLocks noChangeArrowheads="1"/>
            </p:cNvSpPr>
            <p:nvPr/>
          </p:nvSpPr>
          <p:spPr bwMode="auto">
            <a:xfrm>
              <a:off x="4730401" y="5851643"/>
              <a:ext cx="468217"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5082">
              <a:extLst>
                <a:ext uri="{FF2B5EF4-FFF2-40B4-BE49-F238E27FC236}">
                  <a16:creationId xmlns:a16="http://schemas.microsoft.com/office/drawing/2014/main" id="{C790A76D-A3D8-4FB2-9A61-E22F19BB9776}"/>
                </a:ext>
              </a:extLst>
            </p:cNvPr>
            <p:cNvSpPr>
              <a:spLocks noChangeArrowheads="1"/>
            </p:cNvSpPr>
            <p:nvPr/>
          </p:nvSpPr>
          <p:spPr bwMode="auto">
            <a:xfrm>
              <a:off x="4765873" y="5922583"/>
              <a:ext cx="361805" cy="35472"/>
            </a:xfrm>
            <a:prstGeom prst="rect">
              <a:avLst/>
            </a:prstGeom>
            <a:solidFill>
              <a:srgbClr val="3735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083">
              <a:extLst>
                <a:ext uri="{FF2B5EF4-FFF2-40B4-BE49-F238E27FC236}">
                  <a16:creationId xmlns:a16="http://schemas.microsoft.com/office/drawing/2014/main" id="{EDC52490-DE64-4728-A1CC-064777A24172}"/>
                </a:ext>
              </a:extLst>
            </p:cNvPr>
            <p:cNvSpPr>
              <a:spLocks noEditPoints="1"/>
            </p:cNvSpPr>
            <p:nvPr/>
          </p:nvSpPr>
          <p:spPr bwMode="auto">
            <a:xfrm>
              <a:off x="5134773" y="6142506"/>
              <a:ext cx="141882" cy="92226"/>
            </a:xfrm>
            <a:custGeom>
              <a:avLst/>
              <a:gdLst>
                <a:gd name="T0" fmla="*/ 15 w 28"/>
                <a:gd name="T1" fmla="*/ 17 h 18"/>
                <a:gd name="T2" fmla="*/ 16 w 28"/>
                <a:gd name="T3" fmla="*/ 18 h 18"/>
                <a:gd name="T4" fmla="*/ 19 w 28"/>
                <a:gd name="T5" fmla="*/ 16 h 18"/>
                <a:gd name="T6" fmla="*/ 23 w 28"/>
                <a:gd name="T7" fmla="*/ 13 h 18"/>
                <a:gd name="T8" fmla="*/ 25 w 28"/>
                <a:gd name="T9" fmla="*/ 12 h 18"/>
                <a:gd name="T10" fmla="*/ 25 w 28"/>
                <a:gd name="T11" fmla="*/ 13 h 18"/>
                <a:gd name="T12" fmla="*/ 26 w 28"/>
                <a:gd name="T13" fmla="*/ 14 h 18"/>
                <a:gd name="T14" fmla="*/ 28 w 28"/>
                <a:gd name="T15" fmla="*/ 11 h 18"/>
                <a:gd name="T16" fmla="*/ 27 w 28"/>
                <a:gd name="T17" fmla="*/ 10 h 18"/>
                <a:gd name="T18" fmla="*/ 27 w 28"/>
                <a:gd name="T19" fmla="*/ 10 h 18"/>
                <a:gd name="T20" fmla="*/ 26 w 28"/>
                <a:gd name="T21" fmla="*/ 6 h 18"/>
                <a:gd name="T22" fmla="*/ 20 w 28"/>
                <a:gd name="T23" fmla="*/ 2 h 18"/>
                <a:gd name="T24" fmla="*/ 16 w 28"/>
                <a:gd name="T25" fmla="*/ 4 h 18"/>
                <a:gd name="T26" fmla="*/ 18 w 28"/>
                <a:gd name="T27" fmla="*/ 10 h 18"/>
                <a:gd name="T28" fmla="*/ 17 w 28"/>
                <a:gd name="T29" fmla="*/ 10 h 18"/>
                <a:gd name="T30" fmla="*/ 16 w 28"/>
                <a:gd name="T31" fmla="*/ 10 h 18"/>
                <a:gd name="T32" fmla="*/ 11 w 28"/>
                <a:gd name="T33" fmla="*/ 8 h 18"/>
                <a:gd name="T34" fmla="*/ 11 w 28"/>
                <a:gd name="T35" fmla="*/ 6 h 18"/>
                <a:gd name="T36" fmla="*/ 12 w 28"/>
                <a:gd name="T37" fmla="*/ 2 h 18"/>
                <a:gd name="T38" fmla="*/ 7 w 28"/>
                <a:gd name="T39" fmla="*/ 0 h 18"/>
                <a:gd name="T40" fmla="*/ 2 w 28"/>
                <a:gd name="T41" fmla="*/ 2 h 18"/>
                <a:gd name="T42" fmla="*/ 6 w 28"/>
                <a:gd name="T43" fmla="*/ 16 h 18"/>
                <a:gd name="T44" fmla="*/ 8 w 28"/>
                <a:gd name="T45" fmla="*/ 14 h 18"/>
                <a:gd name="T46" fmla="*/ 5 w 28"/>
                <a:gd name="T47" fmla="*/ 4 h 18"/>
                <a:gd name="T48" fmla="*/ 7 w 28"/>
                <a:gd name="T49" fmla="*/ 3 h 18"/>
                <a:gd name="T50" fmla="*/ 9 w 28"/>
                <a:gd name="T51" fmla="*/ 3 h 18"/>
                <a:gd name="T52" fmla="*/ 8 w 28"/>
                <a:gd name="T53" fmla="*/ 5 h 18"/>
                <a:gd name="T54" fmla="*/ 8 w 28"/>
                <a:gd name="T55" fmla="*/ 10 h 18"/>
                <a:gd name="T56" fmla="*/ 15 w 28"/>
                <a:gd name="T57" fmla="*/ 13 h 18"/>
                <a:gd name="T58" fmla="*/ 15 w 28"/>
                <a:gd name="T59" fmla="*/ 17 h 18"/>
                <a:gd name="T60" fmla="*/ 19 w 28"/>
                <a:gd name="T61" fmla="*/ 6 h 18"/>
                <a:gd name="T62" fmla="*/ 20 w 28"/>
                <a:gd name="T63" fmla="*/ 5 h 18"/>
                <a:gd name="T64" fmla="*/ 20 w 28"/>
                <a:gd name="T65" fmla="*/ 5 h 18"/>
                <a:gd name="T66" fmla="*/ 24 w 28"/>
                <a:gd name="T67" fmla="*/ 8 h 18"/>
                <a:gd name="T68" fmla="*/ 24 w 28"/>
                <a:gd name="T69" fmla="*/ 9 h 18"/>
                <a:gd name="T70" fmla="*/ 24 w 28"/>
                <a:gd name="T71" fmla="*/ 8 h 18"/>
                <a:gd name="T72" fmla="*/ 22 w 28"/>
                <a:gd name="T73" fmla="*/ 10 h 18"/>
                <a:gd name="T74" fmla="*/ 21 w 28"/>
                <a:gd name="T75" fmla="*/ 10 h 18"/>
                <a:gd name="T76" fmla="*/ 21 w 28"/>
                <a:gd name="T77" fmla="*/ 10 h 18"/>
                <a:gd name="T78" fmla="*/ 21 w 28"/>
                <a:gd name="T79" fmla="*/ 9 h 18"/>
                <a:gd name="T80" fmla="*/ 19 w 28"/>
                <a:gd name="T8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18">
                  <a:moveTo>
                    <a:pt x="15" y="17"/>
                  </a:moveTo>
                  <a:cubicBezTo>
                    <a:pt x="15" y="18"/>
                    <a:pt x="15" y="18"/>
                    <a:pt x="16" y="18"/>
                  </a:cubicBezTo>
                  <a:cubicBezTo>
                    <a:pt x="17" y="18"/>
                    <a:pt x="18" y="17"/>
                    <a:pt x="19" y="16"/>
                  </a:cubicBezTo>
                  <a:cubicBezTo>
                    <a:pt x="23" y="13"/>
                    <a:pt x="23" y="13"/>
                    <a:pt x="23" y="13"/>
                  </a:cubicBezTo>
                  <a:cubicBezTo>
                    <a:pt x="24" y="13"/>
                    <a:pt x="24" y="13"/>
                    <a:pt x="25" y="12"/>
                  </a:cubicBezTo>
                  <a:cubicBezTo>
                    <a:pt x="25" y="13"/>
                    <a:pt x="25" y="13"/>
                    <a:pt x="25" y="13"/>
                  </a:cubicBezTo>
                  <a:cubicBezTo>
                    <a:pt x="26" y="14"/>
                    <a:pt x="26" y="14"/>
                    <a:pt x="26" y="14"/>
                  </a:cubicBezTo>
                  <a:cubicBezTo>
                    <a:pt x="28" y="11"/>
                    <a:pt x="28" y="11"/>
                    <a:pt x="28" y="11"/>
                  </a:cubicBezTo>
                  <a:cubicBezTo>
                    <a:pt x="27" y="10"/>
                    <a:pt x="27" y="10"/>
                    <a:pt x="27" y="10"/>
                  </a:cubicBezTo>
                  <a:cubicBezTo>
                    <a:pt x="27" y="10"/>
                    <a:pt x="27" y="10"/>
                    <a:pt x="27" y="10"/>
                  </a:cubicBezTo>
                  <a:cubicBezTo>
                    <a:pt x="27" y="9"/>
                    <a:pt x="27" y="7"/>
                    <a:pt x="26" y="6"/>
                  </a:cubicBezTo>
                  <a:cubicBezTo>
                    <a:pt x="25" y="4"/>
                    <a:pt x="22" y="2"/>
                    <a:pt x="20" y="2"/>
                  </a:cubicBezTo>
                  <a:cubicBezTo>
                    <a:pt x="18" y="2"/>
                    <a:pt x="17" y="3"/>
                    <a:pt x="16" y="4"/>
                  </a:cubicBezTo>
                  <a:cubicBezTo>
                    <a:pt x="16" y="6"/>
                    <a:pt x="17" y="9"/>
                    <a:pt x="18" y="10"/>
                  </a:cubicBezTo>
                  <a:cubicBezTo>
                    <a:pt x="17" y="10"/>
                    <a:pt x="17" y="10"/>
                    <a:pt x="17" y="10"/>
                  </a:cubicBezTo>
                  <a:cubicBezTo>
                    <a:pt x="17" y="10"/>
                    <a:pt x="17" y="10"/>
                    <a:pt x="16" y="10"/>
                  </a:cubicBezTo>
                  <a:cubicBezTo>
                    <a:pt x="12" y="9"/>
                    <a:pt x="11" y="8"/>
                    <a:pt x="11" y="8"/>
                  </a:cubicBezTo>
                  <a:cubicBezTo>
                    <a:pt x="10" y="8"/>
                    <a:pt x="11" y="7"/>
                    <a:pt x="11" y="6"/>
                  </a:cubicBezTo>
                  <a:cubicBezTo>
                    <a:pt x="12" y="5"/>
                    <a:pt x="12" y="3"/>
                    <a:pt x="12" y="2"/>
                  </a:cubicBezTo>
                  <a:cubicBezTo>
                    <a:pt x="11" y="0"/>
                    <a:pt x="9" y="0"/>
                    <a:pt x="7" y="0"/>
                  </a:cubicBezTo>
                  <a:cubicBezTo>
                    <a:pt x="4" y="0"/>
                    <a:pt x="3" y="1"/>
                    <a:pt x="2" y="2"/>
                  </a:cubicBezTo>
                  <a:cubicBezTo>
                    <a:pt x="0" y="6"/>
                    <a:pt x="5" y="14"/>
                    <a:pt x="6" y="16"/>
                  </a:cubicBezTo>
                  <a:cubicBezTo>
                    <a:pt x="8" y="14"/>
                    <a:pt x="8" y="14"/>
                    <a:pt x="8" y="14"/>
                  </a:cubicBezTo>
                  <a:cubicBezTo>
                    <a:pt x="6" y="11"/>
                    <a:pt x="4" y="5"/>
                    <a:pt x="5" y="4"/>
                  </a:cubicBezTo>
                  <a:cubicBezTo>
                    <a:pt x="5" y="3"/>
                    <a:pt x="6" y="3"/>
                    <a:pt x="7" y="3"/>
                  </a:cubicBezTo>
                  <a:cubicBezTo>
                    <a:pt x="8" y="3"/>
                    <a:pt x="9" y="3"/>
                    <a:pt x="9" y="3"/>
                  </a:cubicBezTo>
                  <a:cubicBezTo>
                    <a:pt x="9" y="4"/>
                    <a:pt x="8" y="4"/>
                    <a:pt x="8" y="5"/>
                  </a:cubicBezTo>
                  <a:cubicBezTo>
                    <a:pt x="8" y="6"/>
                    <a:pt x="7" y="8"/>
                    <a:pt x="8" y="10"/>
                  </a:cubicBezTo>
                  <a:cubicBezTo>
                    <a:pt x="9" y="11"/>
                    <a:pt x="11" y="12"/>
                    <a:pt x="15" y="13"/>
                  </a:cubicBezTo>
                  <a:cubicBezTo>
                    <a:pt x="13" y="16"/>
                    <a:pt x="14" y="17"/>
                    <a:pt x="15" y="17"/>
                  </a:cubicBezTo>
                  <a:close/>
                  <a:moveTo>
                    <a:pt x="19" y="6"/>
                  </a:moveTo>
                  <a:cubicBezTo>
                    <a:pt x="19" y="6"/>
                    <a:pt x="19" y="5"/>
                    <a:pt x="20" y="5"/>
                  </a:cubicBezTo>
                  <a:cubicBezTo>
                    <a:pt x="20" y="5"/>
                    <a:pt x="20" y="5"/>
                    <a:pt x="20" y="5"/>
                  </a:cubicBezTo>
                  <a:cubicBezTo>
                    <a:pt x="21" y="5"/>
                    <a:pt x="23" y="6"/>
                    <a:pt x="24" y="8"/>
                  </a:cubicBezTo>
                  <a:cubicBezTo>
                    <a:pt x="24" y="8"/>
                    <a:pt x="24" y="8"/>
                    <a:pt x="24" y="9"/>
                  </a:cubicBezTo>
                  <a:cubicBezTo>
                    <a:pt x="24" y="8"/>
                    <a:pt x="24" y="8"/>
                    <a:pt x="24" y="8"/>
                  </a:cubicBezTo>
                  <a:cubicBezTo>
                    <a:pt x="22" y="10"/>
                    <a:pt x="22" y="10"/>
                    <a:pt x="22" y="10"/>
                  </a:cubicBezTo>
                  <a:cubicBezTo>
                    <a:pt x="21" y="10"/>
                    <a:pt x="21" y="10"/>
                    <a:pt x="21" y="10"/>
                  </a:cubicBezTo>
                  <a:cubicBezTo>
                    <a:pt x="21" y="10"/>
                    <a:pt x="21" y="10"/>
                    <a:pt x="21" y="10"/>
                  </a:cubicBezTo>
                  <a:cubicBezTo>
                    <a:pt x="21" y="9"/>
                    <a:pt x="21" y="9"/>
                    <a:pt x="21" y="9"/>
                  </a:cubicBezTo>
                  <a:cubicBezTo>
                    <a:pt x="20" y="8"/>
                    <a:pt x="19" y="6"/>
                    <a:pt x="19" y="6"/>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084">
              <a:extLst>
                <a:ext uri="{FF2B5EF4-FFF2-40B4-BE49-F238E27FC236}">
                  <a16:creationId xmlns:a16="http://schemas.microsoft.com/office/drawing/2014/main" id="{455A5C20-1CCC-45E1-9C2A-27E54A95F0CE}"/>
                </a:ext>
              </a:extLst>
            </p:cNvPr>
            <p:cNvSpPr>
              <a:spLocks/>
            </p:cNvSpPr>
            <p:nvPr/>
          </p:nvSpPr>
          <p:spPr bwMode="auto">
            <a:xfrm>
              <a:off x="5226993" y="6213446"/>
              <a:ext cx="63848" cy="42564"/>
            </a:xfrm>
            <a:custGeom>
              <a:avLst/>
              <a:gdLst>
                <a:gd name="T0" fmla="*/ 13 w 13"/>
                <a:gd name="T1" fmla="*/ 4 h 9"/>
                <a:gd name="T2" fmla="*/ 13 w 13"/>
                <a:gd name="T3" fmla="*/ 1 h 9"/>
                <a:gd name="T4" fmla="*/ 0 w 13"/>
                <a:gd name="T5" fmla="*/ 7 h 9"/>
                <a:gd name="T6" fmla="*/ 2 w 13"/>
                <a:gd name="T7" fmla="*/ 9 h 9"/>
                <a:gd name="T8" fmla="*/ 13 w 13"/>
                <a:gd name="T9" fmla="*/ 4 h 9"/>
              </a:gdLst>
              <a:ahLst/>
              <a:cxnLst>
                <a:cxn ang="0">
                  <a:pos x="T0" y="T1"/>
                </a:cxn>
                <a:cxn ang="0">
                  <a:pos x="T2" y="T3"/>
                </a:cxn>
                <a:cxn ang="0">
                  <a:pos x="T4" y="T5"/>
                </a:cxn>
                <a:cxn ang="0">
                  <a:pos x="T6" y="T7"/>
                </a:cxn>
                <a:cxn ang="0">
                  <a:pos x="T8" y="T9"/>
                </a:cxn>
              </a:cxnLst>
              <a:rect l="0" t="0" r="r" b="b"/>
              <a:pathLst>
                <a:path w="13" h="9">
                  <a:moveTo>
                    <a:pt x="13" y="4"/>
                  </a:moveTo>
                  <a:cubicBezTo>
                    <a:pt x="13" y="1"/>
                    <a:pt x="13" y="1"/>
                    <a:pt x="13" y="1"/>
                  </a:cubicBezTo>
                  <a:cubicBezTo>
                    <a:pt x="5" y="0"/>
                    <a:pt x="0" y="7"/>
                    <a:pt x="0" y="7"/>
                  </a:cubicBezTo>
                  <a:cubicBezTo>
                    <a:pt x="2" y="9"/>
                    <a:pt x="2" y="9"/>
                    <a:pt x="2" y="9"/>
                  </a:cubicBezTo>
                  <a:cubicBezTo>
                    <a:pt x="2" y="9"/>
                    <a:pt x="6" y="3"/>
                    <a:pt x="13" y="4"/>
                  </a:cubicBez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a:extLst>
              <a:ext uri="{FF2B5EF4-FFF2-40B4-BE49-F238E27FC236}">
                <a16:creationId xmlns:a16="http://schemas.microsoft.com/office/drawing/2014/main" id="{2CD961E7-B027-4695-A439-A77701B45E58}"/>
              </a:ext>
            </a:extLst>
          </p:cNvPr>
          <p:cNvSpPr/>
          <p:nvPr/>
        </p:nvSpPr>
        <p:spPr>
          <a:xfrm>
            <a:off x="3635896" y="4965367"/>
            <a:ext cx="2201244" cy="369332"/>
          </a:xfrm>
          <a:prstGeom prst="rect">
            <a:avLst/>
          </a:prstGeom>
        </p:spPr>
        <p:txBody>
          <a:bodyPr wrap="none">
            <a:spAutoFit/>
          </a:bodyPr>
          <a:lstStyle/>
          <a:p>
            <a:pPr fontAlgn="base"/>
            <a:r>
              <a:rPr lang="en-US" i="1" dirty="0">
                <a:solidFill>
                  <a:schemeClr val="bg1">
                    <a:lumMod val="65000"/>
                  </a:schemeClr>
                </a:solidFill>
                <a:latin typeface="Open Sans"/>
              </a:rPr>
              <a:t>Devils in the details.</a:t>
            </a:r>
            <a:endParaRPr lang="en-US" i="1" dirty="0">
              <a:solidFill>
                <a:schemeClr val="bg1">
                  <a:lumMod val="65000"/>
                </a:schemeClr>
              </a:solidFill>
              <a:effectLst/>
              <a:latin typeface="Open Sans"/>
            </a:endParaRPr>
          </a:p>
        </p:txBody>
      </p:sp>
    </p:spTree>
    <p:extLst>
      <p:ext uri="{BB962C8B-B14F-4D97-AF65-F5344CB8AC3E}">
        <p14:creationId xmlns:p14="http://schemas.microsoft.com/office/powerpoint/2010/main" val="938679121"/>
      </p:ext>
    </p:extLst>
  </p:cSld>
  <p:clrMapOvr>
    <a:masterClrMapping/>
  </p:clrMapOvr>
  <mc:AlternateContent xmlns:mc="http://schemas.openxmlformats.org/markup-compatibility/2006" xmlns:p14="http://schemas.microsoft.com/office/powerpoint/2010/main">
    <mc:Choice Requires="p14">
      <p:transition p14:dur="10">
        <p14:doors dir="ver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08920"/>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04864"/>
            <a:ext cx="902811"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16" name="TextBox 15"/>
          <p:cNvSpPr txBox="1"/>
          <p:nvPr/>
        </p:nvSpPr>
        <p:spPr>
          <a:xfrm>
            <a:off x="4729514" y="2763505"/>
            <a:ext cx="1787669" cy="1023742"/>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选题背景和意义</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相关研究综述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相关概念介绍</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394466"/>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9"/>
          <p:cNvGrpSpPr>
            <a:grpSpLocks noChangeAspect="1"/>
          </p:cNvGrpSpPr>
          <p:nvPr/>
        </p:nvGrpSpPr>
        <p:grpSpPr bwMode="auto">
          <a:xfrm>
            <a:off x="2600352" y="2603366"/>
            <a:ext cx="984091" cy="969650"/>
            <a:chOff x="3869" y="1065"/>
            <a:chExt cx="477" cy="470"/>
          </a:xfrm>
          <a:solidFill>
            <a:schemeClr val="tx2">
              <a:lumMod val="75000"/>
            </a:schemeClr>
          </a:solidFill>
        </p:grpSpPr>
        <p:sp>
          <p:nvSpPr>
            <p:cNvPr id="11"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495866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圆角矩形 13"/>
          <p:cNvSpPr/>
          <p:nvPr/>
        </p:nvSpPr>
        <p:spPr>
          <a:xfrm>
            <a:off x="3789056" y="1800248"/>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选题背景和意义</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80856" y="2629558"/>
            <a:ext cx="1410415" cy="141041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a:off x="3285000" y="2044490"/>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789056" y="2916586"/>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789056" y="4039713"/>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a:off x="3285000" y="3175687"/>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虚尾箭头 29"/>
          <p:cNvSpPr/>
          <p:nvPr/>
        </p:nvSpPr>
        <p:spPr>
          <a:xfrm>
            <a:off x="3285000" y="4306884"/>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8552" y="2471111"/>
            <a:ext cx="1728193" cy="1728193"/>
          </a:xfrm>
          <a:prstGeom prst="ellipse">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7" idx="7"/>
            <a:endCxn id="9" idx="1"/>
          </p:cNvCxnSpPr>
          <p:nvPr/>
        </p:nvCxnSpPr>
        <p:spPr>
          <a:xfrm flipV="1">
            <a:off x="2893657" y="2239513"/>
            <a:ext cx="391343" cy="48468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5"/>
            <a:endCxn id="30" idx="1"/>
          </p:cNvCxnSpPr>
          <p:nvPr/>
        </p:nvCxnSpPr>
        <p:spPr>
          <a:xfrm>
            <a:off x="2893657" y="3946216"/>
            <a:ext cx="391343" cy="55569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0882" y="3136678"/>
            <a:ext cx="152337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背景和意义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895526" y="2101012"/>
            <a:ext cx="110799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可预报性问题</a:t>
            </a:r>
          </a:p>
        </p:txBody>
      </p:sp>
      <p:sp>
        <p:nvSpPr>
          <p:cNvPr id="49" name="TextBox 48"/>
          <p:cNvSpPr txBox="1"/>
          <p:nvPr/>
        </p:nvSpPr>
        <p:spPr>
          <a:xfrm>
            <a:off x="3914819" y="320250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实际效益</a:t>
            </a:r>
          </a:p>
        </p:txBody>
      </p:sp>
      <p:sp>
        <p:nvSpPr>
          <p:cNvPr id="50" name="TextBox 49"/>
          <p:cNvSpPr txBox="1"/>
          <p:nvPr/>
        </p:nvSpPr>
        <p:spPr>
          <a:xfrm>
            <a:off x="3922784" y="4343375"/>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交叉学科</a:t>
            </a:r>
          </a:p>
        </p:txBody>
      </p:sp>
      <p:sp>
        <p:nvSpPr>
          <p:cNvPr id="51" name="TextBox 50"/>
          <p:cNvSpPr txBox="1"/>
          <p:nvPr/>
        </p:nvSpPr>
        <p:spPr>
          <a:xfrm>
            <a:off x="5003522" y="2031695"/>
            <a:ext cx="2916183" cy="461665"/>
          </a:xfrm>
          <a:prstGeom prst="rect">
            <a:avLst/>
          </a:prstGeom>
          <a:noFill/>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事件的可预报性研究一直是国内外</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学术界研究的热点问题。</a:t>
            </a:r>
          </a:p>
        </p:txBody>
      </p:sp>
      <p:sp>
        <p:nvSpPr>
          <p:cNvPr id="54" name="圆角矩形 53"/>
          <p:cNvSpPr/>
          <p:nvPr/>
        </p:nvSpPr>
        <p:spPr>
          <a:xfrm>
            <a:off x="4941302" y="1924186"/>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50328" y="304888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950328" y="417651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31150" y="3146724"/>
            <a:ext cx="2762295" cy="46166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获得目标观测敏感区，提高</a:t>
            </a:r>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的可预报性。</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5076056" y="4343375"/>
            <a:ext cx="2236510"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计算机科学 </a:t>
            </a:r>
            <a:r>
              <a:rPr lang="en-US" altLang="zh-CN" sz="1200" dirty="0">
                <a:solidFill>
                  <a:schemeClr val="bg1"/>
                </a:solidFill>
                <a:latin typeface="微软雅黑" panose="020B0503020204020204" pitchFamily="34" charset="-122"/>
                <a:ea typeface="微软雅黑" panose="020B0503020204020204" pitchFamily="34" charset="-122"/>
              </a:rPr>
              <a:t>&amp;&amp;</a:t>
            </a:r>
            <a:r>
              <a:rPr lang="zh-CN" altLang="en-US" sz="1200" dirty="0">
                <a:solidFill>
                  <a:schemeClr val="bg1"/>
                </a:solidFill>
                <a:latin typeface="微软雅黑" panose="020B0503020204020204" pitchFamily="34" charset="-122"/>
                <a:ea typeface="微软雅黑" panose="020B0503020204020204" pitchFamily="34" charset="-122"/>
              </a:rPr>
              <a:t> 大气海洋科学</a:t>
            </a:r>
          </a:p>
        </p:txBody>
      </p:sp>
    </p:spTree>
    <p:extLst>
      <p:ext uri="{BB962C8B-B14F-4D97-AF65-F5344CB8AC3E}">
        <p14:creationId xmlns:p14="http://schemas.microsoft.com/office/powerpoint/2010/main" val="2836619330"/>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971600" y="1566132"/>
            <a:ext cx="401635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初始扰动（</a:t>
            </a:r>
            <a:r>
              <a:rPr lang="en-US" altLang="zh-CN" sz="2000" dirty="0">
                <a:latin typeface="微软雅黑" panose="020B0503020204020204" pitchFamily="34" charset="-122"/>
                <a:ea typeface="微软雅黑" panose="020B0503020204020204" pitchFamily="34" charset="-122"/>
              </a:rPr>
              <a:t>Initial P</a:t>
            </a:r>
            <a:r>
              <a:rPr lang="en-US" sz="2000" dirty="0">
                <a:latin typeface="微软雅黑" panose="020B0503020204020204" pitchFamily="34" charset="-122"/>
                <a:ea typeface="微软雅黑" panose="020B0503020204020204" pitchFamily="34" charset="-122"/>
              </a:rPr>
              <a:t>erturbation</a:t>
            </a:r>
            <a:r>
              <a:rPr lang="zh-CN" altLang="en-US" sz="2000" dirty="0">
                <a:latin typeface="微软雅黑" panose="020B0503020204020204" pitchFamily="34" charset="-122"/>
                <a:ea typeface="微软雅黑" panose="020B0503020204020204" pitchFamily="34" charset="-122"/>
              </a:rPr>
              <a:t>）</a:t>
            </a:r>
          </a:p>
        </p:txBody>
      </p:sp>
      <p:sp>
        <p:nvSpPr>
          <p:cNvPr id="62" name="TextBox 61"/>
          <p:cNvSpPr txBox="1"/>
          <p:nvPr/>
        </p:nvSpPr>
        <p:spPr>
          <a:xfrm>
            <a:off x="977461" y="2924944"/>
            <a:ext cx="417293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智能算法（</a:t>
            </a:r>
            <a:r>
              <a:rPr lang="en-US" altLang="zh-CN" sz="2000" dirty="0">
                <a:latin typeface="微软雅黑" panose="020B0503020204020204" pitchFamily="34" charset="-122"/>
                <a:ea typeface="微软雅黑" panose="020B0503020204020204" pitchFamily="34" charset="-122"/>
              </a:rPr>
              <a:t>Artificial Algorithm</a:t>
            </a:r>
            <a:r>
              <a:rPr lang="zh-CN" altLang="en-US" sz="2000" dirty="0">
                <a:latin typeface="微软雅黑" panose="020B0503020204020204" pitchFamily="34" charset="-122"/>
                <a:ea typeface="微软雅黑" panose="020B0503020204020204" pitchFamily="34" charset="-122"/>
              </a:rPr>
              <a:t>）</a:t>
            </a:r>
          </a:p>
        </p:txBody>
      </p:sp>
      <p:sp>
        <p:nvSpPr>
          <p:cNvPr id="23" name="TextBox 22"/>
          <p:cNvSpPr txBox="1"/>
          <p:nvPr/>
        </p:nvSpPr>
        <p:spPr>
          <a:xfrm>
            <a:off x="1001126" y="1973960"/>
            <a:ext cx="184731" cy="415498"/>
          </a:xfrm>
          <a:prstGeom prst="rect">
            <a:avLst/>
          </a:prstGeom>
          <a:noFill/>
        </p:spPr>
        <p:txBody>
          <a:bodyPr wrap="none" rtlCol="0">
            <a:spAutoFit/>
          </a:bodyPr>
          <a:lstStyle/>
          <a:p>
            <a:endParaRPr lang="zh-CN" altLang="en-US" sz="1050" dirty="0">
              <a:latin typeface="微软雅黑" panose="020B0503020204020204" pitchFamily="34" charset="-122"/>
              <a:ea typeface="微软雅黑" panose="020B0503020204020204" pitchFamily="34" charset="-122"/>
            </a:endParaRPr>
          </a:p>
          <a:p>
            <a:endParaRPr lang="zh-CN" altLang="en-US" sz="105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2119494" y="3421811"/>
            <a:ext cx="4036682"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最优化问题的一种求解思路；</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将智能算法应用于</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求解（本课题组相关工作）。</a:t>
            </a:r>
            <a:endParaRPr lang="en-US" altLang="zh-CN" sz="1200" dirty="0">
              <a:latin typeface="微软雅黑" panose="020B0503020204020204" pitchFamily="34" charset="-122"/>
              <a:ea typeface="微软雅黑" panose="020B0503020204020204" pitchFamily="34" charset="-122"/>
            </a:endParaRPr>
          </a:p>
        </p:txBody>
      </p:sp>
      <p:sp>
        <p:nvSpPr>
          <p:cNvPr id="41" name="TextBox 61">
            <a:extLst>
              <a:ext uri="{FF2B5EF4-FFF2-40B4-BE49-F238E27FC236}">
                <a16:creationId xmlns:a16="http://schemas.microsoft.com/office/drawing/2014/main" id="{0BC71808-54A6-4054-83C8-D2934E8E834C}"/>
              </a:ext>
            </a:extLst>
          </p:cNvPr>
          <p:cNvSpPr txBox="1"/>
          <p:nvPr/>
        </p:nvSpPr>
        <p:spPr>
          <a:xfrm>
            <a:off x="971600" y="4365104"/>
            <a:ext cx="3521605"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气候模式（</a:t>
            </a:r>
            <a:r>
              <a:rPr lang="en-US" altLang="zh-CN" sz="2000" dirty="0">
                <a:latin typeface="微软雅黑" panose="020B0503020204020204" pitchFamily="34" charset="-122"/>
                <a:ea typeface="微软雅黑" panose="020B0503020204020204" pitchFamily="34" charset="-122"/>
              </a:rPr>
              <a:t>Climate Model</a:t>
            </a:r>
            <a:r>
              <a:rPr lang="zh-CN" altLang="en-US" sz="2000" dirty="0">
                <a:latin typeface="微软雅黑" panose="020B0503020204020204" pitchFamily="34" charset="-122"/>
                <a:ea typeface="微软雅黑" panose="020B0503020204020204" pitchFamily="34" charset="-122"/>
              </a:rPr>
              <a:t>）</a:t>
            </a:r>
          </a:p>
        </p:txBody>
      </p:sp>
      <p:sp>
        <p:nvSpPr>
          <p:cNvPr id="51" name="TextBox 65">
            <a:extLst>
              <a:ext uri="{FF2B5EF4-FFF2-40B4-BE49-F238E27FC236}">
                <a16:creationId xmlns:a16="http://schemas.microsoft.com/office/drawing/2014/main" id="{BA67980A-A26E-45C6-B6CD-D26B985B4168}"/>
              </a:ext>
            </a:extLst>
          </p:cNvPr>
          <p:cNvSpPr txBox="1"/>
          <p:nvPr/>
        </p:nvSpPr>
        <p:spPr>
          <a:xfrm>
            <a:off x="2119494" y="4870901"/>
            <a:ext cx="3127779"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对气候变化的一种数值模拟；</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各模式间相互作用，海量计算得到结果。</a:t>
            </a:r>
            <a:endParaRPr lang="en-US" altLang="zh-CN" sz="1200" dirty="0">
              <a:latin typeface="微软雅黑" panose="020B0503020204020204" pitchFamily="34" charset="-122"/>
              <a:ea typeface="微软雅黑" panose="020B0503020204020204" pitchFamily="34" charset="-122"/>
            </a:endParaRPr>
          </a:p>
        </p:txBody>
      </p:sp>
      <p:sp>
        <p:nvSpPr>
          <p:cNvPr id="54" name="TextBox 65">
            <a:extLst>
              <a:ext uri="{FF2B5EF4-FFF2-40B4-BE49-F238E27FC236}">
                <a16:creationId xmlns:a16="http://schemas.microsoft.com/office/drawing/2014/main" id="{02AE4DDF-D462-4148-BAC7-DB93F3D3DD21}"/>
              </a:ext>
            </a:extLst>
          </p:cNvPr>
          <p:cNvSpPr txBox="1"/>
          <p:nvPr/>
        </p:nvSpPr>
        <p:spPr>
          <a:xfrm>
            <a:off x="2119494" y="2077704"/>
            <a:ext cx="5737468"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线性（奇异向量，</a:t>
            </a:r>
            <a:r>
              <a:rPr lang="en-US" altLang="zh-CN" sz="1200" dirty="0">
                <a:latin typeface="微软雅黑" panose="020B0503020204020204" pitchFamily="34" charset="-122"/>
                <a:ea typeface="微软雅黑" panose="020B0503020204020204" pitchFamily="34" charset="-122"/>
              </a:rPr>
              <a:t>SV</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非线性（</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方法，</a:t>
            </a:r>
            <a:r>
              <a:rPr lang="en-US" altLang="zh-CN" sz="1200" dirty="0">
                <a:latin typeface="微软雅黑" panose="020B0503020204020204" pitchFamily="34" charset="-122"/>
                <a:ea typeface="微软雅黑" panose="020B0503020204020204" pitchFamily="34" charset="-122"/>
              </a:rPr>
              <a:t> 2003</a:t>
            </a:r>
            <a:r>
              <a:rPr lang="zh-CN" altLang="en-US" sz="1200" dirty="0">
                <a:latin typeface="微软雅黑" panose="020B0503020204020204" pitchFamily="34" charset="-122"/>
                <a:ea typeface="微软雅黑" panose="020B0503020204020204" pitchFamily="34" charset="-122"/>
              </a:rPr>
              <a:t>年提出，一直在发展）；</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预报时刻具有最大非线性发展。</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4420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6847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AA6D2C9-5976-422B-A661-AF060040B2E2}"/>
              </a:ext>
            </a:extLst>
          </p:cNvPr>
          <p:cNvSpPr/>
          <p:nvPr/>
        </p:nvSpPr>
        <p:spPr>
          <a:xfrm>
            <a:off x="827584" y="1752856"/>
            <a:ext cx="8136904" cy="369332"/>
          </a:xfrm>
          <a:prstGeom prst="rect">
            <a:avLst/>
          </a:prstGeom>
        </p:spPr>
        <p:txBody>
          <a:bodyPr wrap="square">
            <a:spAutoFit/>
          </a:bodyPr>
          <a:lstStyle/>
          <a:p>
            <a:r>
              <a:rPr lang="en-US" u="sng" dirty="0">
                <a:solidFill>
                  <a:srgbClr val="FF0000"/>
                </a:solidFill>
                <a:latin typeface="微软雅黑" panose="020B0503020204020204" pitchFamily="34" charset="-122"/>
                <a:ea typeface="微软雅黑" panose="020B0503020204020204" pitchFamily="34" charset="-122"/>
              </a:rPr>
              <a:t>CTS-</a:t>
            </a:r>
            <a:r>
              <a:rPr lang="en-US" u="sng" dirty="0" err="1">
                <a:solidFill>
                  <a:srgbClr val="FF0000"/>
                </a:solidFill>
                <a:latin typeface="微软雅黑" panose="020B0503020204020204" pitchFamily="34" charset="-122"/>
                <a:ea typeface="微软雅黑" panose="020B0503020204020204" pitchFamily="34" charset="-122"/>
              </a:rPr>
              <a:t>SS</a:t>
            </a:r>
            <a:r>
              <a:rPr lang="en-US" dirty="0" err="1">
                <a:latin typeface="微软雅黑" panose="020B0503020204020204" pitchFamily="34" charset="-122"/>
                <a:ea typeface="微软雅黑" panose="020B0503020204020204" pitchFamily="34" charset="-122"/>
              </a:rPr>
              <a:t>求解</a:t>
            </a:r>
            <a:r>
              <a:rPr lang="en-US" u="sng" dirty="0" err="1">
                <a:solidFill>
                  <a:srgbClr val="FF0000"/>
                </a:solidFill>
                <a:latin typeface="微软雅黑" panose="020B0503020204020204" pitchFamily="34" charset="-122"/>
                <a:ea typeface="微软雅黑" panose="020B0503020204020204" pitchFamily="34" charset="-122"/>
              </a:rPr>
              <a:t>GFDL</a:t>
            </a:r>
            <a:r>
              <a:rPr lang="en-US" u="sng" dirty="0">
                <a:solidFill>
                  <a:srgbClr val="FF0000"/>
                </a:solidFill>
                <a:latin typeface="微软雅黑" panose="020B0503020204020204" pitchFamily="34" charset="-122"/>
                <a:ea typeface="微软雅黑" panose="020B0503020204020204" pitchFamily="34" charset="-122"/>
              </a:rPr>
              <a:t> </a:t>
            </a:r>
            <a:r>
              <a:rPr lang="en-US" u="sng" dirty="0" err="1">
                <a:solidFill>
                  <a:srgbClr val="FF0000"/>
                </a:solidFill>
                <a:latin typeface="微软雅黑" panose="020B0503020204020204" pitchFamily="34" charset="-122"/>
                <a:ea typeface="微软雅黑" panose="020B0503020204020204" pitchFamily="34" charset="-122"/>
              </a:rPr>
              <a:t>CM</a:t>
            </a:r>
            <a:r>
              <a:rPr lang="en-US" dirty="0" err="1">
                <a:latin typeface="微软雅黑" panose="020B0503020204020204" pitchFamily="34" charset="-122"/>
                <a:ea typeface="微软雅黑" panose="020B0503020204020204" pitchFamily="34" charset="-122"/>
              </a:rPr>
              <a:t>模式</a:t>
            </a:r>
            <a:r>
              <a:rPr lang="en-US" u="sng" dirty="0" err="1">
                <a:solidFill>
                  <a:srgbClr val="FF0000"/>
                </a:solidFill>
                <a:latin typeface="微软雅黑" panose="020B0503020204020204" pitchFamily="34" charset="-122"/>
                <a:ea typeface="微软雅黑" panose="020B0503020204020204" pitchFamily="34" charset="-122"/>
              </a:rPr>
              <a:t>CNOP</a:t>
            </a:r>
            <a:r>
              <a:rPr lang="en-US" dirty="0" err="1">
                <a:latin typeface="微软雅黑" panose="020B0503020204020204" pitchFamily="34" charset="-122"/>
                <a:ea typeface="微软雅黑" panose="020B0503020204020204" pitchFamily="34" charset="-122"/>
              </a:rPr>
              <a:t>及其在</a:t>
            </a:r>
            <a:r>
              <a:rPr lang="en-US" u="sng" dirty="0" err="1">
                <a:solidFill>
                  <a:srgbClr val="FF0000"/>
                </a:solidFill>
                <a:latin typeface="微软雅黑" panose="020B0503020204020204" pitchFamily="34" charset="-122"/>
                <a:ea typeface="微软雅黑" panose="020B0503020204020204" pitchFamily="34" charset="-122"/>
              </a:rPr>
              <a:t>ENSO事件最快增长初始误差</a:t>
            </a:r>
            <a:r>
              <a:rPr lang="en-US" dirty="0" err="1">
                <a:latin typeface="微软雅黑" panose="020B0503020204020204" pitchFamily="34" charset="-122"/>
                <a:ea typeface="微软雅黑" panose="020B0503020204020204" pitchFamily="34" charset="-122"/>
              </a:rPr>
              <a:t>中的应用</a:t>
            </a:r>
            <a:endParaRPr lang="en-US" dirty="0"/>
          </a:p>
        </p:txBody>
      </p:sp>
      <p:sp>
        <p:nvSpPr>
          <p:cNvPr id="27" name="TextBox 7">
            <a:extLst>
              <a:ext uri="{FF2B5EF4-FFF2-40B4-BE49-F238E27FC236}">
                <a16:creationId xmlns:a16="http://schemas.microsoft.com/office/drawing/2014/main" id="{FE1C372A-1ED4-4CDC-B790-1F78510B9C62}"/>
              </a:ext>
            </a:extLst>
          </p:cNvPr>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相关概念介绍</a:t>
            </a:r>
          </a:p>
        </p:txBody>
      </p:sp>
      <p:cxnSp>
        <p:nvCxnSpPr>
          <p:cNvPr id="32" name="直接箭头连接符 31">
            <a:extLst>
              <a:ext uri="{FF2B5EF4-FFF2-40B4-BE49-F238E27FC236}">
                <a16:creationId xmlns:a16="http://schemas.microsoft.com/office/drawing/2014/main" id="{CC8EC2C4-01DD-4697-B494-A1E1A9A14F47}"/>
              </a:ext>
            </a:extLst>
          </p:cNvPr>
          <p:cNvCxnSpPr>
            <a:cxnSpLocks/>
          </p:cNvCxnSpPr>
          <p:nvPr/>
        </p:nvCxnSpPr>
        <p:spPr>
          <a:xfrm>
            <a:off x="1403648" y="2072246"/>
            <a:ext cx="0" cy="51677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3C9D9A9-4FBD-45FC-AD11-95E1F034FABF}"/>
              </a:ext>
            </a:extLst>
          </p:cNvPr>
          <p:cNvCxnSpPr>
            <a:cxnSpLocks/>
          </p:cNvCxnSpPr>
          <p:nvPr/>
        </p:nvCxnSpPr>
        <p:spPr>
          <a:xfrm>
            <a:off x="2718629" y="2082094"/>
            <a:ext cx="0" cy="264141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738DA61-C26B-44AC-9C33-7C586BAA6442}"/>
              </a:ext>
            </a:extLst>
          </p:cNvPr>
          <p:cNvCxnSpPr>
            <a:cxnSpLocks/>
          </p:cNvCxnSpPr>
          <p:nvPr/>
        </p:nvCxnSpPr>
        <p:spPr>
          <a:xfrm flipH="1">
            <a:off x="4063142" y="2072246"/>
            <a:ext cx="1" cy="9794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4FFC272-FAA7-4626-B9A0-8CFE571CB7E8}"/>
              </a:ext>
            </a:extLst>
          </p:cNvPr>
          <p:cNvCxnSpPr>
            <a:cxnSpLocks/>
          </p:cNvCxnSpPr>
          <p:nvPr/>
        </p:nvCxnSpPr>
        <p:spPr>
          <a:xfrm>
            <a:off x="6660232" y="2072246"/>
            <a:ext cx="0" cy="195895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24">
            <a:extLst>
              <a:ext uri="{FF2B5EF4-FFF2-40B4-BE49-F238E27FC236}">
                <a16:creationId xmlns:a16="http://schemas.microsoft.com/office/drawing/2014/main" id="{C8729CE6-C307-42CB-9901-07527381FAB2}"/>
              </a:ext>
            </a:extLst>
          </p:cNvPr>
          <p:cNvSpPr/>
          <p:nvPr/>
        </p:nvSpPr>
        <p:spPr>
          <a:xfrm>
            <a:off x="481838" y="266183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改进的连续禁忌搜索</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寻优方法</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1" name="圆角矩形 24">
            <a:extLst>
              <a:ext uri="{FF2B5EF4-FFF2-40B4-BE49-F238E27FC236}">
                <a16:creationId xmlns:a16="http://schemas.microsoft.com/office/drawing/2014/main" id="{96082CC1-8126-4D17-869D-F40976CDEF5B}"/>
              </a:ext>
            </a:extLst>
          </p:cNvPr>
          <p:cNvSpPr/>
          <p:nvPr/>
        </p:nvSpPr>
        <p:spPr>
          <a:xfrm>
            <a:off x="1796819" y="479869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气候模式，用于模拟气候态发展（求解环境）</a:t>
            </a:r>
          </a:p>
        </p:txBody>
      </p:sp>
      <p:sp>
        <p:nvSpPr>
          <p:cNvPr id="52" name="圆角矩形 24">
            <a:extLst>
              <a:ext uri="{FF2B5EF4-FFF2-40B4-BE49-F238E27FC236}">
                <a16:creationId xmlns:a16="http://schemas.microsoft.com/office/drawing/2014/main" id="{ED16B0DE-82E7-41D4-B044-A51EFCA392E1}"/>
              </a:ext>
            </a:extLst>
          </p:cNvPr>
          <p:cNvSpPr/>
          <p:nvPr/>
        </p:nvSpPr>
        <p:spPr>
          <a:xfrm>
            <a:off x="3141333" y="3121641"/>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条件非线性最优扰动（求解方法）</a:t>
            </a:r>
          </a:p>
        </p:txBody>
      </p:sp>
      <p:sp>
        <p:nvSpPr>
          <p:cNvPr id="53" name="圆角矩形 24">
            <a:extLst>
              <a:ext uri="{FF2B5EF4-FFF2-40B4-BE49-F238E27FC236}">
                <a16:creationId xmlns:a16="http://schemas.microsoft.com/office/drawing/2014/main" id="{03B6EDBA-56AB-45A1-9AB6-95BEDCF4F9F9}"/>
              </a:ext>
            </a:extLst>
          </p:cNvPr>
          <p:cNvSpPr/>
          <p:nvPr/>
        </p:nvSpPr>
        <p:spPr>
          <a:xfrm>
            <a:off x="5738422" y="4156782"/>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厄尔尼诺</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南方涛动现象（求解问题）</a:t>
            </a:r>
          </a:p>
        </p:txBody>
      </p:sp>
    </p:spTree>
    <p:extLst>
      <p:ext uri="{BB962C8B-B14F-4D97-AF65-F5344CB8AC3E}">
        <p14:creationId xmlns:p14="http://schemas.microsoft.com/office/powerpoint/2010/main" val="282947613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0" y="2132856"/>
            <a:ext cx="291581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90072"/>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86016"/>
            <a:ext cx="3416320"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实验难点与解决方案</a:t>
            </a:r>
          </a:p>
        </p:txBody>
      </p:sp>
      <p:sp>
        <p:nvSpPr>
          <p:cNvPr id="16" name="TextBox 15"/>
          <p:cNvSpPr txBox="1"/>
          <p:nvPr/>
        </p:nvSpPr>
        <p:spPr>
          <a:xfrm>
            <a:off x="4729514" y="2844657"/>
            <a:ext cx="1608133" cy="738664"/>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主要实验难点</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解决方案</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475618"/>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56448" y="2598056"/>
            <a:ext cx="1025055" cy="1050028"/>
          </a:xfrm>
          <a:prstGeom prst="rect">
            <a:avLst/>
          </a:prstGeom>
        </p:spPr>
      </p:pic>
    </p:spTree>
    <p:extLst>
      <p:ext uri="{BB962C8B-B14F-4D97-AF65-F5344CB8AC3E}">
        <p14:creationId xmlns:p14="http://schemas.microsoft.com/office/powerpoint/2010/main" val="307242490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主要实验难点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6"/>
          <p:cNvSpPr txBox="1"/>
          <p:nvPr/>
        </p:nvSpPr>
        <p:spPr>
          <a:xfrm>
            <a:off x="1914471" y="2862165"/>
            <a:ext cx="1119798"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1.</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模式移植</a:t>
            </a:r>
          </a:p>
        </p:txBody>
      </p:sp>
      <p:sp>
        <p:nvSpPr>
          <p:cNvPr id="45" name="TextBox 49"/>
          <p:cNvSpPr txBox="1">
            <a:spLocks noChangeArrowheads="1"/>
          </p:cNvSpPr>
          <p:nvPr/>
        </p:nvSpPr>
        <p:spPr bwMode="auto">
          <a:xfrm>
            <a:off x="1361179" y="3144395"/>
            <a:ext cx="2468936"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eaLnBrk="1" hangingPunct="1"/>
            <a:r>
              <a:rPr lang="zh-CN" altLang="en-US" sz="1200" dirty="0">
                <a:solidFill>
                  <a:srgbClr val="909090"/>
                </a:solidFill>
                <a:latin typeface="微软雅黑" pitchFamily="34" charset="-122"/>
              </a:rPr>
              <a:t>模式运算量过大，运行前需要</a:t>
            </a:r>
            <a:endParaRPr lang="en-US" altLang="zh-CN" sz="1200" dirty="0">
              <a:solidFill>
                <a:srgbClr val="909090"/>
              </a:solidFill>
              <a:latin typeface="微软雅黑" pitchFamily="34" charset="-122"/>
            </a:endParaRPr>
          </a:p>
          <a:p>
            <a:pPr eaLnBrk="1" hangingPunct="1"/>
            <a:r>
              <a:rPr lang="zh-CN" altLang="en-US" sz="1200" dirty="0">
                <a:solidFill>
                  <a:srgbClr val="909090"/>
                </a:solidFill>
                <a:latin typeface="微软雅黑" pitchFamily="34" charset="-122"/>
              </a:rPr>
              <a:t>移植到超算中心。</a:t>
            </a:r>
          </a:p>
        </p:txBody>
      </p:sp>
      <p:cxnSp>
        <p:nvCxnSpPr>
          <p:cNvPr id="46" name="肘形连接符 21"/>
          <p:cNvCxnSpPr>
            <a:cxnSpLocks noChangeShapeType="1"/>
          </p:cNvCxnSpPr>
          <p:nvPr/>
        </p:nvCxnSpPr>
        <p:spPr bwMode="auto">
          <a:xfrm rot="10800000">
            <a:off x="2228778" y="4408575"/>
            <a:ext cx="1896330" cy="243839"/>
          </a:xfrm>
          <a:prstGeom prst="bentConnector3">
            <a:avLst>
              <a:gd name="adj1" fmla="val 33894"/>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47" name="Puzzle3"/>
          <p:cNvSpPr>
            <a:spLocks noEditPoints="1" noChangeArrowheads="1"/>
          </p:cNvSpPr>
          <p:nvPr/>
        </p:nvSpPr>
        <p:spPr bwMode="auto">
          <a:xfrm>
            <a:off x="4751225" y="2258366"/>
            <a:ext cx="974964" cy="1348282"/>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lumMod val="50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Puzzle2"/>
          <p:cNvSpPr>
            <a:spLocks noEditPoints="1" noChangeArrowheads="1"/>
          </p:cNvSpPr>
          <p:nvPr/>
        </p:nvSpPr>
        <p:spPr bwMode="auto">
          <a:xfrm>
            <a:off x="4456613" y="3240238"/>
            <a:ext cx="1555547" cy="122831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lumMod val="75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Puzzle4"/>
          <p:cNvSpPr>
            <a:spLocks noEditPoints="1" noChangeArrowheads="1"/>
          </p:cNvSpPr>
          <p:nvPr/>
        </p:nvSpPr>
        <p:spPr bwMode="auto">
          <a:xfrm>
            <a:off x="3830115" y="3225895"/>
            <a:ext cx="937955" cy="15686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lumMod val="75000"/>
              <a:alpha val="78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Puzzle1"/>
          <p:cNvSpPr>
            <a:spLocks noEditPoints="1" noChangeArrowheads="1"/>
          </p:cNvSpPr>
          <p:nvPr/>
        </p:nvSpPr>
        <p:spPr bwMode="auto">
          <a:xfrm>
            <a:off x="3495822" y="2666501"/>
            <a:ext cx="1574052" cy="93493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lumMod val="60000"/>
              <a:lumOff val="40000"/>
              <a:alpha val="42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51" name="肘形连接符 27"/>
          <p:cNvCxnSpPr>
            <a:cxnSpLocks noChangeShapeType="1"/>
          </p:cNvCxnSpPr>
          <p:nvPr/>
        </p:nvCxnSpPr>
        <p:spPr bwMode="auto">
          <a:xfrm>
            <a:off x="5265071" y="2433095"/>
            <a:ext cx="1946835" cy="233406"/>
          </a:xfrm>
          <a:prstGeom prst="bentConnector3">
            <a:avLst>
              <a:gd name="adj1" fmla="val 34458"/>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53" name="TextBox 14"/>
          <p:cNvSpPr txBox="1">
            <a:spLocks noChangeArrowheads="1"/>
          </p:cNvSpPr>
          <p:nvPr/>
        </p:nvSpPr>
        <p:spPr bwMode="auto">
          <a:xfrm>
            <a:off x="5954099" y="2679541"/>
            <a:ext cx="1554822" cy="3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dirty="0">
                <a:solidFill>
                  <a:srgbClr val="909090"/>
                </a:solidFill>
                <a:latin typeface="微软雅黑" pitchFamily="34" charset="-122"/>
              </a:rPr>
              <a:t>模式是在服务器上动态运行的，</a:t>
            </a:r>
            <a:endParaRPr lang="en-US" altLang="zh-CN" sz="1200" dirty="0">
              <a:solidFill>
                <a:srgbClr val="909090"/>
              </a:solidFill>
              <a:latin typeface="微软雅黑" pitchFamily="34" charset="-122"/>
            </a:endParaRPr>
          </a:p>
          <a:p>
            <a:pPr algn="just" eaLnBrk="1" hangingPunct="1"/>
            <a:r>
              <a:rPr lang="zh-CN" altLang="en-US" sz="1200" dirty="0">
                <a:solidFill>
                  <a:srgbClr val="909090"/>
                </a:solidFill>
                <a:latin typeface="微软雅黑" pitchFamily="34" charset="-122"/>
              </a:rPr>
              <a:t>如何实现轮询以及时获得结果。</a:t>
            </a:r>
            <a:endParaRPr lang="en-US" altLang="zh-CN" sz="1200" dirty="0">
              <a:solidFill>
                <a:srgbClr val="909090"/>
              </a:solidFill>
              <a:latin typeface="微软雅黑" pitchFamily="34" charset="-122"/>
            </a:endParaRPr>
          </a:p>
        </p:txBody>
      </p:sp>
      <p:sp>
        <p:nvSpPr>
          <p:cNvPr id="55" name="TextBox 34"/>
          <p:cNvSpPr txBox="1">
            <a:spLocks noChangeArrowheads="1"/>
          </p:cNvSpPr>
          <p:nvPr/>
        </p:nvSpPr>
        <p:spPr bwMode="auto">
          <a:xfrm>
            <a:off x="1677469" y="4385095"/>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eaLnBrk="1" hangingPunct="1"/>
            <a:r>
              <a:rPr lang="zh-CN" altLang="en-US" sz="1200" dirty="0">
                <a:solidFill>
                  <a:srgbClr val="909090"/>
                </a:solidFill>
                <a:latin typeface="微软雅黑" pitchFamily="34" charset="-122"/>
              </a:rPr>
              <a:t>原始数据维度过高，直接应用</a:t>
            </a:r>
            <a:endParaRPr lang="en-US" altLang="zh-CN" sz="1200" dirty="0">
              <a:solidFill>
                <a:srgbClr val="909090"/>
              </a:solidFill>
              <a:latin typeface="微软雅黑" pitchFamily="34" charset="-122"/>
            </a:endParaRPr>
          </a:p>
          <a:p>
            <a:pPr eaLnBrk="1" hangingPunct="1"/>
            <a:r>
              <a:rPr lang="zh-CN" altLang="en-US" sz="1200" dirty="0">
                <a:solidFill>
                  <a:srgbClr val="909090"/>
                </a:solidFill>
                <a:latin typeface="微软雅黑" pitchFamily="34" charset="-122"/>
              </a:rPr>
              <a:t>智能算法求解难以收敛。</a:t>
            </a:r>
          </a:p>
        </p:txBody>
      </p:sp>
      <p:sp>
        <p:nvSpPr>
          <p:cNvPr id="57" name="TextBox 36"/>
          <p:cNvSpPr txBox="1">
            <a:spLocks noChangeArrowheads="1"/>
          </p:cNvSpPr>
          <p:nvPr/>
        </p:nvSpPr>
        <p:spPr bwMode="auto">
          <a:xfrm>
            <a:off x="5963719" y="4104756"/>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a:solidFill>
                  <a:srgbClr val="909090"/>
                </a:solidFill>
                <a:latin typeface="微软雅黑" pitchFamily="34" charset="-122"/>
              </a:rPr>
              <a:t>如何判断结果，其是</a:t>
            </a:r>
            <a:endParaRPr lang="en-US" altLang="zh-CN" sz="1200">
              <a:solidFill>
                <a:srgbClr val="909090"/>
              </a:solidFill>
              <a:latin typeface="微软雅黑" pitchFamily="34" charset="-122"/>
            </a:endParaRPr>
          </a:p>
          <a:p>
            <a:pPr algn="just" eaLnBrk="1" hangingPunct="1"/>
            <a:r>
              <a:rPr lang="zh-CN" altLang="en-US" sz="1200">
                <a:solidFill>
                  <a:srgbClr val="909090"/>
                </a:solidFill>
                <a:latin typeface="微软雅黑" pitchFamily="34" charset="-122"/>
              </a:rPr>
              <a:t>否为最快增长初始误差？</a:t>
            </a:r>
            <a:endParaRPr lang="zh-CN" altLang="en-US" sz="1200" dirty="0">
              <a:solidFill>
                <a:srgbClr val="909090"/>
              </a:solidFill>
              <a:latin typeface="微软雅黑" pitchFamily="34" charset="-122"/>
            </a:endParaRPr>
          </a:p>
        </p:txBody>
      </p:sp>
      <p:cxnSp>
        <p:nvCxnSpPr>
          <p:cNvPr id="58" name="直接连接符 34"/>
          <p:cNvCxnSpPr>
            <a:cxnSpLocks noChangeShapeType="1"/>
            <a:stCxn id="48" idx="4"/>
          </p:cNvCxnSpPr>
          <p:nvPr/>
        </p:nvCxnSpPr>
        <p:spPr bwMode="auto">
          <a:xfrm>
            <a:off x="6012160" y="4097957"/>
            <a:ext cx="1138036" cy="279"/>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cxnSp>
        <p:nvCxnSpPr>
          <p:cNvPr id="59" name="直接连接符 35"/>
          <p:cNvCxnSpPr>
            <a:cxnSpLocks noChangeShapeType="1"/>
          </p:cNvCxnSpPr>
          <p:nvPr/>
        </p:nvCxnSpPr>
        <p:spPr bwMode="auto">
          <a:xfrm>
            <a:off x="2138591" y="3134619"/>
            <a:ext cx="1267427" cy="0"/>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sp>
        <p:nvSpPr>
          <p:cNvPr id="60" name="TextBox 46"/>
          <p:cNvSpPr txBox="1"/>
          <p:nvPr/>
        </p:nvSpPr>
        <p:spPr>
          <a:xfrm>
            <a:off x="5921386" y="2387016"/>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3.</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技术实现</a:t>
            </a:r>
          </a:p>
        </p:txBody>
      </p:sp>
      <p:sp>
        <p:nvSpPr>
          <p:cNvPr id="61" name="TextBox 46"/>
          <p:cNvSpPr txBox="1"/>
          <p:nvPr/>
        </p:nvSpPr>
        <p:spPr>
          <a:xfrm>
            <a:off x="1341691" y="4149080"/>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2.</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数据降维</a:t>
            </a:r>
          </a:p>
        </p:txBody>
      </p:sp>
      <p:sp>
        <p:nvSpPr>
          <p:cNvPr id="62" name="TextBox 46"/>
          <p:cNvSpPr txBox="1"/>
          <p:nvPr/>
        </p:nvSpPr>
        <p:spPr>
          <a:xfrm>
            <a:off x="5743033" y="3830742"/>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en-US" altLang="zh-CN" sz="1800" kern="0" dirty="0">
                <a:solidFill>
                  <a:schemeClr val="tx2">
                    <a:lumMod val="75000"/>
                  </a:schemeClr>
                </a:solidFill>
                <a:latin typeface="微软雅黑" panose="020B0503020204020204" pitchFamily="34" charset="-122"/>
                <a:ea typeface="微软雅黑" panose="020B0503020204020204" pitchFamily="34" charset="-122"/>
              </a:rPr>
              <a:t>4.</a:t>
            </a:r>
            <a:r>
              <a:rPr lang="zh-CN" altLang="en-US" sz="1800" kern="0" dirty="0">
                <a:solidFill>
                  <a:schemeClr val="tx2">
                    <a:lumMod val="75000"/>
                  </a:schemeClr>
                </a:solidFill>
                <a:latin typeface="微软雅黑" panose="020B0503020204020204" pitchFamily="34" charset="-122"/>
                <a:ea typeface="微软雅黑" panose="020B0503020204020204" pitchFamily="34" charset="-122"/>
              </a:rPr>
              <a:t>判断标准</a:t>
            </a:r>
          </a:p>
        </p:txBody>
      </p:sp>
    </p:spTree>
    <p:extLst>
      <p:ext uri="{BB962C8B-B14F-4D97-AF65-F5344CB8AC3E}">
        <p14:creationId xmlns:p14="http://schemas.microsoft.com/office/powerpoint/2010/main" val="229552413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1374"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解决方案</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实验难点与解决方案</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46">
            <a:extLst>
              <a:ext uri="{FF2B5EF4-FFF2-40B4-BE49-F238E27FC236}">
                <a16:creationId xmlns:a16="http://schemas.microsoft.com/office/drawing/2014/main" id="{18A57166-29B5-42C1-8CC5-9A0A1F8B67CA}"/>
              </a:ext>
            </a:extLst>
          </p:cNvPr>
          <p:cNvSpPr txBox="1"/>
          <p:nvPr/>
        </p:nvSpPr>
        <p:spPr>
          <a:xfrm>
            <a:off x="970604" y="1048461"/>
            <a:ext cx="1512168" cy="429631"/>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2400" kern="0" dirty="0">
                <a:solidFill>
                  <a:schemeClr val="accent6">
                    <a:lumMod val="75000"/>
                  </a:schemeClr>
                </a:solidFill>
                <a:latin typeface="微软雅黑" panose="020B0503020204020204" pitchFamily="34" charset="-122"/>
                <a:ea typeface="微软雅黑" panose="020B0503020204020204" pitchFamily="34" charset="-122"/>
              </a:rPr>
              <a:t>模式移植</a:t>
            </a:r>
          </a:p>
        </p:txBody>
      </p:sp>
      <p:sp>
        <p:nvSpPr>
          <p:cNvPr id="2" name="文本框 1">
            <a:extLst>
              <a:ext uri="{FF2B5EF4-FFF2-40B4-BE49-F238E27FC236}">
                <a16:creationId xmlns:a16="http://schemas.microsoft.com/office/drawing/2014/main" id="{61A0FF85-8FCD-4F09-B849-7BF7368B5631}"/>
              </a:ext>
            </a:extLst>
          </p:cNvPr>
          <p:cNvSpPr txBox="1"/>
          <p:nvPr/>
        </p:nvSpPr>
        <p:spPr>
          <a:xfrm>
            <a:off x="2242368" y="2336608"/>
            <a:ext cx="568962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模式使用</a:t>
            </a:r>
            <a:r>
              <a:rPr lang="en-US" dirty="0">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ortran</a:t>
            </a:r>
            <a:r>
              <a:rPr lang="zh-CN" altLang="en-US" dirty="0">
                <a:latin typeface="微软雅黑" panose="020B0503020204020204" pitchFamily="34" charset="-122"/>
                <a:ea typeface="微软雅黑" panose="020B0503020204020204" pitchFamily="34" charset="-122"/>
              </a:rPr>
              <a:t>语言编写（由中科院大气所提供）</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移植到“天河二号”超级计算中心</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输入文件与编译器版本问题</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906586"/>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TotalTime>
  <Words>1603</Words>
  <Application>Microsoft Office PowerPoint</Application>
  <PresentationFormat>全屏显示(4:3)</PresentationFormat>
  <Paragraphs>354</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Open Sans</vt:lpstr>
      <vt:lpstr>宋体</vt:lpstr>
      <vt:lpstr>微软雅黑</vt:lpstr>
      <vt:lpstr>Arial</vt:lpstr>
      <vt:lpstr>Bodoni MT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Kris</cp:lastModifiedBy>
  <cp:revision>542</cp:revision>
  <dcterms:created xsi:type="dcterms:W3CDTF">2015-07-08T10:50:36Z</dcterms:created>
  <dcterms:modified xsi:type="dcterms:W3CDTF">2017-06-03T11:40:23Z</dcterms:modified>
</cp:coreProperties>
</file>