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26"/>
  </p:notesMasterIdLst>
  <p:sldIdLst>
    <p:sldId id="295" r:id="rId2"/>
    <p:sldId id="258" r:id="rId3"/>
    <p:sldId id="264" r:id="rId4"/>
    <p:sldId id="269" r:id="rId5"/>
    <p:sldId id="270" r:id="rId6"/>
    <p:sldId id="273" r:id="rId7"/>
    <p:sldId id="275" r:id="rId8"/>
    <p:sldId id="276" r:id="rId9"/>
    <p:sldId id="297" r:id="rId10"/>
    <p:sldId id="298" r:id="rId11"/>
    <p:sldId id="301" r:id="rId12"/>
    <p:sldId id="304" r:id="rId13"/>
    <p:sldId id="299" r:id="rId14"/>
    <p:sldId id="300" r:id="rId15"/>
    <p:sldId id="281" r:id="rId16"/>
    <p:sldId id="278" r:id="rId17"/>
    <p:sldId id="285" r:id="rId18"/>
    <p:sldId id="283" r:id="rId19"/>
    <p:sldId id="284" r:id="rId20"/>
    <p:sldId id="292" r:id="rId21"/>
    <p:sldId id="293" r:id="rId22"/>
    <p:sldId id="294" r:id="rId23"/>
    <p:sldId id="303" r:id="rId24"/>
    <p:sldId id="302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75"/>
  </p:normalViewPr>
  <p:slideViewPr>
    <p:cSldViewPr>
      <p:cViewPr varScale="1">
        <p:scale>
          <a:sx n="108" d="100"/>
          <a:sy n="108" d="100"/>
        </p:scale>
        <p:origin x="17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8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9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22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3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8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8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9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7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8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8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37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2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58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2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9312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409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072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768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081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346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331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1056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574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650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2543" y="-230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1723438" y="1556267"/>
            <a:ext cx="658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SS求解GFDL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CM模式CNOP及其在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ENSO事件最快增长初始误差中的应用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>
            <a:cxnSpLocks/>
          </p:cNvCxnSpPr>
          <p:nvPr/>
        </p:nvCxnSpPr>
        <p:spPr>
          <a:xfrm>
            <a:off x="755576" y="1538504"/>
            <a:ext cx="7524264" cy="928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33895" y="3015243"/>
            <a:ext cx="205537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   ： 彭程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指导老师：袁时金教授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2017-6-8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03939" y="1231628"/>
            <a:ext cx="864096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35B4380-C8CD-4AEE-BFB0-D8B729F00EFC}"/>
              </a:ext>
            </a:extLst>
          </p:cNvPr>
          <p:cNvCxnSpPr>
            <a:cxnSpLocks/>
          </p:cNvCxnSpPr>
          <p:nvPr/>
        </p:nvCxnSpPr>
        <p:spPr>
          <a:xfrm flipV="1">
            <a:off x="755576" y="2537340"/>
            <a:ext cx="7524264" cy="2552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325">
            <a:extLst>
              <a:ext uri="{FF2B5EF4-FFF2-40B4-BE49-F238E27FC236}">
                <a16:creationId xmlns:a16="http://schemas.microsoft.com/office/drawing/2014/main" id="{68C0778E-22E1-4C0C-A17B-06709E6DAB2F}"/>
              </a:ext>
            </a:extLst>
          </p:cNvPr>
          <p:cNvSpPr>
            <a:spLocks noEditPoints="1"/>
          </p:cNvSpPr>
          <p:nvPr/>
        </p:nvSpPr>
        <p:spPr bwMode="auto">
          <a:xfrm>
            <a:off x="3450437" y="3458982"/>
            <a:ext cx="314193" cy="192085"/>
          </a:xfrm>
          <a:custGeom>
            <a:avLst/>
            <a:gdLst>
              <a:gd name="T0" fmla="*/ 201 w 259"/>
              <a:gd name="T1" fmla="*/ 84 h 157"/>
              <a:gd name="T2" fmla="*/ 182 w 259"/>
              <a:gd name="T3" fmla="*/ 70 h 157"/>
              <a:gd name="T4" fmla="*/ 161 w 259"/>
              <a:gd name="T5" fmla="*/ 60 h 157"/>
              <a:gd name="T6" fmla="*/ 134 w 259"/>
              <a:gd name="T7" fmla="*/ 56 h 157"/>
              <a:gd name="T8" fmla="*/ 120 w 259"/>
              <a:gd name="T9" fmla="*/ 57 h 157"/>
              <a:gd name="T10" fmla="*/ 94 w 259"/>
              <a:gd name="T11" fmla="*/ 65 h 157"/>
              <a:gd name="T12" fmla="*/ 65 w 259"/>
              <a:gd name="T13" fmla="*/ 81 h 157"/>
              <a:gd name="T14" fmla="*/ 38 w 259"/>
              <a:gd name="T15" fmla="*/ 75 h 157"/>
              <a:gd name="T16" fmla="*/ 38 w 259"/>
              <a:gd name="T17" fmla="*/ 101 h 157"/>
              <a:gd name="T18" fmla="*/ 43 w 259"/>
              <a:gd name="T19" fmla="*/ 107 h 157"/>
              <a:gd name="T20" fmla="*/ 43 w 259"/>
              <a:gd name="T21" fmla="*/ 109 h 157"/>
              <a:gd name="T22" fmla="*/ 42 w 259"/>
              <a:gd name="T23" fmla="*/ 114 h 157"/>
              <a:gd name="T24" fmla="*/ 38 w 259"/>
              <a:gd name="T25" fmla="*/ 117 h 157"/>
              <a:gd name="T26" fmla="*/ 25 w 259"/>
              <a:gd name="T27" fmla="*/ 146 h 157"/>
              <a:gd name="T28" fmla="*/ 31 w 259"/>
              <a:gd name="T29" fmla="*/ 117 h 157"/>
              <a:gd name="T30" fmla="*/ 26 w 259"/>
              <a:gd name="T31" fmla="*/ 109 h 157"/>
              <a:gd name="T32" fmla="*/ 27 w 259"/>
              <a:gd name="T33" fmla="*/ 105 h 157"/>
              <a:gd name="T34" fmla="*/ 31 w 259"/>
              <a:gd name="T35" fmla="*/ 73 h 157"/>
              <a:gd name="T36" fmla="*/ 135 w 259"/>
              <a:gd name="T37" fmla="*/ 0 h 157"/>
              <a:gd name="T38" fmla="*/ 201 w 259"/>
              <a:gd name="T39" fmla="*/ 84 h 157"/>
              <a:gd name="T40" fmla="*/ 133 w 259"/>
              <a:gd name="T41" fmla="*/ 70 h 157"/>
              <a:gd name="T42" fmla="*/ 159 w 259"/>
              <a:gd name="T43" fmla="*/ 74 h 157"/>
              <a:gd name="T44" fmla="*/ 177 w 259"/>
              <a:gd name="T45" fmla="*/ 81 h 157"/>
              <a:gd name="T46" fmla="*/ 194 w 259"/>
              <a:gd name="T47" fmla="*/ 91 h 157"/>
              <a:gd name="T48" fmla="*/ 194 w 259"/>
              <a:gd name="T49" fmla="*/ 140 h 157"/>
              <a:gd name="T50" fmla="*/ 177 w 259"/>
              <a:gd name="T51" fmla="*/ 149 h 157"/>
              <a:gd name="T52" fmla="*/ 156 w 259"/>
              <a:gd name="T53" fmla="*/ 155 h 157"/>
              <a:gd name="T54" fmla="*/ 129 w 259"/>
              <a:gd name="T55" fmla="*/ 157 h 157"/>
              <a:gd name="T56" fmla="*/ 114 w 259"/>
              <a:gd name="T57" fmla="*/ 156 h 157"/>
              <a:gd name="T58" fmla="*/ 94 w 259"/>
              <a:gd name="T59" fmla="*/ 152 h 157"/>
              <a:gd name="T60" fmla="*/ 75 w 259"/>
              <a:gd name="T61" fmla="*/ 143 h 157"/>
              <a:gd name="T62" fmla="*/ 73 w 259"/>
              <a:gd name="T63" fmla="*/ 91 h 157"/>
              <a:gd name="T64" fmla="*/ 77 w 259"/>
              <a:gd name="T65" fmla="*/ 87 h 157"/>
              <a:gd name="T66" fmla="*/ 96 w 259"/>
              <a:gd name="T67" fmla="*/ 77 h 157"/>
              <a:gd name="T68" fmla="*/ 118 w 259"/>
              <a:gd name="T69" fmla="*/ 71 h 157"/>
              <a:gd name="T70" fmla="*/ 133 w 259"/>
              <a:gd name="T71" fmla="*/ 70 h 157"/>
              <a:gd name="T72" fmla="*/ 131 w 259"/>
              <a:gd name="T73" fmla="*/ 148 h 157"/>
              <a:gd name="T74" fmla="*/ 166 w 259"/>
              <a:gd name="T75" fmla="*/ 144 h 157"/>
              <a:gd name="T76" fmla="*/ 179 w 259"/>
              <a:gd name="T77" fmla="*/ 138 h 157"/>
              <a:gd name="T78" fmla="*/ 181 w 259"/>
              <a:gd name="T79" fmla="*/ 135 h 157"/>
              <a:gd name="T80" fmla="*/ 177 w 259"/>
              <a:gd name="T81" fmla="*/ 131 h 157"/>
              <a:gd name="T82" fmla="*/ 151 w 259"/>
              <a:gd name="T83" fmla="*/ 125 h 157"/>
              <a:gd name="T84" fmla="*/ 131 w 259"/>
              <a:gd name="T85" fmla="*/ 123 h 157"/>
              <a:gd name="T86" fmla="*/ 96 w 259"/>
              <a:gd name="T87" fmla="*/ 127 h 157"/>
              <a:gd name="T88" fmla="*/ 83 w 259"/>
              <a:gd name="T89" fmla="*/ 133 h 157"/>
              <a:gd name="T90" fmla="*/ 82 w 259"/>
              <a:gd name="T91" fmla="*/ 135 h 157"/>
              <a:gd name="T92" fmla="*/ 86 w 259"/>
              <a:gd name="T93" fmla="*/ 140 h 157"/>
              <a:gd name="T94" fmla="*/ 112 w 259"/>
              <a:gd name="T95" fmla="*/ 147 h 157"/>
              <a:gd name="T96" fmla="*/ 131 w 259"/>
              <a:gd name="T97" fmla="*/ 1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9" h="157">
                <a:moveTo>
                  <a:pt x="201" y="84"/>
                </a:moveTo>
                <a:lnTo>
                  <a:pt x="201" y="84"/>
                </a:lnTo>
                <a:lnTo>
                  <a:pt x="196" y="81"/>
                </a:lnTo>
                <a:lnTo>
                  <a:pt x="182" y="70"/>
                </a:lnTo>
                <a:lnTo>
                  <a:pt x="172" y="65"/>
                </a:lnTo>
                <a:lnTo>
                  <a:pt x="161" y="60"/>
                </a:lnTo>
                <a:lnTo>
                  <a:pt x="148" y="57"/>
                </a:lnTo>
                <a:lnTo>
                  <a:pt x="134" y="56"/>
                </a:lnTo>
                <a:lnTo>
                  <a:pt x="134" y="56"/>
                </a:lnTo>
                <a:lnTo>
                  <a:pt x="120" y="57"/>
                </a:lnTo>
                <a:lnTo>
                  <a:pt x="107" y="60"/>
                </a:lnTo>
                <a:lnTo>
                  <a:pt x="94" y="65"/>
                </a:lnTo>
                <a:lnTo>
                  <a:pt x="82" y="70"/>
                </a:lnTo>
                <a:lnTo>
                  <a:pt x="65" y="81"/>
                </a:lnTo>
                <a:lnTo>
                  <a:pt x="59" y="84"/>
                </a:lnTo>
                <a:lnTo>
                  <a:pt x="38" y="75"/>
                </a:lnTo>
                <a:lnTo>
                  <a:pt x="38" y="101"/>
                </a:lnTo>
                <a:lnTo>
                  <a:pt x="38" y="101"/>
                </a:lnTo>
                <a:lnTo>
                  <a:pt x="42" y="104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2"/>
                </a:lnTo>
                <a:lnTo>
                  <a:pt x="42" y="114"/>
                </a:lnTo>
                <a:lnTo>
                  <a:pt x="39" y="116"/>
                </a:lnTo>
                <a:lnTo>
                  <a:pt x="38" y="117"/>
                </a:lnTo>
                <a:lnTo>
                  <a:pt x="43" y="146"/>
                </a:lnTo>
                <a:lnTo>
                  <a:pt x="25" y="146"/>
                </a:lnTo>
                <a:lnTo>
                  <a:pt x="31" y="117"/>
                </a:lnTo>
                <a:lnTo>
                  <a:pt x="31" y="117"/>
                </a:lnTo>
                <a:lnTo>
                  <a:pt x="27" y="114"/>
                </a:lnTo>
                <a:lnTo>
                  <a:pt x="26" y="109"/>
                </a:lnTo>
                <a:lnTo>
                  <a:pt x="26" y="109"/>
                </a:lnTo>
                <a:lnTo>
                  <a:pt x="27" y="105"/>
                </a:lnTo>
                <a:lnTo>
                  <a:pt x="31" y="101"/>
                </a:lnTo>
                <a:lnTo>
                  <a:pt x="31" y="73"/>
                </a:lnTo>
                <a:lnTo>
                  <a:pt x="0" y="60"/>
                </a:lnTo>
                <a:lnTo>
                  <a:pt x="135" y="0"/>
                </a:lnTo>
                <a:lnTo>
                  <a:pt x="259" y="61"/>
                </a:lnTo>
                <a:lnTo>
                  <a:pt x="201" y="84"/>
                </a:lnTo>
                <a:close/>
                <a:moveTo>
                  <a:pt x="133" y="70"/>
                </a:moveTo>
                <a:lnTo>
                  <a:pt x="133" y="70"/>
                </a:lnTo>
                <a:lnTo>
                  <a:pt x="146" y="71"/>
                </a:lnTo>
                <a:lnTo>
                  <a:pt x="159" y="74"/>
                </a:lnTo>
                <a:lnTo>
                  <a:pt x="169" y="77"/>
                </a:lnTo>
                <a:lnTo>
                  <a:pt x="177" y="81"/>
                </a:lnTo>
                <a:lnTo>
                  <a:pt x="188" y="87"/>
                </a:lnTo>
                <a:lnTo>
                  <a:pt x="194" y="91"/>
                </a:lnTo>
                <a:lnTo>
                  <a:pt x="194" y="140"/>
                </a:lnTo>
                <a:lnTo>
                  <a:pt x="194" y="140"/>
                </a:lnTo>
                <a:lnTo>
                  <a:pt x="188" y="143"/>
                </a:lnTo>
                <a:lnTo>
                  <a:pt x="177" y="149"/>
                </a:lnTo>
                <a:lnTo>
                  <a:pt x="168" y="152"/>
                </a:lnTo>
                <a:lnTo>
                  <a:pt x="156" y="155"/>
                </a:lnTo>
                <a:lnTo>
                  <a:pt x="144" y="156"/>
                </a:lnTo>
                <a:lnTo>
                  <a:pt x="129" y="157"/>
                </a:lnTo>
                <a:lnTo>
                  <a:pt x="129" y="157"/>
                </a:lnTo>
                <a:lnTo>
                  <a:pt x="114" y="156"/>
                </a:lnTo>
                <a:lnTo>
                  <a:pt x="103" y="155"/>
                </a:lnTo>
                <a:lnTo>
                  <a:pt x="94" y="152"/>
                </a:lnTo>
                <a:lnTo>
                  <a:pt x="86" y="149"/>
                </a:lnTo>
                <a:lnTo>
                  <a:pt x="75" y="143"/>
                </a:lnTo>
                <a:lnTo>
                  <a:pt x="73" y="140"/>
                </a:lnTo>
                <a:lnTo>
                  <a:pt x="73" y="91"/>
                </a:lnTo>
                <a:lnTo>
                  <a:pt x="73" y="91"/>
                </a:lnTo>
                <a:lnTo>
                  <a:pt x="77" y="87"/>
                </a:lnTo>
                <a:lnTo>
                  <a:pt x="88" y="81"/>
                </a:lnTo>
                <a:lnTo>
                  <a:pt x="96" y="77"/>
                </a:lnTo>
                <a:lnTo>
                  <a:pt x="107" y="74"/>
                </a:lnTo>
                <a:lnTo>
                  <a:pt x="118" y="71"/>
                </a:lnTo>
                <a:lnTo>
                  <a:pt x="133" y="70"/>
                </a:lnTo>
                <a:lnTo>
                  <a:pt x="133" y="70"/>
                </a:lnTo>
                <a:close/>
                <a:moveTo>
                  <a:pt x="131" y="148"/>
                </a:moveTo>
                <a:lnTo>
                  <a:pt x="131" y="148"/>
                </a:lnTo>
                <a:lnTo>
                  <a:pt x="151" y="147"/>
                </a:lnTo>
                <a:lnTo>
                  <a:pt x="166" y="144"/>
                </a:lnTo>
                <a:lnTo>
                  <a:pt x="177" y="140"/>
                </a:lnTo>
                <a:lnTo>
                  <a:pt x="179" y="138"/>
                </a:lnTo>
                <a:lnTo>
                  <a:pt x="181" y="135"/>
                </a:lnTo>
                <a:lnTo>
                  <a:pt x="181" y="135"/>
                </a:lnTo>
                <a:lnTo>
                  <a:pt x="179" y="133"/>
                </a:lnTo>
                <a:lnTo>
                  <a:pt x="177" y="131"/>
                </a:lnTo>
                <a:lnTo>
                  <a:pt x="166" y="127"/>
                </a:lnTo>
                <a:lnTo>
                  <a:pt x="151" y="125"/>
                </a:lnTo>
                <a:lnTo>
                  <a:pt x="131" y="123"/>
                </a:lnTo>
                <a:lnTo>
                  <a:pt x="131" y="123"/>
                </a:lnTo>
                <a:lnTo>
                  <a:pt x="112" y="125"/>
                </a:lnTo>
                <a:lnTo>
                  <a:pt x="96" y="127"/>
                </a:lnTo>
                <a:lnTo>
                  <a:pt x="86" y="131"/>
                </a:lnTo>
                <a:lnTo>
                  <a:pt x="83" y="133"/>
                </a:lnTo>
                <a:lnTo>
                  <a:pt x="82" y="135"/>
                </a:lnTo>
                <a:lnTo>
                  <a:pt x="82" y="135"/>
                </a:lnTo>
                <a:lnTo>
                  <a:pt x="83" y="138"/>
                </a:lnTo>
                <a:lnTo>
                  <a:pt x="86" y="140"/>
                </a:lnTo>
                <a:lnTo>
                  <a:pt x="96" y="144"/>
                </a:lnTo>
                <a:lnTo>
                  <a:pt x="112" y="147"/>
                </a:lnTo>
                <a:lnTo>
                  <a:pt x="131" y="148"/>
                </a:lnTo>
                <a:lnTo>
                  <a:pt x="131" y="148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312">
            <a:extLst>
              <a:ext uri="{FF2B5EF4-FFF2-40B4-BE49-F238E27FC236}">
                <a16:creationId xmlns:a16="http://schemas.microsoft.com/office/drawing/2014/main" id="{2A1B9DA8-986D-41A5-BF6C-668C33AF0106}"/>
              </a:ext>
            </a:extLst>
          </p:cNvPr>
          <p:cNvSpPr>
            <a:spLocks noEditPoints="1"/>
          </p:cNvSpPr>
          <p:nvPr/>
        </p:nvSpPr>
        <p:spPr bwMode="auto">
          <a:xfrm>
            <a:off x="3493282" y="3764570"/>
            <a:ext cx="245267" cy="203249"/>
          </a:xfrm>
          <a:custGeom>
            <a:avLst/>
            <a:gdLst>
              <a:gd name="T0" fmla="*/ 21 w 260"/>
              <a:gd name="T1" fmla="*/ 260 h 260"/>
              <a:gd name="T2" fmla="*/ 5 w 260"/>
              <a:gd name="T3" fmla="*/ 248 h 260"/>
              <a:gd name="T4" fmla="*/ 0 w 260"/>
              <a:gd name="T5" fmla="*/ 115 h 260"/>
              <a:gd name="T6" fmla="*/ 15 w 260"/>
              <a:gd name="T7" fmla="*/ 219 h 260"/>
              <a:gd name="T8" fmla="*/ 26 w 260"/>
              <a:gd name="T9" fmla="*/ 237 h 260"/>
              <a:gd name="T10" fmla="*/ 47 w 260"/>
              <a:gd name="T11" fmla="*/ 245 h 260"/>
              <a:gd name="T12" fmla="*/ 225 w 260"/>
              <a:gd name="T13" fmla="*/ 242 h 260"/>
              <a:gd name="T14" fmla="*/ 242 w 260"/>
              <a:gd name="T15" fmla="*/ 229 h 260"/>
              <a:gd name="T16" fmla="*/ 244 w 260"/>
              <a:gd name="T17" fmla="*/ 115 h 260"/>
              <a:gd name="T18" fmla="*/ 260 w 260"/>
              <a:gd name="T19" fmla="*/ 239 h 260"/>
              <a:gd name="T20" fmla="*/ 248 w 260"/>
              <a:gd name="T21" fmla="*/ 256 h 260"/>
              <a:gd name="T22" fmla="*/ 234 w 260"/>
              <a:gd name="T23" fmla="*/ 260 h 260"/>
              <a:gd name="T24" fmla="*/ 145 w 260"/>
              <a:gd name="T25" fmla="*/ 115 h 260"/>
              <a:gd name="T26" fmla="*/ 218 w 260"/>
              <a:gd name="T27" fmla="*/ 115 h 260"/>
              <a:gd name="T28" fmla="*/ 187 w 260"/>
              <a:gd name="T29" fmla="*/ 229 h 260"/>
              <a:gd name="T30" fmla="*/ 114 w 260"/>
              <a:gd name="T31" fmla="*/ 229 h 260"/>
              <a:gd name="T32" fmla="*/ 41 w 260"/>
              <a:gd name="T33" fmla="*/ 229 h 260"/>
              <a:gd name="T34" fmla="*/ 73 w 260"/>
              <a:gd name="T35" fmla="*/ 115 h 260"/>
              <a:gd name="T36" fmla="*/ 218 w 260"/>
              <a:gd name="T37" fmla="*/ 193 h 260"/>
              <a:gd name="T38" fmla="*/ 218 w 260"/>
              <a:gd name="T39" fmla="*/ 187 h 260"/>
              <a:gd name="T40" fmla="*/ 187 w 260"/>
              <a:gd name="T41" fmla="*/ 151 h 260"/>
              <a:gd name="T42" fmla="*/ 187 w 260"/>
              <a:gd name="T43" fmla="*/ 151 h 260"/>
              <a:gd name="T44" fmla="*/ 151 w 260"/>
              <a:gd name="T45" fmla="*/ 193 h 260"/>
              <a:gd name="T46" fmla="*/ 182 w 260"/>
              <a:gd name="T47" fmla="*/ 156 h 260"/>
              <a:gd name="T48" fmla="*/ 182 w 260"/>
              <a:gd name="T49" fmla="*/ 151 h 260"/>
              <a:gd name="T50" fmla="*/ 114 w 260"/>
              <a:gd name="T51" fmla="*/ 224 h 260"/>
              <a:gd name="T52" fmla="*/ 114 w 260"/>
              <a:gd name="T53" fmla="*/ 224 h 260"/>
              <a:gd name="T54" fmla="*/ 114 w 260"/>
              <a:gd name="T55" fmla="*/ 156 h 260"/>
              <a:gd name="T56" fmla="*/ 145 w 260"/>
              <a:gd name="T57" fmla="*/ 120 h 260"/>
              <a:gd name="T58" fmla="*/ 109 w 260"/>
              <a:gd name="T59" fmla="*/ 224 h 260"/>
              <a:gd name="T60" fmla="*/ 78 w 260"/>
              <a:gd name="T61" fmla="*/ 187 h 260"/>
              <a:gd name="T62" fmla="*/ 78 w 260"/>
              <a:gd name="T63" fmla="*/ 187 h 260"/>
              <a:gd name="T64" fmla="*/ 78 w 260"/>
              <a:gd name="T65" fmla="*/ 120 h 260"/>
              <a:gd name="T66" fmla="*/ 73 w 260"/>
              <a:gd name="T67" fmla="*/ 193 h 260"/>
              <a:gd name="T68" fmla="*/ 73 w 260"/>
              <a:gd name="T69" fmla="*/ 187 h 260"/>
              <a:gd name="T70" fmla="*/ 41 w 260"/>
              <a:gd name="T71" fmla="*/ 151 h 260"/>
              <a:gd name="T72" fmla="*/ 41 w 260"/>
              <a:gd name="T73" fmla="*/ 151 h 260"/>
              <a:gd name="T74" fmla="*/ 2 w 260"/>
              <a:gd name="T75" fmla="*/ 37 h 260"/>
              <a:gd name="T76" fmla="*/ 15 w 260"/>
              <a:gd name="T77" fmla="*/ 24 h 260"/>
              <a:gd name="T78" fmla="*/ 36 w 260"/>
              <a:gd name="T79" fmla="*/ 73 h 260"/>
              <a:gd name="T80" fmla="*/ 182 w 260"/>
              <a:gd name="T81" fmla="*/ 21 h 260"/>
              <a:gd name="T82" fmla="*/ 223 w 260"/>
              <a:gd name="T83" fmla="*/ 21 h 260"/>
              <a:gd name="T84" fmla="*/ 244 w 260"/>
              <a:gd name="T85" fmla="*/ 24 h 260"/>
              <a:gd name="T86" fmla="*/ 259 w 260"/>
              <a:gd name="T87" fmla="*/ 37 h 260"/>
              <a:gd name="T88" fmla="*/ 260 w 260"/>
              <a:gd name="T89" fmla="*/ 104 h 260"/>
              <a:gd name="T90" fmla="*/ 187 w 260"/>
              <a:gd name="T91" fmla="*/ 16 h 260"/>
              <a:gd name="T92" fmla="*/ 203 w 260"/>
              <a:gd name="T93" fmla="*/ 0 h 260"/>
              <a:gd name="T94" fmla="*/ 217 w 260"/>
              <a:gd name="T95" fmla="*/ 9 h 260"/>
              <a:gd name="T96" fmla="*/ 187 w 260"/>
              <a:gd name="T97" fmla="*/ 68 h 260"/>
              <a:gd name="T98" fmla="*/ 41 w 260"/>
              <a:gd name="T99" fmla="*/ 16 h 260"/>
              <a:gd name="T100" fmla="*/ 52 w 260"/>
              <a:gd name="T101" fmla="*/ 2 h 260"/>
              <a:gd name="T102" fmla="*/ 69 w 260"/>
              <a:gd name="T103" fmla="*/ 4 h 260"/>
              <a:gd name="T104" fmla="*/ 73 w 260"/>
              <a:gd name="T105" fmla="*/ 68 h 260"/>
              <a:gd name="T106" fmla="*/ 41 w 260"/>
              <a:gd name="T107" fmla="*/ 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6" y="260"/>
                </a:lnTo>
                <a:lnTo>
                  <a:pt x="21" y="260"/>
                </a:lnTo>
                <a:lnTo>
                  <a:pt x="15" y="258"/>
                </a:lnTo>
                <a:lnTo>
                  <a:pt x="12" y="256"/>
                </a:lnTo>
                <a:lnTo>
                  <a:pt x="8" y="252"/>
                </a:lnTo>
                <a:lnTo>
                  <a:pt x="5" y="248"/>
                </a:lnTo>
                <a:lnTo>
                  <a:pt x="2" y="245"/>
                </a:lnTo>
                <a:lnTo>
                  <a:pt x="1" y="239"/>
                </a:lnTo>
                <a:lnTo>
                  <a:pt x="0" y="234"/>
                </a:lnTo>
                <a:lnTo>
                  <a:pt x="0" y="115"/>
                </a:lnTo>
                <a:lnTo>
                  <a:pt x="17" y="115"/>
                </a:lnTo>
                <a:lnTo>
                  <a:pt x="17" y="115"/>
                </a:lnTo>
                <a:lnTo>
                  <a:pt x="15" y="219"/>
                </a:lnTo>
                <a:lnTo>
                  <a:pt x="15" y="219"/>
                </a:lnTo>
                <a:lnTo>
                  <a:pt x="17" y="224"/>
                </a:lnTo>
                <a:lnTo>
                  <a:pt x="18" y="229"/>
                </a:lnTo>
                <a:lnTo>
                  <a:pt x="22" y="233"/>
                </a:lnTo>
                <a:lnTo>
                  <a:pt x="26" y="237"/>
                </a:lnTo>
                <a:lnTo>
                  <a:pt x="31" y="241"/>
                </a:lnTo>
                <a:lnTo>
                  <a:pt x="36" y="242"/>
                </a:lnTo>
                <a:lnTo>
                  <a:pt x="41" y="245"/>
                </a:lnTo>
                <a:lnTo>
                  <a:pt x="47" y="245"/>
                </a:lnTo>
                <a:lnTo>
                  <a:pt x="213" y="245"/>
                </a:lnTo>
                <a:lnTo>
                  <a:pt x="213" y="245"/>
                </a:lnTo>
                <a:lnTo>
                  <a:pt x="218" y="245"/>
                </a:lnTo>
                <a:lnTo>
                  <a:pt x="225" y="242"/>
                </a:lnTo>
                <a:lnTo>
                  <a:pt x="230" y="241"/>
                </a:lnTo>
                <a:lnTo>
                  <a:pt x="234" y="237"/>
                </a:lnTo>
                <a:lnTo>
                  <a:pt x="239" y="233"/>
                </a:lnTo>
                <a:lnTo>
                  <a:pt x="242" y="229"/>
                </a:lnTo>
                <a:lnTo>
                  <a:pt x="244" y="224"/>
                </a:lnTo>
                <a:lnTo>
                  <a:pt x="244" y="219"/>
                </a:lnTo>
                <a:lnTo>
                  <a:pt x="244" y="219"/>
                </a:lnTo>
                <a:lnTo>
                  <a:pt x="244" y="115"/>
                </a:lnTo>
                <a:lnTo>
                  <a:pt x="260" y="115"/>
                </a:lnTo>
                <a:lnTo>
                  <a:pt x="260" y="234"/>
                </a:lnTo>
                <a:lnTo>
                  <a:pt x="260" y="234"/>
                </a:lnTo>
                <a:lnTo>
                  <a:pt x="260" y="239"/>
                </a:lnTo>
                <a:lnTo>
                  <a:pt x="259" y="245"/>
                </a:lnTo>
                <a:lnTo>
                  <a:pt x="256" y="248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lnTo>
                  <a:pt x="234" y="260"/>
                </a:lnTo>
                <a:close/>
                <a:moveTo>
                  <a:pt x="78" y="115"/>
                </a:moveTo>
                <a:lnTo>
                  <a:pt x="109" y="115"/>
                </a:lnTo>
                <a:lnTo>
                  <a:pt x="114" y="115"/>
                </a:lnTo>
                <a:lnTo>
                  <a:pt x="145" y="115"/>
                </a:lnTo>
                <a:lnTo>
                  <a:pt x="151" y="115"/>
                </a:lnTo>
                <a:lnTo>
                  <a:pt x="182" y="115"/>
                </a:lnTo>
                <a:lnTo>
                  <a:pt x="187" y="115"/>
                </a:lnTo>
                <a:lnTo>
                  <a:pt x="218" y="115"/>
                </a:lnTo>
                <a:lnTo>
                  <a:pt x="223" y="115"/>
                </a:lnTo>
                <a:lnTo>
                  <a:pt x="223" y="229"/>
                </a:lnTo>
                <a:lnTo>
                  <a:pt x="218" y="229"/>
                </a:lnTo>
                <a:lnTo>
                  <a:pt x="187" y="229"/>
                </a:lnTo>
                <a:lnTo>
                  <a:pt x="182" y="229"/>
                </a:lnTo>
                <a:lnTo>
                  <a:pt x="151" y="229"/>
                </a:lnTo>
                <a:lnTo>
                  <a:pt x="145" y="229"/>
                </a:lnTo>
                <a:lnTo>
                  <a:pt x="114" y="229"/>
                </a:lnTo>
                <a:lnTo>
                  <a:pt x="109" y="229"/>
                </a:lnTo>
                <a:lnTo>
                  <a:pt x="78" y="229"/>
                </a:lnTo>
                <a:lnTo>
                  <a:pt x="73" y="229"/>
                </a:lnTo>
                <a:lnTo>
                  <a:pt x="41" y="229"/>
                </a:lnTo>
                <a:lnTo>
                  <a:pt x="36" y="229"/>
                </a:lnTo>
                <a:lnTo>
                  <a:pt x="36" y="115"/>
                </a:lnTo>
                <a:lnTo>
                  <a:pt x="41" y="115"/>
                </a:lnTo>
                <a:lnTo>
                  <a:pt x="73" y="115"/>
                </a:lnTo>
                <a:lnTo>
                  <a:pt x="78" y="115"/>
                </a:lnTo>
                <a:close/>
                <a:moveTo>
                  <a:pt x="187" y="224"/>
                </a:moveTo>
                <a:lnTo>
                  <a:pt x="218" y="224"/>
                </a:lnTo>
                <a:lnTo>
                  <a:pt x="218" y="193"/>
                </a:lnTo>
                <a:lnTo>
                  <a:pt x="187" y="193"/>
                </a:lnTo>
                <a:lnTo>
                  <a:pt x="187" y="224"/>
                </a:lnTo>
                <a:close/>
                <a:moveTo>
                  <a:pt x="187" y="187"/>
                </a:moveTo>
                <a:lnTo>
                  <a:pt x="218" y="187"/>
                </a:lnTo>
                <a:lnTo>
                  <a:pt x="218" y="156"/>
                </a:lnTo>
                <a:lnTo>
                  <a:pt x="187" y="156"/>
                </a:lnTo>
                <a:lnTo>
                  <a:pt x="187" y="187"/>
                </a:lnTo>
                <a:close/>
                <a:moveTo>
                  <a:pt x="187" y="151"/>
                </a:moveTo>
                <a:lnTo>
                  <a:pt x="218" y="151"/>
                </a:lnTo>
                <a:lnTo>
                  <a:pt x="218" y="120"/>
                </a:lnTo>
                <a:lnTo>
                  <a:pt x="187" y="120"/>
                </a:lnTo>
                <a:lnTo>
                  <a:pt x="187" y="151"/>
                </a:lnTo>
                <a:close/>
                <a:moveTo>
                  <a:pt x="151" y="224"/>
                </a:moveTo>
                <a:lnTo>
                  <a:pt x="182" y="224"/>
                </a:lnTo>
                <a:lnTo>
                  <a:pt x="182" y="193"/>
                </a:lnTo>
                <a:lnTo>
                  <a:pt x="151" y="193"/>
                </a:lnTo>
                <a:lnTo>
                  <a:pt x="151" y="224"/>
                </a:lnTo>
                <a:close/>
                <a:moveTo>
                  <a:pt x="151" y="187"/>
                </a:moveTo>
                <a:lnTo>
                  <a:pt x="182" y="187"/>
                </a:lnTo>
                <a:lnTo>
                  <a:pt x="182" y="156"/>
                </a:lnTo>
                <a:lnTo>
                  <a:pt x="151" y="156"/>
                </a:lnTo>
                <a:lnTo>
                  <a:pt x="151" y="187"/>
                </a:lnTo>
                <a:close/>
                <a:moveTo>
                  <a:pt x="151" y="151"/>
                </a:moveTo>
                <a:lnTo>
                  <a:pt x="182" y="151"/>
                </a:lnTo>
                <a:lnTo>
                  <a:pt x="182" y="120"/>
                </a:lnTo>
                <a:lnTo>
                  <a:pt x="151" y="120"/>
                </a:lnTo>
                <a:lnTo>
                  <a:pt x="151" y="151"/>
                </a:lnTo>
                <a:close/>
                <a:moveTo>
                  <a:pt x="114" y="224"/>
                </a:moveTo>
                <a:lnTo>
                  <a:pt x="145" y="224"/>
                </a:lnTo>
                <a:lnTo>
                  <a:pt x="145" y="193"/>
                </a:lnTo>
                <a:lnTo>
                  <a:pt x="114" y="193"/>
                </a:lnTo>
                <a:lnTo>
                  <a:pt x="114" y="224"/>
                </a:lnTo>
                <a:close/>
                <a:moveTo>
                  <a:pt x="114" y="187"/>
                </a:moveTo>
                <a:lnTo>
                  <a:pt x="145" y="187"/>
                </a:lnTo>
                <a:lnTo>
                  <a:pt x="145" y="156"/>
                </a:lnTo>
                <a:lnTo>
                  <a:pt x="114" y="156"/>
                </a:lnTo>
                <a:lnTo>
                  <a:pt x="114" y="187"/>
                </a:lnTo>
                <a:close/>
                <a:moveTo>
                  <a:pt x="114" y="151"/>
                </a:moveTo>
                <a:lnTo>
                  <a:pt x="145" y="151"/>
                </a:lnTo>
                <a:lnTo>
                  <a:pt x="145" y="120"/>
                </a:lnTo>
                <a:lnTo>
                  <a:pt x="114" y="120"/>
                </a:lnTo>
                <a:lnTo>
                  <a:pt x="114" y="151"/>
                </a:lnTo>
                <a:close/>
                <a:moveTo>
                  <a:pt x="78" y="224"/>
                </a:moveTo>
                <a:lnTo>
                  <a:pt x="109" y="224"/>
                </a:lnTo>
                <a:lnTo>
                  <a:pt x="109" y="193"/>
                </a:lnTo>
                <a:lnTo>
                  <a:pt x="78" y="193"/>
                </a:lnTo>
                <a:lnTo>
                  <a:pt x="78" y="224"/>
                </a:lnTo>
                <a:close/>
                <a:moveTo>
                  <a:pt x="78" y="187"/>
                </a:moveTo>
                <a:lnTo>
                  <a:pt x="109" y="187"/>
                </a:lnTo>
                <a:lnTo>
                  <a:pt x="109" y="156"/>
                </a:lnTo>
                <a:lnTo>
                  <a:pt x="78" y="156"/>
                </a:lnTo>
                <a:lnTo>
                  <a:pt x="78" y="187"/>
                </a:lnTo>
                <a:close/>
                <a:moveTo>
                  <a:pt x="78" y="151"/>
                </a:moveTo>
                <a:lnTo>
                  <a:pt x="109" y="151"/>
                </a:lnTo>
                <a:lnTo>
                  <a:pt x="109" y="120"/>
                </a:lnTo>
                <a:lnTo>
                  <a:pt x="78" y="120"/>
                </a:lnTo>
                <a:lnTo>
                  <a:pt x="78" y="151"/>
                </a:lnTo>
                <a:close/>
                <a:moveTo>
                  <a:pt x="41" y="224"/>
                </a:moveTo>
                <a:lnTo>
                  <a:pt x="73" y="224"/>
                </a:lnTo>
                <a:lnTo>
                  <a:pt x="73" y="193"/>
                </a:lnTo>
                <a:lnTo>
                  <a:pt x="41" y="193"/>
                </a:lnTo>
                <a:lnTo>
                  <a:pt x="41" y="224"/>
                </a:lnTo>
                <a:close/>
                <a:moveTo>
                  <a:pt x="41" y="187"/>
                </a:moveTo>
                <a:lnTo>
                  <a:pt x="73" y="187"/>
                </a:lnTo>
                <a:lnTo>
                  <a:pt x="73" y="156"/>
                </a:lnTo>
                <a:lnTo>
                  <a:pt x="41" y="156"/>
                </a:lnTo>
                <a:lnTo>
                  <a:pt x="41" y="187"/>
                </a:lnTo>
                <a:close/>
                <a:moveTo>
                  <a:pt x="41" y="151"/>
                </a:moveTo>
                <a:lnTo>
                  <a:pt x="73" y="151"/>
                </a:lnTo>
                <a:lnTo>
                  <a:pt x="73" y="120"/>
                </a:lnTo>
                <a:lnTo>
                  <a:pt x="41" y="120"/>
                </a:lnTo>
                <a:lnTo>
                  <a:pt x="41" y="151"/>
                </a:lnTo>
                <a:close/>
                <a:moveTo>
                  <a:pt x="0" y="47"/>
                </a:moveTo>
                <a:lnTo>
                  <a:pt x="0" y="47"/>
                </a:lnTo>
                <a:lnTo>
                  <a:pt x="1" y="42"/>
                </a:lnTo>
                <a:lnTo>
                  <a:pt x="2" y="37"/>
                </a:lnTo>
                <a:lnTo>
                  <a:pt x="5" y="33"/>
                </a:lnTo>
                <a:lnTo>
                  <a:pt x="8" y="29"/>
                </a:lnTo>
                <a:lnTo>
                  <a:pt x="12" y="25"/>
                </a:lnTo>
                <a:lnTo>
                  <a:pt x="15" y="24"/>
                </a:lnTo>
                <a:lnTo>
                  <a:pt x="21" y="21"/>
                </a:lnTo>
                <a:lnTo>
                  <a:pt x="26" y="21"/>
                </a:lnTo>
                <a:lnTo>
                  <a:pt x="36" y="21"/>
                </a:lnTo>
                <a:lnTo>
                  <a:pt x="36" y="73"/>
                </a:lnTo>
                <a:lnTo>
                  <a:pt x="36" y="73"/>
                </a:lnTo>
                <a:lnTo>
                  <a:pt x="78" y="73"/>
                </a:lnTo>
                <a:lnTo>
                  <a:pt x="78" y="21"/>
                </a:lnTo>
                <a:lnTo>
                  <a:pt x="182" y="21"/>
                </a:lnTo>
                <a:lnTo>
                  <a:pt x="182" y="73"/>
                </a:lnTo>
                <a:lnTo>
                  <a:pt x="182" y="73"/>
                </a:lnTo>
                <a:lnTo>
                  <a:pt x="223" y="73"/>
                </a:lnTo>
                <a:lnTo>
                  <a:pt x="223" y="21"/>
                </a:lnTo>
                <a:lnTo>
                  <a:pt x="234" y="21"/>
                </a:lnTo>
                <a:lnTo>
                  <a:pt x="234" y="21"/>
                </a:lnTo>
                <a:lnTo>
                  <a:pt x="239" y="21"/>
                </a:lnTo>
                <a:lnTo>
                  <a:pt x="244" y="24"/>
                </a:lnTo>
                <a:lnTo>
                  <a:pt x="248" y="25"/>
                </a:lnTo>
                <a:lnTo>
                  <a:pt x="252" y="29"/>
                </a:lnTo>
                <a:lnTo>
                  <a:pt x="256" y="33"/>
                </a:lnTo>
                <a:lnTo>
                  <a:pt x="259" y="37"/>
                </a:lnTo>
                <a:lnTo>
                  <a:pt x="260" y="42"/>
                </a:lnTo>
                <a:lnTo>
                  <a:pt x="260" y="47"/>
                </a:lnTo>
                <a:lnTo>
                  <a:pt x="260" y="104"/>
                </a:lnTo>
                <a:lnTo>
                  <a:pt x="260" y="104"/>
                </a:lnTo>
                <a:lnTo>
                  <a:pt x="0" y="104"/>
                </a:lnTo>
                <a:lnTo>
                  <a:pt x="0" y="47"/>
                </a:lnTo>
                <a:close/>
                <a:moveTo>
                  <a:pt x="187" y="16"/>
                </a:moveTo>
                <a:lnTo>
                  <a:pt x="187" y="16"/>
                </a:lnTo>
                <a:lnTo>
                  <a:pt x="188" y="9"/>
                </a:lnTo>
                <a:lnTo>
                  <a:pt x="192" y="4"/>
                </a:lnTo>
                <a:lnTo>
                  <a:pt x="197" y="2"/>
                </a:lnTo>
                <a:lnTo>
                  <a:pt x="203" y="0"/>
                </a:lnTo>
                <a:lnTo>
                  <a:pt x="203" y="0"/>
                </a:lnTo>
                <a:lnTo>
                  <a:pt x="209" y="2"/>
                </a:lnTo>
                <a:lnTo>
                  <a:pt x="214" y="4"/>
                </a:lnTo>
                <a:lnTo>
                  <a:pt x="217" y="9"/>
                </a:lnTo>
                <a:lnTo>
                  <a:pt x="218" y="16"/>
                </a:lnTo>
                <a:lnTo>
                  <a:pt x="218" y="68"/>
                </a:lnTo>
                <a:lnTo>
                  <a:pt x="218" y="68"/>
                </a:lnTo>
                <a:lnTo>
                  <a:pt x="187" y="68"/>
                </a:lnTo>
                <a:lnTo>
                  <a:pt x="187" y="68"/>
                </a:lnTo>
                <a:lnTo>
                  <a:pt x="187" y="16"/>
                </a:lnTo>
                <a:lnTo>
                  <a:pt x="187" y="16"/>
                </a:lnTo>
                <a:close/>
                <a:moveTo>
                  <a:pt x="41" y="16"/>
                </a:moveTo>
                <a:lnTo>
                  <a:pt x="41" y="16"/>
                </a:lnTo>
                <a:lnTo>
                  <a:pt x="43" y="9"/>
                </a:lnTo>
                <a:lnTo>
                  <a:pt x="47" y="4"/>
                </a:lnTo>
                <a:lnTo>
                  <a:pt x="52" y="2"/>
                </a:lnTo>
                <a:lnTo>
                  <a:pt x="57" y="0"/>
                </a:lnTo>
                <a:lnTo>
                  <a:pt x="57" y="0"/>
                </a:lnTo>
                <a:lnTo>
                  <a:pt x="64" y="2"/>
                </a:lnTo>
                <a:lnTo>
                  <a:pt x="69" y="4"/>
                </a:lnTo>
                <a:lnTo>
                  <a:pt x="71" y="9"/>
                </a:lnTo>
                <a:lnTo>
                  <a:pt x="73" y="16"/>
                </a:lnTo>
                <a:lnTo>
                  <a:pt x="73" y="68"/>
                </a:lnTo>
                <a:lnTo>
                  <a:pt x="73" y="68"/>
                </a:lnTo>
                <a:lnTo>
                  <a:pt x="41" y="68"/>
                </a:lnTo>
                <a:lnTo>
                  <a:pt x="41" y="68"/>
                </a:lnTo>
                <a:lnTo>
                  <a:pt x="41" y="16"/>
                </a:lnTo>
                <a:lnTo>
                  <a:pt x="41" y="16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4" name="Freeform 121">
            <a:extLst>
              <a:ext uri="{FF2B5EF4-FFF2-40B4-BE49-F238E27FC236}">
                <a16:creationId xmlns:a16="http://schemas.microsoft.com/office/drawing/2014/main" id="{B93A3FCA-7723-41E1-B0FD-8E2D1F9214AF}"/>
              </a:ext>
            </a:extLst>
          </p:cNvPr>
          <p:cNvSpPr>
            <a:spLocks noEditPoints="1"/>
          </p:cNvSpPr>
          <p:nvPr/>
        </p:nvSpPr>
        <p:spPr bwMode="auto">
          <a:xfrm>
            <a:off x="3501289" y="3141564"/>
            <a:ext cx="229254" cy="197902"/>
          </a:xfrm>
          <a:custGeom>
            <a:avLst/>
            <a:gdLst>
              <a:gd name="T0" fmla="*/ 254 w 259"/>
              <a:gd name="T1" fmla="*/ 67 h 260"/>
              <a:gd name="T2" fmla="*/ 235 w 259"/>
              <a:gd name="T3" fmla="*/ 85 h 260"/>
              <a:gd name="T4" fmla="*/ 173 w 259"/>
              <a:gd name="T5" fmla="*/ 24 h 260"/>
              <a:gd name="T6" fmla="*/ 193 w 259"/>
              <a:gd name="T7" fmla="*/ 5 h 260"/>
              <a:gd name="T8" fmla="*/ 193 w 259"/>
              <a:gd name="T9" fmla="*/ 5 h 260"/>
              <a:gd name="T10" fmla="*/ 198 w 259"/>
              <a:gd name="T11" fmla="*/ 1 h 260"/>
              <a:gd name="T12" fmla="*/ 204 w 259"/>
              <a:gd name="T13" fmla="*/ 0 h 260"/>
              <a:gd name="T14" fmla="*/ 211 w 259"/>
              <a:gd name="T15" fmla="*/ 1 h 260"/>
              <a:gd name="T16" fmla="*/ 216 w 259"/>
              <a:gd name="T17" fmla="*/ 5 h 260"/>
              <a:gd name="T18" fmla="*/ 255 w 259"/>
              <a:gd name="T19" fmla="*/ 44 h 260"/>
              <a:gd name="T20" fmla="*/ 255 w 259"/>
              <a:gd name="T21" fmla="*/ 44 h 260"/>
              <a:gd name="T22" fmla="*/ 259 w 259"/>
              <a:gd name="T23" fmla="*/ 49 h 260"/>
              <a:gd name="T24" fmla="*/ 259 w 259"/>
              <a:gd name="T25" fmla="*/ 56 h 260"/>
              <a:gd name="T26" fmla="*/ 258 w 259"/>
              <a:gd name="T27" fmla="*/ 62 h 260"/>
              <a:gd name="T28" fmla="*/ 254 w 259"/>
              <a:gd name="T29" fmla="*/ 67 h 260"/>
              <a:gd name="T30" fmla="*/ 254 w 259"/>
              <a:gd name="T31" fmla="*/ 67 h 260"/>
              <a:gd name="T32" fmla="*/ 92 w 259"/>
              <a:gd name="T33" fmla="*/ 228 h 260"/>
              <a:gd name="T34" fmla="*/ 31 w 259"/>
              <a:gd name="T35" fmla="*/ 166 h 260"/>
              <a:gd name="T36" fmla="*/ 168 w 259"/>
              <a:gd name="T37" fmla="*/ 30 h 260"/>
              <a:gd name="T38" fmla="*/ 229 w 259"/>
              <a:gd name="T39" fmla="*/ 92 h 260"/>
              <a:gd name="T40" fmla="*/ 92 w 259"/>
              <a:gd name="T41" fmla="*/ 228 h 260"/>
              <a:gd name="T42" fmla="*/ 0 w 259"/>
              <a:gd name="T43" fmla="*/ 260 h 260"/>
              <a:gd name="T44" fmla="*/ 25 w 259"/>
              <a:gd name="T45" fmla="*/ 172 h 260"/>
              <a:gd name="T46" fmla="*/ 86 w 259"/>
              <a:gd name="T47" fmla="*/ 235 h 260"/>
              <a:gd name="T48" fmla="*/ 0 w 259"/>
              <a:gd name="T4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260">
                <a:moveTo>
                  <a:pt x="254" y="67"/>
                </a:moveTo>
                <a:lnTo>
                  <a:pt x="235" y="85"/>
                </a:lnTo>
                <a:lnTo>
                  <a:pt x="173" y="24"/>
                </a:lnTo>
                <a:lnTo>
                  <a:pt x="193" y="5"/>
                </a:lnTo>
                <a:lnTo>
                  <a:pt x="193" y="5"/>
                </a:lnTo>
                <a:lnTo>
                  <a:pt x="198" y="1"/>
                </a:lnTo>
                <a:lnTo>
                  <a:pt x="204" y="0"/>
                </a:lnTo>
                <a:lnTo>
                  <a:pt x="211" y="1"/>
                </a:lnTo>
                <a:lnTo>
                  <a:pt x="216" y="5"/>
                </a:lnTo>
                <a:lnTo>
                  <a:pt x="255" y="44"/>
                </a:lnTo>
                <a:lnTo>
                  <a:pt x="255" y="44"/>
                </a:lnTo>
                <a:lnTo>
                  <a:pt x="259" y="49"/>
                </a:lnTo>
                <a:lnTo>
                  <a:pt x="259" y="56"/>
                </a:lnTo>
                <a:lnTo>
                  <a:pt x="258" y="62"/>
                </a:lnTo>
                <a:lnTo>
                  <a:pt x="254" y="67"/>
                </a:lnTo>
                <a:lnTo>
                  <a:pt x="254" y="67"/>
                </a:lnTo>
                <a:close/>
                <a:moveTo>
                  <a:pt x="92" y="228"/>
                </a:moveTo>
                <a:lnTo>
                  <a:pt x="31" y="166"/>
                </a:lnTo>
                <a:lnTo>
                  <a:pt x="168" y="30"/>
                </a:lnTo>
                <a:lnTo>
                  <a:pt x="229" y="92"/>
                </a:lnTo>
                <a:lnTo>
                  <a:pt x="92" y="228"/>
                </a:lnTo>
                <a:close/>
                <a:moveTo>
                  <a:pt x="0" y="260"/>
                </a:moveTo>
                <a:lnTo>
                  <a:pt x="25" y="172"/>
                </a:lnTo>
                <a:lnTo>
                  <a:pt x="86" y="235"/>
                </a:lnTo>
                <a:lnTo>
                  <a:pt x="0" y="260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3410"/>
            <a:ext cx="896649" cy="8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2385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8292ED-D2E8-4262-9581-1707CDFB388D}"/>
              </a:ext>
            </a:extLst>
          </p:cNvPr>
          <p:cNvSpPr txBox="1"/>
          <p:nvPr/>
        </p:nvSpPr>
        <p:spPr>
          <a:xfrm>
            <a:off x="3155102" y="2132856"/>
            <a:ext cx="2808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：数据为什么要降维？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A7239C-6048-4F2C-8688-E366405EE940}"/>
              </a:ext>
            </a:extLst>
          </p:cNvPr>
          <p:cNvSpPr txBox="1"/>
          <p:nvPr/>
        </p:nvSpPr>
        <p:spPr>
          <a:xfrm>
            <a:off x="2628981" y="2890133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：数据维度过高（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），直接应用特征分解计算量过大。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F2F48F4-F51B-4D48-927C-F0C564DC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618" y="3717032"/>
            <a:ext cx="4119627" cy="160907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EDAFA36-2A5D-443A-BA17-723877191E59}"/>
              </a:ext>
            </a:extLst>
          </p:cNvPr>
          <p:cNvSpPr txBox="1"/>
          <p:nvPr/>
        </p:nvSpPr>
        <p:spPr>
          <a:xfrm>
            <a:off x="4362876" y="5435886"/>
            <a:ext cx="924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793234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438292ED-D2E8-4262-9581-1707CDFB388D}"/>
              </a:ext>
            </a:extLst>
          </p:cNvPr>
          <p:cNvSpPr txBox="1"/>
          <p:nvPr/>
        </p:nvSpPr>
        <p:spPr>
          <a:xfrm>
            <a:off x="3635609" y="2132856"/>
            <a:ext cx="187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：如何降维？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4ECFA-13B3-48DE-9E3E-DF7BBDA53533}"/>
              </a:ext>
            </a:extLst>
          </p:cNvPr>
          <p:cNvSpPr txBox="1"/>
          <p:nvPr/>
        </p:nvSpPr>
        <p:spPr>
          <a:xfrm>
            <a:off x="2803319" y="4463590"/>
            <a:ext cx="351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Ref:Machine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Learning by Andrew Ng)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20292E-33FF-4264-AB0D-02351FB20E36}"/>
              </a:ext>
            </a:extLst>
          </p:cNvPr>
          <p:cNvSpPr/>
          <p:nvPr/>
        </p:nvSpPr>
        <p:spPr>
          <a:xfrm>
            <a:off x="1145361" y="3140421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32">
            <a:extLst>
              <a:ext uri="{FF2B5EF4-FFF2-40B4-BE49-F238E27FC236}">
                <a16:creationId xmlns:a16="http://schemas.microsoft.com/office/drawing/2014/main" id="{58C148CE-C64E-469D-8722-275221F9D022}"/>
              </a:ext>
            </a:extLst>
          </p:cNvPr>
          <p:cNvSpPr/>
          <p:nvPr/>
        </p:nvSpPr>
        <p:spPr>
          <a:xfrm rot="16200000">
            <a:off x="2532916" y="3345493"/>
            <a:ext cx="45719" cy="28803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F12738-BEC8-4788-993E-3A7BE34EF640}"/>
              </a:ext>
            </a:extLst>
          </p:cNvPr>
          <p:cNvSpPr txBox="1"/>
          <p:nvPr/>
        </p:nvSpPr>
        <p:spPr>
          <a:xfrm>
            <a:off x="683569" y="33671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538DF4-FB90-4911-B44A-A6F7C1648B61}"/>
              </a:ext>
            </a:extLst>
          </p:cNvPr>
          <p:cNvSpPr txBox="1"/>
          <p:nvPr/>
        </p:nvSpPr>
        <p:spPr>
          <a:xfrm>
            <a:off x="1212264" y="2844608"/>
            <a:ext cx="51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91F165-E54A-425D-BFAD-F08B52B24551}"/>
              </a:ext>
            </a:extLst>
          </p:cNvPr>
          <p:cNvSpPr txBox="1"/>
          <p:nvPr/>
        </p:nvSpPr>
        <p:spPr>
          <a:xfrm>
            <a:off x="1773331" y="3348776"/>
            <a:ext cx="86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</a:t>
            </a:r>
            <a:r>
              <a:rPr lang="en-US" altLang="zh-CN" sz="1600" dirty="0"/>
              <a:t>1200</a:t>
            </a:r>
            <a:endParaRPr 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EC7A10-C9A7-4C09-A9ED-B0400D102A74}"/>
              </a:ext>
            </a:extLst>
          </p:cNvPr>
          <p:cNvSpPr/>
          <p:nvPr/>
        </p:nvSpPr>
        <p:spPr>
          <a:xfrm>
            <a:off x="3258741" y="3122008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初始矩阵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57C0C8-F42A-4F20-A478-79138EC817E1}"/>
              </a:ext>
            </a:extLst>
          </p:cNvPr>
          <p:cNvSpPr txBox="1"/>
          <p:nvPr/>
        </p:nvSpPr>
        <p:spPr>
          <a:xfrm>
            <a:off x="3291796" y="2844608"/>
            <a:ext cx="62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C335F0-957C-4BE8-B64D-D2B41BFBEF30}"/>
              </a:ext>
            </a:extLst>
          </p:cNvPr>
          <p:cNvSpPr txBox="1"/>
          <p:nvPr/>
        </p:nvSpPr>
        <p:spPr>
          <a:xfrm>
            <a:off x="2699792" y="3201063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r>
              <a:rPr lang="en-US" sz="1600" dirty="0"/>
              <a:t>200</a:t>
            </a:r>
          </a:p>
        </p:txBody>
      </p:sp>
      <p:sp>
        <p:nvSpPr>
          <p:cNvPr id="26" name="下箭头 32">
            <a:extLst>
              <a:ext uri="{FF2B5EF4-FFF2-40B4-BE49-F238E27FC236}">
                <a16:creationId xmlns:a16="http://schemas.microsoft.com/office/drawing/2014/main" id="{31193F67-61DF-4F75-A6E0-14E0AF212675}"/>
              </a:ext>
            </a:extLst>
          </p:cNvPr>
          <p:cNvSpPr/>
          <p:nvPr/>
        </p:nvSpPr>
        <p:spPr>
          <a:xfrm rot="16200000">
            <a:off x="4269079" y="3137437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66D48D-20DC-4C7A-B36F-1B2DA1A605C4}"/>
              </a:ext>
            </a:extLst>
          </p:cNvPr>
          <p:cNvSpPr txBox="1"/>
          <p:nvPr/>
        </p:nvSpPr>
        <p:spPr>
          <a:xfrm>
            <a:off x="3929882" y="3186948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7D2FD7-951A-415D-87F1-6947B8DB7888}"/>
              </a:ext>
            </a:extLst>
          </p:cNvPr>
          <p:cNvSpPr txBox="1"/>
          <p:nvPr/>
        </p:nvSpPr>
        <p:spPr>
          <a:xfrm>
            <a:off x="4630571" y="33048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[U,S,V]=</a:t>
            </a:r>
            <a:r>
              <a:rPr lang="en-US" altLang="zh-CN" dirty="0" err="1"/>
              <a:t>svd</a:t>
            </a:r>
            <a:r>
              <a:rPr lang="en-US" altLang="zh-CN" dirty="0"/>
              <a:t>(Sigma)</a:t>
            </a:r>
            <a:endParaRPr lang="en-US" dirty="0"/>
          </a:p>
        </p:txBody>
      </p:sp>
      <p:sp>
        <p:nvSpPr>
          <p:cNvPr id="30" name="下箭头 32">
            <a:extLst>
              <a:ext uri="{FF2B5EF4-FFF2-40B4-BE49-F238E27FC236}">
                <a16:creationId xmlns:a16="http://schemas.microsoft.com/office/drawing/2014/main" id="{EAB50E5D-2EF6-4520-9081-7BBDE39756EE}"/>
              </a:ext>
            </a:extLst>
          </p:cNvPr>
          <p:cNvSpPr/>
          <p:nvPr/>
        </p:nvSpPr>
        <p:spPr>
          <a:xfrm rot="16200000">
            <a:off x="6971142" y="3160296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F2FA20-2F65-41C6-8B08-2023C9261F99}"/>
              </a:ext>
            </a:extLst>
          </p:cNvPr>
          <p:cNvSpPr txBox="1"/>
          <p:nvPr/>
        </p:nvSpPr>
        <p:spPr>
          <a:xfrm>
            <a:off x="6572284" y="3194887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A05179-4B68-4E00-928A-8BE5394A0437}"/>
              </a:ext>
            </a:extLst>
          </p:cNvPr>
          <p:cNvSpPr/>
          <p:nvPr/>
        </p:nvSpPr>
        <p:spPr>
          <a:xfrm>
            <a:off x="7438994" y="3093461"/>
            <a:ext cx="852402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基向量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6447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438292ED-D2E8-4262-9581-1707CDFB388D}"/>
              </a:ext>
            </a:extLst>
          </p:cNvPr>
          <p:cNvSpPr txBox="1"/>
          <p:nvPr/>
        </p:nvSpPr>
        <p:spPr>
          <a:xfrm>
            <a:off x="3491736" y="2132856"/>
            <a:ext cx="2160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数目选取？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C:\Users\Kris\AppData\Local\Microsoft\Windows\INetCache\Content.Word\Screen Shot 2017-05-18 at11.49.58 AM.PNG">
            <a:extLst>
              <a:ext uri="{FF2B5EF4-FFF2-40B4-BE49-F238E27FC236}">
                <a16:creationId xmlns:a16="http://schemas.microsoft.com/office/drawing/2014/main" id="{FB8F0208-5C7C-4F6B-AD12-051A6B48CE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25" y="2593144"/>
            <a:ext cx="4484039" cy="36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5DC1FD-53DC-4E23-8264-3C15899C53E5}"/>
              </a:ext>
            </a:extLst>
          </p:cNvPr>
          <p:cNvSpPr txBox="1"/>
          <p:nvPr/>
        </p:nvSpPr>
        <p:spPr>
          <a:xfrm>
            <a:off x="3779912" y="6320353"/>
            <a:ext cx="238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相对误差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实验中选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051206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76E85F30-8AC3-4FC8-961C-DD7C5D54F1B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7B16E4E-68BC-4039-ABFF-F43B5AF56593}"/>
              </a:ext>
            </a:extLst>
          </p:cNvPr>
          <p:cNvSpPr/>
          <p:nvPr/>
        </p:nvSpPr>
        <p:spPr>
          <a:xfrm>
            <a:off x="2033873" y="17374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7A85B23-5DB4-448D-BC63-06003239C69F}"/>
              </a:ext>
            </a:extLst>
          </p:cNvPr>
          <p:cNvSpPr/>
          <p:nvPr/>
        </p:nvSpPr>
        <p:spPr>
          <a:xfrm>
            <a:off x="5675771" y="17461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D722065-9A8B-458D-A298-791A00364630}"/>
              </a:ext>
            </a:extLst>
          </p:cNvPr>
          <p:cNvSpPr/>
          <p:nvPr/>
        </p:nvSpPr>
        <p:spPr>
          <a:xfrm>
            <a:off x="5675771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161BB54-4481-4401-B68E-EF1FEC029EB7}"/>
              </a:ext>
            </a:extLst>
          </p:cNvPr>
          <p:cNvSpPr/>
          <p:nvPr/>
        </p:nvSpPr>
        <p:spPr>
          <a:xfrm>
            <a:off x="2039425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DE1F784-39AB-4F7D-995B-F2E3D99FD6EF}"/>
              </a:ext>
            </a:extLst>
          </p:cNvPr>
          <p:cNvSpPr/>
          <p:nvPr/>
        </p:nvSpPr>
        <p:spPr>
          <a:xfrm>
            <a:off x="5725744" y="502485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452EA-494C-4E54-AE31-57E6C6DAE04F}"/>
              </a:ext>
            </a:extLst>
          </p:cNvPr>
          <p:cNvCxnSpPr/>
          <p:nvPr/>
        </p:nvCxnSpPr>
        <p:spPr>
          <a:xfrm>
            <a:off x="3127712" y="3861048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8624C8-798D-4A01-B56C-752FE874063E}"/>
              </a:ext>
            </a:extLst>
          </p:cNvPr>
          <p:cNvCxnSpPr/>
          <p:nvPr/>
        </p:nvCxnSpPr>
        <p:spPr>
          <a:xfrm flipH="1">
            <a:off x="3069778" y="2199690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32">
            <a:extLst>
              <a:ext uri="{FF2B5EF4-FFF2-40B4-BE49-F238E27FC236}">
                <a16:creationId xmlns:a16="http://schemas.microsoft.com/office/drawing/2014/main" id="{57DF651C-C077-4109-AB1A-3E3B73231054}"/>
              </a:ext>
            </a:extLst>
          </p:cNvPr>
          <p:cNvSpPr/>
          <p:nvPr/>
        </p:nvSpPr>
        <p:spPr>
          <a:xfrm>
            <a:off x="2420175" y="2720921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33">
            <a:extLst>
              <a:ext uri="{FF2B5EF4-FFF2-40B4-BE49-F238E27FC236}">
                <a16:creationId xmlns:a16="http://schemas.microsoft.com/office/drawing/2014/main" id="{721091C1-C5AC-42A8-9B94-3CE5C4D966DA}"/>
              </a:ext>
            </a:extLst>
          </p:cNvPr>
          <p:cNvSpPr/>
          <p:nvPr/>
        </p:nvSpPr>
        <p:spPr>
          <a:xfrm>
            <a:off x="6127795" y="4370726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虚尾箭头 8">
            <a:extLst>
              <a:ext uri="{FF2B5EF4-FFF2-40B4-BE49-F238E27FC236}">
                <a16:creationId xmlns:a16="http://schemas.microsoft.com/office/drawing/2014/main" id="{57081B68-1D81-4C1A-8691-0E9EA922F717}"/>
              </a:ext>
            </a:extLst>
          </p:cNvPr>
          <p:cNvSpPr/>
          <p:nvPr/>
        </p:nvSpPr>
        <p:spPr>
          <a:xfrm flipH="1">
            <a:off x="6729116" y="2015024"/>
            <a:ext cx="648072" cy="42987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DDB060-B2D0-4E7F-8E41-09236DB7411A}"/>
              </a:ext>
            </a:extLst>
          </p:cNvPr>
          <p:cNvSpPr txBox="1"/>
          <p:nvPr/>
        </p:nvSpPr>
        <p:spPr>
          <a:xfrm>
            <a:off x="7396946" y="2015024"/>
            <a:ext cx="14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降维后数据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1919B3-699D-492B-A5D7-2F7763716C66}"/>
              </a:ext>
            </a:extLst>
          </p:cNvPr>
          <p:cNvSpPr txBox="1"/>
          <p:nvPr/>
        </p:nvSpPr>
        <p:spPr>
          <a:xfrm>
            <a:off x="3333606" y="3489974"/>
            <a:ext cx="205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调整候选解和邻域数目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BC488E-33AE-48C1-BC65-F00BF29E6C26}"/>
              </a:ext>
            </a:extLst>
          </p:cNvPr>
          <p:cNvSpPr txBox="1"/>
          <p:nvPr/>
        </p:nvSpPr>
        <p:spPr>
          <a:xfrm>
            <a:off x="3814089" y="6165304"/>
            <a:ext cx="14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寻优阶段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4926F2-3D43-409E-820D-A0FA5EE1433E}"/>
              </a:ext>
            </a:extLst>
          </p:cNvPr>
          <p:cNvSpPr txBox="1"/>
          <p:nvPr/>
        </p:nvSpPr>
        <p:spPr>
          <a:xfrm>
            <a:off x="3700289" y="1860264"/>
            <a:ext cx="131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生成初始扰动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0930CC-3490-4139-9EBA-7A9F8699EEE8}"/>
              </a:ext>
            </a:extLst>
          </p:cNvPr>
          <p:cNvSpPr txBox="1"/>
          <p:nvPr/>
        </p:nvSpPr>
        <p:spPr>
          <a:xfrm>
            <a:off x="2465975" y="2791247"/>
            <a:ext cx="13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6883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𝛥</m:t>
                      </m:r>
                      <m:r>
                        <a:rPr lang="en-US" i="1"/>
                        <m:t>𝑆𝑆𝑇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55883CF2-AF6F-490F-8A55-D365665B6802}"/>
              </a:ext>
            </a:extLst>
          </p:cNvPr>
          <p:cNvSpPr txBox="1"/>
          <p:nvPr/>
        </p:nvSpPr>
        <p:spPr>
          <a:xfrm>
            <a:off x="971600" y="1050562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ECA6DA-B419-47EC-A2E9-314358DEDCCE}"/>
              </a:ext>
            </a:extLst>
          </p:cNvPr>
          <p:cNvSpPr txBox="1"/>
          <p:nvPr/>
        </p:nvSpPr>
        <p:spPr>
          <a:xfrm>
            <a:off x="3372012" y="2420888"/>
            <a:ext cx="307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初值约束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B2353C9-B125-4CDA-A10A-8A826EB9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91153"/>
            <a:ext cx="3960440" cy="12185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05937C2-AF81-4708-A5A0-4DA79AFE57F7}"/>
              </a:ext>
            </a:extLst>
          </p:cNvPr>
          <p:cNvSpPr txBox="1"/>
          <p:nvPr/>
        </p:nvSpPr>
        <p:spPr>
          <a:xfrm>
            <a:off x="2012627" y="4631958"/>
            <a:ext cx="144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边界约束问题处理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33">
            <a:extLst>
              <a:ext uri="{FF2B5EF4-FFF2-40B4-BE49-F238E27FC236}">
                <a16:creationId xmlns:a16="http://schemas.microsoft.com/office/drawing/2014/main" id="{E36EBEC0-3999-46EA-BF2F-7982E559EFCA}"/>
              </a:ext>
            </a:extLst>
          </p:cNvPr>
          <p:cNvSpPr/>
          <p:nvPr/>
        </p:nvSpPr>
        <p:spPr>
          <a:xfrm>
            <a:off x="3923928" y="2816315"/>
            <a:ext cx="100389" cy="416296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33">
            <a:extLst>
              <a:ext uri="{FF2B5EF4-FFF2-40B4-BE49-F238E27FC236}">
                <a16:creationId xmlns:a16="http://schemas.microsoft.com/office/drawing/2014/main" id="{A032B688-77E3-4E8D-AA1E-AA28BF4CBE8F}"/>
              </a:ext>
            </a:extLst>
          </p:cNvPr>
          <p:cNvSpPr/>
          <p:nvPr/>
        </p:nvSpPr>
        <p:spPr>
          <a:xfrm>
            <a:off x="5508105" y="2821110"/>
            <a:ext cx="72008" cy="8959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C3C712-78FC-42AB-9483-273DB1B5C976}"/>
              </a:ext>
            </a:extLst>
          </p:cNvPr>
          <p:cNvSpPr/>
          <p:nvPr/>
        </p:nvSpPr>
        <p:spPr>
          <a:xfrm>
            <a:off x="4894304" y="3787016"/>
            <a:ext cx="2513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海表面温度距平（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08BBB37-0F81-4419-8A27-031133068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29" y="4351965"/>
            <a:ext cx="2865308" cy="1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0633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2646072" y="2546616"/>
            <a:ext cx="864096" cy="1085897"/>
            <a:chOff x="2398" y="2256"/>
            <a:chExt cx="374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478" y="2558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478" y="2505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478" y="2452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478" y="2402"/>
              <a:ext cx="101" cy="12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2398" y="2256"/>
              <a:ext cx="374" cy="470"/>
            </a:xfrm>
            <a:custGeom>
              <a:avLst/>
              <a:gdLst>
                <a:gd name="T0" fmla="*/ 153 w 155"/>
                <a:gd name="T1" fmla="*/ 31 h 196"/>
                <a:gd name="T2" fmla="*/ 125 w 155"/>
                <a:gd name="T3" fmla="*/ 2 h 196"/>
                <a:gd name="T4" fmla="*/ 120 w 155"/>
                <a:gd name="T5" fmla="*/ 0 h 196"/>
                <a:gd name="T6" fmla="*/ 6 w 155"/>
                <a:gd name="T7" fmla="*/ 0 h 196"/>
                <a:gd name="T8" fmla="*/ 0 w 155"/>
                <a:gd name="T9" fmla="*/ 7 h 196"/>
                <a:gd name="T10" fmla="*/ 0 w 155"/>
                <a:gd name="T11" fmla="*/ 169 h 196"/>
                <a:gd name="T12" fmla="*/ 2 w 155"/>
                <a:gd name="T13" fmla="*/ 174 h 196"/>
                <a:gd name="T14" fmla="*/ 22 w 155"/>
                <a:gd name="T15" fmla="*/ 193 h 196"/>
                <a:gd name="T16" fmla="*/ 31 w 155"/>
                <a:gd name="T17" fmla="*/ 193 h 196"/>
                <a:gd name="T18" fmla="*/ 52 w 155"/>
                <a:gd name="T19" fmla="*/ 173 h 196"/>
                <a:gd name="T20" fmla="*/ 73 w 155"/>
                <a:gd name="T21" fmla="*/ 194 h 196"/>
                <a:gd name="T22" fmla="*/ 82 w 155"/>
                <a:gd name="T23" fmla="*/ 194 h 196"/>
                <a:gd name="T24" fmla="*/ 103 w 155"/>
                <a:gd name="T25" fmla="*/ 173 h 196"/>
                <a:gd name="T26" fmla="*/ 125 w 155"/>
                <a:gd name="T27" fmla="*/ 194 h 196"/>
                <a:gd name="T28" fmla="*/ 129 w 155"/>
                <a:gd name="T29" fmla="*/ 196 h 196"/>
                <a:gd name="T30" fmla="*/ 134 w 155"/>
                <a:gd name="T31" fmla="*/ 194 h 196"/>
                <a:gd name="T32" fmla="*/ 153 w 155"/>
                <a:gd name="T33" fmla="*/ 175 h 196"/>
                <a:gd name="T34" fmla="*/ 155 w 155"/>
                <a:gd name="T35" fmla="*/ 170 h 196"/>
                <a:gd name="T36" fmla="*/ 155 w 155"/>
                <a:gd name="T37" fmla="*/ 35 h 196"/>
                <a:gd name="T38" fmla="*/ 153 w 155"/>
                <a:gd name="T39" fmla="*/ 31 h 196"/>
                <a:gd name="T40" fmla="*/ 129 w 155"/>
                <a:gd name="T41" fmla="*/ 180 h 196"/>
                <a:gd name="T42" fmla="*/ 108 w 155"/>
                <a:gd name="T43" fmla="*/ 159 h 196"/>
                <a:gd name="T44" fmla="*/ 99 w 155"/>
                <a:gd name="T45" fmla="*/ 159 h 196"/>
                <a:gd name="T46" fmla="*/ 77 w 155"/>
                <a:gd name="T47" fmla="*/ 180 h 196"/>
                <a:gd name="T48" fmla="*/ 56 w 155"/>
                <a:gd name="T49" fmla="*/ 159 h 196"/>
                <a:gd name="T50" fmla="*/ 52 w 155"/>
                <a:gd name="T51" fmla="*/ 157 h 196"/>
                <a:gd name="T52" fmla="*/ 47 w 155"/>
                <a:gd name="T53" fmla="*/ 159 h 196"/>
                <a:gd name="T54" fmla="*/ 26 w 155"/>
                <a:gd name="T55" fmla="*/ 179 h 196"/>
                <a:gd name="T56" fmla="*/ 13 w 155"/>
                <a:gd name="T57" fmla="*/ 166 h 196"/>
                <a:gd name="T58" fmla="*/ 13 w 155"/>
                <a:gd name="T59" fmla="*/ 14 h 196"/>
                <a:gd name="T60" fmla="*/ 116 w 155"/>
                <a:gd name="T61" fmla="*/ 14 h 196"/>
                <a:gd name="T62" fmla="*/ 116 w 155"/>
                <a:gd name="T63" fmla="*/ 35 h 196"/>
                <a:gd name="T64" fmla="*/ 120 w 155"/>
                <a:gd name="T65" fmla="*/ 39 h 196"/>
                <a:gd name="T66" fmla="*/ 142 w 155"/>
                <a:gd name="T67" fmla="*/ 39 h 196"/>
                <a:gd name="T68" fmla="*/ 142 w 155"/>
                <a:gd name="T69" fmla="*/ 168 h 196"/>
                <a:gd name="T70" fmla="*/ 129 w 155"/>
                <a:gd name="T71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238705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8024" y="-13716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1905603" y="1772816"/>
            <a:ext cx="5977604" cy="5544616"/>
          </a:xfrm>
          <a:prstGeom prst="arc">
            <a:avLst>
              <a:gd name="adj1" fmla="val 10899728"/>
              <a:gd name="adj2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489779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>
            <a:off x="6298091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flipH="1">
            <a:off x="4902105" y="1772816"/>
            <a:ext cx="19630" cy="247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088280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562727" y="4365104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990054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CTS-SS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448079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获得结果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07704" y="3790953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80009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模式积分时间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初始参数配置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2098" y="3272065"/>
            <a:ext cx="1281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分阶段搜索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邻域半径和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候选解数目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禁忌参数调整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动态调用模式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32229" y="379095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获得最优个体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画图分析结果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20217F-3D79-48B1-9E12-0CF7277C6B9A}"/>
              </a:ext>
            </a:extLst>
          </p:cNvPr>
          <p:cNvSpPr txBox="1"/>
          <p:nvPr/>
        </p:nvSpPr>
        <p:spPr>
          <a:xfrm>
            <a:off x="4396546" y="4941080"/>
            <a:ext cx="118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9907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0" y="2132856"/>
            <a:ext cx="291756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99773" y="2647996"/>
            <a:ext cx="809251" cy="909924"/>
            <a:chOff x="3313" y="3205"/>
            <a:chExt cx="418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392" y="3507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392" y="3442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392" y="3375"/>
              <a:ext cx="206" cy="14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13" y="3205"/>
              <a:ext cx="418" cy="470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F13735-4081-4307-8A75-E9E41F37B168}"/>
              </a:ext>
            </a:extLst>
          </p:cNvPr>
          <p:cNvSpPr txBox="1"/>
          <p:nvPr/>
        </p:nvSpPr>
        <p:spPr>
          <a:xfrm>
            <a:off x="4566936" y="3004221"/>
            <a:ext cx="1249060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26071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29F8A63-27D1-4E30-AF80-F1B9DDB2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11872"/>
              </p:ext>
            </p:extLst>
          </p:nvPr>
        </p:nvGraphicFramePr>
        <p:xfrm>
          <a:off x="1461254" y="1834558"/>
          <a:ext cx="6221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3046491277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18135737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2347322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76445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禁忌长度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模式积分时间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9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09576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1E32A157-9103-4EE9-83CC-106ECEEB4640}"/>
              </a:ext>
            </a:extLst>
          </p:cNvPr>
          <p:cNvSpPr txBox="1"/>
          <p:nvPr/>
        </p:nvSpPr>
        <p:spPr>
          <a:xfrm>
            <a:off x="4104933" y="3741429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139506-E134-4BC1-AAEE-241BD364136D}"/>
              </a:ext>
            </a:extLst>
          </p:cNvPr>
          <p:cNvSpPr txBox="1"/>
          <p:nvPr/>
        </p:nvSpPr>
        <p:spPr>
          <a:xfrm>
            <a:off x="4104933" y="5937734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日志截图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A7271E-F7A3-4190-BBC9-215E5C26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89" y="4295747"/>
            <a:ext cx="6419048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7431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C6813BB-5555-405D-9450-66AB68F4E3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37" y="1103970"/>
            <a:ext cx="6378386" cy="17127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2B061277-8924-45C2-ABEA-18B51F81A5B0}"/>
              </a:ext>
            </a:extLst>
          </p:cNvPr>
          <p:cNvSpPr txBox="1"/>
          <p:nvPr/>
        </p:nvSpPr>
        <p:spPr>
          <a:xfrm>
            <a:off x="3583252" y="2875280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初始模式场（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79/80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8D89769-744B-4B82-8AD8-9EA7CC10B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142" y="3192988"/>
            <a:ext cx="6156176" cy="326991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9A54A77B-07F9-4803-AFC3-CD1185DBC114}"/>
              </a:ext>
            </a:extLst>
          </p:cNvPr>
          <p:cNvSpPr txBox="1"/>
          <p:nvPr/>
        </p:nvSpPr>
        <p:spPr>
          <a:xfrm>
            <a:off x="2925498" y="6492174"/>
            <a:ext cx="329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526866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2204864"/>
            <a:ext cx="269979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956376" y="2204864"/>
            <a:ext cx="1235739" cy="2016224"/>
          </a:xfrm>
          <a:custGeom>
            <a:avLst/>
            <a:gdLst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44" h="2016224">
                <a:moveTo>
                  <a:pt x="0" y="0"/>
                </a:moveTo>
                <a:lnTo>
                  <a:pt x="1296144" y="0"/>
                </a:lnTo>
                <a:lnTo>
                  <a:pt x="1296144" y="2016224"/>
                </a:lnTo>
                <a:lnTo>
                  <a:pt x="0" y="2016224"/>
                </a:lnTo>
                <a:cubicBezTo>
                  <a:pt x="310896" y="1554461"/>
                  <a:pt x="484632" y="699507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227820" y="2101044"/>
            <a:ext cx="2223864" cy="22238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03648" y="2249440"/>
            <a:ext cx="1909316" cy="190931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07504" y="684685"/>
            <a:ext cx="4273624" cy="5120579"/>
            <a:chOff x="395536" y="684685"/>
            <a:chExt cx="4273624" cy="5120579"/>
          </a:xfrm>
        </p:grpSpPr>
        <p:sp>
          <p:nvSpPr>
            <p:cNvPr id="20" name="弧形 19"/>
            <p:cNvSpPr/>
            <p:nvPr/>
          </p:nvSpPr>
          <p:spPr>
            <a:xfrm>
              <a:off x="395536" y="692696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 flipV="1">
              <a:off x="395536" y="684685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3397728" y="1054971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839547" y="170995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074434" y="249051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 flipV="1">
            <a:off x="4074434" y="3306994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 flipV="1">
            <a:off x="3873423" y="41147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 flipV="1">
            <a:off x="3401378" y="48624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074433" y="112709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480673" y="1786680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788024" y="257404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840713" y="341970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572000" y="4231106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4074434" y="495325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02067" y="1124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0880" y="18083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778" y="25931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0032" y="34290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4008" y="42425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3672" y="497179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2602" y="11247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4650" y="17958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80674" y="25879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4528" y="3401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2082" y="4211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32602" y="49411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02560" y="2627768"/>
            <a:ext cx="1094968" cy="1121279"/>
            <a:chOff x="3598200" y="1732459"/>
            <a:chExt cx="1947600" cy="1994400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0777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52099" y="3050376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亮点和不足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39678" y="2474577"/>
            <a:ext cx="851058" cy="1153303"/>
            <a:chOff x="2773" y="2014"/>
            <a:chExt cx="214" cy="29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773" y="2052"/>
              <a:ext cx="214" cy="252"/>
            </a:xfrm>
            <a:custGeom>
              <a:avLst/>
              <a:gdLst>
                <a:gd name="T0" fmla="*/ 185 w 214"/>
                <a:gd name="T1" fmla="*/ 0 h 252"/>
                <a:gd name="T2" fmla="*/ 214 w 214"/>
                <a:gd name="T3" fmla="*/ 0 h 252"/>
                <a:gd name="T4" fmla="*/ 214 w 214"/>
                <a:gd name="T5" fmla="*/ 252 h 252"/>
                <a:gd name="T6" fmla="*/ 0 w 214"/>
                <a:gd name="T7" fmla="*/ 252 h 252"/>
                <a:gd name="T8" fmla="*/ 0 w 214"/>
                <a:gd name="T9" fmla="*/ 0 h 252"/>
                <a:gd name="T10" fmla="*/ 29 w 214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"/>
                <a:gd name="T19" fmla="*/ 0 h 252"/>
                <a:gd name="T20" fmla="*/ 214 w 214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" h="252">
                  <a:moveTo>
                    <a:pt x="185" y="0"/>
                  </a:moveTo>
                  <a:lnTo>
                    <a:pt x="214" y="0"/>
                  </a:lnTo>
                  <a:lnTo>
                    <a:pt x="21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831" y="2014"/>
              <a:ext cx="98" cy="58"/>
            </a:xfrm>
            <a:custGeom>
              <a:avLst/>
              <a:gdLst>
                <a:gd name="T0" fmla="*/ 3530 w 40"/>
                <a:gd name="T1" fmla="*/ 1974 h 24"/>
                <a:gd name="T2" fmla="*/ 3530 w 40"/>
                <a:gd name="T3" fmla="*/ 648 h 24"/>
                <a:gd name="T4" fmla="*/ 2484 w 40"/>
                <a:gd name="T5" fmla="*/ 648 h 24"/>
                <a:gd name="T6" fmla="*/ 1764 w 40"/>
                <a:gd name="T7" fmla="*/ 0 h 24"/>
                <a:gd name="T8" fmla="*/ 1044 w 40"/>
                <a:gd name="T9" fmla="*/ 648 h 24"/>
                <a:gd name="T10" fmla="*/ 0 w 40"/>
                <a:gd name="T11" fmla="*/ 648 h 24"/>
                <a:gd name="T12" fmla="*/ 0 w 40"/>
                <a:gd name="T13" fmla="*/ 1974 h 24"/>
                <a:gd name="T14" fmla="*/ 3530 w 40"/>
                <a:gd name="T15" fmla="*/ 1974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24"/>
                <a:gd name="T26" fmla="*/ 40 w 4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24">
                  <a:moveTo>
                    <a:pt x="40" y="2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4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2822" y="2168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822" y="2207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2822" y="2246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2822" y="2130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947138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87325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CBD4F7-1657-4E1B-8B15-F33986A04978}"/>
              </a:ext>
            </a:extLst>
          </p:cNvPr>
          <p:cNvGrpSpPr/>
          <p:nvPr/>
        </p:nvGrpSpPr>
        <p:grpSpPr>
          <a:xfrm>
            <a:off x="971600" y="1389154"/>
            <a:ext cx="838452" cy="838451"/>
            <a:chOff x="1953271" y="1566132"/>
            <a:chExt cx="838452" cy="838451"/>
          </a:xfrm>
        </p:grpSpPr>
        <p:sp>
          <p:nvSpPr>
            <p:cNvPr id="52" name="椭圆 51"/>
            <p:cNvSpPr/>
            <p:nvPr/>
          </p:nvSpPr>
          <p:spPr>
            <a:xfrm>
              <a:off x="1953271" y="1566132"/>
              <a:ext cx="838452" cy="83845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143211" y="1796773"/>
              <a:ext cx="458571" cy="377168"/>
            </a:xfrm>
            <a:custGeom>
              <a:avLst/>
              <a:gdLst>
                <a:gd name="connsiteX0" fmla="*/ 226044 w 267903"/>
                <a:gd name="connsiteY0" fmla="*/ 31075 h 219795"/>
                <a:gd name="connsiteX1" fmla="*/ 242835 w 267903"/>
                <a:gd name="connsiteY1" fmla="*/ 31075 h 219795"/>
                <a:gd name="connsiteX2" fmla="*/ 267903 w 267903"/>
                <a:gd name="connsiteY2" fmla="*/ 56143 h 219795"/>
                <a:gd name="connsiteX3" fmla="*/ 267903 w 267903"/>
                <a:gd name="connsiteY3" fmla="*/ 118810 h 219795"/>
                <a:gd name="connsiteX4" fmla="*/ 267903 w 267903"/>
                <a:gd name="connsiteY4" fmla="*/ 156410 h 219795"/>
                <a:gd name="connsiteX5" fmla="*/ 242835 w 267903"/>
                <a:gd name="connsiteY5" fmla="*/ 181478 h 219795"/>
                <a:gd name="connsiteX6" fmla="*/ 223253 w 267903"/>
                <a:gd name="connsiteY6" fmla="*/ 181478 h 219795"/>
                <a:gd name="connsiteX7" fmla="*/ 174775 w 267903"/>
                <a:gd name="connsiteY7" fmla="*/ 219795 h 219795"/>
                <a:gd name="connsiteX8" fmla="*/ 156277 w 267903"/>
                <a:gd name="connsiteY8" fmla="*/ 181478 h 219795"/>
                <a:gd name="connsiteX9" fmla="*/ 25068 w 267903"/>
                <a:gd name="connsiteY9" fmla="*/ 181478 h 219795"/>
                <a:gd name="connsiteX10" fmla="*/ 0 w 267903"/>
                <a:gd name="connsiteY10" fmla="*/ 156410 h 219795"/>
                <a:gd name="connsiteX11" fmla="*/ 0 w 267903"/>
                <a:gd name="connsiteY11" fmla="*/ 138206 h 219795"/>
                <a:gd name="connsiteX12" fmla="*/ 419 w 267903"/>
                <a:gd name="connsiteY12" fmla="*/ 138379 h 219795"/>
                <a:gd name="connsiteX13" fmla="*/ 202343 w 267903"/>
                <a:gd name="connsiteY13" fmla="*/ 138379 h 219795"/>
                <a:gd name="connsiteX14" fmla="*/ 226044 w 267903"/>
                <a:gd name="connsiteY14" fmla="*/ 114678 h 219795"/>
                <a:gd name="connsiteX15" fmla="*/ 19087 w 267903"/>
                <a:gd name="connsiteY15" fmla="*/ 0 h 219795"/>
                <a:gd name="connsiteX16" fmla="*/ 181703 w 267903"/>
                <a:gd name="connsiteY16" fmla="*/ 0 h 219795"/>
                <a:gd name="connsiteX17" fmla="*/ 200790 w 267903"/>
                <a:gd name="connsiteY17" fmla="*/ 19087 h 219795"/>
                <a:gd name="connsiteX18" fmla="*/ 200790 w 267903"/>
                <a:gd name="connsiteY18" fmla="*/ 95432 h 219795"/>
                <a:gd name="connsiteX19" fmla="*/ 181703 w 267903"/>
                <a:gd name="connsiteY19" fmla="*/ 114519 h 219795"/>
                <a:gd name="connsiteX20" fmla="*/ 19087 w 267903"/>
                <a:gd name="connsiteY20" fmla="*/ 114519 h 219795"/>
                <a:gd name="connsiteX21" fmla="*/ 0 w 267903"/>
                <a:gd name="connsiteY21" fmla="*/ 95432 h 219795"/>
                <a:gd name="connsiteX22" fmla="*/ 0 w 267903"/>
                <a:gd name="connsiteY22" fmla="*/ 19087 h 219795"/>
                <a:gd name="connsiteX23" fmla="*/ 19087 w 267903"/>
                <a:gd name="connsiteY23" fmla="*/ 0 h 21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7903" h="219795">
                  <a:moveTo>
                    <a:pt x="226044" y="31075"/>
                  </a:moveTo>
                  <a:lnTo>
                    <a:pt x="242835" y="31075"/>
                  </a:lnTo>
                  <a:cubicBezTo>
                    <a:pt x="256680" y="31075"/>
                    <a:pt x="267903" y="42298"/>
                    <a:pt x="267903" y="56143"/>
                  </a:cubicBezTo>
                  <a:lnTo>
                    <a:pt x="267903" y="118810"/>
                  </a:lnTo>
                  <a:lnTo>
                    <a:pt x="267903" y="156410"/>
                  </a:lnTo>
                  <a:cubicBezTo>
                    <a:pt x="267903" y="170255"/>
                    <a:pt x="256680" y="181478"/>
                    <a:pt x="242835" y="181478"/>
                  </a:cubicBezTo>
                  <a:lnTo>
                    <a:pt x="223253" y="181478"/>
                  </a:lnTo>
                  <a:lnTo>
                    <a:pt x="174775" y="219795"/>
                  </a:lnTo>
                  <a:lnTo>
                    <a:pt x="156277" y="181478"/>
                  </a:lnTo>
                  <a:lnTo>
                    <a:pt x="25068" y="181478"/>
                  </a:lnTo>
                  <a:cubicBezTo>
                    <a:pt x="11223" y="181478"/>
                    <a:pt x="0" y="170255"/>
                    <a:pt x="0" y="156410"/>
                  </a:cubicBezTo>
                  <a:lnTo>
                    <a:pt x="0" y="138206"/>
                  </a:lnTo>
                  <a:lnTo>
                    <a:pt x="419" y="138379"/>
                  </a:lnTo>
                  <a:lnTo>
                    <a:pt x="202343" y="138379"/>
                  </a:lnTo>
                  <a:cubicBezTo>
                    <a:pt x="215433" y="138379"/>
                    <a:pt x="226044" y="127768"/>
                    <a:pt x="226044" y="114678"/>
                  </a:cubicBezTo>
                  <a:close/>
                  <a:moveTo>
                    <a:pt x="19087" y="0"/>
                  </a:moveTo>
                  <a:lnTo>
                    <a:pt x="181703" y="0"/>
                  </a:lnTo>
                  <a:cubicBezTo>
                    <a:pt x="192244" y="0"/>
                    <a:pt x="200790" y="8546"/>
                    <a:pt x="200790" y="19087"/>
                  </a:cubicBezTo>
                  <a:lnTo>
                    <a:pt x="200790" y="95432"/>
                  </a:lnTo>
                  <a:cubicBezTo>
                    <a:pt x="200790" y="105973"/>
                    <a:pt x="192244" y="114519"/>
                    <a:pt x="181703" y="114519"/>
                  </a:cubicBezTo>
                  <a:lnTo>
                    <a:pt x="19087" y="114519"/>
                  </a:lnTo>
                  <a:cubicBezTo>
                    <a:pt x="8546" y="114519"/>
                    <a:pt x="0" y="105973"/>
                    <a:pt x="0" y="95432"/>
                  </a:cubicBezTo>
                  <a:lnTo>
                    <a:pt x="0" y="19087"/>
                  </a:lnTo>
                  <a:cubicBezTo>
                    <a:pt x="0" y="8546"/>
                    <a:pt x="8546" y="0"/>
                    <a:pt x="1908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886406" y="1808379"/>
            <a:ext cx="0" cy="33364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5FAEB35-1AB6-458B-910A-804A18C27754}"/>
              </a:ext>
            </a:extLst>
          </p:cNvPr>
          <p:cNvSpPr txBox="1"/>
          <p:nvPr/>
        </p:nvSpPr>
        <p:spPr>
          <a:xfrm>
            <a:off x="1885345" y="14390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论文工作总结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C2AEDF-DACA-4E39-BADB-6030CB900A5A}"/>
              </a:ext>
            </a:extLst>
          </p:cNvPr>
          <p:cNvSpPr txBox="1"/>
          <p:nvPr/>
        </p:nvSpPr>
        <p:spPr>
          <a:xfrm>
            <a:off x="1970483" y="2227605"/>
            <a:ext cx="63367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模式求解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模式数据格式，对其进行了特征提取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事件中最快增长初始误差的寻找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45125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亮点和不足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582253" y="1923688"/>
            <a:ext cx="3096344" cy="3744416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894621" y="1916832"/>
            <a:ext cx="3096344" cy="3744416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斜纹 8"/>
          <p:cNvSpPr/>
          <p:nvPr/>
        </p:nvSpPr>
        <p:spPr>
          <a:xfrm>
            <a:off x="1582253" y="1923688"/>
            <a:ext cx="1228072" cy="1073264"/>
          </a:xfrm>
          <a:prstGeom prst="diagStrip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斜纹 26"/>
          <p:cNvSpPr/>
          <p:nvPr/>
        </p:nvSpPr>
        <p:spPr>
          <a:xfrm>
            <a:off x="4893302" y="1924272"/>
            <a:ext cx="1228072" cy="1073264"/>
          </a:xfrm>
          <a:prstGeom prst="diagStrip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027709" y="2293433"/>
            <a:ext cx="850006" cy="63276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333282" y="2277706"/>
            <a:ext cx="850006" cy="63276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Picture 2" descr="F:\未标题-1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96" y="2143364"/>
            <a:ext cx="955811" cy="95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F:\22222222222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955811" cy="95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89563" y="3007639"/>
            <a:ext cx="28712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实验结果不够理想，对比实验不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够多（受资源限制）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进一步工作需要确定最优前期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征兆，最终确定目标观测敏感区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987824" y="2883043"/>
            <a:ext cx="129614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300192" y="2889512"/>
            <a:ext cx="129614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42545" y="24894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99450" y="24827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AFDBFA16-F080-4234-AB0E-3B4FFB10ECAB}"/>
              </a:ext>
            </a:extLst>
          </p:cNvPr>
          <p:cNvSpPr txBox="1"/>
          <p:nvPr/>
        </p:nvSpPr>
        <p:spPr>
          <a:xfrm>
            <a:off x="1807298" y="3073909"/>
            <a:ext cx="28937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计算机与大气海洋科学的结合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（学习了大气相关知识）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模式应用于智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能算法求解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程序结构完整，思路清晰</a:t>
            </a:r>
          </a:p>
        </p:txBody>
      </p:sp>
    </p:spTree>
    <p:extLst>
      <p:ext uri="{BB962C8B-B14F-4D97-AF65-F5344CB8AC3E}">
        <p14:creationId xmlns:p14="http://schemas.microsoft.com/office/powerpoint/2010/main" val="1260519522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842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862189" y="2856532"/>
            <a:ext cx="154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id="{6E3EF5E8-A41D-4A0C-BA85-13326B1DC03D}"/>
              </a:ext>
            </a:extLst>
          </p:cNvPr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9">
            <a:extLst>
              <a:ext uri="{FF2B5EF4-FFF2-40B4-BE49-F238E27FC236}">
                <a16:creationId xmlns:a16="http://schemas.microsoft.com/office/drawing/2014/main" id="{42D852E7-3C2A-448D-B660-D5287E9DD131}"/>
              </a:ext>
            </a:extLst>
          </p:cNvPr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9E8460-1398-482A-BD98-6C1A326749B7}"/>
              </a:ext>
            </a:extLst>
          </p:cNvPr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4BB0ACF-B73F-4A98-A92D-91A6020DEB66}"/>
                </a:ext>
              </a:extLst>
            </p:cNvPr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01BEEAA-419E-4C33-A3F3-1C80240C9D88}"/>
                </a:ext>
              </a:extLst>
            </p:cNvPr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C88F859-1FCD-41B9-A987-A212F3488293}"/>
                </a:ext>
              </a:extLst>
            </p:cNvPr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3">
              <a:extLst>
                <a:ext uri="{FF2B5EF4-FFF2-40B4-BE49-F238E27FC236}">
                  <a16:creationId xmlns:a16="http://schemas.microsoft.com/office/drawing/2014/main" id="{210F8E0A-6B67-4EC6-90CB-E5E347033170}"/>
                </a:ext>
              </a:extLst>
            </p:cNvPr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4">
              <a:extLst>
                <a:ext uri="{FF2B5EF4-FFF2-40B4-BE49-F238E27FC236}">
                  <a16:creationId xmlns:a16="http://schemas.microsoft.com/office/drawing/2014/main" id="{2108CCC9-D333-4C9D-A693-9BADC71044DD}"/>
                </a:ext>
              </a:extLst>
            </p:cNvPr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任意多边形 15">
            <a:extLst>
              <a:ext uri="{FF2B5EF4-FFF2-40B4-BE49-F238E27FC236}">
                <a16:creationId xmlns:a16="http://schemas.microsoft.com/office/drawing/2014/main" id="{3E39BC38-BC17-49EE-8123-7267781440F9}"/>
              </a:ext>
            </a:extLst>
          </p:cNvPr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775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53001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668253" y="2112420"/>
            <a:ext cx="413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i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各位老师的细心</a:t>
            </a:r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指点！</a:t>
            </a:r>
            <a:endParaRPr lang="zh-CN" altLang="en-US" sz="6000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8162933-80C7-42C8-A2E0-ADC5DBE0AAF8}"/>
              </a:ext>
            </a:extLst>
          </p:cNvPr>
          <p:cNvGrpSpPr/>
          <p:nvPr/>
        </p:nvGrpSpPr>
        <p:grpSpPr>
          <a:xfrm>
            <a:off x="3686655" y="3068960"/>
            <a:ext cx="1841690" cy="1776510"/>
            <a:chOff x="4560143" y="5738134"/>
            <a:chExt cx="801640" cy="773269"/>
          </a:xfrm>
        </p:grpSpPr>
        <p:sp>
          <p:nvSpPr>
            <p:cNvPr id="90" name="Freeform 5050">
              <a:extLst>
                <a:ext uri="{FF2B5EF4-FFF2-40B4-BE49-F238E27FC236}">
                  <a16:creationId xmlns:a16="http://schemas.microsoft.com/office/drawing/2014/main" id="{9ADB6ABD-41B3-417A-8416-AD0BFC1CE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5752320"/>
              <a:ext cx="751981" cy="532065"/>
            </a:xfrm>
            <a:custGeom>
              <a:avLst/>
              <a:gdLst>
                <a:gd name="T0" fmla="*/ 130 w 147"/>
                <a:gd name="T1" fmla="*/ 0 h 104"/>
                <a:gd name="T2" fmla="*/ 147 w 147"/>
                <a:gd name="T3" fmla="*/ 17 h 104"/>
                <a:gd name="T4" fmla="*/ 147 w 147"/>
                <a:gd name="T5" fmla="*/ 97 h 104"/>
                <a:gd name="T6" fmla="*/ 140 w 147"/>
                <a:gd name="T7" fmla="*/ 104 h 104"/>
                <a:gd name="T8" fmla="*/ 7 w 147"/>
                <a:gd name="T9" fmla="*/ 104 h 104"/>
                <a:gd name="T10" fmla="*/ 0 w 147"/>
                <a:gd name="T11" fmla="*/ 97 h 104"/>
                <a:gd name="T12" fmla="*/ 0 w 147"/>
                <a:gd name="T13" fmla="*/ 7 h 104"/>
                <a:gd name="T14" fmla="*/ 7 w 147"/>
                <a:gd name="T15" fmla="*/ 0 h 104"/>
                <a:gd name="T16" fmla="*/ 130 w 147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04">
                  <a:moveTo>
                    <a:pt x="130" y="0"/>
                  </a:moveTo>
                  <a:cubicBezTo>
                    <a:pt x="147" y="17"/>
                    <a:pt x="147" y="17"/>
                    <a:pt x="147" y="1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101"/>
                    <a:pt x="144" y="104"/>
                    <a:pt x="140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3" y="104"/>
                    <a:pt x="0" y="101"/>
                    <a:pt x="0" y="9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051">
              <a:extLst>
                <a:ext uri="{FF2B5EF4-FFF2-40B4-BE49-F238E27FC236}">
                  <a16:creationId xmlns:a16="http://schemas.microsoft.com/office/drawing/2014/main" id="{E8D57D70-B0E1-4E9B-B3CE-05BDD6C12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52">
              <a:extLst>
                <a:ext uri="{FF2B5EF4-FFF2-40B4-BE49-F238E27FC236}">
                  <a16:creationId xmlns:a16="http://schemas.microsoft.com/office/drawing/2014/main" id="{F501DBEA-5932-4AAA-91CD-A217B10B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53">
              <a:extLst>
                <a:ext uri="{FF2B5EF4-FFF2-40B4-BE49-F238E27FC236}">
                  <a16:creationId xmlns:a16="http://schemas.microsoft.com/office/drawing/2014/main" id="{047816D0-B14C-48BB-A4F6-4469FEA8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054">
              <a:extLst>
                <a:ext uri="{FF2B5EF4-FFF2-40B4-BE49-F238E27FC236}">
                  <a16:creationId xmlns:a16="http://schemas.microsoft.com/office/drawing/2014/main" id="{491B0594-9A1B-40AB-AD88-B0F95853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8" name="Picture 5055">
              <a:extLst>
                <a:ext uri="{FF2B5EF4-FFF2-40B4-BE49-F238E27FC236}">
                  <a16:creationId xmlns:a16="http://schemas.microsoft.com/office/drawing/2014/main" id="{A8BB8A95-FBEB-47B5-BCFD-DCD8DFBA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993" y="5738134"/>
              <a:ext cx="134790" cy="14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5056">
              <a:extLst>
                <a:ext uri="{FF2B5EF4-FFF2-40B4-BE49-F238E27FC236}">
                  <a16:creationId xmlns:a16="http://schemas.microsoft.com/office/drawing/2014/main" id="{B84F7221-554D-435D-9F3A-0D81D8A2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057">
              <a:extLst>
                <a:ext uri="{FF2B5EF4-FFF2-40B4-BE49-F238E27FC236}">
                  <a16:creationId xmlns:a16="http://schemas.microsoft.com/office/drawing/2014/main" id="{1906CC60-61BE-4164-9811-BF028A04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058">
              <a:extLst>
                <a:ext uri="{FF2B5EF4-FFF2-40B4-BE49-F238E27FC236}">
                  <a16:creationId xmlns:a16="http://schemas.microsoft.com/office/drawing/2014/main" id="{EE07C14D-5F21-4749-AFAE-A06798A9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059">
              <a:extLst>
                <a:ext uri="{FF2B5EF4-FFF2-40B4-BE49-F238E27FC236}">
                  <a16:creationId xmlns:a16="http://schemas.microsoft.com/office/drawing/2014/main" id="{9A656733-4C70-47BC-A335-BC89798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060">
              <a:extLst>
                <a:ext uri="{FF2B5EF4-FFF2-40B4-BE49-F238E27FC236}">
                  <a16:creationId xmlns:a16="http://schemas.microsoft.com/office/drawing/2014/main" id="{0BB879EE-0D50-4DDF-9229-3B82D1B6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56012"/>
              <a:ext cx="241202" cy="255391"/>
            </a:xfrm>
            <a:custGeom>
              <a:avLst/>
              <a:gdLst>
                <a:gd name="T0" fmla="*/ 9 w 47"/>
                <a:gd name="T1" fmla="*/ 2 h 50"/>
                <a:gd name="T2" fmla="*/ 4 w 47"/>
                <a:gd name="T3" fmla="*/ 27 h 50"/>
                <a:gd name="T4" fmla="*/ 0 w 47"/>
                <a:gd name="T5" fmla="*/ 50 h 50"/>
                <a:gd name="T6" fmla="*/ 22 w 47"/>
                <a:gd name="T7" fmla="*/ 34 h 50"/>
                <a:gd name="T8" fmla="*/ 47 w 47"/>
                <a:gd name="T9" fmla="*/ 48 h 50"/>
                <a:gd name="T10" fmla="*/ 38 w 47"/>
                <a:gd name="T11" fmla="*/ 0 h 50"/>
                <a:gd name="T12" fmla="*/ 9 w 47"/>
                <a:gd name="T13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0">
                  <a:moveTo>
                    <a:pt x="9" y="2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17" y="0"/>
                    <a:pt x="9" y="2"/>
                  </a:cubicBezTo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61">
              <a:extLst>
                <a:ext uri="{FF2B5EF4-FFF2-40B4-BE49-F238E27FC236}">
                  <a16:creationId xmlns:a16="http://schemas.microsoft.com/office/drawing/2014/main" id="{3FD535D1-640A-4D83-ADCE-4409AE78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21283" cy="106412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21 h 21"/>
                <a:gd name="T4" fmla="*/ 0 w 4"/>
                <a:gd name="T5" fmla="*/ 21 h 21"/>
                <a:gd name="T6" fmla="*/ 0 w 4"/>
                <a:gd name="T7" fmla="*/ 19 h 21"/>
                <a:gd name="T8" fmla="*/ 4 w 4"/>
                <a:gd name="T9" fmla="*/ 0 h 21"/>
                <a:gd name="T10" fmla="*/ 4 w 4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062">
              <a:extLst>
                <a:ext uri="{FF2B5EF4-FFF2-40B4-BE49-F238E27FC236}">
                  <a16:creationId xmlns:a16="http://schemas.microsoft.com/office/drawing/2014/main" id="{E257816A-42D7-4F6D-B398-FF814521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85129" cy="106412"/>
            </a:xfrm>
            <a:custGeom>
              <a:avLst/>
              <a:gdLst>
                <a:gd name="T0" fmla="*/ 4 w 16"/>
                <a:gd name="T1" fmla="*/ 0 h 21"/>
                <a:gd name="T2" fmla="*/ 0 w 16"/>
                <a:gd name="T3" fmla="*/ 19 h 21"/>
                <a:gd name="T4" fmla="*/ 0 w 16"/>
                <a:gd name="T5" fmla="*/ 21 h 21"/>
                <a:gd name="T6" fmla="*/ 16 w 16"/>
                <a:gd name="T7" fmla="*/ 4 h 21"/>
                <a:gd name="T8" fmla="*/ 4 w 1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7" y="3"/>
                    <a:pt x="4" y="0"/>
                  </a:cubicBezTo>
                </a:path>
              </a:pathLst>
            </a:custGeom>
            <a:solidFill>
              <a:srgbClr val="CE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5063">
              <a:extLst>
                <a:ext uri="{FF2B5EF4-FFF2-40B4-BE49-F238E27FC236}">
                  <a16:creationId xmlns:a16="http://schemas.microsoft.com/office/drawing/2014/main" id="{2A3491A3-1122-4F0E-897B-6EB1DC45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143" y="6007711"/>
              <a:ext cx="319239" cy="319239"/>
            </a:xfrm>
            <a:prstGeom prst="ellipse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064">
              <a:extLst>
                <a:ext uri="{FF2B5EF4-FFF2-40B4-BE49-F238E27FC236}">
                  <a16:creationId xmlns:a16="http://schemas.microsoft.com/office/drawing/2014/main" id="{1EA1303A-AE7D-4028-8D46-210911E9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56695"/>
              <a:ext cx="0" cy="709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065">
              <a:extLst>
                <a:ext uri="{FF2B5EF4-FFF2-40B4-BE49-F238E27FC236}">
                  <a16:creationId xmlns:a16="http://schemas.microsoft.com/office/drawing/2014/main" id="{3BAFA55B-133E-44F7-890B-4977D713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49598"/>
              <a:ext cx="35472" cy="28375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0 h 5"/>
                <a:gd name="T4" fmla="*/ 0 w 6"/>
                <a:gd name="T5" fmla="*/ 1 h 5"/>
                <a:gd name="T6" fmla="*/ 0 w 6"/>
                <a:gd name="T7" fmla="*/ 2 h 5"/>
                <a:gd name="T8" fmla="*/ 0 w 6"/>
                <a:gd name="T9" fmla="*/ 5 h 5"/>
                <a:gd name="T10" fmla="*/ 6 w 6"/>
                <a:gd name="T11" fmla="*/ 5 h 5"/>
                <a:gd name="T12" fmla="*/ 6 w 6"/>
                <a:gd name="T13" fmla="*/ 4 h 5"/>
                <a:gd name="T14" fmla="*/ 6 w 6"/>
                <a:gd name="T15" fmla="*/ 4 h 5"/>
                <a:gd name="T16" fmla="*/ 6 w 6"/>
                <a:gd name="T17" fmla="*/ 4 h 5"/>
                <a:gd name="T18" fmla="*/ 6 w 6"/>
                <a:gd name="T19" fmla="*/ 4 h 5"/>
                <a:gd name="T20" fmla="*/ 6 w 6"/>
                <a:gd name="T21" fmla="*/ 4 h 5"/>
                <a:gd name="T22" fmla="*/ 6 w 6"/>
                <a:gd name="T23" fmla="*/ 4 h 5"/>
                <a:gd name="T24" fmla="*/ 6 w 6"/>
                <a:gd name="T25" fmla="*/ 4 h 5"/>
                <a:gd name="T26" fmla="*/ 6 w 6"/>
                <a:gd name="T27" fmla="*/ 4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4 h 5"/>
                <a:gd name="T34" fmla="*/ 6 w 6"/>
                <a:gd name="T35" fmla="*/ 3 h 5"/>
                <a:gd name="T36" fmla="*/ 6 w 6"/>
                <a:gd name="T37" fmla="*/ 3 h 5"/>
                <a:gd name="T38" fmla="*/ 6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6 w 6"/>
                <a:gd name="T4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066">
              <a:extLst>
                <a:ext uri="{FF2B5EF4-FFF2-40B4-BE49-F238E27FC236}">
                  <a16:creationId xmlns:a16="http://schemas.microsoft.com/office/drawing/2014/main" id="{6BDCDED4-1C0C-472F-AB61-B730ADE4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2" y="6163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067">
              <a:extLst>
                <a:ext uri="{FF2B5EF4-FFF2-40B4-BE49-F238E27FC236}">
                  <a16:creationId xmlns:a16="http://schemas.microsoft.com/office/drawing/2014/main" id="{0072E574-DE2D-4CDE-A7B0-64936D01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098" y="6149598"/>
              <a:ext cx="21283" cy="28375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5 w 5"/>
                <a:gd name="T9" fmla="*/ 5 h 5"/>
                <a:gd name="T10" fmla="*/ 5 w 5"/>
                <a:gd name="T11" fmla="*/ 2 h 5"/>
                <a:gd name="T12" fmla="*/ 5 w 5"/>
                <a:gd name="T13" fmla="*/ 2 h 5"/>
                <a:gd name="T14" fmla="*/ 5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68">
              <a:extLst>
                <a:ext uri="{FF2B5EF4-FFF2-40B4-BE49-F238E27FC236}">
                  <a16:creationId xmlns:a16="http://schemas.microsoft.com/office/drawing/2014/main" id="{F8E66B8D-81C3-48F7-911E-1111728B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291480"/>
              <a:ext cx="28375" cy="28375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5 h 5"/>
                <a:gd name="T8" fmla="*/ 2 w 5"/>
                <a:gd name="T9" fmla="*/ 5 h 5"/>
                <a:gd name="T10" fmla="*/ 5 w 5"/>
                <a:gd name="T11" fmla="*/ 5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069">
              <a:extLst>
                <a:ext uri="{FF2B5EF4-FFF2-40B4-BE49-F238E27FC236}">
                  <a16:creationId xmlns:a16="http://schemas.microsoft.com/office/drawing/2014/main" id="{9A9E65BF-D6DF-4991-88CB-49B4C4A6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007711"/>
              <a:ext cx="28375" cy="28375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5 w 5"/>
                <a:gd name="T11" fmla="*/ 0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70">
              <a:extLst>
                <a:ext uri="{FF2B5EF4-FFF2-40B4-BE49-F238E27FC236}">
                  <a16:creationId xmlns:a16="http://schemas.microsoft.com/office/drawing/2014/main" id="{25EB44D5-DFC4-4722-BE6D-DB0FE601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043186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6" y="1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071">
              <a:extLst>
                <a:ext uri="{FF2B5EF4-FFF2-40B4-BE49-F238E27FC236}">
                  <a16:creationId xmlns:a16="http://schemas.microsoft.com/office/drawing/2014/main" id="{0F3EABA5-E1F7-4961-9EDB-16536059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41824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5 w 7"/>
                <a:gd name="T9" fmla="*/ 2 h 8"/>
                <a:gd name="T10" fmla="*/ 5 w 7"/>
                <a:gd name="T11" fmla="*/ 2 h 8"/>
                <a:gd name="T12" fmla="*/ 5 w 7"/>
                <a:gd name="T13" fmla="*/ 2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072">
              <a:extLst>
                <a:ext uri="{FF2B5EF4-FFF2-40B4-BE49-F238E27FC236}">
                  <a16:creationId xmlns:a16="http://schemas.microsoft.com/office/drawing/2014/main" id="{0124A301-A012-42BB-9E10-98E9E9A0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043186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5 w 7"/>
                <a:gd name="T7" fmla="*/ 6 h 8"/>
                <a:gd name="T8" fmla="*/ 5 w 7"/>
                <a:gd name="T9" fmla="*/ 5 h 8"/>
                <a:gd name="T10" fmla="*/ 5 w 7"/>
                <a:gd name="T11" fmla="*/ 5 h 8"/>
                <a:gd name="T12" fmla="*/ 7 w 7"/>
                <a:gd name="T13" fmla="*/ 4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073">
              <a:extLst>
                <a:ext uri="{FF2B5EF4-FFF2-40B4-BE49-F238E27FC236}">
                  <a16:creationId xmlns:a16="http://schemas.microsoft.com/office/drawing/2014/main" id="{6596769E-E520-4263-8FE2-4D1BF279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241824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5074">
              <a:extLst>
                <a:ext uri="{FF2B5EF4-FFF2-40B4-BE49-F238E27FC236}">
                  <a16:creationId xmlns:a16="http://schemas.microsoft.com/office/drawing/2014/main" id="{D8A6CE1A-FE9F-40C3-BF85-3D8542CD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615" y="6036089"/>
              <a:ext cx="262488" cy="255391"/>
            </a:xfrm>
            <a:prstGeom prst="ellipse">
              <a:avLst/>
            </a:pr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075">
              <a:extLst>
                <a:ext uri="{FF2B5EF4-FFF2-40B4-BE49-F238E27FC236}">
                  <a16:creationId xmlns:a16="http://schemas.microsoft.com/office/drawing/2014/main" id="{5B789EFC-3A44-4E98-948C-EAE3213A1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2707" y="6085750"/>
              <a:ext cx="14189" cy="2128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0 w 3"/>
                <a:gd name="T9" fmla="*/ 5 h 5"/>
                <a:gd name="T10" fmla="*/ 3 w 3"/>
                <a:gd name="T11" fmla="*/ 0 h 5"/>
                <a:gd name="T12" fmla="*/ 3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076">
              <a:extLst>
                <a:ext uri="{FF2B5EF4-FFF2-40B4-BE49-F238E27FC236}">
                  <a16:creationId xmlns:a16="http://schemas.microsoft.com/office/drawing/2014/main" id="{9A883855-9085-4DCC-807E-D7B67DBAA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615" y="6163787"/>
              <a:ext cx="0" cy="7097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2 h 2"/>
                <a:gd name="T11" fmla="*/ 2 h 2"/>
                <a:gd name="T12" fmla="*/ 2 h 2"/>
                <a:gd name="T13" fmla="*/ 2 h 2"/>
                <a:gd name="T14" fmla="*/ 2 h 2"/>
                <a:gd name="T15" fmla="*/ 1 h 2"/>
                <a:gd name="T16" fmla="*/ 2 h 2"/>
                <a:gd name="T17" fmla="*/ 1 h 2"/>
                <a:gd name="T18" fmla="*/ 1 h 2"/>
                <a:gd name="T19" fmla="*/ 1 h 2"/>
                <a:gd name="T20" fmla="*/ 1 h 2"/>
                <a:gd name="T21" fmla="*/ 0 h 2"/>
                <a:gd name="T22" fmla="*/ 1 h 2"/>
                <a:gd name="T2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077">
              <a:extLst>
                <a:ext uri="{FF2B5EF4-FFF2-40B4-BE49-F238E27FC236}">
                  <a16:creationId xmlns:a16="http://schemas.microsoft.com/office/drawing/2014/main" id="{6850B246-183A-4047-8DF6-634FC8EC8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180" y="6263105"/>
              <a:ext cx="35472" cy="21283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0 w 6"/>
                <a:gd name="T7" fmla="*/ 0 h 4"/>
                <a:gd name="T8" fmla="*/ 0 w 6"/>
                <a:gd name="T9" fmla="*/ 0 h 4"/>
                <a:gd name="T10" fmla="*/ 6 w 6"/>
                <a:gd name="T11" fmla="*/ 4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078">
              <a:extLst>
                <a:ext uri="{FF2B5EF4-FFF2-40B4-BE49-F238E27FC236}">
                  <a16:creationId xmlns:a16="http://schemas.microsoft.com/office/drawing/2014/main" id="{163F6144-EB5F-41C9-8C16-73A4C5707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083" y="6256012"/>
              <a:ext cx="7097" cy="709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79">
              <a:extLst>
                <a:ext uri="{FF2B5EF4-FFF2-40B4-BE49-F238E27FC236}">
                  <a16:creationId xmlns:a16="http://schemas.microsoft.com/office/drawing/2014/main" id="{0E577277-EA68-4F86-B610-8DA869DD9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96" y="6071561"/>
              <a:ext cx="14189" cy="14189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1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80">
              <a:extLst>
                <a:ext uri="{FF2B5EF4-FFF2-40B4-BE49-F238E27FC236}">
                  <a16:creationId xmlns:a16="http://schemas.microsoft.com/office/drawing/2014/main" id="{1DF4288A-E70D-430E-A3BE-692E1FA0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6036089"/>
              <a:ext cx="134790" cy="255391"/>
            </a:xfrm>
            <a:custGeom>
              <a:avLst/>
              <a:gdLst>
                <a:gd name="T0" fmla="*/ 25 w 26"/>
                <a:gd name="T1" fmla="*/ 0 h 51"/>
                <a:gd name="T2" fmla="*/ 9 w 26"/>
                <a:gd name="T3" fmla="*/ 6 h 51"/>
                <a:gd name="T4" fmla="*/ 7 w 26"/>
                <a:gd name="T5" fmla="*/ 7 h 51"/>
                <a:gd name="T6" fmla="*/ 7 w 26"/>
                <a:gd name="T7" fmla="*/ 7 h 51"/>
                <a:gd name="T8" fmla="*/ 7 w 26"/>
                <a:gd name="T9" fmla="*/ 8 h 51"/>
                <a:gd name="T10" fmla="*/ 5 w 26"/>
                <a:gd name="T11" fmla="*/ 10 h 51"/>
                <a:gd name="T12" fmla="*/ 2 w 26"/>
                <a:gd name="T13" fmla="*/ 15 h 51"/>
                <a:gd name="T14" fmla="*/ 2 w 26"/>
                <a:gd name="T15" fmla="*/ 15 h 51"/>
                <a:gd name="T16" fmla="*/ 2 w 26"/>
                <a:gd name="T17" fmla="*/ 15 h 51"/>
                <a:gd name="T18" fmla="*/ 0 w 26"/>
                <a:gd name="T19" fmla="*/ 25 h 51"/>
                <a:gd name="T20" fmla="*/ 0 w 26"/>
                <a:gd name="T21" fmla="*/ 26 h 51"/>
                <a:gd name="T22" fmla="*/ 0 w 26"/>
                <a:gd name="T23" fmla="*/ 26 h 51"/>
                <a:gd name="T24" fmla="*/ 0 w 26"/>
                <a:gd name="T25" fmla="*/ 26 h 51"/>
                <a:gd name="T26" fmla="*/ 0 w 26"/>
                <a:gd name="T27" fmla="*/ 26 h 51"/>
                <a:gd name="T28" fmla="*/ 0 w 26"/>
                <a:gd name="T29" fmla="*/ 27 h 51"/>
                <a:gd name="T30" fmla="*/ 0 w 26"/>
                <a:gd name="T31" fmla="*/ 27 h 51"/>
                <a:gd name="T32" fmla="*/ 0 w 26"/>
                <a:gd name="T33" fmla="*/ 27 h 51"/>
                <a:gd name="T34" fmla="*/ 0 w 26"/>
                <a:gd name="T35" fmla="*/ 27 h 51"/>
                <a:gd name="T36" fmla="*/ 0 w 26"/>
                <a:gd name="T37" fmla="*/ 27 h 51"/>
                <a:gd name="T38" fmla="*/ 0 w 26"/>
                <a:gd name="T39" fmla="*/ 27 h 51"/>
                <a:gd name="T40" fmla="*/ 0 w 26"/>
                <a:gd name="T41" fmla="*/ 27 h 51"/>
                <a:gd name="T42" fmla="*/ 0 w 26"/>
                <a:gd name="T43" fmla="*/ 27 h 51"/>
                <a:gd name="T44" fmla="*/ 0 w 26"/>
                <a:gd name="T45" fmla="*/ 27 h 51"/>
                <a:gd name="T46" fmla="*/ 0 w 26"/>
                <a:gd name="T47" fmla="*/ 27 h 51"/>
                <a:gd name="T48" fmla="*/ 0 w 26"/>
                <a:gd name="T49" fmla="*/ 27 h 51"/>
                <a:gd name="T50" fmla="*/ 6 w 26"/>
                <a:gd name="T51" fmla="*/ 42 h 51"/>
                <a:gd name="T52" fmla="*/ 7 w 26"/>
                <a:gd name="T53" fmla="*/ 43 h 51"/>
                <a:gd name="T54" fmla="*/ 7 w 26"/>
                <a:gd name="T55" fmla="*/ 43 h 51"/>
                <a:gd name="T56" fmla="*/ 7 w 26"/>
                <a:gd name="T57" fmla="*/ 43 h 51"/>
                <a:gd name="T58" fmla="*/ 9 w 26"/>
                <a:gd name="T59" fmla="*/ 45 h 51"/>
                <a:gd name="T60" fmla="*/ 15 w 26"/>
                <a:gd name="T61" fmla="*/ 49 h 51"/>
                <a:gd name="T62" fmla="*/ 15 w 26"/>
                <a:gd name="T63" fmla="*/ 49 h 51"/>
                <a:gd name="T64" fmla="*/ 15 w 26"/>
                <a:gd name="T65" fmla="*/ 49 h 51"/>
                <a:gd name="T66" fmla="*/ 25 w 26"/>
                <a:gd name="T67" fmla="*/ 51 h 51"/>
                <a:gd name="T68" fmla="*/ 26 w 26"/>
                <a:gd name="T69" fmla="*/ 51 h 51"/>
                <a:gd name="T70" fmla="*/ 26 w 26"/>
                <a:gd name="T71" fmla="*/ 0 h 51"/>
                <a:gd name="T72" fmla="*/ 25 w 26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51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4" y="11"/>
                    <a:pt x="3" y="13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2" y="38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9" y="45"/>
                    <a:pt x="9" y="45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50"/>
                    <a:pt x="22" y="51"/>
                    <a:pt x="25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5081">
              <a:extLst>
                <a:ext uri="{FF2B5EF4-FFF2-40B4-BE49-F238E27FC236}">
                  <a16:creationId xmlns:a16="http://schemas.microsoft.com/office/drawing/2014/main" id="{AD2C886A-B357-4C6D-81ED-C897D63B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401" y="5851643"/>
              <a:ext cx="468217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082">
              <a:extLst>
                <a:ext uri="{FF2B5EF4-FFF2-40B4-BE49-F238E27FC236}">
                  <a16:creationId xmlns:a16="http://schemas.microsoft.com/office/drawing/2014/main" id="{C790A76D-A3D8-4FB2-9A61-E22F19BB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5922583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083">
              <a:extLst>
                <a:ext uri="{FF2B5EF4-FFF2-40B4-BE49-F238E27FC236}">
                  <a16:creationId xmlns:a16="http://schemas.microsoft.com/office/drawing/2014/main" id="{EDC52490-DE64-4728-A1CC-064777A24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4773" y="6142506"/>
              <a:ext cx="141882" cy="92226"/>
            </a:xfrm>
            <a:custGeom>
              <a:avLst/>
              <a:gdLst>
                <a:gd name="T0" fmla="*/ 15 w 28"/>
                <a:gd name="T1" fmla="*/ 17 h 18"/>
                <a:gd name="T2" fmla="*/ 16 w 28"/>
                <a:gd name="T3" fmla="*/ 18 h 18"/>
                <a:gd name="T4" fmla="*/ 19 w 28"/>
                <a:gd name="T5" fmla="*/ 16 h 18"/>
                <a:gd name="T6" fmla="*/ 23 w 28"/>
                <a:gd name="T7" fmla="*/ 13 h 18"/>
                <a:gd name="T8" fmla="*/ 25 w 28"/>
                <a:gd name="T9" fmla="*/ 12 h 18"/>
                <a:gd name="T10" fmla="*/ 25 w 28"/>
                <a:gd name="T11" fmla="*/ 13 h 18"/>
                <a:gd name="T12" fmla="*/ 26 w 28"/>
                <a:gd name="T13" fmla="*/ 14 h 18"/>
                <a:gd name="T14" fmla="*/ 28 w 28"/>
                <a:gd name="T15" fmla="*/ 11 h 18"/>
                <a:gd name="T16" fmla="*/ 27 w 28"/>
                <a:gd name="T17" fmla="*/ 10 h 18"/>
                <a:gd name="T18" fmla="*/ 27 w 28"/>
                <a:gd name="T19" fmla="*/ 10 h 18"/>
                <a:gd name="T20" fmla="*/ 26 w 28"/>
                <a:gd name="T21" fmla="*/ 6 h 18"/>
                <a:gd name="T22" fmla="*/ 20 w 28"/>
                <a:gd name="T23" fmla="*/ 2 h 18"/>
                <a:gd name="T24" fmla="*/ 16 w 28"/>
                <a:gd name="T25" fmla="*/ 4 h 18"/>
                <a:gd name="T26" fmla="*/ 18 w 28"/>
                <a:gd name="T27" fmla="*/ 10 h 18"/>
                <a:gd name="T28" fmla="*/ 17 w 28"/>
                <a:gd name="T29" fmla="*/ 10 h 18"/>
                <a:gd name="T30" fmla="*/ 16 w 28"/>
                <a:gd name="T31" fmla="*/ 10 h 18"/>
                <a:gd name="T32" fmla="*/ 11 w 28"/>
                <a:gd name="T33" fmla="*/ 8 h 18"/>
                <a:gd name="T34" fmla="*/ 11 w 28"/>
                <a:gd name="T35" fmla="*/ 6 h 18"/>
                <a:gd name="T36" fmla="*/ 12 w 28"/>
                <a:gd name="T37" fmla="*/ 2 h 18"/>
                <a:gd name="T38" fmla="*/ 7 w 28"/>
                <a:gd name="T39" fmla="*/ 0 h 18"/>
                <a:gd name="T40" fmla="*/ 2 w 28"/>
                <a:gd name="T41" fmla="*/ 2 h 18"/>
                <a:gd name="T42" fmla="*/ 6 w 28"/>
                <a:gd name="T43" fmla="*/ 16 h 18"/>
                <a:gd name="T44" fmla="*/ 8 w 28"/>
                <a:gd name="T45" fmla="*/ 14 h 18"/>
                <a:gd name="T46" fmla="*/ 5 w 28"/>
                <a:gd name="T47" fmla="*/ 4 h 18"/>
                <a:gd name="T48" fmla="*/ 7 w 28"/>
                <a:gd name="T49" fmla="*/ 3 h 18"/>
                <a:gd name="T50" fmla="*/ 9 w 28"/>
                <a:gd name="T51" fmla="*/ 3 h 18"/>
                <a:gd name="T52" fmla="*/ 8 w 28"/>
                <a:gd name="T53" fmla="*/ 5 h 18"/>
                <a:gd name="T54" fmla="*/ 8 w 28"/>
                <a:gd name="T55" fmla="*/ 10 h 18"/>
                <a:gd name="T56" fmla="*/ 15 w 28"/>
                <a:gd name="T57" fmla="*/ 13 h 18"/>
                <a:gd name="T58" fmla="*/ 15 w 28"/>
                <a:gd name="T59" fmla="*/ 17 h 18"/>
                <a:gd name="T60" fmla="*/ 19 w 28"/>
                <a:gd name="T61" fmla="*/ 6 h 18"/>
                <a:gd name="T62" fmla="*/ 20 w 28"/>
                <a:gd name="T63" fmla="*/ 5 h 18"/>
                <a:gd name="T64" fmla="*/ 20 w 28"/>
                <a:gd name="T65" fmla="*/ 5 h 18"/>
                <a:gd name="T66" fmla="*/ 24 w 28"/>
                <a:gd name="T67" fmla="*/ 8 h 18"/>
                <a:gd name="T68" fmla="*/ 24 w 28"/>
                <a:gd name="T69" fmla="*/ 9 h 18"/>
                <a:gd name="T70" fmla="*/ 24 w 28"/>
                <a:gd name="T71" fmla="*/ 8 h 18"/>
                <a:gd name="T72" fmla="*/ 22 w 28"/>
                <a:gd name="T73" fmla="*/ 10 h 18"/>
                <a:gd name="T74" fmla="*/ 21 w 28"/>
                <a:gd name="T75" fmla="*/ 10 h 18"/>
                <a:gd name="T76" fmla="*/ 21 w 28"/>
                <a:gd name="T77" fmla="*/ 10 h 18"/>
                <a:gd name="T78" fmla="*/ 21 w 28"/>
                <a:gd name="T79" fmla="*/ 9 h 18"/>
                <a:gd name="T80" fmla="*/ 19 w 28"/>
                <a:gd name="T8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18">
                  <a:moveTo>
                    <a:pt x="15" y="17"/>
                  </a:moveTo>
                  <a:cubicBezTo>
                    <a:pt x="15" y="18"/>
                    <a:pt x="15" y="18"/>
                    <a:pt x="16" y="18"/>
                  </a:cubicBezTo>
                  <a:cubicBezTo>
                    <a:pt x="17" y="18"/>
                    <a:pt x="18" y="17"/>
                    <a:pt x="19" y="16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9"/>
                    <a:pt x="27" y="7"/>
                    <a:pt x="26" y="6"/>
                  </a:cubicBezTo>
                  <a:cubicBezTo>
                    <a:pt x="25" y="4"/>
                    <a:pt x="22" y="2"/>
                    <a:pt x="20" y="2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6" y="6"/>
                    <a:pt x="17" y="9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2" y="9"/>
                    <a:pt x="11" y="8"/>
                    <a:pt x="11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2" y="5"/>
                    <a:pt x="12" y="3"/>
                    <a:pt x="12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6"/>
                    <a:pt x="5" y="14"/>
                    <a:pt x="6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1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8" y="6"/>
                    <a:pt x="7" y="8"/>
                    <a:pt x="8" y="10"/>
                  </a:cubicBezTo>
                  <a:cubicBezTo>
                    <a:pt x="9" y="11"/>
                    <a:pt x="11" y="12"/>
                    <a:pt x="15" y="13"/>
                  </a:cubicBezTo>
                  <a:cubicBezTo>
                    <a:pt x="13" y="16"/>
                    <a:pt x="14" y="17"/>
                    <a:pt x="15" y="17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6"/>
                    <a:pt x="24" y="8"/>
                  </a:cubicBezTo>
                  <a:cubicBezTo>
                    <a:pt x="24" y="8"/>
                    <a:pt x="24" y="8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8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084">
              <a:extLst>
                <a:ext uri="{FF2B5EF4-FFF2-40B4-BE49-F238E27FC236}">
                  <a16:creationId xmlns:a16="http://schemas.microsoft.com/office/drawing/2014/main" id="{455A5C20-1CCC-45E1-9C2A-27E54A9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993" y="6213446"/>
              <a:ext cx="63848" cy="42564"/>
            </a:xfrm>
            <a:custGeom>
              <a:avLst/>
              <a:gdLst>
                <a:gd name="T0" fmla="*/ 13 w 13"/>
                <a:gd name="T1" fmla="*/ 4 h 9"/>
                <a:gd name="T2" fmla="*/ 13 w 13"/>
                <a:gd name="T3" fmla="*/ 1 h 9"/>
                <a:gd name="T4" fmla="*/ 0 w 13"/>
                <a:gd name="T5" fmla="*/ 7 h 9"/>
                <a:gd name="T6" fmla="*/ 2 w 13"/>
                <a:gd name="T7" fmla="*/ 9 h 9"/>
                <a:gd name="T8" fmla="*/ 13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0"/>
                    <a:pt x="0" y="7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6" y="3"/>
                    <a:pt x="13" y="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CD961E7-B027-4695-A439-A77701B45E58}"/>
              </a:ext>
            </a:extLst>
          </p:cNvPr>
          <p:cNvSpPr/>
          <p:nvPr/>
        </p:nvSpPr>
        <p:spPr>
          <a:xfrm>
            <a:off x="3635896" y="4965367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Open Sans"/>
              </a:rPr>
              <a:t>Devils in the details.</a:t>
            </a:r>
            <a:endParaRPr lang="en-US" i="1" dirty="0">
              <a:solidFill>
                <a:schemeClr val="bg1">
                  <a:lumMod val="65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867912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08920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048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763505"/>
            <a:ext cx="1787669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394466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9"/>
          <p:cNvGrpSpPr>
            <a:grpSpLocks noChangeAspect="1"/>
          </p:cNvGrpSpPr>
          <p:nvPr/>
        </p:nvGrpSpPr>
        <p:grpSpPr bwMode="auto">
          <a:xfrm>
            <a:off x="2600352" y="2603366"/>
            <a:ext cx="984091" cy="969650"/>
            <a:chOff x="3869" y="1065"/>
            <a:chExt cx="477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3936" y="1411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5"/>
                    <a:pt x="88" y="3"/>
                  </a:cubicBezTo>
                  <a:cubicBezTo>
                    <a:pt x="88" y="2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936" y="1358"/>
              <a:ext cx="211" cy="12"/>
            </a:xfrm>
            <a:custGeom>
              <a:avLst/>
              <a:gdLst>
                <a:gd name="T0" fmla="*/ 86 w 88"/>
                <a:gd name="T1" fmla="*/ 0 h 5"/>
                <a:gd name="T2" fmla="*/ 3 w 88"/>
                <a:gd name="T3" fmla="*/ 0 h 5"/>
                <a:gd name="T4" fmla="*/ 0 w 88"/>
                <a:gd name="T5" fmla="*/ 3 h 5"/>
                <a:gd name="T6" fmla="*/ 3 w 88"/>
                <a:gd name="T7" fmla="*/ 5 h 5"/>
                <a:gd name="T8" fmla="*/ 86 w 88"/>
                <a:gd name="T9" fmla="*/ 5 h 5"/>
                <a:gd name="T10" fmla="*/ 88 w 88"/>
                <a:gd name="T11" fmla="*/ 3 h 5"/>
                <a:gd name="T12" fmla="*/ 86 w 8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5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6" y="1303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6" y="1250"/>
              <a:ext cx="103" cy="14"/>
            </a:xfrm>
            <a:custGeom>
              <a:avLst/>
              <a:gdLst>
                <a:gd name="T0" fmla="*/ 3 w 43"/>
                <a:gd name="T1" fmla="*/ 6 h 6"/>
                <a:gd name="T2" fmla="*/ 41 w 43"/>
                <a:gd name="T3" fmla="*/ 6 h 6"/>
                <a:gd name="T4" fmla="*/ 43 w 43"/>
                <a:gd name="T5" fmla="*/ 3 h 6"/>
                <a:gd name="T6" fmla="*/ 41 w 43"/>
                <a:gd name="T7" fmla="*/ 0 h 6"/>
                <a:gd name="T8" fmla="*/ 3 w 43"/>
                <a:gd name="T9" fmla="*/ 0 h 6"/>
                <a:gd name="T10" fmla="*/ 0 w 43"/>
                <a:gd name="T11" fmla="*/ 3 h 6"/>
                <a:gd name="T12" fmla="*/ 3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3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3" y="4"/>
                    <a:pt x="43" y="3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869" y="1065"/>
              <a:ext cx="345" cy="470"/>
            </a:xfrm>
            <a:custGeom>
              <a:avLst/>
              <a:gdLst>
                <a:gd name="T0" fmla="*/ 116 w 144"/>
                <a:gd name="T1" fmla="*/ 2 h 196"/>
                <a:gd name="T2" fmla="*/ 111 w 144"/>
                <a:gd name="T3" fmla="*/ 0 h 196"/>
                <a:gd name="T4" fmla="*/ 7 w 144"/>
                <a:gd name="T5" fmla="*/ 0 h 196"/>
                <a:gd name="T6" fmla="*/ 0 w 144"/>
                <a:gd name="T7" fmla="*/ 7 h 196"/>
                <a:gd name="T8" fmla="*/ 0 w 144"/>
                <a:gd name="T9" fmla="*/ 189 h 196"/>
                <a:gd name="T10" fmla="*/ 7 w 144"/>
                <a:gd name="T11" fmla="*/ 196 h 196"/>
                <a:gd name="T12" fmla="*/ 138 w 144"/>
                <a:gd name="T13" fmla="*/ 196 h 196"/>
                <a:gd name="T14" fmla="*/ 144 w 144"/>
                <a:gd name="T15" fmla="*/ 189 h 196"/>
                <a:gd name="T16" fmla="*/ 144 w 144"/>
                <a:gd name="T17" fmla="*/ 33 h 196"/>
                <a:gd name="T18" fmla="*/ 142 w 144"/>
                <a:gd name="T19" fmla="*/ 28 h 196"/>
                <a:gd name="T20" fmla="*/ 116 w 144"/>
                <a:gd name="T21" fmla="*/ 2 h 196"/>
                <a:gd name="T22" fmla="*/ 13 w 144"/>
                <a:gd name="T23" fmla="*/ 182 h 196"/>
                <a:gd name="T24" fmla="*/ 13 w 144"/>
                <a:gd name="T25" fmla="*/ 13 h 196"/>
                <a:gd name="T26" fmla="*/ 104 w 144"/>
                <a:gd name="T27" fmla="*/ 13 h 196"/>
                <a:gd name="T28" fmla="*/ 104 w 144"/>
                <a:gd name="T29" fmla="*/ 36 h 196"/>
                <a:gd name="T30" fmla="*/ 108 w 144"/>
                <a:gd name="T31" fmla="*/ 40 h 196"/>
                <a:gd name="T32" fmla="*/ 131 w 144"/>
                <a:gd name="T33" fmla="*/ 40 h 196"/>
                <a:gd name="T34" fmla="*/ 131 w 144"/>
                <a:gd name="T35" fmla="*/ 182 h 196"/>
                <a:gd name="T36" fmla="*/ 13 w 144"/>
                <a:gd name="T37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96">
                  <a:moveTo>
                    <a:pt x="116" y="2"/>
                  </a:moveTo>
                  <a:cubicBezTo>
                    <a:pt x="115" y="1"/>
                    <a:pt x="113" y="0"/>
                    <a:pt x="1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1" y="196"/>
                    <a:pt x="144" y="193"/>
                    <a:pt x="144" y="189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1"/>
                    <a:pt x="144" y="29"/>
                    <a:pt x="142" y="28"/>
                  </a:cubicBezTo>
                  <a:lnTo>
                    <a:pt x="116" y="2"/>
                  </a:lnTo>
                  <a:close/>
                  <a:moveTo>
                    <a:pt x="13" y="18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8"/>
                    <a:pt x="106" y="40"/>
                    <a:pt x="108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182"/>
                    <a:pt x="131" y="182"/>
                    <a:pt x="131" y="182"/>
                  </a:cubicBezTo>
                  <a:lnTo>
                    <a:pt x="13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252" y="1087"/>
              <a:ext cx="94" cy="444"/>
            </a:xfrm>
            <a:custGeom>
              <a:avLst/>
              <a:gdLst>
                <a:gd name="T0" fmla="*/ 35 w 39"/>
                <a:gd name="T1" fmla="*/ 0 h 185"/>
                <a:gd name="T2" fmla="*/ 4 w 39"/>
                <a:gd name="T3" fmla="*/ 0 h 185"/>
                <a:gd name="T4" fmla="*/ 0 w 39"/>
                <a:gd name="T5" fmla="*/ 4 h 185"/>
                <a:gd name="T6" fmla="*/ 0 w 39"/>
                <a:gd name="T7" fmla="*/ 144 h 185"/>
                <a:gd name="T8" fmla="*/ 0 w 39"/>
                <a:gd name="T9" fmla="*/ 146 h 185"/>
                <a:gd name="T10" fmla="*/ 16 w 39"/>
                <a:gd name="T11" fmla="*/ 182 h 185"/>
                <a:gd name="T12" fmla="*/ 20 w 39"/>
                <a:gd name="T13" fmla="*/ 185 h 185"/>
                <a:gd name="T14" fmla="*/ 23 w 39"/>
                <a:gd name="T15" fmla="*/ 182 h 185"/>
                <a:gd name="T16" fmla="*/ 39 w 39"/>
                <a:gd name="T17" fmla="*/ 146 h 185"/>
                <a:gd name="T18" fmla="*/ 39 w 39"/>
                <a:gd name="T19" fmla="*/ 144 h 185"/>
                <a:gd name="T20" fmla="*/ 39 w 39"/>
                <a:gd name="T21" fmla="*/ 4 h 185"/>
                <a:gd name="T22" fmla="*/ 35 w 39"/>
                <a:gd name="T23" fmla="*/ 0 h 185"/>
                <a:gd name="T24" fmla="*/ 31 w 39"/>
                <a:gd name="T25" fmla="*/ 143 h 185"/>
                <a:gd name="T26" fmla="*/ 25 w 39"/>
                <a:gd name="T27" fmla="*/ 157 h 185"/>
                <a:gd name="T28" fmla="*/ 14 w 39"/>
                <a:gd name="T29" fmla="*/ 157 h 185"/>
                <a:gd name="T30" fmla="*/ 8 w 39"/>
                <a:gd name="T31" fmla="*/ 143 h 185"/>
                <a:gd name="T32" fmla="*/ 8 w 39"/>
                <a:gd name="T33" fmla="*/ 8 h 185"/>
                <a:gd name="T34" fmla="*/ 18 w 39"/>
                <a:gd name="T35" fmla="*/ 8 h 185"/>
                <a:gd name="T36" fmla="*/ 18 w 39"/>
                <a:gd name="T37" fmla="*/ 8 h 185"/>
                <a:gd name="T38" fmla="*/ 18 w 39"/>
                <a:gd name="T39" fmla="*/ 137 h 185"/>
                <a:gd name="T40" fmla="*/ 21 w 39"/>
                <a:gd name="T41" fmla="*/ 139 h 185"/>
                <a:gd name="T42" fmla="*/ 24 w 39"/>
                <a:gd name="T43" fmla="*/ 137 h 185"/>
                <a:gd name="T44" fmla="*/ 24 w 39"/>
                <a:gd name="T45" fmla="*/ 8 h 185"/>
                <a:gd name="T46" fmla="*/ 24 w 39"/>
                <a:gd name="T47" fmla="*/ 8 h 185"/>
                <a:gd name="T48" fmla="*/ 31 w 39"/>
                <a:gd name="T49" fmla="*/ 8 h 185"/>
                <a:gd name="T50" fmla="*/ 31 w 39"/>
                <a:gd name="T51" fmla="*/ 14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85">
                  <a:moveTo>
                    <a:pt x="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5"/>
                    <a:pt x="0" y="145"/>
                    <a:pt x="0" y="146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84"/>
                    <a:pt x="18" y="185"/>
                    <a:pt x="20" y="185"/>
                  </a:cubicBezTo>
                  <a:cubicBezTo>
                    <a:pt x="21" y="185"/>
                    <a:pt x="23" y="184"/>
                    <a:pt x="23" y="182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5"/>
                    <a:pt x="39" y="145"/>
                    <a:pt x="39" y="1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  <a:close/>
                  <a:moveTo>
                    <a:pt x="31" y="143"/>
                  </a:moveTo>
                  <a:cubicBezTo>
                    <a:pt x="25" y="157"/>
                    <a:pt x="25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9" y="139"/>
                    <a:pt x="21" y="139"/>
                  </a:cubicBezTo>
                  <a:cubicBezTo>
                    <a:pt x="22" y="139"/>
                    <a:pt x="24" y="138"/>
                    <a:pt x="24" y="13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1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5866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9056" y="1800248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580856" y="2629558"/>
            <a:ext cx="1410415" cy="14104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285000" y="2044490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789056" y="2916586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789056" y="4039713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3285000" y="3175687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虚尾箭头 29"/>
          <p:cNvSpPr/>
          <p:nvPr/>
        </p:nvSpPr>
        <p:spPr>
          <a:xfrm>
            <a:off x="3285000" y="4306884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18552" y="2471111"/>
            <a:ext cx="1728193" cy="172819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7" idx="7"/>
            <a:endCxn id="9" idx="1"/>
          </p:cNvCxnSpPr>
          <p:nvPr/>
        </p:nvCxnSpPr>
        <p:spPr>
          <a:xfrm flipV="1">
            <a:off x="2893657" y="2239513"/>
            <a:ext cx="391343" cy="4846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5"/>
            <a:endCxn id="30" idx="1"/>
          </p:cNvCxnSpPr>
          <p:nvPr/>
        </p:nvCxnSpPr>
        <p:spPr>
          <a:xfrm>
            <a:off x="2893657" y="3946216"/>
            <a:ext cx="391343" cy="5556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0882" y="3136678"/>
            <a:ext cx="152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背景和意义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5526" y="21010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可预报性问题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14819" y="32025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实际效益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2784" y="43433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交叉学科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03522" y="2031695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事件的可预报性研究一直是国内外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学术界研究的热点问题。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941302" y="1924186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950328" y="304888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950328" y="417651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1150" y="3146724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获得目标观测敏感区，提高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的可预报性。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6056" y="4343375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大气海洋科学</a:t>
            </a:r>
          </a:p>
        </p:txBody>
      </p:sp>
    </p:spTree>
    <p:extLst>
      <p:ext uri="{BB962C8B-B14F-4D97-AF65-F5344CB8AC3E}">
        <p14:creationId xmlns:p14="http://schemas.microsoft.com/office/powerpoint/2010/main" val="2836619330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71600" y="1566132"/>
            <a:ext cx="401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初始扰动（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Initial P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erturbation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7461" y="2924944"/>
            <a:ext cx="4172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智能算法（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Artificial Algorithm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1126" y="1973960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19494" y="3421811"/>
            <a:ext cx="4036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最优化问题的一种求解思路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将智能算法应用于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求解（本课题组相关工作）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一种改进的连续禁忌搜索算法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id="{0BC71808-54A6-4054-83C8-D2934E8E834C}"/>
              </a:ext>
            </a:extLst>
          </p:cNvPr>
          <p:cNvSpPr txBox="1"/>
          <p:nvPr/>
        </p:nvSpPr>
        <p:spPr>
          <a:xfrm>
            <a:off x="971600" y="4365104"/>
            <a:ext cx="35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Climate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id="{BA67980A-A26E-45C6-B6CD-D26B985B4168}"/>
              </a:ext>
            </a:extLst>
          </p:cNvPr>
          <p:cNvSpPr txBox="1"/>
          <p:nvPr/>
        </p:nvSpPr>
        <p:spPr>
          <a:xfrm>
            <a:off x="2119494" y="4870901"/>
            <a:ext cx="2973891" cy="613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对气候变化的一种数值模拟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各模式间相互作用，海量计算得到结果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65">
            <a:extLst>
              <a:ext uri="{FF2B5EF4-FFF2-40B4-BE49-F238E27FC236}">
                <a16:creationId xmlns:a16="http://schemas.microsoft.com/office/drawing/2014/main" id="{02AE4DDF-D462-4148-BAC7-DB93F3D3DD21}"/>
              </a:ext>
            </a:extLst>
          </p:cNvPr>
          <p:cNvSpPr txBox="1"/>
          <p:nvPr/>
        </p:nvSpPr>
        <p:spPr>
          <a:xfrm>
            <a:off x="2119494" y="2077704"/>
            <a:ext cx="5737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线性（奇异向量，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年提出，一直在发展）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预报时刻具有最大非线性发展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4202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4615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A6D2C9-5976-422B-A661-AF060040B2E2}"/>
              </a:ext>
            </a:extLst>
          </p:cNvPr>
          <p:cNvSpPr/>
          <p:nvPr/>
        </p:nvSpPr>
        <p:spPr>
          <a:xfrm>
            <a:off x="827584" y="175285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GFDL</a:t>
            </a:r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  <a:endParaRPr lang="en-US" dirty="0"/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FE1C372A-1ED4-4CDC-B790-1F78510B9C62}"/>
              </a:ext>
            </a:extLst>
          </p:cNvPr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28100E-A12B-47A9-81BC-806EFFD64E60}"/>
              </a:ext>
            </a:extLst>
          </p:cNvPr>
          <p:cNvGrpSpPr/>
          <p:nvPr/>
        </p:nvGrpSpPr>
        <p:grpSpPr>
          <a:xfrm>
            <a:off x="481838" y="2072246"/>
            <a:ext cx="7100203" cy="3943706"/>
            <a:chOff x="481838" y="2072246"/>
            <a:chExt cx="7100203" cy="394370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C8EC2C4-01DD-4697-B494-A1E1A9A14F4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2072246"/>
              <a:ext cx="0" cy="5167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3C9D9A9-4FBD-45FC-AD11-95E1F034F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18629" y="2082094"/>
              <a:ext cx="0" cy="2641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4FFC272-FAA7-4626-B9A0-8CFE571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2072246"/>
              <a:ext cx="0" cy="195895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24">
              <a:extLst>
                <a:ext uri="{FF2B5EF4-FFF2-40B4-BE49-F238E27FC236}">
                  <a16:creationId xmlns:a16="http://schemas.microsoft.com/office/drawing/2014/main" id="{C8729CE6-C307-42CB-9901-07527381FAB2}"/>
                </a:ext>
              </a:extLst>
            </p:cNvPr>
            <p:cNvSpPr/>
            <p:nvPr/>
          </p:nvSpPr>
          <p:spPr>
            <a:xfrm>
              <a:off x="481838" y="266183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改进的连续禁忌搜索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寻优方法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24">
              <a:extLst>
                <a:ext uri="{FF2B5EF4-FFF2-40B4-BE49-F238E27FC236}">
                  <a16:creationId xmlns:a16="http://schemas.microsoft.com/office/drawing/2014/main" id="{96082CC1-8126-4D17-869D-F40976CDEF5B}"/>
                </a:ext>
              </a:extLst>
            </p:cNvPr>
            <p:cNvSpPr/>
            <p:nvPr/>
          </p:nvSpPr>
          <p:spPr>
            <a:xfrm>
              <a:off x="1796819" y="479869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气候模式，用于模拟气候态发展（求解环境）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EAE014-DF34-4D66-A21C-3F7D03BF9D67}"/>
                </a:ext>
              </a:extLst>
            </p:cNvPr>
            <p:cNvGrpSpPr/>
            <p:nvPr/>
          </p:nvGrpSpPr>
          <p:grpSpPr>
            <a:xfrm>
              <a:off x="3141333" y="2072246"/>
              <a:ext cx="1843619" cy="2266649"/>
              <a:chOff x="3141333" y="2072246"/>
              <a:chExt cx="1843619" cy="226664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E738DA61-C26B-44AC-9C33-7C586BAA6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142" y="2072246"/>
                <a:ext cx="1" cy="97947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24">
                <a:extLst>
                  <a:ext uri="{FF2B5EF4-FFF2-40B4-BE49-F238E27FC236}">
                    <a16:creationId xmlns:a16="http://schemas.microsoft.com/office/drawing/2014/main" id="{ED16B0DE-82E7-41D4-B044-A51EFCA392E1}"/>
                  </a:ext>
                </a:extLst>
              </p:cNvPr>
              <p:cNvSpPr/>
              <p:nvPr/>
            </p:nvSpPr>
            <p:spPr>
              <a:xfrm>
                <a:off x="3141333" y="3121641"/>
                <a:ext cx="1843619" cy="121725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条件非线性最优扰动（求解方法）</a:t>
                </a:r>
              </a:p>
            </p:txBody>
          </p:sp>
        </p:grpSp>
        <p:sp>
          <p:nvSpPr>
            <p:cNvPr id="53" name="圆角矩形 24">
              <a:extLst>
                <a:ext uri="{FF2B5EF4-FFF2-40B4-BE49-F238E27FC236}">
                  <a16:creationId xmlns:a16="http://schemas.microsoft.com/office/drawing/2014/main" id="{03B6EDBA-56AB-45A1-9AB6-95BEDCF4F9F9}"/>
                </a:ext>
              </a:extLst>
            </p:cNvPr>
            <p:cNvSpPr/>
            <p:nvPr/>
          </p:nvSpPr>
          <p:spPr>
            <a:xfrm>
              <a:off x="5738422" y="4156782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厄尔尼诺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南方涛动现象（求解问题）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4761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90072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860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844657"/>
            <a:ext cx="160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475618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8" y="2598056"/>
            <a:ext cx="1025055" cy="10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904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6"/>
          <p:cNvSpPr txBox="1"/>
          <p:nvPr/>
        </p:nvSpPr>
        <p:spPr>
          <a:xfrm>
            <a:off x="1914471" y="2862165"/>
            <a:ext cx="1119798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45" name="TextBox 49"/>
          <p:cNvSpPr txBox="1">
            <a:spLocks noChangeArrowheads="1"/>
          </p:cNvSpPr>
          <p:nvPr/>
        </p:nvSpPr>
        <p:spPr bwMode="auto">
          <a:xfrm>
            <a:off x="1361179" y="3144395"/>
            <a:ext cx="2468936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模式运算量过大，运行前需要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先移植到超算中心。</a:t>
            </a:r>
          </a:p>
        </p:txBody>
      </p:sp>
      <p:cxnSp>
        <p:nvCxnSpPr>
          <p:cNvPr id="46" name="肘形连接符 21"/>
          <p:cNvCxnSpPr>
            <a:cxnSpLocks noChangeShapeType="1"/>
          </p:cNvCxnSpPr>
          <p:nvPr/>
        </p:nvCxnSpPr>
        <p:spPr bwMode="auto">
          <a:xfrm rot="10800000">
            <a:off x="2228778" y="4408575"/>
            <a:ext cx="1896330" cy="243839"/>
          </a:xfrm>
          <a:prstGeom prst="bentConnector3">
            <a:avLst>
              <a:gd name="adj1" fmla="val 33894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Puzzle3"/>
          <p:cNvSpPr>
            <a:spLocks noEditPoints="1" noChangeArrowheads="1"/>
          </p:cNvSpPr>
          <p:nvPr/>
        </p:nvSpPr>
        <p:spPr bwMode="auto">
          <a:xfrm>
            <a:off x="4751225" y="2258366"/>
            <a:ext cx="974964" cy="1348282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Puzzle2"/>
          <p:cNvSpPr>
            <a:spLocks noEditPoints="1" noChangeArrowheads="1"/>
          </p:cNvSpPr>
          <p:nvPr/>
        </p:nvSpPr>
        <p:spPr bwMode="auto">
          <a:xfrm>
            <a:off x="4456613" y="3240238"/>
            <a:ext cx="1555547" cy="122831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Puzzle4"/>
          <p:cNvSpPr>
            <a:spLocks noEditPoints="1" noChangeArrowheads="1"/>
          </p:cNvSpPr>
          <p:nvPr/>
        </p:nvSpPr>
        <p:spPr bwMode="auto">
          <a:xfrm>
            <a:off x="3830115" y="3225895"/>
            <a:ext cx="937955" cy="1568649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tx2">
              <a:lumMod val="75000"/>
              <a:alpha val="78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Puzzle1"/>
          <p:cNvSpPr>
            <a:spLocks noEditPoints="1" noChangeArrowheads="1"/>
          </p:cNvSpPr>
          <p:nvPr/>
        </p:nvSpPr>
        <p:spPr bwMode="auto">
          <a:xfrm>
            <a:off x="3495822" y="2666501"/>
            <a:ext cx="1574052" cy="934931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1" name="肘形连接符 27"/>
          <p:cNvCxnSpPr>
            <a:cxnSpLocks noChangeShapeType="1"/>
          </p:cNvCxnSpPr>
          <p:nvPr/>
        </p:nvCxnSpPr>
        <p:spPr bwMode="auto">
          <a:xfrm>
            <a:off x="5265071" y="2433095"/>
            <a:ext cx="1946835" cy="233406"/>
          </a:xfrm>
          <a:prstGeom prst="bentConnector3">
            <a:avLst>
              <a:gd name="adj1" fmla="val 34458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5954099" y="2679541"/>
            <a:ext cx="1554822" cy="37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just"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模式是在服务器上动态运行的，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algn="just"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如何实现轮询以及时获得结果。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</p:txBody>
      </p:sp>
      <p:sp>
        <p:nvSpPr>
          <p:cNvPr id="55" name="TextBox 34"/>
          <p:cNvSpPr txBox="1">
            <a:spLocks noChangeArrowheads="1"/>
          </p:cNvSpPr>
          <p:nvPr/>
        </p:nvSpPr>
        <p:spPr bwMode="auto">
          <a:xfrm>
            <a:off x="1677469" y="4385095"/>
            <a:ext cx="1554822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原始数据维度过高，直接应用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智能算法求解难以收敛。</a:t>
            </a:r>
          </a:p>
        </p:txBody>
      </p:sp>
      <p:sp>
        <p:nvSpPr>
          <p:cNvPr id="57" name="TextBox 36"/>
          <p:cNvSpPr txBox="1">
            <a:spLocks noChangeArrowheads="1"/>
          </p:cNvSpPr>
          <p:nvPr/>
        </p:nvSpPr>
        <p:spPr bwMode="auto">
          <a:xfrm>
            <a:off x="5963719" y="4104756"/>
            <a:ext cx="1554822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just" eaLnBrk="1" hangingPunct="1"/>
            <a:r>
              <a:rPr lang="zh-CN" altLang="en-US" sz="1200">
                <a:solidFill>
                  <a:srgbClr val="909090"/>
                </a:solidFill>
                <a:latin typeface="微软雅黑" pitchFamily="34" charset="-122"/>
              </a:rPr>
              <a:t>如何判断结果，其是</a:t>
            </a:r>
            <a:endParaRPr lang="en-US" altLang="zh-CN" sz="1200">
              <a:solidFill>
                <a:srgbClr val="909090"/>
              </a:solidFill>
              <a:latin typeface="微软雅黑" pitchFamily="34" charset="-122"/>
            </a:endParaRPr>
          </a:p>
          <a:p>
            <a:pPr algn="just" eaLnBrk="1" hangingPunct="1"/>
            <a:r>
              <a:rPr lang="zh-CN" altLang="en-US" sz="1200">
                <a:solidFill>
                  <a:srgbClr val="909090"/>
                </a:solidFill>
                <a:latin typeface="微软雅黑" pitchFamily="34" charset="-122"/>
              </a:rPr>
              <a:t>否为最快增长初始误差？</a:t>
            </a:r>
            <a:endParaRPr lang="zh-CN" altLang="en-US" sz="1200" dirty="0">
              <a:solidFill>
                <a:srgbClr val="909090"/>
              </a:solidFill>
              <a:latin typeface="微软雅黑" pitchFamily="34" charset="-122"/>
            </a:endParaRPr>
          </a:p>
        </p:txBody>
      </p:sp>
      <p:cxnSp>
        <p:nvCxnSpPr>
          <p:cNvPr id="58" name="直接连接符 34"/>
          <p:cNvCxnSpPr>
            <a:cxnSpLocks noChangeShapeType="1"/>
            <a:stCxn id="48" idx="4"/>
          </p:cNvCxnSpPr>
          <p:nvPr/>
        </p:nvCxnSpPr>
        <p:spPr bwMode="auto">
          <a:xfrm>
            <a:off x="6012160" y="4097957"/>
            <a:ext cx="1138036" cy="279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35"/>
          <p:cNvCxnSpPr>
            <a:cxnSpLocks noChangeShapeType="1"/>
          </p:cNvCxnSpPr>
          <p:nvPr/>
        </p:nvCxnSpPr>
        <p:spPr bwMode="auto">
          <a:xfrm>
            <a:off x="2138591" y="3134619"/>
            <a:ext cx="1267427" cy="0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46"/>
          <p:cNvSpPr txBox="1"/>
          <p:nvPr/>
        </p:nvSpPr>
        <p:spPr>
          <a:xfrm>
            <a:off x="5921386" y="2387016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61" name="TextBox 46"/>
          <p:cNvSpPr txBox="1"/>
          <p:nvPr/>
        </p:nvSpPr>
        <p:spPr>
          <a:xfrm>
            <a:off x="1341691" y="4149080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5743033" y="3830742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</p:spTree>
    <p:extLst>
      <p:ext uri="{BB962C8B-B14F-4D97-AF65-F5344CB8AC3E}">
        <p14:creationId xmlns:p14="http://schemas.microsoft.com/office/powerpoint/2010/main" val="2295524138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>
            <a:cxnSpLocks/>
          </p:cNvCxnSpPr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46">
            <a:extLst>
              <a:ext uri="{FF2B5EF4-FFF2-40B4-BE49-F238E27FC236}">
                <a16:creationId xmlns:a16="http://schemas.microsoft.com/office/drawing/2014/main" id="{18A57166-29B5-42C1-8CC5-9A0A1F8B67CA}"/>
              </a:ext>
            </a:extLst>
          </p:cNvPr>
          <p:cNvSpPr txBox="1"/>
          <p:nvPr/>
        </p:nvSpPr>
        <p:spPr>
          <a:xfrm>
            <a:off x="970604" y="1048461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5111A73-AD6B-469F-9E88-C81FF847F1FE}"/>
              </a:ext>
            </a:extLst>
          </p:cNvPr>
          <p:cNvSpPr/>
          <p:nvPr/>
        </p:nvSpPr>
        <p:spPr>
          <a:xfrm>
            <a:off x="2370230" y="2361707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模式获取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08FD24-B804-45B3-BBF1-380A318C5622}"/>
              </a:ext>
            </a:extLst>
          </p:cNvPr>
          <p:cNvSpPr/>
          <p:nvPr/>
        </p:nvSpPr>
        <p:spPr>
          <a:xfrm>
            <a:off x="4206308" y="2357346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超算中心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CD21A070-833C-4A7F-BE73-0F85BA03B90C}"/>
              </a:ext>
            </a:extLst>
          </p:cNvPr>
          <p:cNvSpPr txBox="1"/>
          <p:nvPr/>
        </p:nvSpPr>
        <p:spPr>
          <a:xfrm>
            <a:off x="2727436" y="3996279"/>
            <a:ext cx="55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32A8913-20CA-4D97-8E93-ACC422FDE821}"/>
              </a:ext>
            </a:extLst>
          </p:cNvPr>
          <p:cNvSpPr/>
          <p:nvPr/>
        </p:nvSpPr>
        <p:spPr>
          <a:xfrm>
            <a:off x="6042386" y="238825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44B5F2B-8D8C-4128-B4EA-F16956397889}"/>
              </a:ext>
            </a:extLst>
          </p:cNvPr>
          <p:cNvCxnSpPr>
            <a:cxnSpLocks/>
          </p:cNvCxnSpPr>
          <p:nvPr/>
        </p:nvCxnSpPr>
        <p:spPr>
          <a:xfrm flipV="1">
            <a:off x="3513813" y="2789768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FD6F372-8778-42EF-8FC4-382C660CC451}"/>
              </a:ext>
            </a:extLst>
          </p:cNvPr>
          <p:cNvSpPr txBox="1"/>
          <p:nvPr/>
        </p:nvSpPr>
        <p:spPr>
          <a:xfrm>
            <a:off x="4207600" y="4965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模式移植过程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B2FD749-3DD4-4550-9193-04E8779A7557}"/>
              </a:ext>
            </a:extLst>
          </p:cNvPr>
          <p:cNvSpPr/>
          <p:nvPr/>
        </p:nvSpPr>
        <p:spPr>
          <a:xfrm>
            <a:off x="6042386" y="3758324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CA35CF2-E632-46CD-8162-BEDF1EB2D190}"/>
              </a:ext>
            </a:extLst>
          </p:cNvPr>
          <p:cNvCxnSpPr>
            <a:cxnSpLocks/>
          </p:cNvCxnSpPr>
          <p:nvPr/>
        </p:nvCxnSpPr>
        <p:spPr>
          <a:xfrm flipV="1">
            <a:off x="5382396" y="2852164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F6F6D76-DCF7-43CE-83B4-10367064A8A1}"/>
              </a:ext>
            </a:extLst>
          </p:cNvPr>
          <p:cNvSpPr/>
          <p:nvPr/>
        </p:nvSpPr>
        <p:spPr>
          <a:xfrm>
            <a:off x="4206308" y="379567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1E7B33C-E090-4135-A887-0D73F237B35A}"/>
              </a:ext>
            </a:extLst>
          </p:cNvPr>
          <p:cNvSpPr/>
          <p:nvPr/>
        </p:nvSpPr>
        <p:spPr>
          <a:xfrm>
            <a:off x="2370230" y="3765401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提交任务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D95AD33-E381-4C49-9BDB-46C92B7DFAF8}"/>
              </a:ext>
            </a:extLst>
          </p:cNvPr>
          <p:cNvCxnSpPr>
            <a:cxnSpLocks/>
          </p:cNvCxnSpPr>
          <p:nvPr/>
        </p:nvCxnSpPr>
        <p:spPr>
          <a:xfrm>
            <a:off x="6514967" y="3351349"/>
            <a:ext cx="0" cy="32164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380B8CA-B47E-46AA-A0FF-E953E7DE4232}"/>
              </a:ext>
            </a:extLst>
          </p:cNvPr>
          <p:cNvCxnSpPr>
            <a:cxnSpLocks/>
          </p:cNvCxnSpPr>
          <p:nvPr/>
        </p:nvCxnSpPr>
        <p:spPr>
          <a:xfrm flipH="1" flipV="1">
            <a:off x="5392279" y="4214824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295542-F75D-4871-AC20-2B5264C7F62F}"/>
              </a:ext>
            </a:extLst>
          </p:cNvPr>
          <p:cNvCxnSpPr>
            <a:cxnSpLocks/>
          </p:cNvCxnSpPr>
          <p:nvPr/>
        </p:nvCxnSpPr>
        <p:spPr>
          <a:xfrm flipH="1" flipV="1">
            <a:off x="3528474" y="4227499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06586"/>
      </p:ext>
    </p:extLst>
  </p:cSld>
  <p:clrMapOvr>
    <a:masterClrMapping/>
  </p:clrMapOvr>
  <p:transition spd="med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</TotalTime>
  <Words>859</Words>
  <Application>Microsoft Office PowerPoint</Application>
  <PresentationFormat>全屏显示(4:3)</PresentationFormat>
  <Paragraphs>237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Open Sans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Kris</cp:lastModifiedBy>
  <cp:revision>899</cp:revision>
  <dcterms:created xsi:type="dcterms:W3CDTF">2015-07-08T10:50:36Z</dcterms:created>
  <dcterms:modified xsi:type="dcterms:W3CDTF">2017-06-04T08:03:41Z</dcterms:modified>
</cp:coreProperties>
</file>