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6" r:id="rId1"/>
  </p:sldMasterIdLst>
  <p:notesMasterIdLst>
    <p:notesMasterId r:id="rId33"/>
  </p:notesMasterIdLst>
  <p:sldIdLst>
    <p:sldId id="295" r:id="rId2"/>
    <p:sldId id="258" r:id="rId3"/>
    <p:sldId id="264" r:id="rId4"/>
    <p:sldId id="262"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0" r:id="rId18"/>
    <p:sldId id="282" r:id="rId19"/>
    <p:sldId id="283" r:id="rId20"/>
    <p:sldId id="285" r:id="rId21"/>
    <p:sldId id="284" r:id="rId22"/>
    <p:sldId id="286" r:id="rId23"/>
    <p:sldId id="287" r:id="rId24"/>
    <p:sldId id="288" r:id="rId25"/>
    <p:sldId id="289" r:id="rId26"/>
    <p:sldId id="290" r:id="rId27"/>
    <p:sldId id="291" r:id="rId28"/>
    <p:sldId id="292" r:id="rId29"/>
    <p:sldId id="293" r:id="rId30"/>
    <p:sldId id="294" r:id="rId31"/>
    <p:sldId id="296" r:id="rId32"/>
  </p:sldIdLst>
  <p:sldSz cx="9144000" cy="6858000" type="screen4x3"/>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4660"/>
  </p:normalViewPr>
  <p:slideViewPr>
    <p:cSldViewPr>
      <p:cViewPr varScale="1">
        <p:scale>
          <a:sx n="108" d="100"/>
          <a:sy n="108" d="100"/>
        </p:scale>
        <p:origin x="1722"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E5F92-84F3-453A-A2D0-DF016B3E2CD2}" type="datetimeFigureOut">
              <a:rPr lang="zh-CN" altLang="en-US" smtClean="0"/>
              <a:t>2017/6/3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8317-3E66-4CBC-B0CB-E0D7DB0EAD7C}" type="slidenum">
              <a:rPr lang="zh-CN" altLang="en-US" smtClean="0"/>
              <a:t>‹#›</a:t>
            </a:fld>
            <a:endParaRPr lang="zh-CN" altLang="en-US"/>
          </a:p>
        </p:txBody>
      </p:sp>
    </p:spTree>
    <p:extLst>
      <p:ext uri="{BB962C8B-B14F-4D97-AF65-F5344CB8AC3E}">
        <p14:creationId xmlns:p14="http://schemas.microsoft.com/office/powerpoint/2010/main" val="2171600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9</a:t>
            </a:fld>
            <a:endParaRPr lang="zh-CN" altLang="en-US"/>
          </a:p>
        </p:txBody>
      </p:sp>
    </p:spTree>
    <p:extLst>
      <p:ext uri="{BB962C8B-B14F-4D97-AF65-F5344CB8AC3E}">
        <p14:creationId xmlns:p14="http://schemas.microsoft.com/office/powerpoint/2010/main" val="245452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10</a:t>
            </a:fld>
            <a:endParaRPr lang="zh-CN" altLang="en-US"/>
          </a:p>
        </p:txBody>
      </p:sp>
    </p:spTree>
    <p:extLst>
      <p:ext uri="{BB962C8B-B14F-4D97-AF65-F5344CB8AC3E}">
        <p14:creationId xmlns:p14="http://schemas.microsoft.com/office/powerpoint/2010/main" val="142204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11</a:t>
            </a:fld>
            <a:endParaRPr lang="zh-CN" altLang="en-US"/>
          </a:p>
        </p:txBody>
      </p:sp>
    </p:spTree>
    <p:extLst>
      <p:ext uri="{BB962C8B-B14F-4D97-AF65-F5344CB8AC3E}">
        <p14:creationId xmlns:p14="http://schemas.microsoft.com/office/powerpoint/2010/main" val="197051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12</a:t>
            </a:fld>
            <a:endParaRPr lang="zh-CN" altLang="en-US"/>
          </a:p>
        </p:txBody>
      </p:sp>
    </p:spTree>
    <p:extLst>
      <p:ext uri="{BB962C8B-B14F-4D97-AF65-F5344CB8AC3E}">
        <p14:creationId xmlns:p14="http://schemas.microsoft.com/office/powerpoint/2010/main" val="399273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13</a:t>
            </a:fld>
            <a:endParaRPr lang="zh-CN" altLang="en-US"/>
          </a:p>
        </p:txBody>
      </p:sp>
    </p:spTree>
    <p:extLst>
      <p:ext uri="{BB962C8B-B14F-4D97-AF65-F5344CB8AC3E}">
        <p14:creationId xmlns:p14="http://schemas.microsoft.com/office/powerpoint/2010/main" val="290265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14</a:t>
            </a:fld>
            <a:endParaRPr lang="zh-CN" altLang="en-US"/>
          </a:p>
        </p:txBody>
      </p:sp>
    </p:spTree>
    <p:extLst>
      <p:ext uri="{BB962C8B-B14F-4D97-AF65-F5344CB8AC3E}">
        <p14:creationId xmlns:p14="http://schemas.microsoft.com/office/powerpoint/2010/main" val="1999081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15</a:t>
            </a:fld>
            <a:endParaRPr lang="zh-CN" altLang="en-US"/>
          </a:p>
        </p:txBody>
      </p:sp>
    </p:spTree>
    <p:extLst>
      <p:ext uri="{BB962C8B-B14F-4D97-AF65-F5344CB8AC3E}">
        <p14:creationId xmlns:p14="http://schemas.microsoft.com/office/powerpoint/2010/main" val="1095098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16</a:t>
            </a:fld>
            <a:endParaRPr lang="zh-CN" altLang="en-US"/>
          </a:p>
        </p:txBody>
      </p:sp>
    </p:spTree>
    <p:extLst>
      <p:ext uri="{BB962C8B-B14F-4D97-AF65-F5344CB8AC3E}">
        <p14:creationId xmlns:p14="http://schemas.microsoft.com/office/powerpoint/2010/main" val="2687049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17</a:t>
            </a:fld>
            <a:endParaRPr lang="zh-CN" altLang="en-US"/>
          </a:p>
        </p:txBody>
      </p:sp>
    </p:spTree>
    <p:extLst>
      <p:ext uri="{BB962C8B-B14F-4D97-AF65-F5344CB8AC3E}">
        <p14:creationId xmlns:p14="http://schemas.microsoft.com/office/powerpoint/2010/main" val="414885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18</a:t>
            </a:fld>
            <a:endParaRPr lang="zh-CN" altLang="en-US"/>
          </a:p>
        </p:txBody>
      </p:sp>
    </p:spTree>
    <p:extLst>
      <p:ext uri="{BB962C8B-B14F-4D97-AF65-F5344CB8AC3E}">
        <p14:creationId xmlns:p14="http://schemas.microsoft.com/office/powerpoint/2010/main" val="156923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a:t>
            </a:fld>
            <a:endParaRPr lang="zh-CN" altLang="en-US"/>
          </a:p>
        </p:txBody>
      </p:sp>
    </p:spTree>
    <p:extLst>
      <p:ext uri="{BB962C8B-B14F-4D97-AF65-F5344CB8AC3E}">
        <p14:creationId xmlns:p14="http://schemas.microsoft.com/office/powerpoint/2010/main" val="3000592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19</a:t>
            </a:fld>
            <a:endParaRPr lang="zh-CN" altLang="en-US"/>
          </a:p>
        </p:txBody>
      </p:sp>
    </p:spTree>
    <p:extLst>
      <p:ext uri="{BB962C8B-B14F-4D97-AF65-F5344CB8AC3E}">
        <p14:creationId xmlns:p14="http://schemas.microsoft.com/office/powerpoint/2010/main" val="209249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20</a:t>
            </a:fld>
            <a:endParaRPr lang="zh-CN" altLang="en-US"/>
          </a:p>
        </p:txBody>
      </p:sp>
    </p:spTree>
    <p:extLst>
      <p:ext uri="{BB962C8B-B14F-4D97-AF65-F5344CB8AC3E}">
        <p14:creationId xmlns:p14="http://schemas.microsoft.com/office/powerpoint/2010/main" val="1727985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21</a:t>
            </a:fld>
            <a:endParaRPr lang="zh-CN" altLang="en-US"/>
          </a:p>
        </p:txBody>
      </p:sp>
    </p:spTree>
    <p:extLst>
      <p:ext uri="{BB962C8B-B14F-4D97-AF65-F5344CB8AC3E}">
        <p14:creationId xmlns:p14="http://schemas.microsoft.com/office/powerpoint/2010/main" val="2316335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22</a:t>
            </a:fld>
            <a:endParaRPr lang="zh-CN" altLang="en-US"/>
          </a:p>
        </p:txBody>
      </p:sp>
    </p:spTree>
    <p:extLst>
      <p:ext uri="{BB962C8B-B14F-4D97-AF65-F5344CB8AC3E}">
        <p14:creationId xmlns:p14="http://schemas.microsoft.com/office/powerpoint/2010/main" val="4198808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23</a:t>
            </a:fld>
            <a:endParaRPr lang="zh-CN" altLang="en-US"/>
          </a:p>
        </p:txBody>
      </p:sp>
    </p:spTree>
    <p:extLst>
      <p:ext uri="{BB962C8B-B14F-4D97-AF65-F5344CB8AC3E}">
        <p14:creationId xmlns:p14="http://schemas.microsoft.com/office/powerpoint/2010/main" val="2753415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24</a:t>
            </a:fld>
            <a:endParaRPr lang="zh-CN" altLang="en-US"/>
          </a:p>
        </p:txBody>
      </p:sp>
    </p:spTree>
    <p:extLst>
      <p:ext uri="{BB962C8B-B14F-4D97-AF65-F5344CB8AC3E}">
        <p14:creationId xmlns:p14="http://schemas.microsoft.com/office/powerpoint/2010/main" val="2062414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25</a:t>
            </a:fld>
            <a:endParaRPr lang="zh-CN" altLang="en-US"/>
          </a:p>
        </p:txBody>
      </p:sp>
    </p:spTree>
    <p:extLst>
      <p:ext uri="{BB962C8B-B14F-4D97-AF65-F5344CB8AC3E}">
        <p14:creationId xmlns:p14="http://schemas.microsoft.com/office/powerpoint/2010/main" val="422311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26</a:t>
            </a:fld>
            <a:endParaRPr lang="zh-CN" altLang="en-US"/>
          </a:p>
        </p:txBody>
      </p:sp>
    </p:spTree>
    <p:extLst>
      <p:ext uri="{BB962C8B-B14F-4D97-AF65-F5344CB8AC3E}">
        <p14:creationId xmlns:p14="http://schemas.microsoft.com/office/powerpoint/2010/main" val="51382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27</a:t>
            </a:fld>
            <a:endParaRPr lang="zh-CN" altLang="en-US"/>
          </a:p>
        </p:txBody>
      </p:sp>
    </p:spTree>
    <p:extLst>
      <p:ext uri="{BB962C8B-B14F-4D97-AF65-F5344CB8AC3E}">
        <p14:creationId xmlns:p14="http://schemas.microsoft.com/office/powerpoint/2010/main" val="1929178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28</a:t>
            </a:fld>
            <a:endParaRPr lang="zh-CN" altLang="en-US"/>
          </a:p>
        </p:txBody>
      </p:sp>
    </p:spTree>
    <p:extLst>
      <p:ext uri="{BB962C8B-B14F-4D97-AF65-F5344CB8AC3E}">
        <p14:creationId xmlns:p14="http://schemas.microsoft.com/office/powerpoint/2010/main" val="113183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a:t>
            </a:fld>
            <a:endParaRPr lang="zh-CN" altLang="en-US"/>
          </a:p>
        </p:txBody>
      </p:sp>
    </p:spTree>
    <p:extLst>
      <p:ext uri="{BB962C8B-B14F-4D97-AF65-F5344CB8AC3E}">
        <p14:creationId xmlns:p14="http://schemas.microsoft.com/office/powerpoint/2010/main" val="1211595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29</a:t>
            </a:fld>
            <a:endParaRPr lang="zh-CN" altLang="en-US"/>
          </a:p>
        </p:txBody>
      </p:sp>
    </p:spTree>
    <p:extLst>
      <p:ext uri="{BB962C8B-B14F-4D97-AF65-F5344CB8AC3E}">
        <p14:creationId xmlns:p14="http://schemas.microsoft.com/office/powerpoint/2010/main" val="46402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30</a:t>
            </a:fld>
            <a:endParaRPr lang="zh-CN" altLang="en-US"/>
          </a:p>
        </p:txBody>
      </p:sp>
    </p:spTree>
    <p:extLst>
      <p:ext uri="{BB962C8B-B14F-4D97-AF65-F5344CB8AC3E}">
        <p14:creationId xmlns:p14="http://schemas.microsoft.com/office/powerpoint/2010/main" val="192468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3</a:t>
            </a:fld>
            <a:endParaRPr lang="zh-CN" altLang="en-US"/>
          </a:p>
        </p:txBody>
      </p:sp>
    </p:spTree>
    <p:extLst>
      <p:ext uri="{BB962C8B-B14F-4D97-AF65-F5344CB8AC3E}">
        <p14:creationId xmlns:p14="http://schemas.microsoft.com/office/powerpoint/2010/main" val="2517197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4</a:t>
            </a:fld>
            <a:endParaRPr lang="zh-CN" altLang="en-US"/>
          </a:p>
        </p:txBody>
      </p:sp>
    </p:spTree>
    <p:extLst>
      <p:ext uri="{BB962C8B-B14F-4D97-AF65-F5344CB8AC3E}">
        <p14:creationId xmlns:p14="http://schemas.microsoft.com/office/powerpoint/2010/main" val="52449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5</a:t>
            </a:fld>
            <a:endParaRPr lang="zh-CN" altLang="en-US"/>
          </a:p>
        </p:txBody>
      </p:sp>
    </p:spTree>
    <p:extLst>
      <p:ext uri="{BB962C8B-B14F-4D97-AF65-F5344CB8AC3E}">
        <p14:creationId xmlns:p14="http://schemas.microsoft.com/office/powerpoint/2010/main" val="421412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6</a:t>
            </a:fld>
            <a:endParaRPr lang="zh-CN" altLang="en-US"/>
          </a:p>
        </p:txBody>
      </p:sp>
    </p:spTree>
    <p:extLst>
      <p:ext uri="{BB962C8B-B14F-4D97-AF65-F5344CB8AC3E}">
        <p14:creationId xmlns:p14="http://schemas.microsoft.com/office/powerpoint/2010/main" val="65825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7</a:t>
            </a:fld>
            <a:endParaRPr lang="zh-CN" altLang="en-US"/>
          </a:p>
        </p:txBody>
      </p:sp>
    </p:spTree>
    <p:extLst>
      <p:ext uri="{BB962C8B-B14F-4D97-AF65-F5344CB8AC3E}">
        <p14:creationId xmlns:p14="http://schemas.microsoft.com/office/powerpoint/2010/main" val="155529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31D8317-3E66-4CBC-B0CB-E0D7DB0EAD7C}" type="slidenum">
              <a:rPr lang="zh-CN" altLang="en-US" smtClean="0"/>
              <a:t>8</a:t>
            </a:fld>
            <a:endParaRPr lang="zh-CN" altLang="en-US"/>
          </a:p>
        </p:txBody>
      </p:sp>
    </p:spTree>
    <p:extLst>
      <p:ext uri="{BB962C8B-B14F-4D97-AF65-F5344CB8AC3E}">
        <p14:creationId xmlns:p14="http://schemas.microsoft.com/office/powerpoint/2010/main" val="243437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9357931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103409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8021072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307687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2718081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6848812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091346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4182331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0591056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0513574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094650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240833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5062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1723438" y="1556267"/>
            <a:ext cx="5988637" cy="954107"/>
          </a:xfrm>
          <a:prstGeom prst="rect">
            <a:avLst/>
          </a:prstGeom>
          <a:noFill/>
        </p:spPr>
        <p:txBody>
          <a:bodyPr wrap="square" rtlCol="0">
            <a:spAutoFit/>
          </a:bodyPr>
          <a:lstStyle/>
          <a:p>
            <a:r>
              <a:rPr lang="en-US" sz="2800" dirty="0"/>
              <a:t>CTS-</a:t>
            </a:r>
            <a:r>
              <a:rPr lang="en-US" sz="2800" dirty="0" err="1"/>
              <a:t>SS求解GFDL</a:t>
            </a:r>
            <a:r>
              <a:rPr lang="en-US" sz="2800" dirty="0"/>
              <a:t> </a:t>
            </a:r>
            <a:r>
              <a:rPr lang="en-US" sz="2800" dirty="0" err="1"/>
              <a:t>CM模式CNOP及其在</a:t>
            </a:r>
            <a:endParaRPr lang="en-US" sz="2800" dirty="0"/>
          </a:p>
          <a:p>
            <a:r>
              <a:rPr lang="en-US" sz="2800" dirty="0" err="1"/>
              <a:t>ENSO事件最快增长初始误差中的应用</a:t>
            </a:r>
            <a:endParaRPr lang="zh-CN" altLang="en-US" sz="6000" b="1" dirty="0">
              <a:latin typeface="微软雅黑" panose="020B0503020204020204" pitchFamily="34" charset="-122"/>
              <a:ea typeface="微软雅黑" panose="020B0503020204020204" pitchFamily="34" charset="-122"/>
            </a:endParaRPr>
          </a:p>
        </p:txBody>
      </p:sp>
      <p:cxnSp>
        <p:nvCxnSpPr>
          <p:cNvPr id="179" name="直接连接符 178"/>
          <p:cNvCxnSpPr>
            <a:cxnSpLocks/>
          </p:cNvCxnSpPr>
          <p:nvPr/>
        </p:nvCxnSpPr>
        <p:spPr>
          <a:xfrm>
            <a:off x="755576" y="1538504"/>
            <a:ext cx="7524264" cy="9281"/>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733895" y="2786088"/>
            <a:ext cx="1980029" cy="1061829"/>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答辩人：彭程</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指导老师：袁时金教授</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答辩时间：</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2017.6.8</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8" name="TextBox 187"/>
          <p:cNvSpPr txBox="1"/>
          <p:nvPr/>
        </p:nvSpPr>
        <p:spPr>
          <a:xfrm>
            <a:off x="676017" y="1051294"/>
            <a:ext cx="2031325" cy="507831"/>
          </a:xfrm>
          <a:prstGeom prst="rect">
            <a:avLst/>
          </a:prstGeom>
          <a:noFill/>
        </p:spPr>
        <p:txBody>
          <a:bodyPr wrap="none" rtlCol="0">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同济大学软件学院</a:t>
            </a:r>
          </a:p>
        </p:txBody>
      </p:sp>
      <p:sp>
        <p:nvSpPr>
          <p:cNvPr id="26" name="矩形 25"/>
          <p:cNvSpPr/>
          <p:nvPr/>
        </p:nvSpPr>
        <p:spPr>
          <a:xfrm>
            <a:off x="8303939" y="1231628"/>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071628"/>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103219"/>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117179"/>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523639" y="4853261"/>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657940" y="4947459"/>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326005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3225002"/>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31866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391510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3266188"/>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319282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392124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389148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379680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3217837"/>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005064"/>
            <a:ext cx="937463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460876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460876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481714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484873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486269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084237"/>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115828"/>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129788"/>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4615029"/>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4579975"/>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454166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527008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4621161"/>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454779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527621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524645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515177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4778864"/>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4590846"/>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458658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462384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455745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52788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4585698"/>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461906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80512" y="458401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454569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52741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462519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455182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52802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4694150"/>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连接符 115">
            <a:extLst>
              <a:ext uri="{FF2B5EF4-FFF2-40B4-BE49-F238E27FC236}">
                <a16:creationId xmlns:a16="http://schemas.microsoft.com/office/drawing/2014/main" id="{935B4380-C8CD-4AEE-BFB0-D8B729F00EFC}"/>
              </a:ext>
            </a:extLst>
          </p:cNvPr>
          <p:cNvCxnSpPr>
            <a:cxnSpLocks/>
          </p:cNvCxnSpPr>
          <p:nvPr/>
        </p:nvCxnSpPr>
        <p:spPr>
          <a:xfrm flipV="1">
            <a:off x="755576" y="2537340"/>
            <a:ext cx="7524264" cy="25528"/>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25CD38B1-DA6C-447B-801D-7EF5D8013539}"/>
              </a:ext>
            </a:extLst>
          </p:cNvPr>
          <p:cNvPicPr>
            <a:picLocks noChangeAspect="1"/>
          </p:cNvPicPr>
          <p:nvPr/>
        </p:nvPicPr>
        <p:blipFill>
          <a:blip r:embed="rId3"/>
          <a:stretch>
            <a:fillRect/>
          </a:stretch>
        </p:blipFill>
        <p:spPr>
          <a:xfrm>
            <a:off x="755576" y="1585844"/>
            <a:ext cx="851303" cy="851303"/>
          </a:xfrm>
          <a:prstGeom prst="rect">
            <a:avLst/>
          </a:prstGeom>
        </p:spPr>
      </p:pic>
    </p:spTree>
    <p:extLst>
      <p:ext uri="{BB962C8B-B14F-4D97-AF65-F5344CB8AC3E}">
        <p14:creationId xmlns:p14="http://schemas.microsoft.com/office/powerpoint/2010/main" val="847662385"/>
      </p:ext>
    </p:extLst>
  </p:cSld>
  <p:clrMapOvr>
    <a:masterClrMapping/>
  </p:clrMapOvr>
  <mc:AlternateContent xmlns:mc="http://schemas.openxmlformats.org/markup-compatibility/2006">
    <mc:Choice xmlns:p14="http://schemas.microsoft.com/office/powerpoint/2010/main" Requires="p14">
      <p:transition spd="slow">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5923" y="332656"/>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主要贡献与创新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327775" y="2024212"/>
            <a:ext cx="958850" cy="958850"/>
          </a:xfrm>
          <a:prstGeom prst="ellipse">
            <a:avLst/>
          </a:prstGeom>
          <a:solidFill>
            <a:srgbClr val="64C4CE"/>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28" name="空心弧 27"/>
          <p:cNvSpPr/>
          <p:nvPr/>
        </p:nvSpPr>
        <p:spPr>
          <a:xfrm>
            <a:off x="6148387" y="1844824"/>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29" name="椭圆 28"/>
          <p:cNvSpPr/>
          <p:nvPr/>
        </p:nvSpPr>
        <p:spPr>
          <a:xfrm>
            <a:off x="2124075" y="3724424"/>
            <a:ext cx="958850" cy="958850"/>
          </a:xfrm>
          <a:prstGeom prst="ellipse">
            <a:avLst/>
          </a:prstGeom>
          <a:solidFill>
            <a:schemeClr val="tx2">
              <a:lumMod val="75000"/>
            </a:schemeClr>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30" name="空心弧 29"/>
          <p:cNvSpPr/>
          <p:nvPr/>
        </p:nvSpPr>
        <p:spPr>
          <a:xfrm flipV="1">
            <a:off x="1944687" y="3545037"/>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31" name="椭圆 30"/>
          <p:cNvSpPr/>
          <p:nvPr/>
        </p:nvSpPr>
        <p:spPr>
          <a:xfrm>
            <a:off x="4911725" y="3724424"/>
            <a:ext cx="958850" cy="958850"/>
          </a:xfrm>
          <a:prstGeom prst="ellipse">
            <a:avLst/>
          </a:prstGeom>
          <a:solidFill>
            <a:schemeClr val="tx2">
              <a:lumMod val="75000"/>
            </a:schemeClr>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32" name="椭圆 31"/>
          <p:cNvSpPr/>
          <p:nvPr/>
        </p:nvSpPr>
        <p:spPr>
          <a:xfrm>
            <a:off x="3513137" y="2024212"/>
            <a:ext cx="958850" cy="958850"/>
          </a:xfrm>
          <a:prstGeom prst="ellipse">
            <a:avLst/>
          </a:prstGeom>
          <a:solidFill>
            <a:srgbClr val="64C4CE"/>
          </a:solidFill>
          <a:ln w="25400" cap="flat" cmpd="sng" algn="ctr">
            <a:noFill/>
            <a:prstDash val="solid"/>
          </a:ln>
          <a:effectLst/>
        </p:spPr>
        <p:txBody>
          <a:bodyPr lIns="0" tIns="0" rIns="0" bIns="0" anchor="ctr"/>
          <a:lstStyle/>
          <a:p>
            <a:pPr algn="ctr" eaLnBrk="1" fontAlgn="auto" hangingPunct="1">
              <a:spcBef>
                <a:spcPts val="0"/>
              </a:spcBef>
              <a:spcAft>
                <a:spcPts val="0"/>
              </a:spcAft>
              <a:defRPr/>
            </a:pPr>
            <a:r>
              <a:rPr lang="zh-CN" altLang="en-US" kern="0" dirty="0">
                <a:solidFill>
                  <a:sysClr val="window" lastClr="FFFFFF"/>
                </a:solidFill>
                <a:latin typeface="Calibri"/>
                <a:ea typeface="微软雅黑" panose="020B0503020204020204" pitchFamily="34" charset="-122"/>
              </a:rPr>
              <a:t>标题</a:t>
            </a:r>
          </a:p>
        </p:txBody>
      </p:sp>
      <p:sp>
        <p:nvSpPr>
          <p:cNvPr id="33" name="等腰三角形 6"/>
          <p:cNvSpPr/>
          <p:nvPr/>
        </p:nvSpPr>
        <p:spPr>
          <a:xfrm>
            <a:off x="3309937" y="2983062"/>
            <a:ext cx="1365250"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82D0D8"/>
          </a:solidFill>
          <a:ln w="9525"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4" name="空心弧 33"/>
          <p:cNvSpPr/>
          <p:nvPr/>
        </p:nvSpPr>
        <p:spPr>
          <a:xfrm>
            <a:off x="3333750" y="1844824"/>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35" name="等腰三角形 6"/>
          <p:cNvSpPr/>
          <p:nvPr/>
        </p:nvSpPr>
        <p:spPr>
          <a:xfrm flipV="1">
            <a:off x="4710112" y="3364062"/>
            <a:ext cx="1363663"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73BAD7"/>
          </a:solidFill>
          <a:ln w="127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6" name="等腰三角形 6"/>
          <p:cNvSpPr/>
          <p:nvPr/>
        </p:nvSpPr>
        <p:spPr>
          <a:xfrm flipV="1">
            <a:off x="1920875" y="3364062"/>
            <a:ext cx="1365250"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73BAD7"/>
          </a:solidFill>
          <a:ln w="127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8" name="等腰三角形 6"/>
          <p:cNvSpPr/>
          <p:nvPr/>
        </p:nvSpPr>
        <p:spPr>
          <a:xfrm>
            <a:off x="6124575" y="2983062"/>
            <a:ext cx="1365250" cy="365125"/>
          </a:xfrm>
          <a:custGeom>
            <a:avLst/>
            <a:gdLst/>
            <a:ahLst/>
            <a:cxnLst/>
            <a:rect l="l" t="t" r="r" b="b"/>
            <a:pathLst>
              <a:path w="1440160" h="548802">
                <a:moveTo>
                  <a:pt x="720081" y="0"/>
                </a:moveTo>
                <a:lnTo>
                  <a:pt x="838397" y="203993"/>
                </a:lnTo>
                <a:lnTo>
                  <a:pt x="1169205" y="203993"/>
                </a:lnTo>
                <a:cubicBezTo>
                  <a:pt x="1318849" y="203993"/>
                  <a:pt x="1440160" y="325304"/>
                  <a:pt x="1440160" y="474948"/>
                </a:cubicBezTo>
                <a:lnTo>
                  <a:pt x="1440160" y="548802"/>
                </a:lnTo>
                <a:cubicBezTo>
                  <a:pt x="1440160" y="399158"/>
                  <a:pt x="1318849" y="277847"/>
                  <a:pt x="1169205" y="277847"/>
                </a:cubicBezTo>
                <a:lnTo>
                  <a:pt x="270955" y="277847"/>
                </a:lnTo>
                <a:cubicBezTo>
                  <a:pt x="121311" y="277847"/>
                  <a:pt x="0" y="399158"/>
                  <a:pt x="0" y="548802"/>
                </a:cubicBezTo>
                <a:lnTo>
                  <a:pt x="0" y="474948"/>
                </a:lnTo>
                <a:cubicBezTo>
                  <a:pt x="0" y="325304"/>
                  <a:pt x="121311" y="203993"/>
                  <a:pt x="270955" y="203993"/>
                </a:cubicBezTo>
                <a:lnTo>
                  <a:pt x="601765" y="203993"/>
                </a:lnTo>
                <a:close/>
              </a:path>
            </a:pathLst>
          </a:custGeom>
          <a:solidFill>
            <a:srgbClr val="82D0D8"/>
          </a:solidFill>
          <a:ln w="127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 lastClr="FFFFFF"/>
              </a:solidFill>
              <a:latin typeface="Calibri"/>
              <a:ea typeface="微软雅黑" panose="020B0503020204020204" pitchFamily="34" charset="-122"/>
            </a:endParaRPr>
          </a:p>
        </p:txBody>
      </p:sp>
      <p:sp>
        <p:nvSpPr>
          <p:cNvPr id="39" name="空心弧 38"/>
          <p:cNvSpPr/>
          <p:nvPr/>
        </p:nvSpPr>
        <p:spPr>
          <a:xfrm flipV="1">
            <a:off x="4732337" y="3545037"/>
            <a:ext cx="1317625" cy="1317625"/>
          </a:xfrm>
          <a:prstGeom prst="blockArc">
            <a:avLst>
              <a:gd name="adj1" fmla="val 10800000"/>
              <a:gd name="adj2" fmla="val 0"/>
              <a:gd name="adj3" fmla="val 8595"/>
            </a:avLst>
          </a:prstGeom>
          <a:solidFill>
            <a:schemeClr val="tx2">
              <a:lumMod val="7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1350" kern="0" dirty="0">
              <a:solidFill>
                <a:sysClr val="windowText" lastClr="000000"/>
              </a:solidFill>
              <a:latin typeface="Calibri"/>
              <a:ea typeface="微软雅黑" panose="020B0503020204020204" pitchFamily="34" charset="-122"/>
            </a:endParaRPr>
          </a:p>
        </p:txBody>
      </p:sp>
      <p:sp>
        <p:nvSpPr>
          <p:cNvPr id="40" name="TextBox 49"/>
          <p:cNvSpPr txBox="1"/>
          <p:nvPr/>
        </p:nvSpPr>
        <p:spPr>
          <a:xfrm>
            <a:off x="3524250" y="3325962"/>
            <a:ext cx="936625" cy="479425"/>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
        <p:nvSpPr>
          <p:cNvPr id="41" name="TextBox 49"/>
          <p:cNvSpPr txBox="1"/>
          <p:nvPr/>
        </p:nvSpPr>
        <p:spPr>
          <a:xfrm>
            <a:off x="2152650" y="2794149"/>
            <a:ext cx="936625" cy="481013"/>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
        <p:nvSpPr>
          <p:cNvPr id="42" name="TextBox 49"/>
          <p:cNvSpPr txBox="1"/>
          <p:nvPr/>
        </p:nvSpPr>
        <p:spPr>
          <a:xfrm>
            <a:off x="4924425" y="2817962"/>
            <a:ext cx="935037" cy="479425"/>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
        <p:nvSpPr>
          <p:cNvPr id="43" name="TextBox 49"/>
          <p:cNvSpPr txBox="1"/>
          <p:nvPr/>
        </p:nvSpPr>
        <p:spPr>
          <a:xfrm>
            <a:off x="6338887" y="3325962"/>
            <a:ext cx="936625" cy="479425"/>
          </a:xfrm>
          <a:prstGeom prst="rect">
            <a:avLst/>
          </a:prstGeom>
          <a:noFill/>
        </p:spPr>
        <p:txBody>
          <a:bodyPr lIns="0" tIns="0" rIns="0" bIns="0" anchor="ctr">
            <a:spAutoFit/>
          </a:bodyPr>
          <a:lstStyle>
            <a:defPPr>
              <a:defRPr lang="zh-CN"/>
            </a:defPPr>
            <a:lvl1pPr marR="0" lvl="0" indent="0" fontAlgn="auto">
              <a:lnSpc>
                <a:spcPct val="130000"/>
              </a:lnSpc>
              <a:spcBef>
                <a:spcPts val="0"/>
              </a:spcBef>
              <a:spcAft>
                <a:spcPts val="0"/>
              </a:spcAft>
              <a:buClrTx/>
              <a:buSzTx/>
              <a:buFontTx/>
              <a:buNone/>
              <a:tabLst/>
              <a:defRPr kumimoji="0" sz="1200" b="0" i="0" u="none" strike="noStrike" kern="0" cap="none" spc="0" normalizeH="0" baseline="0">
                <a:ln>
                  <a:noFill/>
                </a:ln>
                <a:solidFill>
                  <a:sysClr val="window" lastClr="FFFFFF">
                    <a:lumMod val="50000"/>
                  </a:sysClr>
                </a:solidFill>
                <a:effectLst/>
                <a:uLnTx/>
                <a:uFillTx/>
                <a:latin typeface="微软雅黑" pitchFamily="34" charset="-122"/>
                <a:ea typeface="微软雅黑" pitchFamily="34" charset="-122"/>
              </a:defRPr>
            </a:lvl1pPr>
          </a:lstStyle>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a:p>
            <a:pPr eaLnBrk="1" hangingPunct="1">
              <a:defRPr/>
            </a:pPr>
            <a:r>
              <a:rPr lang="zh-CN" altLang="en-US" dirty="0">
                <a:solidFill>
                  <a:schemeClr val="bg1">
                    <a:lumMod val="50000"/>
                  </a:schemeClr>
                </a:solidFill>
              </a:rPr>
              <a:t>此处输入文本</a:t>
            </a:r>
            <a:endParaRPr lang="en-US" altLang="zh-CN" dirty="0">
              <a:solidFill>
                <a:schemeClr val="bg1">
                  <a:lumMod val="50000"/>
                </a:schemeClr>
              </a:solidFill>
            </a:endParaRPr>
          </a:p>
        </p:txBody>
      </p:sp>
    </p:spTree>
    <p:extLst>
      <p:ext uri="{BB962C8B-B14F-4D97-AF65-F5344CB8AC3E}">
        <p14:creationId xmlns:p14="http://schemas.microsoft.com/office/powerpoint/2010/main" val="360143224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 presetClass="entr" presetSubtype="3"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heel(1)">
                                      <p:cBhvr>
                                        <p:cTn id="28" dur="2000"/>
                                        <p:tgtEl>
                                          <p:spTgt spid="33"/>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heel(1)">
                                      <p:cBhvr>
                                        <p:cTn id="31" dur="2000"/>
                                        <p:tgtEl>
                                          <p:spTgt spid="35"/>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heel(1)">
                                      <p:cBhvr>
                                        <p:cTn id="34" dur="2000"/>
                                        <p:tgtEl>
                                          <p:spTgt spid="36"/>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heel(1)">
                                      <p:cBhvr>
                                        <p:cTn id="37" dur="2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arn(inVertical)">
                                      <p:cBhvr>
                                        <p:cTn id="55" dur="500"/>
                                        <p:tgtEl>
                                          <p:spTgt spid="3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barn(inVertical)">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up)">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barn(inVertical)">
                                      <p:cBhvr>
                                        <p:cTn id="68" dur="500"/>
                                        <p:tgtEl>
                                          <p:spTgt spid="31"/>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barn(inVertical)">
                                      <p:cBhvr>
                                        <p:cTn id="71" dur="500"/>
                                        <p:tgtEl>
                                          <p:spTgt spid="3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down)">
                                      <p:cBhvr>
                                        <p:cTn id="81" dur="500"/>
                                        <p:tgtEl>
                                          <p:spTgt spid="27"/>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wipe(down)">
                                      <p:cBhvr>
                                        <p:cTn id="84" dur="500"/>
                                        <p:tgtEl>
                                          <p:spTgt spid="2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up)">
                                      <p:cBhvr>
                                        <p:cTn id="8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90072"/>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86016"/>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研究思路与方法</a:t>
            </a:r>
          </a:p>
        </p:txBody>
      </p:sp>
      <p:sp>
        <p:nvSpPr>
          <p:cNvPr id="16" name="TextBox 15"/>
          <p:cNvSpPr txBox="1"/>
          <p:nvPr/>
        </p:nvSpPr>
        <p:spPr>
          <a:xfrm>
            <a:off x="4729514" y="2844657"/>
            <a:ext cx="1787669" cy="954107"/>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研究思路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采用某某方案</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采用某某方案</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研究方案可行性</a:t>
            </a:r>
          </a:p>
        </p:txBody>
      </p:sp>
      <p:sp>
        <p:nvSpPr>
          <p:cNvPr id="17" name="燕尾形 16"/>
          <p:cNvSpPr/>
          <p:nvPr/>
        </p:nvSpPr>
        <p:spPr>
          <a:xfrm>
            <a:off x="4101237" y="2475618"/>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56448" y="2598056"/>
            <a:ext cx="1025055" cy="1050028"/>
          </a:xfrm>
          <a:prstGeom prst="rect">
            <a:avLst/>
          </a:prstGeom>
        </p:spPr>
      </p:pic>
    </p:spTree>
    <p:extLst>
      <p:ext uri="{BB962C8B-B14F-4D97-AF65-F5344CB8AC3E}">
        <p14:creationId xmlns:p14="http://schemas.microsoft.com/office/powerpoint/2010/main" val="3072424904"/>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
                                            <p:txEl>
                                              <p:pRg st="0" end="0"/>
                                            </p:txEl>
                                          </p:spTgt>
                                        </p:tgtEl>
                                        <p:attrNameLst>
                                          <p:attrName>style.visibility</p:attrName>
                                        </p:attrNameLst>
                                      </p:cBhvr>
                                      <p:to>
                                        <p:strVal val="visible"/>
                                      </p:to>
                                    </p:set>
                                    <p:animEffect transition="in" filter="wipe(left)">
                                      <p:cBhvr>
                                        <p:cTn id="42" dur="500"/>
                                        <p:tgtEl>
                                          <p:spTgt spid="1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animEffect transition="in" filter="wipe(left)">
                                      <p:cBhvr>
                                        <p:cTn id="47" dur="500"/>
                                        <p:tgtEl>
                                          <p:spTgt spid="1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2" end="2"/>
                                            </p:txEl>
                                          </p:spTgt>
                                        </p:tgtEl>
                                        <p:attrNameLst>
                                          <p:attrName>style.visibility</p:attrName>
                                        </p:attrNameLst>
                                      </p:cBhvr>
                                      <p:to>
                                        <p:strVal val="visible"/>
                                      </p:to>
                                    </p:set>
                                    <p:animEffect transition="in" filter="wipe(left)">
                                      <p:cBhvr>
                                        <p:cTn id="52" dur="500"/>
                                        <p:tgtEl>
                                          <p:spTgt spid="1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3" end="3"/>
                                            </p:txEl>
                                          </p:spTgt>
                                        </p:tgtEl>
                                        <p:attrNameLst>
                                          <p:attrName>style.visibility</p:attrName>
                                        </p:attrNameLst>
                                      </p:cBhvr>
                                      <p:to>
                                        <p:strVal val="visible"/>
                                      </p:to>
                                    </p:set>
                                    <p:animEffect transition="in" filter="wipe(left)">
                                      <p:cBhvr>
                                        <p:cTn id="57"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研究思路一</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6"/>
          <p:cNvSpPr txBox="1"/>
          <p:nvPr/>
        </p:nvSpPr>
        <p:spPr>
          <a:xfrm>
            <a:off x="1475656" y="2893388"/>
            <a:ext cx="1554824"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45" name="TextBox 49"/>
          <p:cNvSpPr txBox="1">
            <a:spLocks noChangeArrowheads="1"/>
          </p:cNvSpPr>
          <p:nvPr/>
        </p:nvSpPr>
        <p:spPr bwMode="auto">
          <a:xfrm>
            <a:off x="1833158" y="3145050"/>
            <a:ext cx="1554823"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cxnSp>
        <p:nvCxnSpPr>
          <p:cNvPr id="46" name="肘形连接符 21"/>
          <p:cNvCxnSpPr>
            <a:cxnSpLocks noChangeShapeType="1"/>
          </p:cNvCxnSpPr>
          <p:nvPr/>
        </p:nvCxnSpPr>
        <p:spPr bwMode="auto">
          <a:xfrm rot="10800000">
            <a:off x="2228778" y="4408575"/>
            <a:ext cx="1896330" cy="243839"/>
          </a:xfrm>
          <a:prstGeom prst="bentConnector3">
            <a:avLst>
              <a:gd name="adj1" fmla="val 33894"/>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47" name="Puzzle3"/>
          <p:cNvSpPr>
            <a:spLocks noEditPoints="1" noChangeArrowheads="1"/>
          </p:cNvSpPr>
          <p:nvPr/>
        </p:nvSpPr>
        <p:spPr bwMode="auto">
          <a:xfrm>
            <a:off x="4751225" y="2258366"/>
            <a:ext cx="974964" cy="1348282"/>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tx2">
              <a:lumMod val="50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8" name="Puzzle2"/>
          <p:cNvSpPr>
            <a:spLocks noEditPoints="1" noChangeArrowheads="1"/>
          </p:cNvSpPr>
          <p:nvPr/>
        </p:nvSpPr>
        <p:spPr bwMode="auto">
          <a:xfrm>
            <a:off x="4456613" y="3240238"/>
            <a:ext cx="1555547" cy="122831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chemeClr val="tx2">
              <a:lumMod val="75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49" name="Puzzle4"/>
          <p:cNvSpPr>
            <a:spLocks noEditPoints="1" noChangeArrowheads="1"/>
          </p:cNvSpPr>
          <p:nvPr/>
        </p:nvSpPr>
        <p:spPr bwMode="auto">
          <a:xfrm>
            <a:off x="3830115" y="3225895"/>
            <a:ext cx="937955" cy="156864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chemeClr val="tx2">
              <a:lumMod val="75000"/>
              <a:alpha val="78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sp>
        <p:nvSpPr>
          <p:cNvPr id="50" name="Puzzle1"/>
          <p:cNvSpPr>
            <a:spLocks noEditPoints="1" noChangeArrowheads="1"/>
          </p:cNvSpPr>
          <p:nvPr/>
        </p:nvSpPr>
        <p:spPr bwMode="auto">
          <a:xfrm>
            <a:off x="3495822" y="2666501"/>
            <a:ext cx="1574052" cy="93493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chemeClr val="tx2">
              <a:lumMod val="60000"/>
              <a:lumOff val="40000"/>
              <a:alpha val="42000"/>
            </a:schemeClr>
          </a:solidFill>
          <a:ln w="28575">
            <a:solidFill>
              <a:sysClr val="window" lastClr="FFFFFF"/>
            </a:solidFill>
            <a:miter lim="800000"/>
            <a:headEnd/>
            <a:tailEnd/>
          </a:ln>
        </p:spPr>
        <p:txBody>
          <a:bodyPr/>
          <a:lstStyle/>
          <a:p>
            <a:pPr eaLnBrk="1" fontAlgn="auto" hangingPunct="1">
              <a:spcBef>
                <a:spcPts val="0"/>
              </a:spcBef>
              <a:spcAft>
                <a:spcPts val="0"/>
              </a:spcAft>
              <a:defRPr/>
            </a:pPr>
            <a:endParaRPr lang="zh-CN" altLang="en-US" kern="0">
              <a:solidFill>
                <a:prstClr val="black"/>
              </a:solidFill>
              <a:latin typeface="+mn-lt"/>
              <a:ea typeface="+mn-ea"/>
            </a:endParaRPr>
          </a:p>
        </p:txBody>
      </p:sp>
      <p:cxnSp>
        <p:nvCxnSpPr>
          <p:cNvPr id="51" name="肘形连接符 27"/>
          <p:cNvCxnSpPr>
            <a:cxnSpLocks noChangeShapeType="1"/>
          </p:cNvCxnSpPr>
          <p:nvPr/>
        </p:nvCxnSpPr>
        <p:spPr bwMode="auto">
          <a:xfrm>
            <a:off x="5265071" y="2433095"/>
            <a:ext cx="1946835" cy="233406"/>
          </a:xfrm>
          <a:prstGeom prst="bentConnector3">
            <a:avLst>
              <a:gd name="adj1" fmla="val 34458"/>
            </a:avLst>
          </a:prstGeom>
          <a:noFill/>
          <a:ln w="3175" algn="ctr">
            <a:solidFill>
              <a:srgbClr val="92D050"/>
            </a:solidFill>
            <a:prstDash val="sysDash"/>
            <a:miter lim="800000"/>
            <a:headEnd/>
            <a:tailEnd/>
          </a:ln>
          <a:extLst>
            <a:ext uri="{909E8E84-426E-40DD-AFC4-6F175D3DCCD1}">
              <a14:hiddenFill xmlns:a14="http://schemas.microsoft.com/office/drawing/2010/main">
                <a:noFill/>
              </a14:hiddenFill>
            </a:ext>
          </a:extLst>
        </p:spPr>
      </p:cxnSp>
      <p:sp>
        <p:nvSpPr>
          <p:cNvPr id="53" name="TextBox 14"/>
          <p:cNvSpPr txBox="1">
            <a:spLocks noChangeArrowheads="1"/>
          </p:cNvSpPr>
          <p:nvPr/>
        </p:nvSpPr>
        <p:spPr bwMode="auto">
          <a:xfrm>
            <a:off x="5954099" y="2679541"/>
            <a:ext cx="1554822" cy="37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a:solidFill>
                  <a:srgbClr val="909090"/>
                </a:solidFill>
                <a:latin typeface="微软雅黑" pitchFamily="34" charset="-122"/>
              </a:rPr>
              <a:t>点击添加内容点击添加内容</a:t>
            </a:r>
            <a:endParaRPr lang="en-US" altLang="zh-CN" sz="1200">
              <a:solidFill>
                <a:srgbClr val="909090"/>
              </a:solidFill>
              <a:latin typeface="微软雅黑" pitchFamily="34" charset="-122"/>
            </a:endParaRPr>
          </a:p>
          <a:p>
            <a:pPr algn="just" eaLnBrk="1" hangingPunct="1"/>
            <a:r>
              <a:rPr lang="zh-CN" altLang="en-US" sz="1200">
                <a:solidFill>
                  <a:srgbClr val="909090"/>
                </a:solidFill>
                <a:latin typeface="微软雅黑" pitchFamily="34" charset="-122"/>
              </a:rPr>
              <a:t>点击添加内容点击添加内容</a:t>
            </a:r>
          </a:p>
        </p:txBody>
      </p:sp>
      <p:sp>
        <p:nvSpPr>
          <p:cNvPr id="55" name="TextBox 34"/>
          <p:cNvSpPr txBox="1">
            <a:spLocks noChangeArrowheads="1"/>
          </p:cNvSpPr>
          <p:nvPr/>
        </p:nvSpPr>
        <p:spPr bwMode="auto">
          <a:xfrm>
            <a:off x="1919737" y="4365104"/>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r"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r" eaLnBrk="1" hangingPunct="1"/>
            <a:r>
              <a:rPr lang="zh-CN" altLang="en-US" sz="1200" dirty="0">
                <a:solidFill>
                  <a:srgbClr val="909090"/>
                </a:solidFill>
                <a:latin typeface="微软雅黑" pitchFamily="34" charset="-122"/>
              </a:rPr>
              <a:t>点击添加内容点击添加内容</a:t>
            </a:r>
          </a:p>
        </p:txBody>
      </p:sp>
      <p:sp>
        <p:nvSpPr>
          <p:cNvPr id="57" name="TextBox 36"/>
          <p:cNvSpPr txBox="1">
            <a:spLocks noChangeArrowheads="1"/>
          </p:cNvSpPr>
          <p:nvPr/>
        </p:nvSpPr>
        <p:spPr bwMode="auto">
          <a:xfrm>
            <a:off x="5963719" y="4104756"/>
            <a:ext cx="1554822" cy="37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fontAlgn="base">
              <a:spcBef>
                <a:spcPct val="0"/>
              </a:spcBef>
              <a:spcAft>
                <a:spcPct val="0"/>
              </a:spcAft>
              <a:defRPr>
                <a:solidFill>
                  <a:schemeClr val="tx1"/>
                </a:solidFill>
                <a:latin typeface="Arial Narrow" pitchFamily="34" charset="0"/>
                <a:ea typeface="微软雅黑" pitchFamily="34" charset="-122"/>
              </a:defRPr>
            </a:lvl6pPr>
            <a:lvl7pPr marL="2971800" indent="-228600" fontAlgn="base">
              <a:spcBef>
                <a:spcPct val="0"/>
              </a:spcBef>
              <a:spcAft>
                <a:spcPct val="0"/>
              </a:spcAft>
              <a:defRPr>
                <a:solidFill>
                  <a:schemeClr val="tx1"/>
                </a:solidFill>
                <a:latin typeface="Arial Narrow" pitchFamily="34" charset="0"/>
                <a:ea typeface="微软雅黑" pitchFamily="34" charset="-122"/>
              </a:defRPr>
            </a:lvl7pPr>
            <a:lvl8pPr marL="3429000" indent="-228600" fontAlgn="base">
              <a:spcBef>
                <a:spcPct val="0"/>
              </a:spcBef>
              <a:spcAft>
                <a:spcPct val="0"/>
              </a:spcAft>
              <a:defRPr>
                <a:solidFill>
                  <a:schemeClr val="tx1"/>
                </a:solidFill>
                <a:latin typeface="Arial Narrow" pitchFamily="34" charset="0"/>
                <a:ea typeface="微软雅黑" pitchFamily="34" charset="-122"/>
              </a:defRPr>
            </a:lvl8pPr>
            <a:lvl9pPr marL="3886200" indent="-228600" fontAlgn="base">
              <a:spcBef>
                <a:spcPct val="0"/>
              </a:spcBef>
              <a:spcAft>
                <a:spcPct val="0"/>
              </a:spcAft>
              <a:defRPr>
                <a:solidFill>
                  <a:schemeClr val="tx1"/>
                </a:solidFill>
                <a:latin typeface="Arial Narrow" pitchFamily="34" charset="0"/>
                <a:ea typeface="微软雅黑" pitchFamily="34" charset="-122"/>
              </a:defRPr>
            </a:lvl9pPr>
          </a:lstStyle>
          <a:p>
            <a:pPr algn="just" eaLnBrk="1" hangingPunct="1"/>
            <a:r>
              <a:rPr lang="zh-CN" altLang="en-US" sz="1200" dirty="0">
                <a:solidFill>
                  <a:srgbClr val="909090"/>
                </a:solidFill>
                <a:latin typeface="微软雅黑" pitchFamily="34" charset="-122"/>
              </a:rPr>
              <a:t>点击添加内容点击添加内容</a:t>
            </a:r>
            <a:endParaRPr lang="en-US" altLang="zh-CN" sz="1200" dirty="0">
              <a:solidFill>
                <a:srgbClr val="909090"/>
              </a:solidFill>
              <a:latin typeface="微软雅黑" pitchFamily="34" charset="-122"/>
            </a:endParaRPr>
          </a:p>
          <a:p>
            <a:pPr algn="just" eaLnBrk="1" hangingPunct="1"/>
            <a:r>
              <a:rPr lang="zh-CN" altLang="en-US" sz="1200" dirty="0">
                <a:solidFill>
                  <a:srgbClr val="909090"/>
                </a:solidFill>
                <a:latin typeface="微软雅黑" pitchFamily="34" charset="-122"/>
              </a:rPr>
              <a:t>点击添加内容点击添加内容</a:t>
            </a:r>
          </a:p>
        </p:txBody>
      </p:sp>
      <p:cxnSp>
        <p:nvCxnSpPr>
          <p:cNvPr id="58" name="直接连接符 34"/>
          <p:cNvCxnSpPr>
            <a:cxnSpLocks noChangeShapeType="1"/>
            <a:stCxn id="48" idx="4"/>
          </p:cNvCxnSpPr>
          <p:nvPr/>
        </p:nvCxnSpPr>
        <p:spPr bwMode="auto">
          <a:xfrm>
            <a:off x="6012160" y="4097957"/>
            <a:ext cx="1138036" cy="279"/>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cxnSp>
        <p:nvCxnSpPr>
          <p:cNvPr id="59" name="直接连接符 35"/>
          <p:cNvCxnSpPr>
            <a:cxnSpLocks noChangeShapeType="1"/>
          </p:cNvCxnSpPr>
          <p:nvPr/>
        </p:nvCxnSpPr>
        <p:spPr bwMode="auto">
          <a:xfrm>
            <a:off x="2138591" y="3134619"/>
            <a:ext cx="1267427" cy="0"/>
          </a:xfrm>
          <a:prstGeom prst="line">
            <a:avLst/>
          </a:prstGeom>
          <a:noFill/>
          <a:ln w="3175" algn="ctr">
            <a:solidFill>
              <a:srgbClr val="92D050"/>
            </a:solidFill>
            <a:prstDash val="sysDash"/>
            <a:round/>
            <a:headEnd/>
            <a:tailEnd/>
          </a:ln>
          <a:extLst>
            <a:ext uri="{909E8E84-426E-40DD-AFC4-6F175D3DCCD1}">
              <a14:hiddenFill xmlns:a14="http://schemas.microsoft.com/office/drawing/2010/main">
                <a:noFill/>
              </a14:hiddenFill>
            </a:ext>
          </a:extLst>
        </p:spPr>
      </p:cxnSp>
      <p:sp>
        <p:nvSpPr>
          <p:cNvPr id="60" name="TextBox 46"/>
          <p:cNvSpPr txBox="1"/>
          <p:nvPr/>
        </p:nvSpPr>
        <p:spPr>
          <a:xfrm>
            <a:off x="5910331" y="2430486"/>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1" name="TextBox 46"/>
          <p:cNvSpPr txBox="1"/>
          <p:nvPr/>
        </p:nvSpPr>
        <p:spPr>
          <a:xfrm>
            <a:off x="1331640" y="4149080"/>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
        <p:nvSpPr>
          <p:cNvPr id="62" name="TextBox 46"/>
          <p:cNvSpPr txBox="1"/>
          <p:nvPr/>
        </p:nvSpPr>
        <p:spPr>
          <a:xfrm>
            <a:off x="5940152" y="3841057"/>
            <a:ext cx="1686005" cy="236015"/>
          </a:xfrm>
          <a:prstGeom prst="rect">
            <a:avLst/>
          </a:prstGeom>
          <a:noFill/>
        </p:spPr>
        <p:txBody>
          <a:bodyPr wrap="none" anchor="ctr"/>
          <a:lstStyle>
            <a:defPPr>
              <a:defRPr lang="zh-CN"/>
            </a:defPPr>
            <a:lvl1pPr>
              <a:defRPr sz="2000">
                <a:solidFill>
                  <a:schemeClr val="tx1">
                    <a:lumMod val="85000"/>
                    <a:lumOff val="15000"/>
                  </a:schemeClr>
                </a:solidFill>
                <a:latin typeface="华文行楷" pitchFamily="2" charset="-122"/>
                <a:ea typeface="华文行楷" pitchFamily="2" charset="-122"/>
              </a:defRPr>
            </a:lvl1pPr>
          </a:lstStyle>
          <a:p>
            <a:pPr algn="r" eaLnBrk="1" fontAlgn="auto" hangingPunct="1">
              <a:spcBef>
                <a:spcPts val="0"/>
              </a:spcBef>
              <a:spcAft>
                <a:spcPts val="0"/>
              </a:spcAft>
              <a:defRPr/>
            </a:pPr>
            <a:r>
              <a:rPr lang="zh-CN" altLang="en-US" sz="1400" kern="0" dirty="0">
                <a:solidFill>
                  <a:srgbClr val="909090"/>
                </a:solidFill>
                <a:latin typeface="微软雅黑" panose="020B0503020204020204" pitchFamily="34" charset="-122"/>
                <a:ea typeface="微软雅黑" panose="020B0503020204020204" pitchFamily="34" charset="-122"/>
              </a:rPr>
              <a:t>研究思路标题</a:t>
            </a:r>
          </a:p>
        </p:txBody>
      </p:sp>
    </p:spTree>
    <p:extLst>
      <p:ext uri="{BB962C8B-B14F-4D97-AF65-F5344CB8AC3E}">
        <p14:creationId xmlns:p14="http://schemas.microsoft.com/office/powerpoint/2010/main" val="229552413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right)">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right)">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wipe(left)">
                                      <p:cBhvr>
                                        <p:cTn id="64" dur="500"/>
                                        <p:tgtEl>
                                          <p:spTgt spid="53"/>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right)">
                                      <p:cBhvr>
                                        <p:cTn id="77" dur="500"/>
                                        <p:tgtEl>
                                          <p:spTgt spid="46"/>
                                        </p:tgtEl>
                                      </p:cBhvr>
                                    </p:animEffect>
                                  </p:childTnLst>
                                </p:cTn>
                              </p:par>
                              <p:par>
                                <p:cTn id="78" presetID="22" presetClass="entr" presetSubtype="2"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wipe(right)">
                                      <p:cBhvr>
                                        <p:cTn id="80" dur="500"/>
                                        <p:tgtEl>
                                          <p:spTgt spid="55"/>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right)">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wipe(left)">
                                      <p:cBhvr>
                                        <p:cTn id="93" dur="1000"/>
                                        <p:tgtEl>
                                          <p:spTgt spid="57"/>
                                        </p:tgtEl>
                                      </p:cBhvr>
                                    </p:animEffect>
                                  </p:childTnLst>
                                </p:cTn>
                              </p:par>
                              <p:par>
                                <p:cTn id="94" presetID="22" presetClass="entr" presetSubtype="4" fill="hold" nodeType="with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wipe(down)">
                                      <p:cBhvr>
                                        <p:cTn id="96" dur="500"/>
                                        <p:tgtEl>
                                          <p:spTgt spid="58"/>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wipe(left)">
                                      <p:cBhvr>
                                        <p:cTn id="9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44" grpId="0"/>
      <p:bldP spid="45" grpId="0"/>
      <p:bldP spid="47" grpId="0" animBg="1"/>
      <p:bldP spid="48" grpId="0" animBg="1"/>
      <p:bldP spid="49" grpId="0" animBg="1"/>
      <p:bldP spid="50" grpId="0" animBg="1"/>
      <p:bldP spid="53" grpId="0"/>
      <p:bldP spid="55" grpId="0"/>
      <p:bldP spid="57" grpId="0"/>
      <p:bldP spid="60" grpId="0"/>
      <p:bldP spid="61" grpId="0"/>
      <p:bldP spid="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研究思路二</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17"/>
          <p:cNvSpPr>
            <a:spLocks/>
          </p:cNvSpPr>
          <p:nvPr/>
        </p:nvSpPr>
        <p:spPr bwMode="auto">
          <a:xfrm rot="20707866">
            <a:off x="2850868" y="2052054"/>
            <a:ext cx="1078966" cy="1287347"/>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ln w="3175" cap="flat" cmpd="sng" algn="ctr">
            <a:noFill/>
            <a:prstDash val="solid"/>
          </a:ln>
          <a:effectLst>
            <a:outerShdw blurRad="50800" dist="25400" dir="2700000" algn="tl" rotWithShape="0">
              <a:prstClr val="black">
                <a:alpha val="15000"/>
              </a:prstClr>
            </a:outerShdw>
          </a:effectLst>
        </p:spPr>
        <p:style>
          <a:lnRef idx="0">
            <a:scrgbClr r="0" g="0" b="0"/>
          </a:lnRef>
          <a:fillRef idx="1001">
            <a:schemeClr val="dk2"/>
          </a:fillRef>
          <a:effectRef idx="0">
            <a:scrgbClr r="0" g="0" b="0"/>
          </a:effectRef>
          <a:fontRef idx="major"/>
        </p:style>
        <p:txBody>
          <a:bodyPr lIns="432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2" name="Freeform 18"/>
          <p:cNvSpPr>
            <a:spLocks/>
          </p:cNvSpPr>
          <p:nvPr/>
        </p:nvSpPr>
        <p:spPr bwMode="auto">
          <a:xfrm rot="20707866">
            <a:off x="2039214" y="2452820"/>
            <a:ext cx="943345" cy="1117156"/>
          </a:xfrm>
          <a:custGeom>
            <a:avLst/>
            <a:gdLst>
              <a:gd name="T0" fmla="*/ 127 w 127"/>
              <a:gd name="T1" fmla="*/ 64 h 124"/>
              <a:gd name="T2" fmla="*/ 117 w 127"/>
              <a:gd name="T3" fmla="*/ 76 h 124"/>
              <a:gd name="T4" fmla="*/ 8 w 127"/>
              <a:gd name="T5" fmla="*/ 124 h 124"/>
              <a:gd name="T6" fmla="*/ 2 w 127"/>
              <a:gd name="T7" fmla="*/ 123 h 124"/>
              <a:gd name="T8" fmla="*/ 1 w 127"/>
              <a:gd name="T9" fmla="*/ 118 h 124"/>
              <a:gd name="T10" fmla="*/ 6 w 127"/>
              <a:gd name="T11" fmla="*/ 94 h 124"/>
              <a:gd name="T12" fmla="*/ 39 w 127"/>
              <a:gd name="T13" fmla="*/ 62 h 124"/>
              <a:gd name="T14" fmla="*/ 19 w 127"/>
              <a:gd name="T15" fmla="*/ 38 h 124"/>
              <a:gd name="T16" fmla="*/ 26 w 127"/>
              <a:gd name="T17" fmla="*/ 6 h 124"/>
              <a:gd name="T18" fmla="*/ 32 w 127"/>
              <a:gd name="T19" fmla="*/ 1 h 124"/>
              <a:gd name="T20" fmla="*/ 39 w 127"/>
              <a:gd name="T21" fmla="*/ 2 h 124"/>
              <a:gd name="T22" fmla="*/ 121 w 127"/>
              <a:gd name="T23" fmla="*/ 52 h 124"/>
              <a:gd name="T24" fmla="*/ 127 w 127"/>
              <a:gd name="T25"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chemeClr val="tx2">
              <a:lumMod val="60000"/>
              <a:lumOff val="40000"/>
            </a:schemeClr>
          </a:solidFill>
          <a:ln w="3175" cap="flat" cmpd="sng" algn="ctr">
            <a:noFill/>
            <a:prstDash val="solid"/>
          </a:ln>
          <a:effectLst>
            <a:outerShdw blurRad="50800" dist="25400" dir="2700000" algn="tl" rotWithShape="0">
              <a:prstClr val="black">
                <a:alpha val="15000"/>
              </a:prstClr>
            </a:outerShdw>
          </a:effectLst>
        </p:spPr>
        <p:txBody>
          <a:bodyPr lIns="288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3" name="Freeform 19"/>
          <p:cNvSpPr>
            <a:spLocks/>
          </p:cNvSpPr>
          <p:nvPr/>
        </p:nvSpPr>
        <p:spPr bwMode="auto">
          <a:xfrm rot="20707866">
            <a:off x="1297007" y="2816300"/>
            <a:ext cx="748915" cy="919326"/>
          </a:xfrm>
          <a:custGeom>
            <a:avLst/>
            <a:gdLst>
              <a:gd name="T0" fmla="*/ 15 w 101"/>
              <a:gd name="T1" fmla="*/ 31 h 102"/>
              <a:gd name="T2" fmla="*/ 21 w 101"/>
              <a:gd name="T3" fmla="*/ 5 h 102"/>
              <a:gd name="T4" fmla="*/ 26 w 101"/>
              <a:gd name="T5" fmla="*/ 1 h 102"/>
              <a:gd name="T6" fmla="*/ 32 w 101"/>
              <a:gd name="T7" fmla="*/ 2 h 102"/>
              <a:gd name="T8" fmla="*/ 95 w 101"/>
              <a:gd name="T9" fmla="*/ 41 h 102"/>
              <a:gd name="T10" fmla="*/ 101 w 101"/>
              <a:gd name="T11" fmla="*/ 51 h 102"/>
              <a:gd name="T12" fmla="*/ 94 w 101"/>
              <a:gd name="T13" fmla="*/ 63 h 102"/>
              <a:gd name="T14" fmla="*/ 6 w 101"/>
              <a:gd name="T15" fmla="*/ 102 h 102"/>
              <a:gd name="T16" fmla="*/ 2 w 101"/>
              <a:gd name="T17" fmla="*/ 101 h 102"/>
              <a:gd name="T18" fmla="*/ 0 w 101"/>
              <a:gd name="T19" fmla="*/ 97 h 102"/>
              <a:gd name="T20" fmla="*/ 5 w 101"/>
              <a:gd name="T21" fmla="*/ 77 h 102"/>
              <a:gd name="T22" fmla="*/ 15 w 101"/>
              <a:gd name="T23"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00B0F0"/>
          </a:solidFill>
          <a:ln w="3175" cap="flat" cmpd="sng" algn="ctr">
            <a:noFill/>
            <a:prstDash val="solid"/>
          </a:ln>
          <a:effectLst>
            <a:outerShdw blurRad="50800" dist="25400" dir="2700000" algn="tl" rotWithShape="0">
              <a:prstClr val="black">
                <a:alpha val="15000"/>
              </a:prstClr>
            </a:outerShdw>
          </a:effectLst>
        </p:spPr>
        <p:txBody>
          <a:bodyPr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34" name="Freeform 17"/>
          <p:cNvSpPr>
            <a:spLocks/>
          </p:cNvSpPr>
          <p:nvPr/>
        </p:nvSpPr>
        <p:spPr bwMode="auto">
          <a:xfrm rot="20707866">
            <a:off x="3754821" y="1587246"/>
            <a:ext cx="1358610" cy="1620458"/>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chemeClr val="tx2">
              <a:lumMod val="75000"/>
            </a:schemeClr>
          </a:solidFill>
          <a:ln w="3175" cap="flat" cmpd="sng" algn="ctr">
            <a:noFill/>
            <a:prstDash val="solid"/>
          </a:ln>
          <a:effectLst>
            <a:outerShdw blurRad="50800" dist="25400" dir="2700000" algn="tl" rotWithShape="0">
              <a:prstClr val="black">
                <a:alpha val="15000"/>
              </a:prstClr>
            </a:outerShdw>
          </a:effectLst>
        </p:spPr>
        <p:txBody>
          <a:bodyPr lIns="540000" anchor="ctr"/>
          <a:lstStyle/>
          <a:p>
            <a:pPr algn="ctr" eaLnBrk="1" fontAlgn="auto" hangingPunct="1">
              <a:spcBef>
                <a:spcPts val="0"/>
              </a:spcBef>
              <a:spcAft>
                <a:spcPts val="0"/>
              </a:spcAft>
              <a:defRPr/>
            </a:pPr>
            <a:endParaRPr lang="zh-CN" altLang="en-US" sz="2800" kern="0" dirty="0">
              <a:solidFill>
                <a:srgbClr val="FFFFFF"/>
              </a:solidFill>
              <a:latin typeface="+mn-lt"/>
              <a:ea typeface="+mn-ea"/>
            </a:endParaRPr>
          </a:p>
        </p:txBody>
      </p:sp>
      <p:sp>
        <p:nvSpPr>
          <p:cNvPr id="41" name="椭圆 40"/>
          <p:cNvSpPr/>
          <p:nvPr/>
        </p:nvSpPr>
        <p:spPr>
          <a:xfrm rot="20707866">
            <a:off x="4506134" y="2187320"/>
            <a:ext cx="248051" cy="2775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zh-CN" altLang="en-US" dirty="0">
              <a:latin typeface="微软雅黑" panose="020B0503020204020204" pitchFamily="34" charset="-122"/>
            </a:endParaRPr>
          </a:p>
        </p:txBody>
      </p:sp>
      <p:cxnSp>
        <p:nvCxnSpPr>
          <p:cNvPr id="64" name="直接连接符 63"/>
          <p:cNvCxnSpPr/>
          <p:nvPr/>
        </p:nvCxnSpPr>
        <p:spPr>
          <a:xfrm>
            <a:off x="4152586" y="2988533"/>
            <a:ext cx="1008976" cy="53975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3195463" y="325841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161562" y="3437996"/>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1" name="TextBox 70"/>
          <p:cNvSpPr txBox="1"/>
          <p:nvPr/>
        </p:nvSpPr>
        <p:spPr>
          <a:xfrm>
            <a:off x="4359944" y="3761312"/>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2" name="TextBox 71"/>
          <p:cNvSpPr txBox="1"/>
          <p:nvPr/>
        </p:nvSpPr>
        <p:spPr>
          <a:xfrm>
            <a:off x="3477560" y="407692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73" name="TextBox 72"/>
          <p:cNvSpPr txBox="1"/>
          <p:nvPr/>
        </p:nvSpPr>
        <p:spPr>
          <a:xfrm>
            <a:off x="2631752" y="4427820"/>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cxnSp>
        <p:nvCxnSpPr>
          <p:cNvPr id="80" name="直接连接符 79"/>
          <p:cNvCxnSpPr/>
          <p:nvPr/>
        </p:nvCxnSpPr>
        <p:spPr>
          <a:xfrm>
            <a:off x="2331367" y="3528292"/>
            <a:ext cx="1164481" cy="58549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1479624" y="3753176"/>
            <a:ext cx="1224136" cy="639212"/>
          </a:xfrm>
          <a:prstGeom prst="line">
            <a:avLst/>
          </a:prstGeom>
          <a:ln>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5724128" y="4967457"/>
            <a:ext cx="2585539"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5940152" y="5003884"/>
            <a:ext cx="2146742" cy="369332"/>
          </a:xfrm>
          <a:prstGeom prst="rect">
            <a:avLst/>
          </a:prstGeom>
          <a:noFill/>
        </p:spPr>
        <p:txBody>
          <a:bodyPr wrap="none" rtlCol="0">
            <a:spAutoFit/>
          </a:bodyPr>
          <a:lstStyle/>
          <a:p>
            <a:r>
              <a:rPr lang="zh-CN" altLang="en-US" sz="900" dirty="0">
                <a:latin typeface="微软雅黑" panose="020B0503020204020204" pitchFamily="34" charset="-122"/>
                <a:ea typeface="微软雅黑" panose="020B0503020204020204" pitchFamily="34" charset="-122"/>
              </a:rPr>
              <a:t>单击此处输入相关内容与文字或者复制</a:t>
            </a:r>
            <a:endParaRPr lang="en-US" altLang="zh-CN" sz="900" dirty="0">
              <a:latin typeface="微软雅黑" panose="020B0503020204020204" pitchFamily="34" charset="-122"/>
              <a:ea typeface="微软雅黑" panose="020B0503020204020204" pitchFamily="34" charset="-122"/>
            </a:endParaRPr>
          </a:p>
          <a:p>
            <a:r>
              <a:rPr lang="zh-CN" altLang="en-US" sz="900" dirty="0">
                <a:latin typeface="微软雅黑" panose="020B0503020204020204" pitchFamily="34" charset="-122"/>
                <a:ea typeface="微软雅黑" panose="020B0503020204020204" pitchFamily="34" charset="-122"/>
              </a:rPr>
              <a:t>粘贴已经写好的文本内容</a:t>
            </a:r>
          </a:p>
        </p:txBody>
      </p:sp>
      <p:sp>
        <p:nvSpPr>
          <p:cNvPr id="86" name="TextBox 85"/>
          <p:cNvSpPr txBox="1"/>
          <p:nvPr/>
        </p:nvSpPr>
        <p:spPr>
          <a:xfrm>
            <a:off x="6561936" y="473617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填写标题</a:t>
            </a:r>
          </a:p>
        </p:txBody>
      </p:sp>
    </p:spTree>
    <p:extLst>
      <p:ext uri="{BB962C8B-B14F-4D97-AF65-F5344CB8AC3E}">
        <p14:creationId xmlns:p14="http://schemas.microsoft.com/office/powerpoint/2010/main" val="2504838803"/>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125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left)">
                                      <p:cBhvr>
                                        <p:cTn id="40" dur="500"/>
                                        <p:tgtEl>
                                          <p:spTgt spid="7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anim calcmode="lin" valueType="num">
                                      <p:cBhvr>
                                        <p:cTn id="46" dur="1000" fill="hold"/>
                                        <p:tgtEl>
                                          <p:spTgt spid="32"/>
                                        </p:tgtEl>
                                        <p:attrNameLst>
                                          <p:attrName>ppt_x</p:attrName>
                                        </p:attrNameLst>
                                      </p:cBhvr>
                                      <p:tavLst>
                                        <p:tav tm="0">
                                          <p:val>
                                            <p:strVal val="#ppt_x"/>
                                          </p:val>
                                        </p:tav>
                                        <p:tav tm="100000">
                                          <p:val>
                                            <p:strVal val="#ppt_x"/>
                                          </p:val>
                                        </p:tav>
                                      </p:tavLst>
                                    </p:anim>
                                    <p:anim calcmode="lin" valueType="num">
                                      <p:cBhvr>
                                        <p:cTn id="4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left)">
                                      <p:cBhvr>
                                        <p:cTn id="57" dur="500"/>
                                        <p:tgtEl>
                                          <p:spTgt spid="72"/>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left)">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1000"/>
                                        <p:tgtEl>
                                          <p:spTgt spid="41"/>
                                        </p:tgtEl>
                                      </p:cBhvr>
                                    </p:animEffect>
                                    <p:anim calcmode="lin" valueType="num">
                                      <p:cBhvr>
                                        <p:cTn id="85" dur="1000" fill="hold"/>
                                        <p:tgtEl>
                                          <p:spTgt spid="41"/>
                                        </p:tgtEl>
                                        <p:attrNameLst>
                                          <p:attrName>ppt_x</p:attrName>
                                        </p:attrNameLst>
                                      </p:cBhvr>
                                      <p:tavLst>
                                        <p:tav tm="0">
                                          <p:val>
                                            <p:strVal val="#ppt_x"/>
                                          </p:val>
                                        </p:tav>
                                        <p:tav tm="100000">
                                          <p:val>
                                            <p:strVal val="#ppt_x"/>
                                          </p:val>
                                        </p:tav>
                                      </p:tavLst>
                                    </p:anim>
                                    <p:anim calcmode="lin" valueType="num">
                                      <p:cBhvr>
                                        <p:cTn id="8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wipe(left)">
                                      <p:cBhvr>
                                        <p:cTn id="91" dur="500"/>
                                        <p:tgtEl>
                                          <p:spTgt spid="6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70"/>
                                        </p:tgtEl>
                                        <p:attrNameLst>
                                          <p:attrName>style.visibility</p:attrName>
                                        </p:attrNameLst>
                                      </p:cBhvr>
                                      <p:to>
                                        <p:strVal val="visible"/>
                                      </p:to>
                                    </p:set>
                                    <p:animEffect transition="in" filter="wipe(left)">
                                      <p:cBhvr>
                                        <p:cTn id="96" dur="500"/>
                                        <p:tgtEl>
                                          <p:spTgt spid="70"/>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randombar(horizontal)">
                                      <p:cBhvr>
                                        <p:cTn id="101" dur="1000"/>
                                        <p:tgtEl>
                                          <p:spTgt spid="84"/>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randombar(horizontal)">
                                      <p:cBhvr>
                                        <p:cTn id="104" dur="2250"/>
                                        <p:tgtEl>
                                          <p:spTgt spid="85"/>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randombar(horizontal)">
                                      <p:cBhvr>
                                        <p:cTn id="107"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1" grpId="0" animBg="1"/>
      <p:bldP spid="32" grpId="0" animBg="1"/>
      <p:bldP spid="33" grpId="0" animBg="1"/>
      <p:bldP spid="34" grpId="0" animBg="1"/>
      <p:bldP spid="41" grpId="0" animBg="1"/>
      <p:bldP spid="70" grpId="0"/>
      <p:bldP spid="71" grpId="0"/>
      <p:bldP spid="72" grpId="0"/>
      <p:bldP spid="73" grpId="0"/>
      <p:bldP spid="84" grpId="0" animBg="1"/>
      <p:bldP spid="85" grpId="0"/>
      <p:bldP spid="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研究方法</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475656" y="2846064"/>
            <a:ext cx="430887" cy="1797928"/>
          </a:xfrm>
          <a:prstGeom prst="rect">
            <a:avLst/>
          </a:prstGeom>
          <a:noFill/>
        </p:spPr>
        <p:txBody>
          <a:bodyPr vert="eaVert" wrap="none" rtlCol="0">
            <a:spAutoFit/>
          </a:bodyPr>
          <a:lstStyle/>
          <a:p>
            <a:r>
              <a:rPr lang="zh-CN" altLang="en-US" sz="1600" spc="300" dirty="0">
                <a:solidFill>
                  <a:schemeClr val="bg1">
                    <a:lumMod val="50000"/>
                  </a:schemeClr>
                </a:solidFill>
                <a:latin typeface="微软雅黑" panose="020B0503020204020204" pitchFamily="34" charset="-122"/>
                <a:ea typeface="微软雅黑" panose="020B0503020204020204" pitchFamily="34" charset="-122"/>
              </a:rPr>
              <a:t>某某某研究方案</a:t>
            </a:r>
          </a:p>
        </p:txBody>
      </p:sp>
      <p:sp>
        <p:nvSpPr>
          <p:cNvPr id="14" name="弧形 13"/>
          <p:cNvSpPr/>
          <p:nvPr/>
        </p:nvSpPr>
        <p:spPr>
          <a:xfrm>
            <a:off x="1905603" y="1772816"/>
            <a:ext cx="5977604" cy="5544616"/>
          </a:xfrm>
          <a:prstGeom prst="arc">
            <a:avLst>
              <a:gd name="adj1" fmla="val 10899728"/>
              <a:gd name="adj2" fmla="val 0"/>
            </a:avLst>
          </a:prstGeom>
          <a:ln w="12700">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3489779" y="2114568"/>
            <a:ext cx="0" cy="2421412"/>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98091" y="2114568"/>
            <a:ext cx="0" cy="252942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4894405" y="1772816"/>
            <a:ext cx="27330" cy="2871176"/>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088280"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3562727" y="4365104"/>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972487"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6448079" y="4355960"/>
            <a:ext cx="1265270" cy="32403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337309" y="4354692"/>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STEP1</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3829655" y="4365104"/>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STEP2</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29216"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STEP3</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6705952" y="4355960"/>
            <a:ext cx="777777" cy="338554"/>
          </a:xfrm>
          <a:prstGeom prst="rect">
            <a:avLst/>
          </a:prstGeom>
          <a:noFill/>
        </p:spPr>
        <p:txBody>
          <a:bodyPr wrap="none" rtlCol="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STEP4</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167860"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663328" y="3347848"/>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5069412" y="3358585"/>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Box 59"/>
          <p:cNvSpPr txBox="1"/>
          <p:nvPr/>
        </p:nvSpPr>
        <p:spPr>
          <a:xfrm>
            <a:off x="6444208" y="3356992"/>
            <a:ext cx="1107996" cy="1015663"/>
          </a:xfrm>
          <a:prstGeom prst="rect">
            <a:avLst/>
          </a:prstGeom>
          <a:noFill/>
        </p:spPr>
        <p:txBody>
          <a:bodyPr wrap="none" rtlCol="0">
            <a:spAutoFit/>
          </a:bodyPr>
          <a:lstStyle/>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点击输入文本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dirty="0">
                <a:solidFill>
                  <a:schemeClr val="bg1">
                    <a:lumMod val="50000"/>
                  </a:schemeClr>
                </a:solidFill>
                <a:latin typeface="微软雅黑" panose="020B0503020204020204" pitchFamily="34" charset="-122"/>
                <a:ea typeface="微软雅黑" panose="020B0503020204020204" pitchFamily="34" charset="-122"/>
              </a:rPr>
              <a:t>内容研究方案</a:t>
            </a: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069907"/>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2" presetClass="entr" presetSubtype="3"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randombar(horizont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up)">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down)">
                                      <p:cBhvr>
                                        <p:cTn id="63" dur="10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wipe(down)">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up)">
                                      <p:cBhvr>
                                        <p:cTn id="73" dur="500"/>
                                        <p:tgtEl>
                                          <p:spTgt spid="3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down)">
                                      <p:cBhvr>
                                        <p:cTn id="78" dur="1250"/>
                                        <p:tgtEl>
                                          <p:spTgt spid="5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wipe(down)">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up)">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down)">
                                      <p:cBhvr>
                                        <p:cTn id="96" dur="500"/>
                                        <p:tgtEl>
                                          <p:spTgt spid="51"/>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down)">
                                      <p:cBhvr>
                                        <p:cTn id="99" dur="10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down)">
                                      <p:cBhvr>
                                        <p:cTn id="104"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p:bldP spid="14" grpId="0" animBg="1"/>
      <p:bldP spid="23" grpId="0" animBg="1"/>
      <p:bldP spid="49" grpId="0" animBg="1"/>
      <p:bldP spid="50" grpId="0" animBg="1"/>
      <p:bldP spid="51" grpId="0" animBg="1"/>
      <p:bldP spid="30" grpId="0"/>
      <p:bldP spid="54" grpId="0"/>
      <p:bldP spid="55" grpId="0"/>
      <p:bldP spid="56" grpId="0"/>
      <p:bldP spid="35" grpId="0"/>
      <p:bldP spid="58"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9939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37541"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研究过程</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研究思路与研究方法</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83768"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179827" y="1458147"/>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79827"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43481" y="3053180"/>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741080"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目标</a:t>
            </a:r>
          </a:p>
        </p:txBody>
      </p:sp>
      <p:sp>
        <p:nvSpPr>
          <p:cNvPr id="20" name="椭圆 19"/>
          <p:cNvSpPr/>
          <p:nvPr/>
        </p:nvSpPr>
        <p:spPr>
          <a:xfrm>
            <a:off x="6229800" y="4736826"/>
            <a:ext cx="945163" cy="92442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6450416" y="1708525"/>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初步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构想</a:t>
            </a:r>
          </a:p>
        </p:txBody>
      </p:sp>
      <p:sp>
        <p:nvSpPr>
          <p:cNvPr id="22" name="TextBox 21"/>
          <p:cNvSpPr txBox="1"/>
          <p:nvPr/>
        </p:nvSpPr>
        <p:spPr>
          <a:xfrm>
            <a:off x="2806856" y="3323417"/>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认证</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假设</a:t>
            </a:r>
          </a:p>
        </p:txBody>
      </p:sp>
      <p:sp>
        <p:nvSpPr>
          <p:cNvPr id="23" name="TextBox 22"/>
          <p:cNvSpPr txBox="1"/>
          <p:nvPr/>
        </p:nvSpPr>
        <p:spPr>
          <a:xfrm>
            <a:off x="6363882" y="3345860"/>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进一步</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  目标</a:t>
            </a:r>
          </a:p>
        </p:txBody>
      </p:sp>
      <p:sp>
        <p:nvSpPr>
          <p:cNvPr id="24" name="TextBox 23"/>
          <p:cNvSpPr txBox="1"/>
          <p:nvPr/>
        </p:nvSpPr>
        <p:spPr>
          <a:xfrm>
            <a:off x="6495952" y="4986983"/>
            <a:ext cx="782171" cy="530249"/>
          </a:xfrm>
          <a:prstGeom prst="rect">
            <a:avLst/>
          </a:prstGeom>
          <a:noFill/>
        </p:spPr>
        <p:txBody>
          <a:bodyPr wrap="square" rtlCol="0">
            <a:spAutoFit/>
          </a:bodyPr>
          <a:lstStyle/>
          <a:p>
            <a:r>
              <a:rPr lang="zh-CN" altLang="en-US" sz="1100" dirty="0">
                <a:solidFill>
                  <a:schemeClr val="bg1">
                    <a:lumMod val="95000"/>
                  </a:schemeClr>
                </a:solidFill>
                <a:latin typeface="微软雅黑" panose="020B0503020204020204" pitchFamily="34" charset="-122"/>
                <a:ea typeface="微软雅黑" panose="020B0503020204020204" pitchFamily="34" charset="-122"/>
              </a:rPr>
              <a:t>思维</a:t>
            </a:r>
            <a:endParaRPr lang="en-US" altLang="zh-CN" sz="11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100" dirty="0">
                <a:solidFill>
                  <a:schemeClr val="bg1">
                    <a:lumMod val="95000"/>
                  </a:schemeClr>
                </a:solidFill>
                <a:latin typeface="微软雅黑" panose="020B0503020204020204" pitchFamily="34" charset="-122"/>
                <a:ea typeface="微软雅黑" panose="020B0503020204020204" pitchFamily="34" charset="-122"/>
              </a:rPr>
              <a:t>发散</a:t>
            </a:r>
          </a:p>
        </p:txBody>
      </p:sp>
      <p:cxnSp>
        <p:nvCxnSpPr>
          <p:cNvPr id="25" name="直接箭头连接符 24"/>
          <p:cNvCxnSpPr/>
          <p:nvPr/>
        </p:nvCxnSpPr>
        <p:spPr>
          <a:xfrm>
            <a:off x="3631768" y="3651674"/>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698985" y="5445730"/>
            <a:ext cx="2480842" cy="4562"/>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3568534" y="2061517"/>
            <a:ext cx="2464039" cy="0"/>
          </a:xfrm>
          <a:prstGeom prst="straightConnector1">
            <a:avLst/>
          </a:prstGeom>
          <a:ln w="12700">
            <a:solidFill>
              <a:schemeClr val="tx2">
                <a:lumMod val="7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08945" y="1756501"/>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0" name="TextBox 29"/>
          <p:cNvSpPr txBox="1"/>
          <p:nvPr/>
        </p:nvSpPr>
        <p:spPr>
          <a:xfrm>
            <a:off x="4008945" y="3347524"/>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1" name="TextBox 30"/>
          <p:cNvSpPr txBox="1"/>
          <p:nvPr/>
        </p:nvSpPr>
        <p:spPr>
          <a:xfrm>
            <a:off x="4184948" y="5142040"/>
            <a:ext cx="1877437"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点击添加文字文本研究过程</a:t>
            </a:r>
          </a:p>
        </p:txBody>
      </p:sp>
      <p:sp>
        <p:nvSpPr>
          <p:cNvPr id="33" name="下箭头 32"/>
          <p:cNvSpPr/>
          <p:nvPr/>
        </p:nvSpPr>
        <p:spPr>
          <a:xfrm>
            <a:off x="2924231" y="2432889"/>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6631851" y="4082694"/>
            <a:ext cx="119223" cy="531678"/>
          </a:xfrm>
          <a:prstGeom prst="down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flipH="1">
            <a:off x="7233172" y="1726992"/>
            <a:ext cx="648072" cy="429876"/>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2368436" y="5309342"/>
            <a:ext cx="1313180" cy="261610"/>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输入文本信息内容</a:t>
            </a:r>
          </a:p>
        </p:txBody>
      </p:sp>
    </p:spTree>
    <p:extLst>
      <p:ext uri="{BB962C8B-B14F-4D97-AF65-F5344CB8AC3E}">
        <p14:creationId xmlns:p14="http://schemas.microsoft.com/office/powerpoint/2010/main" val="28319354"/>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1250"/>
                                        <p:tgtEl>
                                          <p:spTgt spid="21"/>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right)">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randombar(horizontal)">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up)">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randombar(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up)">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up)">
                                      <p:cBhvr>
                                        <p:cTn id="86" dur="500"/>
                                        <p:tgtEl>
                                          <p:spTgt spid="1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wipe(up)">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wipe(up)">
                                      <p:cBhvr>
                                        <p:cTn id="101" dur="500"/>
                                        <p:tgtEl>
                                          <p:spTgt spid="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wipe(right)">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right)">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randombar(horizontal)">
                                      <p:cBhvr>
                                        <p:cTn id="116" dur="1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14" grpId="0" animBg="1"/>
      <p:bldP spid="15" grpId="0" animBg="1"/>
      <p:bldP spid="17" grpId="0" animBg="1"/>
      <p:bldP spid="18" grpId="0" animBg="1"/>
      <p:bldP spid="19" grpId="0"/>
      <p:bldP spid="20" grpId="0" animBg="1"/>
      <p:bldP spid="21" grpId="0"/>
      <p:bldP spid="22" grpId="0"/>
      <p:bldP spid="23" grpId="0"/>
      <p:bldP spid="29" grpId="0"/>
      <p:bldP spid="30" grpId="0"/>
      <p:bldP spid="31" grpId="0"/>
      <p:bldP spid="33" grpId="0" animBg="1"/>
      <p:bldP spid="34" grpId="0" animBg="1"/>
      <p:bldP spid="9" grpId="0"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3416320"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关键技术与实践难点</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关键技术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实践难点</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案例对比分析</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1"/>
          <p:cNvGrpSpPr>
            <a:grpSpLocks noChangeAspect="1"/>
          </p:cNvGrpSpPr>
          <p:nvPr/>
        </p:nvGrpSpPr>
        <p:grpSpPr bwMode="auto">
          <a:xfrm>
            <a:off x="2646072" y="2546616"/>
            <a:ext cx="864096" cy="1085897"/>
            <a:chOff x="2398" y="2256"/>
            <a:chExt cx="374" cy="470"/>
          </a:xfrm>
          <a:solidFill>
            <a:schemeClr val="tx2">
              <a:lumMod val="75000"/>
            </a:schemeClr>
          </a:solidFill>
        </p:grpSpPr>
        <p:sp>
          <p:nvSpPr>
            <p:cNvPr id="11" name="Freeform 12"/>
            <p:cNvSpPr>
              <a:spLocks/>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3"/>
            <p:cNvSpPr>
              <a:spLocks/>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323238705"/>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125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wipe(up)">
                                      <p:cBhvr>
                                        <p:cTn id="46" dur="500"/>
                                        <p:tgtEl>
                                          <p:spTgt spid="1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animEffect transition="in" filter="wipe(up)">
                                      <p:cBhvr>
                                        <p:cTn id="51" dur="500"/>
                                        <p:tgtEl>
                                          <p:spTgt spid="16">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6">
                                            <p:txEl>
                                              <p:pRg st="2" end="2"/>
                                            </p:txEl>
                                          </p:spTgt>
                                        </p:tgtEl>
                                        <p:attrNameLst>
                                          <p:attrName>style.visibility</p:attrName>
                                        </p:attrNameLst>
                                      </p:cBhvr>
                                      <p:to>
                                        <p:strVal val="visible"/>
                                      </p:to>
                                    </p:set>
                                    <p:animEffect transition="in" filter="wipe(up)">
                                      <p:cBhvr>
                                        <p:cTn id="56"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99392"/>
            <a:ext cx="9289032"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58" name="椭圆 57"/>
          <p:cNvSpPr/>
          <p:nvPr/>
        </p:nvSpPr>
        <p:spPr>
          <a:xfrm>
            <a:off x="3698760" y="5016620"/>
            <a:ext cx="1944216" cy="507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关键技术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923928" y="3717032"/>
            <a:ext cx="1512168" cy="151216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梯形 35"/>
          <p:cNvSpPr/>
          <p:nvPr/>
        </p:nvSpPr>
        <p:spPr>
          <a:xfrm flipV="1">
            <a:off x="1403648" y="1799578"/>
            <a:ext cx="6710074" cy="2061467"/>
          </a:xfrm>
          <a:custGeom>
            <a:avLst/>
            <a:gdLst>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 name="connsiteX0" fmla="*/ 0 w 6422042"/>
              <a:gd name="connsiteY0" fmla="*/ 1414543 h 1414543"/>
              <a:gd name="connsiteX1" fmla="*/ 353636 w 6422042"/>
              <a:gd name="connsiteY1" fmla="*/ 0 h 1414543"/>
              <a:gd name="connsiteX2" fmla="*/ 6068406 w 6422042"/>
              <a:gd name="connsiteY2" fmla="*/ 0 h 1414543"/>
              <a:gd name="connsiteX3" fmla="*/ 6422042 w 6422042"/>
              <a:gd name="connsiteY3" fmla="*/ 1414543 h 1414543"/>
              <a:gd name="connsiteX4" fmla="*/ 0 w 6422042"/>
              <a:gd name="connsiteY4" fmla="*/ 1414543 h 1414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2042" h="1414543">
                <a:moveTo>
                  <a:pt x="0" y="1414543"/>
                </a:moveTo>
                <a:lnTo>
                  <a:pt x="353636" y="0"/>
                </a:lnTo>
                <a:cubicBezTo>
                  <a:pt x="2386575" y="731520"/>
                  <a:pt x="4401227" y="521208"/>
                  <a:pt x="6068406" y="0"/>
                </a:cubicBezTo>
                <a:lnTo>
                  <a:pt x="6422042" y="1414543"/>
                </a:lnTo>
                <a:cubicBezTo>
                  <a:pt x="3732721" y="965838"/>
                  <a:pt x="2140681" y="1067071"/>
                  <a:pt x="0" y="141454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203848" y="1916832"/>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694678" y="1628800"/>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156176" y="1799579"/>
            <a:ext cx="45719" cy="19442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1907704" y="3717032"/>
            <a:ext cx="2805262" cy="864096"/>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407519" y="3212976"/>
            <a:ext cx="1351166"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596057" y="3212976"/>
            <a:ext cx="1416103" cy="1368152"/>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712967" y="3645024"/>
            <a:ext cx="2955377" cy="936104"/>
          </a:xfrm>
          <a:prstGeom prst="line">
            <a:avLst/>
          </a:prstGeom>
          <a:ln w="12700">
            <a:solidFill>
              <a:schemeClr val="tx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376005" y="4139936"/>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技术</a:t>
            </a:r>
          </a:p>
        </p:txBody>
      </p:sp>
      <p:sp>
        <p:nvSpPr>
          <p:cNvPr id="60" name="TextBox 59"/>
          <p:cNvSpPr txBox="1"/>
          <p:nvPr/>
        </p:nvSpPr>
        <p:spPr>
          <a:xfrm>
            <a:off x="187982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4872954" y="2276871"/>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444208" y="2276872"/>
            <a:ext cx="1107996" cy="1384995"/>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添加文本内容</a:t>
            </a: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a:p>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0764589"/>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anim calcmode="lin" valueType="num">
                                      <p:cBhvr>
                                        <p:cTn id="13" dur="1500" fill="hold"/>
                                        <p:tgtEl>
                                          <p:spTgt spid="8"/>
                                        </p:tgtEl>
                                        <p:attrNameLst>
                                          <p:attrName>ppt_x</p:attrName>
                                        </p:attrNameLst>
                                      </p:cBhvr>
                                      <p:tavLst>
                                        <p:tav tm="0">
                                          <p:val>
                                            <p:strVal val="#ppt_x"/>
                                          </p:val>
                                        </p:tav>
                                        <p:tav tm="100000">
                                          <p:val>
                                            <p:strVal val="#ppt_x"/>
                                          </p:val>
                                        </p:tav>
                                      </p:tavLst>
                                    </p:anim>
                                    <p:anim calcmode="lin" valueType="num">
                                      <p:cBhvr>
                                        <p:cTn id="14" dur="1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heel(1)">
                                      <p:cBhvr>
                                        <p:cTn id="41" dur="20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25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barn(inVertical)">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down)">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down)">
                                      <p:cBhvr>
                                        <p:cTn id="64" dur="500"/>
                                        <p:tgtEl>
                                          <p:spTgt spid="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down)">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2000"/>
                                        <p:tgtEl>
                                          <p:spTgt spid="3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down)">
                                      <p:cBhvr>
                                        <p:cTn id="77" dur="1250"/>
                                        <p:tgtEl>
                                          <p:spTgt spid="3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1250"/>
                                        <p:tgtEl>
                                          <p:spTgt spid="39"/>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down)">
                                      <p:cBhvr>
                                        <p:cTn id="83" dur="1250"/>
                                        <p:tgtEl>
                                          <p:spTgt spid="4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fade">
                                      <p:cBhvr>
                                        <p:cTn id="10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8" grpId="0"/>
      <p:bldP spid="10" grpId="0" animBg="1"/>
      <p:bldP spid="12" grpId="0"/>
      <p:bldP spid="16" grpId="0" animBg="1"/>
      <p:bldP spid="2" grpId="0" animBg="1"/>
      <p:bldP spid="36" grpId="0" animBg="1"/>
      <p:bldP spid="38" grpId="0" animBg="1"/>
      <p:bldP spid="39" grpId="0" animBg="1"/>
      <p:bldP spid="40" grpId="0" animBg="1"/>
      <p:bldP spid="59" grpId="0"/>
      <p:bldP spid="60" grpId="0"/>
      <p:bldP spid="61" grpId="0"/>
      <p:bldP spid="62" grpId="0"/>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 name="圆角矩形 13"/>
          <p:cNvSpPr/>
          <p:nvPr/>
        </p:nvSpPr>
        <p:spPr>
          <a:xfrm>
            <a:off x="1648907" y="19076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22981"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实践难点</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671803" y="3059816"/>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1671803" y="4221088"/>
            <a:ext cx="6212565" cy="1008112"/>
          </a:xfrm>
          <a:prstGeom prst="roundRect">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12610" y="2710064"/>
            <a:ext cx="1975077" cy="1728192"/>
          </a:xfrm>
          <a:prstGeom prst="hex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4464063" y="3205274"/>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实践</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难点</a:t>
            </a:r>
          </a:p>
        </p:txBody>
      </p:sp>
      <p:sp>
        <p:nvSpPr>
          <p:cNvPr id="18" name="TextBox 17"/>
          <p:cNvSpPr txBox="1"/>
          <p:nvPr/>
        </p:nvSpPr>
        <p:spPr>
          <a:xfrm>
            <a:off x="1764832" y="3173692"/>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1835696" y="2021524"/>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773951" y="4504552"/>
            <a:ext cx="6035627" cy="1354217"/>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入时间难点相关内容详细信息或者复制粘贴已经写好的文本</a:t>
            </a: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输入时间难点相关内容详细信息或</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5839579" y="3159256"/>
            <a:ext cx="2018501" cy="1015663"/>
          </a:xfrm>
          <a:prstGeom prst="rect">
            <a:avLst/>
          </a:prstGeom>
          <a:noFill/>
        </p:spPr>
        <p:txBody>
          <a:bodyPr wrap="none" rtlCol="0">
            <a:sp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输入时间难点相关内容详细信</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息或者复制粘贴已经写好的文</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本输入时间难点相关内容详细</a:t>
            </a:r>
            <a:endPar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信息或者复制粘贴已经写文本</a:t>
            </a:r>
          </a:p>
          <a:p>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9990769"/>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fltVal val="0"/>
                                          </p:val>
                                        </p:tav>
                                        <p:tav tm="100000">
                                          <p:val>
                                            <p:strVal val="#ppt_w"/>
                                          </p:val>
                                        </p:tav>
                                      </p:tavLst>
                                    </p:anim>
                                    <p:anim calcmode="lin" valueType="num">
                                      <p:cBhvr>
                                        <p:cTn id="47" dur="1000" fill="hold"/>
                                        <p:tgtEl>
                                          <p:spTgt spid="15"/>
                                        </p:tgtEl>
                                        <p:attrNameLst>
                                          <p:attrName>ppt_h</p:attrName>
                                        </p:attrNameLst>
                                      </p:cBhvr>
                                      <p:tavLst>
                                        <p:tav tm="0">
                                          <p:val>
                                            <p:fltVal val="0"/>
                                          </p:val>
                                        </p:tav>
                                        <p:tav tm="100000">
                                          <p:val>
                                            <p:strVal val="#ppt_h"/>
                                          </p:val>
                                        </p:tav>
                                      </p:tavLst>
                                    </p:anim>
                                    <p:anim calcmode="lin" valueType="num">
                                      <p:cBhvr>
                                        <p:cTn id="48" dur="1000" fill="hold"/>
                                        <p:tgtEl>
                                          <p:spTgt spid="15"/>
                                        </p:tgtEl>
                                        <p:attrNameLst>
                                          <p:attrName>style.rotation</p:attrName>
                                        </p:attrNameLst>
                                      </p:cBhvr>
                                      <p:tavLst>
                                        <p:tav tm="0">
                                          <p:val>
                                            <p:fltVal val="90"/>
                                          </p:val>
                                        </p:tav>
                                        <p:tav tm="100000">
                                          <p:val>
                                            <p:fltVal val="0"/>
                                          </p:val>
                                        </p:tav>
                                      </p:tavLst>
                                    </p:anim>
                                    <p:animEffect transition="in" filter="fade">
                                      <p:cBhvr>
                                        <p:cTn id="49" dur="1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up)">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arn(inVertic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wipe(up)">
                                      <p:cBhvr>
                                        <p:cTn id="8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31" grpId="0" animBg="1"/>
      <p:bldP spid="32" grpId="0" animBg="1"/>
      <p:bldP spid="9" grpId="0" animBg="1"/>
      <p:bldP spid="15" grpId="0"/>
      <p:bldP spid="18" grpId="0"/>
      <p:bldP spid="43" grpId="0"/>
      <p:bldP spid="45"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9" name="圆角矩形 18"/>
          <p:cNvSpPr/>
          <p:nvPr/>
        </p:nvSpPr>
        <p:spPr>
          <a:xfrm>
            <a:off x="2983258" y="206084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2983258" y="269091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983258" y="332098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983258" y="395105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983258" y="4581128"/>
            <a:ext cx="4613078" cy="28803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案例对比分析</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226215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关键技术与实践难点</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9832" y="2060848"/>
            <a:ext cx="2880320"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2983258" y="2690918"/>
            <a:ext cx="4253038"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59832" y="3320988"/>
            <a:ext cx="1910495"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67832" y="3951058"/>
            <a:ext cx="3376376"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2983258" y="4581128"/>
            <a:ext cx="2668862" cy="288032"/>
          </a:xfrm>
          <a:prstGeom prst="roundRect">
            <a:avLst>
              <a:gd name="adj"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00955" y="198884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800955" y="261891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800955" y="324898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800955" y="387905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800955" y="4509120"/>
            <a:ext cx="432048"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796981" y="205024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2" name="TextBox 41"/>
          <p:cNvSpPr txBox="1"/>
          <p:nvPr/>
        </p:nvSpPr>
        <p:spPr>
          <a:xfrm>
            <a:off x="1796981" y="268031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4" name="TextBox 43"/>
          <p:cNvSpPr txBox="1"/>
          <p:nvPr/>
        </p:nvSpPr>
        <p:spPr>
          <a:xfrm>
            <a:off x="1796981" y="331038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7" name="TextBox 46"/>
          <p:cNvSpPr txBox="1"/>
          <p:nvPr/>
        </p:nvSpPr>
        <p:spPr>
          <a:xfrm>
            <a:off x="1796981" y="394045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48" name="TextBox 47"/>
          <p:cNvSpPr txBox="1"/>
          <p:nvPr/>
        </p:nvSpPr>
        <p:spPr>
          <a:xfrm>
            <a:off x="1796981" y="4570527"/>
            <a:ext cx="902811" cy="307777"/>
          </a:xfrm>
          <a:prstGeom prst="rect">
            <a:avLst/>
          </a:prstGeom>
          <a:noFill/>
        </p:spPr>
        <p:txBody>
          <a:bodyPr wrap="none" rtlCol="0">
            <a:spAutoFit/>
          </a:bodyPr>
          <a:lstStyle/>
          <a:p>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文本方案</a:t>
            </a:r>
          </a:p>
        </p:txBody>
      </p:sp>
      <p:sp>
        <p:nvSpPr>
          <p:cNvPr id="21" name="TextBox 20"/>
          <p:cNvSpPr txBox="1"/>
          <p:nvPr/>
        </p:nvSpPr>
        <p:spPr>
          <a:xfrm>
            <a:off x="2771800" y="2047332"/>
            <a:ext cx="495649" cy="307777"/>
          </a:xfrm>
          <a:prstGeom prst="rect">
            <a:avLst/>
          </a:prstGeom>
          <a:noFill/>
        </p:spPr>
        <p:txBody>
          <a:bodyPr wrap="none" rtlCol="0">
            <a:spAutoFit/>
          </a:bodyPr>
          <a:lstStyle/>
          <a:p>
            <a:r>
              <a:rPr lang="en-US" altLang="zh-CN" sz="1400" dirty="0">
                <a:solidFill>
                  <a:schemeClr val="bg1"/>
                </a:solidFill>
              </a:rPr>
              <a:t>69%</a:t>
            </a:r>
            <a:endParaRPr lang="zh-CN" altLang="en-US" sz="1400" dirty="0">
              <a:solidFill>
                <a:schemeClr val="bg1"/>
              </a:solidFill>
            </a:endParaRPr>
          </a:p>
        </p:txBody>
      </p:sp>
      <p:sp>
        <p:nvSpPr>
          <p:cNvPr id="49" name="TextBox 48"/>
          <p:cNvSpPr txBox="1"/>
          <p:nvPr/>
        </p:nvSpPr>
        <p:spPr>
          <a:xfrm>
            <a:off x="2780944" y="2670887"/>
            <a:ext cx="495649" cy="307777"/>
          </a:xfrm>
          <a:prstGeom prst="rect">
            <a:avLst/>
          </a:prstGeom>
          <a:noFill/>
        </p:spPr>
        <p:txBody>
          <a:bodyPr wrap="none" rtlCol="0">
            <a:spAutoFit/>
          </a:bodyPr>
          <a:lstStyle/>
          <a:p>
            <a:r>
              <a:rPr lang="en-US" altLang="zh-CN" sz="1400" dirty="0">
                <a:solidFill>
                  <a:schemeClr val="bg1"/>
                </a:solidFill>
              </a:rPr>
              <a:t>88%</a:t>
            </a:r>
            <a:endParaRPr lang="zh-CN" altLang="en-US" sz="1400" dirty="0">
              <a:solidFill>
                <a:schemeClr val="bg1"/>
              </a:solidFill>
            </a:endParaRPr>
          </a:p>
        </p:txBody>
      </p:sp>
      <p:sp>
        <p:nvSpPr>
          <p:cNvPr id="50" name="TextBox 49"/>
          <p:cNvSpPr txBox="1"/>
          <p:nvPr/>
        </p:nvSpPr>
        <p:spPr>
          <a:xfrm>
            <a:off x="2780944" y="3321247"/>
            <a:ext cx="495649" cy="307777"/>
          </a:xfrm>
          <a:prstGeom prst="rect">
            <a:avLst/>
          </a:prstGeom>
          <a:noFill/>
        </p:spPr>
        <p:txBody>
          <a:bodyPr wrap="none" rtlCol="0">
            <a:spAutoFit/>
          </a:bodyPr>
          <a:lstStyle/>
          <a:p>
            <a:r>
              <a:rPr lang="en-US" altLang="zh-CN" sz="1400" dirty="0">
                <a:solidFill>
                  <a:schemeClr val="bg1"/>
                </a:solidFill>
              </a:rPr>
              <a:t>36%</a:t>
            </a:r>
            <a:endParaRPr lang="zh-CN" altLang="en-US" sz="1400" dirty="0">
              <a:solidFill>
                <a:schemeClr val="bg1"/>
              </a:solidFill>
            </a:endParaRPr>
          </a:p>
        </p:txBody>
      </p:sp>
      <p:sp>
        <p:nvSpPr>
          <p:cNvPr id="51" name="TextBox 50"/>
          <p:cNvSpPr txBox="1"/>
          <p:nvPr/>
        </p:nvSpPr>
        <p:spPr>
          <a:xfrm>
            <a:off x="2780944" y="3933056"/>
            <a:ext cx="495649" cy="307777"/>
          </a:xfrm>
          <a:prstGeom prst="rect">
            <a:avLst/>
          </a:prstGeom>
          <a:noFill/>
        </p:spPr>
        <p:txBody>
          <a:bodyPr wrap="none" rtlCol="0">
            <a:spAutoFit/>
          </a:bodyPr>
          <a:lstStyle/>
          <a:p>
            <a:r>
              <a:rPr lang="en-US" altLang="zh-CN" sz="1400" dirty="0">
                <a:solidFill>
                  <a:schemeClr val="bg1"/>
                </a:solidFill>
              </a:rPr>
              <a:t>78%</a:t>
            </a:r>
            <a:endParaRPr lang="zh-CN" altLang="en-US" sz="1400" dirty="0">
              <a:solidFill>
                <a:schemeClr val="bg1"/>
              </a:solidFill>
            </a:endParaRPr>
          </a:p>
        </p:txBody>
      </p:sp>
      <p:sp>
        <p:nvSpPr>
          <p:cNvPr id="52" name="TextBox 51"/>
          <p:cNvSpPr txBox="1"/>
          <p:nvPr/>
        </p:nvSpPr>
        <p:spPr>
          <a:xfrm>
            <a:off x="2780944" y="4562840"/>
            <a:ext cx="495649" cy="307777"/>
          </a:xfrm>
          <a:prstGeom prst="rect">
            <a:avLst/>
          </a:prstGeom>
          <a:noFill/>
        </p:spPr>
        <p:txBody>
          <a:bodyPr wrap="none" rtlCol="0">
            <a:spAutoFit/>
          </a:bodyPr>
          <a:lstStyle/>
          <a:p>
            <a:r>
              <a:rPr lang="en-US" altLang="zh-CN" sz="1400" dirty="0">
                <a:solidFill>
                  <a:schemeClr val="bg1"/>
                </a:solidFill>
              </a:rPr>
              <a:t>54%</a:t>
            </a:r>
            <a:endParaRPr lang="zh-CN" altLang="en-US" sz="1400" dirty="0">
              <a:solidFill>
                <a:schemeClr val="bg1"/>
              </a:solidFill>
            </a:endParaRPr>
          </a:p>
        </p:txBody>
      </p:sp>
    </p:spTree>
    <p:extLst>
      <p:ext uri="{BB962C8B-B14F-4D97-AF65-F5344CB8AC3E}">
        <p14:creationId xmlns:p14="http://schemas.microsoft.com/office/powerpoint/2010/main" val="2390647431"/>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10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1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1750"/>
                                        <p:tgtEl>
                                          <p:spTgt spid="4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20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circle(in)">
                                      <p:cBhvr>
                                        <p:cTn id="50" dur="2000"/>
                                        <p:tgtEl>
                                          <p:spTgt spid="25"/>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ircle(in)">
                                      <p:cBhvr>
                                        <p:cTn id="53" dur="2000"/>
                                        <p:tgtEl>
                                          <p:spTgt spid="26"/>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ircle(in)">
                                      <p:cBhvr>
                                        <p:cTn id="56" dur="2000"/>
                                        <p:tgtEl>
                                          <p:spTgt spid="2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circle(in)">
                                      <p:cBhvr>
                                        <p:cTn id="59" dur="2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10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1000"/>
                                        <p:tgtEl>
                                          <p:spTgt spid="3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left)">
                                      <p:cBhvr>
                                        <p:cTn id="73" dur="1000"/>
                                        <p:tgtEl>
                                          <p:spTgt spid="3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randombar(horizontal)">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randombar(horizontal)">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randombar(horizontal)">
                                      <p:cBhvr>
                                        <p:cTn id="111" dur="500"/>
                                        <p:tgtEl>
                                          <p:spTgt spid="5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3" grpId="0" animBg="1"/>
      <p:bldP spid="34" grpId="0" animBg="1"/>
      <p:bldP spid="35" grpId="0" animBg="1"/>
      <p:bldP spid="8" grpId="0"/>
      <p:bldP spid="10" grpId="0" animBg="1"/>
      <p:bldP spid="12" grpId="0"/>
      <p:bldP spid="16" grpId="0" animBg="1"/>
      <p:bldP spid="36" grpId="0" animBg="1"/>
      <p:bldP spid="38" grpId="0" animBg="1"/>
      <p:bldP spid="39" grpId="0" animBg="1"/>
      <p:bldP spid="40" grpId="0" animBg="1"/>
      <p:bldP spid="41" grpId="0" animBg="1"/>
      <p:bldP spid="17" grpId="0" animBg="1"/>
      <p:bldP spid="25" grpId="0" animBg="1"/>
      <p:bldP spid="26" grpId="0" animBg="1"/>
      <p:bldP spid="27" grpId="0" animBg="1"/>
      <p:bldP spid="28" grpId="0" animBg="1"/>
      <p:bldP spid="20" grpId="0"/>
      <p:bldP spid="42" grpId="0"/>
      <p:bldP spid="44" grpId="0"/>
      <p:bldP spid="47" grpId="0"/>
      <p:bldP spid="48" grpId="0"/>
      <p:bldP spid="21" grpId="0"/>
      <p:bldP spid="49" grpId="0"/>
      <p:bldP spid="50" grpId="0"/>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52536" y="2204864"/>
            <a:ext cx="2952328" cy="2016224"/>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956376" y="2204864"/>
            <a:ext cx="1296144" cy="2016224"/>
          </a:xfrm>
          <a:custGeom>
            <a:avLst/>
            <a:gdLst>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 name="connsiteX0" fmla="*/ 0 w 1296144"/>
              <a:gd name="connsiteY0" fmla="*/ 0 h 2016224"/>
              <a:gd name="connsiteX1" fmla="*/ 1296144 w 1296144"/>
              <a:gd name="connsiteY1" fmla="*/ 0 h 2016224"/>
              <a:gd name="connsiteX2" fmla="*/ 1296144 w 1296144"/>
              <a:gd name="connsiteY2" fmla="*/ 2016224 h 2016224"/>
              <a:gd name="connsiteX3" fmla="*/ 0 w 1296144"/>
              <a:gd name="connsiteY3" fmla="*/ 2016224 h 2016224"/>
              <a:gd name="connsiteX4" fmla="*/ 0 w 1296144"/>
              <a:gd name="connsiteY4" fmla="*/ 0 h 2016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6144" h="2016224">
                <a:moveTo>
                  <a:pt x="0" y="0"/>
                </a:moveTo>
                <a:lnTo>
                  <a:pt x="1296144" y="0"/>
                </a:lnTo>
                <a:lnTo>
                  <a:pt x="1296144" y="2016224"/>
                </a:lnTo>
                <a:lnTo>
                  <a:pt x="0" y="2016224"/>
                </a:lnTo>
                <a:cubicBezTo>
                  <a:pt x="310896" y="1554461"/>
                  <a:pt x="484632" y="699507"/>
                  <a:pt x="0" y="0"/>
                </a:cubicBezTo>
                <a:close/>
              </a:path>
            </a:pathLst>
          </a:cu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27820" y="2101044"/>
            <a:ext cx="2223864" cy="22238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03648" y="2249440"/>
            <a:ext cx="1909316" cy="1909316"/>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107504" y="684685"/>
            <a:ext cx="4273624" cy="5120579"/>
            <a:chOff x="395536" y="684685"/>
            <a:chExt cx="4273624" cy="5120579"/>
          </a:xfrm>
        </p:grpSpPr>
        <p:sp>
          <p:nvSpPr>
            <p:cNvPr id="20" name="弧形 19"/>
            <p:cNvSpPr/>
            <p:nvPr/>
          </p:nvSpPr>
          <p:spPr>
            <a:xfrm>
              <a:off x="395536" y="692696"/>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弧形 20"/>
            <p:cNvSpPr/>
            <p:nvPr/>
          </p:nvSpPr>
          <p:spPr>
            <a:xfrm flipV="1">
              <a:off x="395536" y="684685"/>
              <a:ext cx="4273624" cy="5112568"/>
            </a:xfrm>
            <a:prstGeom prst="arc">
              <a:avLst>
                <a:gd name="adj1" fmla="val 16996090"/>
                <a:gd name="adj2" fmla="val 0"/>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2" name="椭圆 21"/>
          <p:cNvSpPr/>
          <p:nvPr/>
        </p:nvSpPr>
        <p:spPr>
          <a:xfrm>
            <a:off x="3397728" y="1054971"/>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547" y="170995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074434" y="2490512"/>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flipV="1">
            <a:off x="4074434" y="3306994"/>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flipV="1">
            <a:off x="3873423" y="41147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flipV="1">
            <a:off x="3401378" y="4862469"/>
            <a:ext cx="550912" cy="550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74433" y="112709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480673" y="1786680"/>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788024" y="257404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840713" y="3419708"/>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572000" y="4231106"/>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4074434" y="4953259"/>
            <a:ext cx="2899639" cy="369332"/>
          </a:xfrm>
          <a:prstGeom prst="roundRect">
            <a:avLst>
              <a:gd name="adj" fmla="val 50000"/>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302067" y="1124744"/>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绪论</a:t>
            </a:r>
          </a:p>
        </p:txBody>
      </p:sp>
      <p:sp>
        <p:nvSpPr>
          <p:cNvPr id="32" name="TextBox 31"/>
          <p:cNvSpPr txBox="1"/>
          <p:nvPr/>
        </p:nvSpPr>
        <p:spPr>
          <a:xfrm>
            <a:off x="4650880" y="1808314"/>
            <a:ext cx="2236510"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绪研究方法与研究思路</a:t>
            </a:r>
          </a:p>
        </p:txBody>
      </p:sp>
      <p:sp>
        <p:nvSpPr>
          <p:cNvPr id="33" name="TextBox 32"/>
          <p:cNvSpPr txBox="1"/>
          <p:nvPr/>
        </p:nvSpPr>
        <p:spPr>
          <a:xfrm>
            <a:off x="4927778" y="2593148"/>
            <a:ext cx="2031325"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关键技术与实践难点</a:t>
            </a:r>
          </a:p>
        </p:txBody>
      </p:sp>
      <p:sp>
        <p:nvSpPr>
          <p:cNvPr id="34" name="TextBox 33"/>
          <p:cNvSpPr txBox="1"/>
          <p:nvPr/>
        </p:nvSpPr>
        <p:spPr>
          <a:xfrm>
            <a:off x="4860032" y="3429000"/>
            <a:ext cx="1620957"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研究成果与应用</a:t>
            </a:r>
          </a:p>
        </p:txBody>
      </p:sp>
      <p:sp>
        <p:nvSpPr>
          <p:cNvPr id="35" name="TextBox 34"/>
          <p:cNvSpPr txBox="1"/>
          <p:nvPr/>
        </p:nvSpPr>
        <p:spPr>
          <a:xfrm>
            <a:off x="4644008" y="4242574"/>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相关建议</a:t>
            </a:r>
          </a:p>
        </p:txBody>
      </p:sp>
      <p:sp>
        <p:nvSpPr>
          <p:cNvPr id="36" name="TextBox 35"/>
          <p:cNvSpPr txBox="1"/>
          <p:nvPr/>
        </p:nvSpPr>
        <p:spPr>
          <a:xfrm>
            <a:off x="4193672" y="4971798"/>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论文总结</a:t>
            </a:r>
          </a:p>
        </p:txBody>
      </p:sp>
      <p:sp>
        <p:nvSpPr>
          <p:cNvPr id="40" name="TextBox 39"/>
          <p:cNvSpPr txBox="1"/>
          <p:nvPr/>
        </p:nvSpPr>
        <p:spPr>
          <a:xfrm>
            <a:off x="3532602" y="112474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3964650" y="1795824"/>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4180674" y="2587912"/>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4184528" y="34015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3992082" y="4211796"/>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3532602" y="4941168"/>
            <a:ext cx="319318"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802560" y="2627768"/>
            <a:ext cx="1094968" cy="1121279"/>
            <a:chOff x="3598200" y="1732459"/>
            <a:chExt cx="1947600" cy="1994400"/>
          </a:xfrm>
        </p:grpSpPr>
        <p:sp>
          <p:nvSpPr>
            <p:cNvPr id="47"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18640777"/>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2698175"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研究成果与应用</a:t>
            </a:r>
          </a:p>
        </p:txBody>
      </p:sp>
      <p:sp>
        <p:nvSpPr>
          <p:cNvPr id="16" name="TextBox 15"/>
          <p:cNvSpPr txBox="1"/>
          <p:nvPr/>
        </p:nvSpPr>
        <p:spPr>
          <a:xfrm>
            <a:off x="4729514" y="3050376"/>
            <a:ext cx="1608133"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研究最终目标</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成果形式</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应用前景</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99773" y="2647996"/>
            <a:ext cx="809251" cy="909924"/>
            <a:chOff x="3313" y="3205"/>
            <a:chExt cx="418" cy="470"/>
          </a:xfrm>
          <a:solidFill>
            <a:schemeClr val="tx2">
              <a:lumMod val="75000"/>
            </a:schemeClr>
          </a:solidFill>
        </p:grpSpPr>
        <p:sp>
          <p:nvSpPr>
            <p:cNvPr id="11" name="Freeform 5"/>
            <p:cNvSpPr>
              <a:spLocks/>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
            <p:cNvSpPr>
              <a:spLocks/>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
            <p:cNvSpPr>
              <a:spLocks/>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3126071"/>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0" dur="1000" fill="hold"/>
                                        <p:tgtEl>
                                          <p:spTgt spid="3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125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1" end="1"/>
                                            </p:txEl>
                                          </p:spTgt>
                                        </p:tgtEl>
                                        <p:attrNameLst>
                                          <p:attrName>style.visibility</p:attrName>
                                        </p:attrNameLst>
                                      </p:cBhvr>
                                      <p:to>
                                        <p:strVal val="visible"/>
                                      </p:to>
                                    </p:set>
                                    <p:animEffect transition="in" filter="wipe(left)">
                                      <p:cBhvr>
                                        <p:cTn id="57" dur="500"/>
                                        <p:tgtEl>
                                          <p:spTgt spid="16">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xEl>
                                              <p:pRg st="2" end="2"/>
                                            </p:txEl>
                                          </p:spTgt>
                                        </p:tgtEl>
                                        <p:attrNameLst>
                                          <p:attrName>style.visibility</p:attrName>
                                        </p:attrNameLst>
                                      </p:cBhvr>
                                      <p:to>
                                        <p:strVal val="visible"/>
                                      </p:to>
                                    </p:set>
                                    <p:animEffect transition="in" filter="wipe(left)">
                                      <p:cBhvr>
                                        <p:cTn id="6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282134"/>
            <a:ext cx="1415772"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研究最终目标</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4173096" y="1052736"/>
            <a:ext cx="1152128" cy="114426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76520" y="2588526"/>
            <a:ext cx="1152128" cy="11442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rot="5400000">
            <a:off x="4535075" y="2117289"/>
            <a:ext cx="453305" cy="400561"/>
          </a:xfrm>
          <a:prstGeom prst="striped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66824" y="1440201"/>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研究目标</a:t>
            </a:r>
          </a:p>
        </p:txBody>
      </p:sp>
      <p:sp>
        <p:nvSpPr>
          <p:cNvPr id="45" name="TextBox 44"/>
          <p:cNvSpPr txBox="1"/>
          <p:nvPr/>
        </p:nvSpPr>
        <p:spPr>
          <a:xfrm>
            <a:off x="4369415" y="2893242"/>
            <a:ext cx="800219" cy="58477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进一步</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目标</a:t>
            </a:r>
          </a:p>
        </p:txBody>
      </p:sp>
      <p:sp>
        <p:nvSpPr>
          <p:cNvPr id="15" name="圆角矩形 14"/>
          <p:cNvSpPr/>
          <p:nvPr/>
        </p:nvSpPr>
        <p:spPr>
          <a:xfrm>
            <a:off x="1440394" y="412624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825708" y="4130792"/>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1440378" y="5048968"/>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4825692" y="5053520"/>
            <a:ext cx="3274684" cy="842016"/>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虚尾箭头 17"/>
          <p:cNvSpPr/>
          <p:nvPr/>
        </p:nvSpPr>
        <p:spPr>
          <a:xfrm rot="8630869">
            <a:off x="3630760" y="3479552"/>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rot="12969131" flipH="1">
            <a:off x="5196648" y="3490480"/>
            <a:ext cx="648072" cy="504056"/>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1484800" y="4149080"/>
            <a:ext cx="301686" cy="369332"/>
          </a:xfrm>
          <a:prstGeom prst="rect">
            <a:avLst/>
          </a:prstGeom>
          <a:noFill/>
        </p:spPr>
        <p:txBody>
          <a:bodyPr wrap="none" rtlCol="0">
            <a:spAutoFit/>
          </a:bodyPr>
          <a:lstStyle/>
          <a:p>
            <a:r>
              <a:rPr lang="en-US" altLang="zh-CN" dirty="0"/>
              <a:t>1</a:t>
            </a:r>
            <a:endParaRPr lang="zh-CN" altLang="en-US" dirty="0"/>
          </a:p>
        </p:txBody>
      </p:sp>
      <p:sp>
        <p:nvSpPr>
          <p:cNvPr id="52" name="TextBox 51"/>
          <p:cNvSpPr txBox="1"/>
          <p:nvPr/>
        </p:nvSpPr>
        <p:spPr>
          <a:xfrm>
            <a:off x="4869176" y="4149080"/>
            <a:ext cx="301686" cy="369332"/>
          </a:xfrm>
          <a:prstGeom prst="rect">
            <a:avLst/>
          </a:prstGeom>
          <a:noFill/>
        </p:spPr>
        <p:txBody>
          <a:bodyPr wrap="none" rtlCol="0">
            <a:spAutoFit/>
          </a:bodyPr>
          <a:lstStyle/>
          <a:p>
            <a:r>
              <a:rPr lang="en-US" altLang="zh-CN" dirty="0"/>
              <a:t>2</a:t>
            </a:r>
            <a:endParaRPr lang="zh-CN" altLang="en-US" dirty="0"/>
          </a:p>
        </p:txBody>
      </p:sp>
      <p:sp>
        <p:nvSpPr>
          <p:cNvPr id="53" name="TextBox 52"/>
          <p:cNvSpPr txBox="1"/>
          <p:nvPr/>
        </p:nvSpPr>
        <p:spPr>
          <a:xfrm>
            <a:off x="1484800" y="5075892"/>
            <a:ext cx="301686" cy="369332"/>
          </a:xfrm>
          <a:prstGeom prst="rect">
            <a:avLst/>
          </a:prstGeom>
          <a:noFill/>
        </p:spPr>
        <p:txBody>
          <a:bodyPr wrap="none" rtlCol="0">
            <a:spAutoFit/>
          </a:bodyPr>
          <a:lstStyle/>
          <a:p>
            <a:r>
              <a:rPr lang="en-US" altLang="zh-CN" dirty="0"/>
              <a:t>3</a:t>
            </a:r>
            <a:endParaRPr lang="zh-CN" altLang="en-US" dirty="0"/>
          </a:p>
        </p:txBody>
      </p:sp>
      <p:sp>
        <p:nvSpPr>
          <p:cNvPr id="54" name="TextBox 53"/>
          <p:cNvSpPr txBox="1"/>
          <p:nvPr/>
        </p:nvSpPr>
        <p:spPr>
          <a:xfrm>
            <a:off x="4869176" y="5075892"/>
            <a:ext cx="301686" cy="369332"/>
          </a:xfrm>
          <a:prstGeom prst="rect">
            <a:avLst/>
          </a:prstGeom>
          <a:noFill/>
        </p:spPr>
        <p:txBody>
          <a:bodyPr wrap="none" rtlCol="0">
            <a:spAutoFit/>
          </a:bodyPr>
          <a:lstStyle/>
          <a:p>
            <a:r>
              <a:rPr lang="en-US" altLang="zh-CN" dirty="0"/>
              <a:t>4</a:t>
            </a:r>
            <a:endParaRPr lang="zh-CN" altLang="en-US" dirty="0"/>
          </a:p>
        </p:txBody>
      </p:sp>
      <p:sp>
        <p:nvSpPr>
          <p:cNvPr id="22" name="TextBox 21"/>
          <p:cNvSpPr txBox="1"/>
          <p:nvPr/>
        </p:nvSpPr>
        <p:spPr>
          <a:xfrm>
            <a:off x="1957382" y="4248523"/>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281182" y="4248520"/>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5301224" y="5157195"/>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916848" y="5166339"/>
            <a:ext cx="2371162" cy="1061829"/>
          </a:xfrm>
          <a:prstGeom prst="rect">
            <a:avLst/>
          </a:prstGeom>
          <a:noFill/>
        </p:spPr>
        <p:txBody>
          <a:bodyPr wrap="none" rtlCol="0">
            <a:spAutoFit/>
          </a:bodyPr>
          <a:lstStyle/>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输入研究目标内容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a:t>
            </a:r>
            <a:endPar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目标内容</a:t>
            </a:r>
            <a:r>
              <a:rPr lang="en-US" altLang="zh-CN" sz="105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rPr>
              <a:t>单击此处输入研究目标内容</a:t>
            </a: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2526866"/>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up)">
                                      <p:cBhvr>
                                        <p:cTn id="41" dur="500"/>
                                        <p:tgtEl>
                                          <p:spTgt spid="2"/>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randombar(horizontal)">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randombar(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up)">
                                      <p:cBhvr>
                                        <p:cTn id="67" dur="500"/>
                                        <p:tgtEl>
                                          <p:spTgt spid="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fade">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fade">
                                      <p:cBhvr>
                                        <p:cTn id="1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9" grpId="0" animBg="1"/>
      <p:bldP spid="14" grpId="0"/>
      <p:bldP spid="45" grpId="0"/>
      <p:bldP spid="15" grpId="0" animBg="1"/>
      <p:bldP spid="46" grpId="0" animBg="1"/>
      <p:bldP spid="49" grpId="0" animBg="1"/>
      <p:bldP spid="50" grpId="0" animBg="1"/>
      <p:bldP spid="18" grpId="0" animBg="1"/>
      <p:bldP spid="51" grpId="0" animBg="1"/>
      <p:bldP spid="21" grpId="0"/>
      <p:bldP spid="52" grpId="0"/>
      <p:bldP spid="53" grpId="0"/>
      <p:bldP spid="54" grpId="0"/>
      <p:bldP spid="22" grpId="0"/>
      <p:bldP spid="55" grpId="0"/>
      <p:bldP spid="56"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282134"/>
            <a:ext cx="1826141"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研究成果表现形式</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925992"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434811"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943630"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52448" y="1484784"/>
            <a:ext cx="1331311" cy="38164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61184"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1925992"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434811"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943630"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452448" y="2993603"/>
            <a:ext cx="1331311" cy="23076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2175306"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工程样机</a:t>
            </a:r>
          </a:p>
        </p:txBody>
      </p:sp>
      <p:sp>
        <p:nvSpPr>
          <p:cNvPr id="59" name="TextBox 58"/>
          <p:cNvSpPr txBox="1"/>
          <p:nvPr/>
        </p:nvSpPr>
        <p:spPr>
          <a:xfrm>
            <a:off x="3684125"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研究报告</a:t>
            </a:r>
          </a:p>
        </p:txBody>
      </p:sp>
      <p:sp>
        <p:nvSpPr>
          <p:cNvPr id="60" name="TextBox 59"/>
          <p:cNvSpPr txBox="1"/>
          <p:nvPr/>
        </p:nvSpPr>
        <p:spPr>
          <a:xfrm>
            <a:off x="5192944" y="3090831"/>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设计报告</a:t>
            </a:r>
          </a:p>
        </p:txBody>
      </p:sp>
      <p:sp>
        <p:nvSpPr>
          <p:cNvPr id="61" name="TextBox 60"/>
          <p:cNvSpPr txBox="1"/>
          <p:nvPr/>
        </p:nvSpPr>
        <p:spPr>
          <a:xfrm>
            <a:off x="6710237" y="3082357"/>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市场报告</a:t>
            </a:r>
          </a:p>
        </p:txBody>
      </p:sp>
      <p:cxnSp>
        <p:nvCxnSpPr>
          <p:cNvPr id="62" name="直接连接符 61"/>
          <p:cNvCxnSpPr/>
          <p:nvPr/>
        </p:nvCxnSpPr>
        <p:spPr>
          <a:xfrm>
            <a:off x="2586743" y="2684971"/>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117874"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645188" y="2693445"/>
            <a:ext cx="1518841" cy="0"/>
          </a:xfrm>
          <a:prstGeom prst="line">
            <a:avLst/>
          </a:prstGeom>
          <a:ln w="19050">
            <a:solidFill>
              <a:schemeClr val="bg1">
                <a:lumMod val="9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5"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873352"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85520" y="1892544"/>
            <a:ext cx="500912" cy="50091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3" descr="F:\图标\Flat Icons\PNG\settin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897688" y="1892544"/>
            <a:ext cx="500912" cy="5009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0344" y="352550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3443979" y="353437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4959472" y="3510152"/>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70" name="TextBox 69"/>
          <p:cNvSpPr txBox="1"/>
          <p:nvPr/>
        </p:nvSpPr>
        <p:spPr>
          <a:xfrm>
            <a:off x="6463748" y="3501008"/>
            <a:ext cx="1313180" cy="1615827"/>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点击输入文本内容</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r>
              <a:rPr lang="zh-CN" altLang="en-US" sz="1100" dirty="0">
                <a:latin typeface="微软雅黑" panose="020B0503020204020204" pitchFamily="34" charset="-122"/>
                <a:ea typeface="微软雅黑" panose="020B0503020204020204" pitchFamily="34" charset="-122"/>
              </a:rPr>
              <a:t>点击输入文本内容</a:t>
            </a:r>
          </a:p>
          <a:p>
            <a:endParaRPr lang="zh-CN" altLang="en-US" sz="1100" dirty="0">
              <a:latin typeface="微软雅黑" panose="020B0503020204020204" pitchFamily="34" charset="-122"/>
              <a:ea typeface="微软雅黑" panose="020B0503020204020204" pitchFamily="34" charset="-122"/>
            </a:endParaRPr>
          </a:p>
        </p:txBody>
      </p:sp>
      <p:sp>
        <p:nvSpPr>
          <p:cNvPr id="20" name="圆角矩形 19"/>
          <p:cNvSpPr/>
          <p:nvPr/>
        </p:nvSpPr>
        <p:spPr>
          <a:xfrm>
            <a:off x="1763688" y="5517232"/>
            <a:ext cx="6131088" cy="504056"/>
          </a:xfrm>
          <a:prstGeom prst="roundRect">
            <a:avLst>
              <a:gd name="adj" fmla="val 5000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218458" y="554801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研究结果</a:t>
            </a:r>
          </a:p>
        </p:txBody>
      </p:sp>
    </p:spTree>
    <p:extLst>
      <p:ext uri="{BB962C8B-B14F-4D97-AF65-F5344CB8AC3E}">
        <p14:creationId xmlns:p14="http://schemas.microsoft.com/office/powerpoint/2010/main" val="354352872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up)">
                                      <p:cBhvr>
                                        <p:cTn id="31" dur="500"/>
                                        <p:tgtEl>
                                          <p:spTgt spid="3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down)">
                                      <p:cBhvr>
                                        <p:cTn id="45" dur="500"/>
                                        <p:tgtEl>
                                          <p:spTgt spid="39"/>
                                        </p:tgtEl>
                                      </p:cBhvr>
                                    </p:animEffect>
                                  </p:childTnLst>
                                </p:cTn>
                              </p:par>
                              <p:par>
                                <p:cTn id="46" presetID="22" presetClass="entr" presetSubtype="4"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down)">
                                      <p:cBhvr>
                                        <p:cTn id="48" dur="750"/>
                                        <p:tgtEl>
                                          <p:spTgt spid="65"/>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750"/>
                                        <p:tgtEl>
                                          <p:spTgt spid="66"/>
                                        </p:tgtEl>
                                      </p:cBhvr>
                                    </p:animEffect>
                                  </p:childTnLst>
                                </p:cTn>
                              </p:par>
                              <p:par>
                                <p:cTn id="52" presetID="22" presetClass="entr" presetSubtype="4"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wipe(down)">
                                      <p:cBhvr>
                                        <p:cTn id="54" dur="750"/>
                                        <p:tgtEl>
                                          <p:spTgt spid="6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barn(inVertical)">
                                      <p:cBhvr>
                                        <p:cTn id="59" dur="500"/>
                                        <p:tgtEl>
                                          <p:spTgt spid="62"/>
                                        </p:tgtEl>
                                      </p:cBhvr>
                                    </p:animEffect>
                                  </p:childTnLst>
                                </p:cTn>
                              </p:par>
                              <p:par>
                                <p:cTn id="60" presetID="16" presetClass="entr" presetSubtype="21"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arn(inVertical)">
                                      <p:cBhvr>
                                        <p:cTn id="62" dur="500"/>
                                        <p:tgtEl>
                                          <p:spTgt spid="63"/>
                                        </p:tgtEl>
                                      </p:cBhvr>
                                    </p:animEffect>
                                  </p:childTnLst>
                                </p:cTn>
                              </p:par>
                              <p:par>
                                <p:cTn id="63" presetID="16" presetClass="entr" presetSubtype="21"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barn(inVertical)">
                                      <p:cBhvr>
                                        <p:cTn id="65" dur="500"/>
                                        <p:tgtEl>
                                          <p:spTgt spid="6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up)">
                                      <p:cBhvr>
                                        <p:cTn id="70" dur="500"/>
                                        <p:tgtEl>
                                          <p:spTgt spid="42"/>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1000"/>
                                        <p:tgtEl>
                                          <p:spTgt spid="44"/>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up)">
                                      <p:cBhvr>
                                        <p:cTn id="76" dur="1250"/>
                                        <p:tgtEl>
                                          <p:spTgt spid="4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1750"/>
                                        <p:tgtEl>
                                          <p:spTgt spid="48"/>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barn(inVertical)">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up)">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barn(inVertical)">
                                      <p:cBhvr>
                                        <p:cTn id="94" dur="500"/>
                                        <p:tgtEl>
                                          <p:spTgt spid="59"/>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wipe(up)">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barn(inVertical)">
                                      <p:cBhvr>
                                        <p:cTn id="104" dur="5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wipe(up)">
                                      <p:cBhvr>
                                        <p:cTn id="109" dur="500"/>
                                        <p:tgtEl>
                                          <p:spTgt spid="6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animEffect transition="in" filter="barn(inVertical)">
                                      <p:cBhvr>
                                        <p:cTn id="114" dur="500"/>
                                        <p:tgtEl>
                                          <p:spTgt spid="6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childTnLst>
                          </p:cTn>
                        </p:par>
                      </p:childTnLst>
                    </p:cTn>
                  </p:par>
                  <p:par>
                    <p:cTn id="120" fill="hold">
                      <p:stCondLst>
                        <p:cond delay="indefinite"/>
                      </p:stCondLst>
                      <p:childTnLst>
                        <p:par>
                          <p:cTn id="121" fill="hold">
                            <p:stCondLst>
                              <p:cond delay="0"/>
                            </p:stCondLst>
                            <p:childTnLst>
                              <p:par>
                                <p:cTn id="122" presetID="6" presetClass="entr" presetSubtype="16" fill="hold" grpId="0" nodeType="click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circle(in)">
                                      <p:cBhvr>
                                        <p:cTn id="124" dur="1250"/>
                                        <p:tgtEl>
                                          <p:spTgt spid="20"/>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23"/>
                                        </p:tgtEl>
                                        <p:attrNameLst>
                                          <p:attrName>style.visibility</p:attrName>
                                        </p:attrNameLst>
                                      </p:cBhvr>
                                      <p:to>
                                        <p:strVal val="visible"/>
                                      </p:to>
                                    </p:set>
                                    <p:animEffect transition="in" filter="barn(inVertical)">
                                      <p:cBhvr>
                                        <p:cTn id="129"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3" grpId="0" animBg="1"/>
      <p:bldP spid="34" grpId="0" animBg="1"/>
      <p:bldP spid="35" grpId="0" animBg="1"/>
      <p:bldP spid="36" grpId="0" animBg="1"/>
      <p:bldP spid="42" grpId="0" animBg="1"/>
      <p:bldP spid="44" grpId="0" animBg="1"/>
      <p:bldP spid="47" grpId="0" animBg="1"/>
      <p:bldP spid="48" grpId="0" animBg="1"/>
      <p:bldP spid="58" grpId="0"/>
      <p:bldP spid="59" grpId="0"/>
      <p:bldP spid="60" grpId="0"/>
      <p:bldP spid="61" grpId="0"/>
      <p:bldP spid="19" grpId="0"/>
      <p:bldP spid="68" grpId="0"/>
      <p:bldP spid="69" grpId="0"/>
      <p:bldP spid="70" grpId="0"/>
      <p:bldP spid="20"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应用前景</a:t>
            </a:r>
          </a:p>
        </p:txBody>
      </p:sp>
      <p:sp>
        <p:nvSpPr>
          <p:cNvPr id="10" name="圆角矩形 9"/>
          <p:cNvSpPr/>
          <p:nvPr/>
        </p:nvSpPr>
        <p:spPr>
          <a:xfrm>
            <a:off x="971600" y="27432"/>
            <a:ext cx="2541537"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80049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研究成果与应用</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descr="F:\psds35738.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9575" y="1567552"/>
            <a:ext cx="2182789" cy="13779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F:\4cbc5d8d8e88ad3e77820000.jpg"/>
          <p:cNvPicPr>
            <a:picLocks noChangeAspect="1" noChangeArrowheads="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18461" y="3068153"/>
            <a:ext cx="2183727" cy="13710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5" descr="F:\158gb.jpg"/>
          <p:cNvPicPr>
            <a:picLocks noChangeAspect="1" noChangeArrowheads="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723945" y="4549624"/>
            <a:ext cx="2177976" cy="140010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81316" y="1566132"/>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988257" y="3068153"/>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014147" y="4578670"/>
            <a:ext cx="3940250" cy="13710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88256" y="1566132"/>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84786" y="3088115"/>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995936" y="4590468"/>
            <a:ext cx="3933309" cy="2786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34455" y="1547648"/>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5458285" y="3059030"/>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5452743" y="4571286"/>
            <a:ext cx="1008609"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应用前景</a:t>
            </a:r>
            <a:r>
              <a:rPr lang="en-US" altLang="zh-CN" sz="1400" dirty="0">
                <a:solidFill>
                  <a:schemeClr val="bg1"/>
                </a:solidFill>
                <a:latin typeface="微软雅黑" panose="020B0503020204020204" pitchFamily="34" charset="-122"/>
                <a:ea typeface="微软雅黑" panose="020B0503020204020204" pitchFamily="34" charset="-122"/>
              </a:rPr>
              <a:t>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211960" y="2032972"/>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4211960" y="3573016"/>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4211960" y="5057308"/>
            <a:ext cx="3637534" cy="1107996"/>
          </a:xfrm>
          <a:prstGeom prst="rect">
            <a:avLst/>
          </a:prstGeom>
          <a:noFill/>
        </p:spPr>
        <p:txBody>
          <a:bodyPr wrap="none" rtlCol="0">
            <a:spAutoFit/>
          </a:bodyPr>
          <a:lstStyle/>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点击输入应用前景文本内容</a:t>
            </a:r>
            <a:r>
              <a:rPr lang="en-US" altLang="zh-CN" sz="11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515009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10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500"/>
                                        <p:tgtEl>
                                          <p:spTgt spid="16"/>
                                        </p:tgtEl>
                                      </p:cBhvr>
                                    </p:animEffect>
                                  </p:childTnLst>
                                </p:cTn>
                              </p:par>
                              <p:par>
                                <p:cTn id="20" presetID="14" presetClass="entr" presetSubtype="1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1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arn(inVertical)">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arn(inVertic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randombar(horizontal)">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barn(inVertical)">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arn(inVertical)">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wipe(down)">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down)">
                                      <p:cBhvr>
                                        <p:cTn id="9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43" grpId="0" animBg="1"/>
      <p:bldP spid="45" grpId="0" animBg="1"/>
      <p:bldP spid="14" grpId="0" animBg="1"/>
      <p:bldP spid="46" grpId="0" animBg="1"/>
      <p:bldP spid="49" grpId="0" animBg="1"/>
      <p:bldP spid="15" grpId="0"/>
      <p:bldP spid="50" grpId="0"/>
      <p:bldP spid="51" grpId="0"/>
      <p:bldP spid="17" grpId="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相关建议</a:t>
            </a:r>
          </a:p>
        </p:txBody>
      </p:sp>
      <p:sp>
        <p:nvSpPr>
          <p:cNvPr id="16" name="TextBox 15"/>
          <p:cNvSpPr txBox="1"/>
          <p:nvPr/>
        </p:nvSpPr>
        <p:spPr>
          <a:xfrm>
            <a:off x="5052099" y="3050376"/>
            <a:ext cx="1249060" cy="738664"/>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案例对比</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问题评估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相关对策</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Freeform 9"/>
          <p:cNvSpPr>
            <a:spLocks noEditPoints="1"/>
          </p:cNvSpPr>
          <p:nvPr/>
        </p:nvSpPr>
        <p:spPr bwMode="auto">
          <a:xfrm>
            <a:off x="2557268" y="2665488"/>
            <a:ext cx="1069483" cy="798160"/>
          </a:xfrm>
          <a:custGeom>
            <a:avLst/>
            <a:gdLst>
              <a:gd name="T0" fmla="*/ 53 w 80"/>
              <a:gd name="T1" fmla="*/ 17 h 60"/>
              <a:gd name="T2" fmla="*/ 58 w 80"/>
              <a:gd name="T3" fmla="*/ 24 h 60"/>
              <a:gd name="T4" fmla="*/ 58 w 80"/>
              <a:gd name="T5" fmla="*/ 19 h 60"/>
              <a:gd name="T6" fmla="*/ 61 w 80"/>
              <a:gd name="T7" fmla="*/ 18 h 60"/>
              <a:gd name="T8" fmla="*/ 60 w 80"/>
              <a:gd name="T9" fmla="*/ 19 h 60"/>
              <a:gd name="T10" fmla="*/ 64 w 80"/>
              <a:gd name="T11" fmla="*/ 17 h 60"/>
              <a:gd name="T12" fmla="*/ 68 w 80"/>
              <a:gd name="T13" fmla="*/ 17 h 60"/>
              <a:gd name="T14" fmla="*/ 80 w 80"/>
              <a:gd name="T15" fmla="*/ 29 h 60"/>
              <a:gd name="T16" fmla="*/ 77 w 80"/>
              <a:gd name="T17" fmla="*/ 35 h 60"/>
              <a:gd name="T18" fmla="*/ 71 w 80"/>
              <a:gd name="T19" fmla="*/ 60 h 60"/>
              <a:gd name="T20" fmla="*/ 44 w 80"/>
              <a:gd name="T21" fmla="*/ 35 h 60"/>
              <a:gd name="T22" fmla="*/ 38 w 80"/>
              <a:gd name="T23" fmla="*/ 60 h 60"/>
              <a:gd name="T24" fmla="*/ 34 w 80"/>
              <a:gd name="T25" fmla="*/ 35 h 60"/>
              <a:gd name="T26" fmla="*/ 46 w 80"/>
              <a:gd name="T27" fmla="*/ 29 h 60"/>
              <a:gd name="T28" fmla="*/ 16 w 80"/>
              <a:gd name="T29" fmla="*/ 21 h 60"/>
              <a:gd name="T30" fmla="*/ 26 w 80"/>
              <a:gd name="T31" fmla="*/ 39 h 60"/>
              <a:gd name="T32" fmla="*/ 31 w 80"/>
              <a:gd name="T33" fmla="*/ 41 h 60"/>
              <a:gd name="T34" fmla="*/ 27 w 80"/>
              <a:gd name="T35" fmla="*/ 60 h 60"/>
              <a:gd name="T36" fmla="*/ 25 w 80"/>
              <a:gd name="T37" fmla="*/ 46 h 60"/>
              <a:gd name="T38" fmla="*/ 18 w 80"/>
              <a:gd name="T39" fmla="*/ 48 h 60"/>
              <a:gd name="T40" fmla="*/ 12 w 80"/>
              <a:gd name="T41" fmla="*/ 54 h 60"/>
              <a:gd name="T42" fmla="*/ 11 w 80"/>
              <a:gd name="T43" fmla="*/ 58 h 60"/>
              <a:gd name="T44" fmla="*/ 15 w 80"/>
              <a:gd name="T45" fmla="*/ 60 h 60"/>
              <a:gd name="T46" fmla="*/ 5 w 80"/>
              <a:gd name="T47" fmla="*/ 58 h 60"/>
              <a:gd name="T48" fmla="*/ 8 w 80"/>
              <a:gd name="T49" fmla="*/ 54 h 60"/>
              <a:gd name="T50" fmla="*/ 7 w 80"/>
              <a:gd name="T51" fmla="*/ 48 h 60"/>
              <a:gd name="T52" fmla="*/ 0 w 80"/>
              <a:gd name="T53" fmla="*/ 45 h 60"/>
              <a:gd name="T54" fmla="*/ 0 w 80"/>
              <a:gd name="T55" fmla="*/ 28 h 60"/>
              <a:gd name="T56" fmla="*/ 5 w 80"/>
              <a:gd name="T57" fmla="*/ 44 h 60"/>
              <a:gd name="T58" fmla="*/ 4 w 80"/>
              <a:gd name="T59" fmla="*/ 21 h 60"/>
              <a:gd name="T60" fmla="*/ 20 w 80"/>
              <a:gd name="T61" fmla="*/ 39 h 60"/>
              <a:gd name="T62" fmla="*/ 16 w 80"/>
              <a:gd name="T63" fmla="*/ 38 h 60"/>
              <a:gd name="T64" fmla="*/ 10 w 80"/>
              <a:gd name="T65" fmla="*/ 2 h 60"/>
              <a:gd name="T66" fmla="*/ 10 w 80"/>
              <a:gd name="T67" fmla="*/ 17 h 60"/>
              <a:gd name="T68" fmla="*/ 10 w 80"/>
              <a:gd name="T69" fmla="*/ 2 h 60"/>
              <a:gd name="T70" fmla="*/ 53 w 80"/>
              <a:gd name="T71" fmla="*/ 10 h 60"/>
              <a:gd name="T72" fmla="*/ 53 w 80"/>
              <a:gd name="T73" fmla="*/ 8 h 60"/>
              <a:gd name="T74" fmla="*/ 53 w 80"/>
              <a:gd name="T75" fmla="*/ 8 h 60"/>
              <a:gd name="T76" fmla="*/ 63 w 80"/>
              <a:gd name="T77" fmla="*/ 2 h 60"/>
              <a:gd name="T78" fmla="*/ 65 w 80"/>
              <a:gd name="T79" fmla="*/ 8 h 60"/>
              <a:gd name="T80" fmla="*/ 66 w 80"/>
              <a:gd name="T81" fmla="*/ 8 h 60"/>
              <a:gd name="T82" fmla="*/ 64 w 80"/>
              <a:gd name="T83" fmla="*/ 11 h 60"/>
              <a:gd name="T84" fmla="*/ 58 w 80"/>
              <a:gd name="T85"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60">
                <a:moveTo>
                  <a:pt x="50" y="17"/>
                </a:moveTo>
                <a:cubicBezTo>
                  <a:pt x="51" y="17"/>
                  <a:pt x="52" y="17"/>
                  <a:pt x="53" y="17"/>
                </a:cubicBezTo>
                <a:cubicBezTo>
                  <a:pt x="53" y="17"/>
                  <a:pt x="54" y="17"/>
                  <a:pt x="55" y="16"/>
                </a:cubicBezTo>
                <a:cubicBezTo>
                  <a:pt x="58" y="24"/>
                  <a:pt x="58" y="24"/>
                  <a:pt x="58" y="24"/>
                </a:cubicBezTo>
                <a:cubicBezTo>
                  <a:pt x="59" y="19"/>
                  <a:pt x="59" y="19"/>
                  <a:pt x="59" y="19"/>
                </a:cubicBezTo>
                <a:cubicBezTo>
                  <a:pt x="58" y="19"/>
                  <a:pt x="58" y="19"/>
                  <a:pt x="58" y="19"/>
                </a:cubicBezTo>
                <a:cubicBezTo>
                  <a:pt x="58" y="18"/>
                  <a:pt x="58" y="18"/>
                  <a:pt x="58" y="18"/>
                </a:cubicBezTo>
                <a:cubicBezTo>
                  <a:pt x="61" y="18"/>
                  <a:pt x="61" y="18"/>
                  <a:pt x="61" y="18"/>
                </a:cubicBezTo>
                <a:cubicBezTo>
                  <a:pt x="61" y="19"/>
                  <a:pt x="61" y="19"/>
                  <a:pt x="61" y="19"/>
                </a:cubicBezTo>
                <a:cubicBezTo>
                  <a:pt x="60" y="19"/>
                  <a:pt x="60" y="19"/>
                  <a:pt x="60" y="19"/>
                </a:cubicBezTo>
                <a:cubicBezTo>
                  <a:pt x="61" y="23"/>
                  <a:pt x="61" y="23"/>
                  <a:pt x="61" y="23"/>
                </a:cubicBezTo>
                <a:cubicBezTo>
                  <a:pt x="64" y="17"/>
                  <a:pt x="64" y="17"/>
                  <a:pt x="64" y="17"/>
                </a:cubicBezTo>
                <a:cubicBezTo>
                  <a:pt x="64" y="17"/>
                  <a:pt x="65" y="17"/>
                  <a:pt x="66" y="17"/>
                </a:cubicBezTo>
                <a:cubicBezTo>
                  <a:pt x="66" y="17"/>
                  <a:pt x="67" y="17"/>
                  <a:pt x="68" y="17"/>
                </a:cubicBezTo>
                <a:cubicBezTo>
                  <a:pt x="70" y="19"/>
                  <a:pt x="72" y="25"/>
                  <a:pt x="72" y="29"/>
                </a:cubicBezTo>
                <a:cubicBezTo>
                  <a:pt x="80" y="29"/>
                  <a:pt x="80" y="29"/>
                  <a:pt x="80" y="29"/>
                </a:cubicBezTo>
                <a:cubicBezTo>
                  <a:pt x="80" y="35"/>
                  <a:pt x="80" y="35"/>
                  <a:pt x="80" y="35"/>
                </a:cubicBezTo>
                <a:cubicBezTo>
                  <a:pt x="77" y="35"/>
                  <a:pt x="77" y="35"/>
                  <a:pt x="77" y="35"/>
                </a:cubicBezTo>
                <a:cubicBezTo>
                  <a:pt x="77" y="60"/>
                  <a:pt x="77" y="60"/>
                  <a:pt x="77" y="60"/>
                </a:cubicBezTo>
                <a:cubicBezTo>
                  <a:pt x="71" y="60"/>
                  <a:pt x="71" y="60"/>
                  <a:pt x="71" y="60"/>
                </a:cubicBezTo>
                <a:cubicBezTo>
                  <a:pt x="71" y="35"/>
                  <a:pt x="71" y="35"/>
                  <a:pt x="71" y="35"/>
                </a:cubicBezTo>
                <a:cubicBezTo>
                  <a:pt x="44" y="35"/>
                  <a:pt x="44" y="35"/>
                  <a:pt x="44" y="35"/>
                </a:cubicBezTo>
                <a:cubicBezTo>
                  <a:pt x="44" y="60"/>
                  <a:pt x="44" y="60"/>
                  <a:pt x="44" y="60"/>
                </a:cubicBezTo>
                <a:cubicBezTo>
                  <a:pt x="38" y="60"/>
                  <a:pt x="38" y="60"/>
                  <a:pt x="38" y="60"/>
                </a:cubicBezTo>
                <a:cubicBezTo>
                  <a:pt x="38" y="35"/>
                  <a:pt x="38" y="35"/>
                  <a:pt x="38" y="35"/>
                </a:cubicBezTo>
                <a:cubicBezTo>
                  <a:pt x="34" y="35"/>
                  <a:pt x="34" y="35"/>
                  <a:pt x="34" y="35"/>
                </a:cubicBezTo>
                <a:cubicBezTo>
                  <a:pt x="34" y="29"/>
                  <a:pt x="34" y="29"/>
                  <a:pt x="34" y="29"/>
                </a:cubicBezTo>
                <a:cubicBezTo>
                  <a:pt x="46" y="29"/>
                  <a:pt x="46" y="29"/>
                  <a:pt x="46" y="29"/>
                </a:cubicBezTo>
                <a:cubicBezTo>
                  <a:pt x="46" y="25"/>
                  <a:pt x="47" y="19"/>
                  <a:pt x="50" y="17"/>
                </a:cubicBezTo>
                <a:close/>
                <a:moveTo>
                  <a:pt x="16" y="21"/>
                </a:moveTo>
                <a:cubicBezTo>
                  <a:pt x="19" y="31"/>
                  <a:pt x="19" y="31"/>
                  <a:pt x="19" y="31"/>
                </a:cubicBezTo>
                <a:cubicBezTo>
                  <a:pt x="26" y="39"/>
                  <a:pt x="26" y="39"/>
                  <a:pt x="26" y="39"/>
                </a:cubicBezTo>
                <a:cubicBezTo>
                  <a:pt x="25" y="40"/>
                  <a:pt x="25" y="40"/>
                  <a:pt x="25" y="40"/>
                </a:cubicBezTo>
                <a:cubicBezTo>
                  <a:pt x="31" y="41"/>
                  <a:pt x="31" y="41"/>
                  <a:pt x="31" y="41"/>
                </a:cubicBezTo>
                <a:cubicBezTo>
                  <a:pt x="31" y="60"/>
                  <a:pt x="31" y="60"/>
                  <a:pt x="31" y="60"/>
                </a:cubicBezTo>
                <a:cubicBezTo>
                  <a:pt x="27" y="60"/>
                  <a:pt x="27" y="60"/>
                  <a:pt x="27" y="60"/>
                </a:cubicBezTo>
                <a:cubicBezTo>
                  <a:pt x="27" y="60"/>
                  <a:pt x="25" y="52"/>
                  <a:pt x="25" y="49"/>
                </a:cubicBezTo>
                <a:cubicBezTo>
                  <a:pt x="24" y="47"/>
                  <a:pt x="25" y="46"/>
                  <a:pt x="25" y="46"/>
                </a:cubicBezTo>
                <a:cubicBezTo>
                  <a:pt x="18" y="45"/>
                  <a:pt x="18" y="45"/>
                  <a:pt x="18" y="45"/>
                </a:cubicBezTo>
                <a:cubicBezTo>
                  <a:pt x="18" y="48"/>
                  <a:pt x="18" y="48"/>
                  <a:pt x="18" y="48"/>
                </a:cubicBezTo>
                <a:cubicBezTo>
                  <a:pt x="12" y="48"/>
                  <a:pt x="12" y="48"/>
                  <a:pt x="12" y="48"/>
                </a:cubicBezTo>
                <a:cubicBezTo>
                  <a:pt x="12" y="54"/>
                  <a:pt x="12" y="54"/>
                  <a:pt x="12" y="54"/>
                </a:cubicBezTo>
                <a:cubicBezTo>
                  <a:pt x="11" y="54"/>
                  <a:pt x="11" y="54"/>
                  <a:pt x="11" y="54"/>
                </a:cubicBezTo>
                <a:cubicBezTo>
                  <a:pt x="11" y="58"/>
                  <a:pt x="11" y="58"/>
                  <a:pt x="11" y="58"/>
                </a:cubicBezTo>
                <a:cubicBezTo>
                  <a:pt x="15" y="58"/>
                  <a:pt x="15" y="58"/>
                  <a:pt x="15" y="58"/>
                </a:cubicBezTo>
                <a:cubicBezTo>
                  <a:pt x="15" y="60"/>
                  <a:pt x="15" y="60"/>
                  <a:pt x="15" y="60"/>
                </a:cubicBezTo>
                <a:cubicBezTo>
                  <a:pt x="5" y="60"/>
                  <a:pt x="5" y="60"/>
                  <a:pt x="5" y="60"/>
                </a:cubicBezTo>
                <a:cubicBezTo>
                  <a:pt x="5" y="58"/>
                  <a:pt x="5" y="58"/>
                  <a:pt x="5" y="58"/>
                </a:cubicBezTo>
                <a:cubicBezTo>
                  <a:pt x="8" y="58"/>
                  <a:pt x="8" y="58"/>
                  <a:pt x="8" y="58"/>
                </a:cubicBezTo>
                <a:cubicBezTo>
                  <a:pt x="8" y="54"/>
                  <a:pt x="8" y="54"/>
                  <a:pt x="8" y="54"/>
                </a:cubicBezTo>
                <a:cubicBezTo>
                  <a:pt x="7" y="54"/>
                  <a:pt x="7" y="54"/>
                  <a:pt x="7" y="54"/>
                </a:cubicBezTo>
                <a:cubicBezTo>
                  <a:pt x="7" y="48"/>
                  <a:pt x="7" y="48"/>
                  <a:pt x="7" y="48"/>
                </a:cubicBezTo>
                <a:cubicBezTo>
                  <a:pt x="0" y="48"/>
                  <a:pt x="0" y="48"/>
                  <a:pt x="0" y="48"/>
                </a:cubicBezTo>
                <a:cubicBezTo>
                  <a:pt x="0" y="45"/>
                  <a:pt x="0" y="45"/>
                  <a:pt x="0" y="45"/>
                </a:cubicBezTo>
                <a:cubicBezTo>
                  <a:pt x="0" y="44"/>
                  <a:pt x="0" y="44"/>
                  <a:pt x="0" y="44"/>
                </a:cubicBezTo>
                <a:cubicBezTo>
                  <a:pt x="0" y="28"/>
                  <a:pt x="0" y="28"/>
                  <a:pt x="0" y="28"/>
                </a:cubicBezTo>
                <a:cubicBezTo>
                  <a:pt x="4" y="28"/>
                  <a:pt x="4" y="28"/>
                  <a:pt x="4" y="28"/>
                </a:cubicBezTo>
                <a:cubicBezTo>
                  <a:pt x="5" y="44"/>
                  <a:pt x="5" y="44"/>
                  <a:pt x="5" y="44"/>
                </a:cubicBezTo>
                <a:cubicBezTo>
                  <a:pt x="8" y="44"/>
                  <a:pt x="8" y="44"/>
                  <a:pt x="8" y="44"/>
                </a:cubicBezTo>
                <a:cubicBezTo>
                  <a:pt x="4" y="21"/>
                  <a:pt x="4" y="21"/>
                  <a:pt x="4" y="21"/>
                </a:cubicBezTo>
                <a:cubicBezTo>
                  <a:pt x="16" y="21"/>
                  <a:pt x="16" y="21"/>
                  <a:pt x="16" y="21"/>
                </a:cubicBezTo>
                <a:close/>
                <a:moveTo>
                  <a:pt x="20" y="39"/>
                </a:moveTo>
                <a:cubicBezTo>
                  <a:pt x="16" y="36"/>
                  <a:pt x="16" y="36"/>
                  <a:pt x="16" y="36"/>
                </a:cubicBezTo>
                <a:cubicBezTo>
                  <a:pt x="16" y="38"/>
                  <a:pt x="16" y="38"/>
                  <a:pt x="16" y="38"/>
                </a:cubicBezTo>
                <a:cubicBezTo>
                  <a:pt x="20" y="39"/>
                  <a:pt x="20" y="39"/>
                  <a:pt x="20" y="39"/>
                </a:cubicBezTo>
                <a:close/>
                <a:moveTo>
                  <a:pt x="10" y="2"/>
                </a:moveTo>
                <a:cubicBezTo>
                  <a:pt x="14" y="2"/>
                  <a:pt x="17" y="5"/>
                  <a:pt x="17" y="10"/>
                </a:cubicBezTo>
                <a:cubicBezTo>
                  <a:pt x="17" y="14"/>
                  <a:pt x="14" y="17"/>
                  <a:pt x="10" y="17"/>
                </a:cubicBezTo>
                <a:cubicBezTo>
                  <a:pt x="5" y="17"/>
                  <a:pt x="2" y="14"/>
                  <a:pt x="2" y="10"/>
                </a:cubicBezTo>
                <a:cubicBezTo>
                  <a:pt x="2" y="5"/>
                  <a:pt x="5" y="2"/>
                  <a:pt x="10" y="2"/>
                </a:cubicBezTo>
                <a:close/>
                <a:moveTo>
                  <a:pt x="54" y="11"/>
                </a:moveTo>
                <a:cubicBezTo>
                  <a:pt x="53" y="11"/>
                  <a:pt x="53" y="11"/>
                  <a:pt x="53" y="10"/>
                </a:cubicBezTo>
                <a:cubicBezTo>
                  <a:pt x="53" y="10"/>
                  <a:pt x="52" y="9"/>
                  <a:pt x="53" y="8"/>
                </a:cubicBezTo>
                <a:cubicBezTo>
                  <a:pt x="53" y="8"/>
                  <a:pt x="53" y="8"/>
                  <a:pt x="53" y="8"/>
                </a:cubicBezTo>
                <a:cubicBezTo>
                  <a:pt x="53" y="8"/>
                  <a:pt x="53" y="8"/>
                  <a:pt x="53" y="8"/>
                </a:cubicBezTo>
                <a:cubicBezTo>
                  <a:pt x="53" y="8"/>
                  <a:pt x="53" y="8"/>
                  <a:pt x="53" y="8"/>
                </a:cubicBezTo>
                <a:cubicBezTo>
                  <a:pt x="52" y="5"/>
                  <a:pt x="53" y="3"/>
                  <a:pt x="54" y="2"/>
                </a:cubicBezTo>
                <a:cubicBezTo>
                  <a:pt x="57" y="0"/>
                  <a:pt x="61" y="0"/>
                  <a:pt x="63" y="2"/>
                </a:cubicBezTo>
                <a:cubicBezTo>
                  <a:pt x="65" y="3"/>
                  <a:pt x="65" y="5"/>
                  <a:pt x="65" y="8"/>
                </a:cubicBezTo>
                <a:cubicBezTo>
                  <a:pt x="65" y="8"/>
                  <a:pt x="65" y="8"/>
                  <a:pt x="65" y="8"/>
                </a:cubicBezTo>
                <a:cubicBezTo>
                  <a:pt x="66" y="8"/>
                  <a:pt x="66" y="8"/>
                  <a:pt x="66" y="8"/>
                </a:cubicBezTo>
                <a:cubicBezTo>
                  <a:pt x="66" y="8"/>
                  <a:pt x="66" y="8"/>
                  <a:pt x="66" y="8"/>
                </a:cubicBezTo>
                <a:cubicBezTo>
                  <a:pt x="66" y="9"/>
                  <a:pt x="65" y="10"/>
                  <a:pt x="65" y="10"/>
                </a:cubicBezTo>
                <a:cubicBezTo>
                  <a:pt x="65" y="11"/>
                  <a:pt x="65" y="11"/>
                  <a:pt x="64" y="11"/>
                </a:cubicBezTo>
                <a:cubicBezTo>
                  <a:pt x="64" y="13"/>
                  <a:pt x="62" y="16"/>
                  <a:pt x="59" y="16"/>
                </a:cubicBezTo>
                <a:cubicBezTo>
                  <a:pt x="59" y="16"/>
                  <a:pt x="59" y="16"/>
                  <a:pt x="58" y="16"/>
                </a:cubicBezTo>
                <a:cubicBezTo>
                  <a:pt x="56" y="15"/>
                  <a:pt x="54" y="14"/>
                  <a:pt x="54" y="11"/>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89489234"/>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heel(1)">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6">
                                            <p:txEl>
                                              <p:pRg st="0" end="0"/>
                                            </p:txEl>
                                          </p:spTgt>
                                        </p:tgtEl>
                                        <p:attrNameLst>
                                          <p:attrName>style.visibility</p:attrName>
                                        </p:attrNameLst>
                                      </p:cBhvr>
                                      <p:to>
                                        <p:strVal val="visible"/>
                                      </p:to>
                                    </p:set>
                                    <p:animEffect transition="in" filter="wipe(up)">
                                      <p:cBhvr>
                                        <p:cTn id="45" dur="500"/>
                                        <p:tgtEl>
                                          <p:spTgt spid="1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6">
                                            <p:txEl>
                                              <p:pRg st="1" end="1"/>
                                            </p:txEl>
                                          </p:spTgt>
                                        </p:tgtEl>
                                        <p:attrNameLst>
                                          <p:attrName>style.visibility</p:attrName>
                                        </p:attrNameLst>
                                      </p:cBhvr>
                                      <p:to>
                                        <p:strVal val="visible"/>
                                      </p:to>
                                    </p:set>
                                    <p:animEffect transition="in" filter="wipe(up)">
                                      <p:cBhvr>
                                        <p:cTn id="50" dur="500"/>
                                        <p:tgtEl>
                                          <p:spTgt spid="1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animEffect transition="in" filter="wipe(up)">
                                      <p:cBhvr>
                                        <p:cTn id="55"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build="p"/>
      <p:bldP spid="17"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案例对比</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1"/>
          <p:cNvSpPr/>
          <p:nvPr/>
        </p:nvSpPr>
        <p:spPr>
          <a:xfrm rot="8194362">
            <a:off x="1826727"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75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1" name="椭圆 30"/>
          <p:cNvSpPr/>
          <p:nvPr/>
        </p:nvSpPr>
        <p:spPr>
          <a:xfrm>
            <a:off x="1928751"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2" name="椭圆 6"/>
          <p:cNvSpPr/>
          <p:nvPr/>
        </p:nvSpPr>
        <p:spPr>
          <a:xfrm>
            <a:off x="1953888"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01</a:t>
            </a:r>
          </a:p>
        </p:txBody>
      </p:sp>
      <p:sp>
        <p:nvSpPr>
          <p:cNvPr id="33" name="泪滴形 1"/>
          <p:cNvSpPr/>
          <p:nvPr/>
        </p:nvSpPr>
        <p:spPr>
          <a:xfrm rot="8194362">
            <a:off x="3383715"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4" name="椭圆 33"/>
          <p:cNvSpPr/>
          <p:nvPr/>
        </p:nvSpPr>
        <p:spPr>
          <a:xfrm>
            <a:off x="3485740" y="1970166"/>
            <a:ext cx="1067565"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35" name="椭圆 6"/>
          <p:cNvSpPr/>
          <p:nvPr/>
        </p:nvSpPr>
        <p:spPr>
          <a:xfrm>
            <a:off x="3510877"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02</a:t>
            </a:r>
          </a:p>
        </p:txBody>
      </p:sp>
      <p:sp>
        <p:nvSpPr>
          <p:cNvPr id="36" name="泪滴形 1"/>
          <p:cNvSpPr/>
          <p:nvPr/>
        </p:nvSpPr>
        <p:spPr>
          <a:xfrm rot="8194362">
            <a:off x="4940704" y="1907275"/>
            <a:ext cx="1273093"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chemeClr val="tx2">
              <a:lumMod val="60000"/>
              <a:lumOff val="40000"/>
            </a:schemeClr>
          </a:solidFill>
          <a:ln w="25400" cap="flat" cmpd="sng" algn="ctr">
            <a:noFill/>
            <a:prstDash val="solid"/>
          </a:ln>
          <a:effectLst/>
        </p:spPr>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39" name="椭圆 38"/>
          <p:cNvSpPr/>
          <p:nvPr/>
        </p:nvSpPr>
        <p:spPr>
          <a:xfrm>
            <a:off x="5044208" y="1970166"/>
            <a:ext cx="1066086"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2" name="椭圆 6"/>
          <p:cNvSpPr/>
          <p:nvPr/>
        </p:nvSpPr>
        <p:spPr>
          <a:xfrm>
            <a:off x="5069344" y="1970166"/>
            <a:ext cx="1015814"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03</a:t>
            </a:r>
          </a:p>
        </p:txBody>
      </p:sp>
      <p:sp>
        <p:nvSpPr>
          <p:cNvPr id="44" name="泪滴形 1"/>
          <p:cNvSpPr/>
          <p:nvPr/>
        </p:nvSpPr>
        <p:spPr>
          <a:xfrm rot="8194362">
            <a:off x="6499171" y="1907275"/>
            <a:ext cx="1271615" cy="1229233"/>
          </a:xfrm>
          <a:custGeom>
            <a:avLst/>
            <a:gdLst>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32248 w 2232248"/>
              <a:gd name="connsiteY2" fmla="*/ 0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 name="connsiteX0" fmla="*/ 0 w 2232248"/>
              <a:gd name="connsiteY0" fmla="*/ 1116124 h 2232248"/>
              <a:gd name="connsiteX1" fmla="*/ 1116124 w 2232248"/>
              <a:gd name="connsiteY1" fmla="*/ 0 h 2232248"/>
              <a:gd name="connsiteX2" fmla="*/ 2215809 w 2232248"/>
              <a:gd name="connsiteY2" fmla="*/ 74373 h 2232248"/>
              <a:gd name="connsiteX3" fmla="*/ 2232248 w 2232248"/>
              <a:gd name="connsiteY3" fmla="*/ 1116124 h 2232248"/>
              <a:gd name="connsiteX4" fmla="*/ 1116124 w 2232248"/>
              <a:gd name="connsiteY4" fmla="*/ 2232248 h 2232248"/>
              <a:gd name="connsiteX5" fmla="*/ 0 w 2232248"/>
              <a:gd name="connsiteY5" fmla="*/ 1116124 h 223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2248" h="2232248">
                <a:moveTo>
                  <a:pt x="0" y="1116124"/>
                </a:moveTo>
                <a:cubicBezTo>
                  <a:pt x="0" y="499706"/>
                  <a:pt x="499706" y="0"/>
                  <a:pt x="1116124" y="0"/>
                </a:cubicBezTo>
                <a:lnTo>
                  <a:pt x="2215809" y="74373"/>
                </a:lnTo>
                <a:cubicBezTo>
                  <a:pt x="1363299" y="358937"/>
                  <a:pt x="2232248" y="744083"/>
                  <a:pt x="2232248" y="1116124"/>
                </a:cubicBezTo>
                <a:cubicBezTo>
                  <a:pt x="2232248" y="1732542"/>
                  <a:pt x="1732542" y="2232248"/>
                  <a:pt x="1116124" y="2232248"/>
                </a:cubicBezTo>
                <a:cubicBezTo>
                  <a:pt x="499706" y="2232248"/>
                  <a:pt x="0" y="1732542"/>
                  <a:pt x="0" y="1116124"/>
                </a:cubicBezTo>
                <a:close/>
              </a:path>
            </a:pathLst>
          </a:custGeom>
          <a:solidFill>
            <a:srgbClr val="0070C0"/>
          </a:solidFill>
          <a:ln w="25400" cap="flat" cmpd="sng" algn="ctr">
            <a:noFill/>
            <a:prstDash val="solid"/>
          </a:ln>
          <a:effectLst/>
        </p:spPr>
        <p:style>
          <a:lnRef idx="0">
            <a:scrgbClr r="0" g="0" b="0"/>
          </a:lnRef>
          <a:fillRef idx="1001">
            <a:schemeClr val="dk2"/>
          </a:fillRef>
          <a:effectRef idx="0">
            <a:scrgbClr r="0" g="0" b="0"/>
          </a:effectRef>
          <a:fontRef idx="major"/>
        </p:style>
        <p:txBody>
          <a:bodyPr lIns="68580" tIns="34290" rIns="68580" bIns="34290" anchor="ctr"/>
          <a:lstStyle/>
          <a:p>
            <a:pPr algn="ctr" eaLnBrk="1" fontAlgn="auto" hangingPunct="1">
              <a:spcBef>
                <a:spcPts val="0"/>
              </a:spcBef>
              <a:spcAft>
                <a:spcPts val="0"/>
              </a:spcAft>
              <a:defRPr/>
            </a:pPr>
            <a:endParaRPr lang="en-US" sz="1350" kern="0">
              <a:solidFill>
                <a:sysClr val="window" lastClr="FFFFFF"/>
              </a:solidFill>
              <a:latin typeface="Calibri"/>
              <a:ea typeface="+mn-ea"/>
            </a:endParaRPr>
          </a:p>
        </p:txBody>
      </p:sp>
      <p:sp>
        <p:nvSpPr>
          <p:cNvPr id="47" name="椭圆 46"/>
          <p:cNvSpPr/>
          <p:nvPr/>
        </p:nvSpPr>
        <p:spPr>
          <a:xfrm>
            <a:off x="6601196" y="1970166"/>
            <a:ext cx="1066087" cy="1030554"/>
          </a:xfrm>
          <a:prstGeom prst="ellipse">
            <a:avLst/>
          </a:prstGeom>
          <a:solidFill>
            <a:sysClr val="window" lastClr="FFFFFF"/>
          </a:solidFill>
          <a:ln w="25400" cap="flat" cmpd="sng" algn="ctr">
            <a:solidFill>
              <a:sysClr val="window" lastClr="FFFFFF"/>
            </a:solidFill>
            <a:prstDash val="solid"/>
          </a:ln>
          <a:effectLst/>
        </p:spPr>
        <p:txBody>
          <a:bodyPr lIns="0" tIns="288000" rIns="0" bIns="0" anchor="ctr"/>
          <a:lstStyle/>
          <a:p>
            <a:pPr algn="ctr" eaLnBrk="1" fontAlgn="auto" hangingPunct="1">
              <a:lnSpc>
                <a:spcPct val="130000"/>
              </a:lnSpc>
              <a:spcBef>
                <a:spcPts val="0"/>
              </a:spcBef>
              <a:spcAft>
                <a:spcPts val="0"/>
              </a:spcAft>
              <a:defRPr/>
            </a:pPr>
            <a:endParaRPr lang="en-US" altLang="zh-CN" sz="1400" kern="0" dirty="0">
              <a:solidFill>
                <a:schemeClr val="tx1">
                  <a:lumMod val="50000"/>
                  <a:lumOff val="50000"/>
                </a:schemeClr>
              </a:solidFill>
              <a:latin typeface="幼圆" panose="02010509060101010101" pitchFamily="49" charset="-122"/>
              <a:ea typeface="幼圆" panose="02010509060101010101" pitchFamily="49" charset="-122"/>
              <a:cs typeface="Arial" pitchFamily="34" charset="0"/>
            </a:endParaRPr>
          </a:p>
        </p:txBody>
      </p:sp>
      <p:sp>
        <p:nvSpPr>
          <p:cNvPr id="48" name="椭圆 6"/>
          <p:cNvSpPr/>
          <p:nvPr/>
        </p:nvSpPr>
        <p:spPr>
          <a:xfrm>
            <a:off x="6626333" y="1970166"/>
            <a:ext cx="1017292" cy="360194"/>
          </a:xfrm>
          <a:custGeom>
            <a:avLst/>
            <a:gdLst/>
            <a:ahLst/>
            <a:cxnLst/>
            <a:rect l="l" t="t" r="r" b="b"/>
            <a:pathLst>
              <a:path w="1515812" h="554986">
                <a:moveTo>
                  <a:pt x="757906" y="0"/>
                </a:moveTo>
                <a:cubicBezTo>
                  <a:pt x="1113292" y="0"/>
                  <a:pt x="1414211" y="233204"/>
                  <a:pt x="1515812" y="554986"/>
                </a:cubicBezTo>
                <a:lnTo>
                  <a:pt x="0" y="554986"/>
                </a:lnTo>
                <a:cubicBezTo>
                  <a:pt x="101601" y="233204"/>
                  <a:pt x="402520" y="0"/>
                  <a:pt x="757906" y="0"/>
                </a:cubicBezTo>
                <a:close/>
              </a:path>
            </a:pathLst>
          </a:custGeom>
          <a:solidFill>
            <a:srgbClr val="7F7F7F"/>
          </a:solidFill>
          <a:ln w="25400" cap="flat" cmpd="sng" algn="ctr">
            <a:solidFill>
              <a:sysClr val="window" lastClr="FFFFFF"/>
            </a:solidFill>
            <a:prstDash val="solid"/>
          </a:ln>
          <a:effectLst/>
        </p:spPr>
        <p:txBody>
          <a:bodyPr lIns="0" tIns="0" rIns="0" bIns="0" anchor="ctr"/>
          <a:lstStyle/>
          <a:p>
            <a:pPr algn="ctr" eaLnBrk="1" fontAlgn="auto" hangingPunct="1">
              <a:spcBef>
                <a:spcPts val="0"/>
              </a:spcBef>
              <a:spcAft>
                <a:spcPts val="0"/>
              </a:spcAft>
              <a:defRPr/>
            </a:pPr>
            <a:r>
              <a:rPr lang="en-US" sz="2400" kern="0" dirty="0">
                <a:ln w="18415" cmpd="sng">
                  <a:noFill/>
                  <a:prstDash val="solid"/>
                </a:ln>
                <a:solidFill>
                  <a:sysClr val="window" lastClr="FFFFFF"/>
                </a:solidFill>
                <a:latin typeface="Arial Rounded MT Bold" pitchFamily="34" charset="0"/>
                <a:ea typeface="微软雅黑" pitchFamily="34" charset="-122"/>
                <a:cs typeface="Times New Roman" pitchFamily="18" charset="0"/>
              </a:rPr>
              <a:t>04</a:t>
            </a:r>
          </a:p>
        </p:txBody>
      </p:sp>
      <p:cxnSp>
        <p:nvCxnSpPr>
          <p:cNvPr id="20" name="直接连接符 19"/>
          <p:cNvCxnSpPr/>
          <p:nvPr/>
        </p:nvCxnSpPr>
        <p:spPr>
          <a:xfrm>
            <a:off x="1304623" y="3573016"/>
            <a:ext cx="6939785" cy="0"/>
          </a:xfrm>
          <a:prstGeom prst="line">
            <a:avLst/>
          </a:prstGeom>
          <a:ln w="19050">
            <a:solidFill>
              <a:schemeClr val="tx1">
                <a:lumMod val="95000"/>
                <a:lumOff val="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3569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401660"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4976426"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6516913" y="3778131"/>
            <a:ext cx="1261884" cy="2031325"/>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r>
              <a:rPr lang="zh-CN" altLang="en-US" sz="1400" dirty="0">
                <a:latin typeface="微软雅黑" panose="020B0503020204020204" pitchFamily="34" charset="-122"/>
                <a:ea typeface="微软雅黑" panose="020B0503020204020204" pitchFamily="34" charset="-122"/>
              </a:rPr>
              <a:t>填写文本内容</a:t>
            </a:r>
          </a:p>
          <a:p>
            <a:endParaRPr lang="zh-CN" altLang="en-US"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25" name="TextBox 24"/>
          <p:cNvSpPr txBox="1"/>
          <p:nvPr/>
        </p:nvSpPr>
        <p:spPr>
          <a:xfrm>
            <a:off x="2160304"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0" name="TextBox 59"/>
          <p:cNvSpPr txBox="1"/>
          <p:nvPr/>
        </p:nvSpPr>
        <p:spPr>
          <a:xfrm>
            <a:off x="3709645"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1" name="TextBox 60"/>
          <p:cNvSpPr txBox="1"/>
          <p:nvPr/>
        </p:nvSpPr>
        <p:spPr>
          <a:xfrm>
            <a:off x="5266389" y="2420888"/>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
        <p:nvSpPr>
          <p:cNvPr id="62" name="TextBox 61"/>
          <p:cNvSpPr txBox="1"/>
          <p:nvPr/>
        </p:nvSpPr>
        <p:spPr>
          <a:xfrm>
            <a:off x="6840824" y="2411744"/>
            <a:ext cx="646331" cy="369332"/>
          </a:xfrm>
          <a:prstGeom prst="rect">
            <a:avLst/>
          </a:prstGeom>
          <a:noFill/>
        </p:spPr>
        <p:txBody>
          <a:bodyPr wrap="none" rtlCol="0">
            <a:spAutoFit/>
          </a:bodyPr>
          <a:lstStyle/>
          <a:p>
            <a:r>
              <a:rPr lang="zh-CN" altLang="en-US" dirty="0">
                <a:solidFill>
                  <a:schemeClr val="bg1">
                    <a:lumMod val="75000"/>
                  </a:schemeClr>
                </a:solidFill>
                <a:latin typeface="微软雅黑" panose="020B0503020204020204" pitchFamily="34" charset="-122"/>
                <a:ea typeface="微软雅黑" panose="020B0503020204020204" pitchFamily="34" charset="-122"/>
              </a:rPr>
              <a:t>案例</a:t>
            </a:r>
          </a:p>
        </p:txBody>
      </p:sp>
    </p:spTree>
    <p:extLst>
      <p:ext uri="{BB962C8B-B14F-4D97-AF65-F5344CB8AC3E}">
        <p14:creationId xmlns:p14="http://schemas.microsoft.com/office/powerpoint/2010/main" val="3478959282"/>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25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circle(in)">
                                      <p:cBhvr>
                                        <p:cTn id="35" dur="2000"/>
                                        <p:tgtEl>
                                          <p:spTgt spid="30"/>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circle(in)">
                                      <p:cBhvr>
                                        <p:cTn id="38" dur="2000"/>
                                        <p:tgtEl>
                                          <p:spTgt spid="31"/>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circle(in)">
                                      <p:cBhvr>
                                        <p:cTn id="41" dur="2000"/>
                                        <p:tgtEl>
                                          <p:spTgt spid="32"/>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ircle(in)">
                                      <p:cBhvr>
                                        <p:cTn id="44" dur="20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circle(in)">
                                      <p:cBhvr>
                                        <p:cTn id="54" dur="2000"/>
                                        <p:tgtEl>
                                          <p:spTgt spid="33"/>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circle(in)">
                                      <p:cBhvr>
                                        <p:cTn id="57" dur="2000"/>
                                        <p:tgtEl>
                                          <p:spTgt spid="3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circle(in)">
                                      <p:cBhvr>
                                        <p:cTn id="60" dur="2000"/>
                                        <p:tgtEl>
                                          <p:spTgt spid="35"/>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circle(in)">
                                      <p:cBhvr>
                                        <p:cTn id="63" dur="2000"/>
                                        <p:tgtEl>
                                          <p:spTgt spid="6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up)">
                                      <p:cBhvr>
                                        <p:cTn id="68" dur="500"/>
                                        <p:tgtEl>
                                          <p:spTgt spid="57"/>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ircle(in)">
                                      <p:cBhvr>
                                        <p:cTn id="73" dur="2000"/>
                                        <p:tgtEl>
                                          <p:spTgt spid="39"/>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circle(in)">
                                      <p:cBhvr>
                                        <p:cTn id="76" dur="2000"/>
                                        <p:tgtEl>
                                          <p:spTgt spid="42"/>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circle(in)">
                                      <p:cBhvr>
                                        <p:cTn id="79" dur="2000"/>
                                        <p:tgtEl>
                                          <p:spTgt spid="61"/>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circle(in)">
                                      <p:cBhvr>
                                        <p:cTn id="82" dur="20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wipe(up)">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circle(in)">
                                      <p:cBhvr>
                                        <p:cTn id="92" dur="2000"/>
                                        <p:tgtEl>
                                          <p:spTgt spid="47"/>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circle(in)">
                                      <p:cBhvr>
                                        <p:cTn id="95" dur="2000"/>
                                        <p:tgtEl>
                                          <p:spTgt spid="48"/>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circle(in)">
                                      <p:cBhvr>
                                        <p:cTn id="98" dur="2000"/>
                                        <p:tgtEl>
                                          <p:spTgt spid="62"/>
                                        </p:tgtEl>
                                      </p:cBhvr>
                                    </p:animEffect>
                                  </p:childTnLst>
                                </p:cTn>
                              </p:par>
                              <p:par>
                                <p:cTn id="99" presetID="6" presetClass="entr" presetSubtype="16"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circle(in)">
                                      <p:cBhvr>
                                        <p:cTn id="101" dur="2000"/>
                                        <p:tgtEl>
                                          <p:spTgt spid="4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wipe(up)">
                                      <p:cBhvr>
                                        <p:cTn id="10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0" grpId="0" animBg="1"/>
      <p:bldP spid="31" grpId="0" animBg="1"/>
      <p:bldP spid="32" grpId="0" animBg="1"/>
      <p:bldP spid="33" grpId="0" animBg="1"/>
      <p:bldP spid="34" grpId="0" animBg="1"/>
      <p:bldP spid="35" grpId="0" animBg="1"/>
      <p:bldP spid="36" grpId="0" animBg="1"/>
      <p:bldP spid="39" grpId="0" animBg="1"/>
      <p:bldP spid="42" grpId="0" animBg="1"/>
      <p:bldP spid="44" grpId="0" animBg="1"/>
      <p:bldP spid="47" grpId="0" animBg="1"/>
      <p:bldP spid="48" grpId="0" animBg="1"/>
      <p:bldP spid="24" grpId="0"/>
      <p:bldP spid="57" grpId="0"/>
      <p:bldP spid="58" grpId="0"/>
      <p:bldP spid="59" grpId="0"/>
      <p:bldP spid="25" grpId="0"/>
      <p:bldP spid="60" grpId="0"/>
      <p:bldP spid="61" grpId="0"/>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问题评估</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0"/>
          <p:cNvSpPr/>
          <p:nvPr/>
        </p:nvSpPr>
        <p:spPr>
          <a:xfrm rot="1069622">
            <a:off x="2317476" y="1932262"/>
            <a:ext cx="2532062"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6" name="椭圆 30"/>
          <p:cNvSpPr/>
          <p:nvPr/>
        </p:nvSpPr>
        <p:spPr>
          <a:xfrm rot="20530378" flipH="1">
            <a:off x="4690592" y="1932507"/>
            <a:ext cx="2533650" cy="27590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p>
        </p:txBody>
      </p:sp>
      <p:sp>
        <p:nvSpPr>
          <p:cNvPr id="40" name="任意多边形 39"/>
          <p:cNvSpPr/>
          <p:nvPr/>
        </p:nvSpPr>
        <p:spPr>
          <a:xfrm>
            <a:off x="1475656" y="2520383"/>
            <a:ext cx="2351039"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1" name="椭圆 40"/>
          <p:cNvSpPr/>
          <p:nvPr/>
        </p:nvSpPr>
        <p:spPr>
          <a:xfrm>
            <a:off x="3366068" y="2420888"/>
            <a:ext cx="637507"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400" dirty="0">
                <a:latin typeface="Bodoni MT" panose="02070603080606020203" pitchFamily="18" charset="0"/>
              </a:rPr>
              <a:t>1</a:t>
            </a:r>
            <a:endParaRPr lang="zh-CN" altLang="en-US" sz="2400" dirty="0">
              <a:latin typeface="Bodoni MT" panose="02070603080606020203" pitchFamily="18" charset="0"/>
            </a:endParaRPr>
          </a:p>
        </p:txBody>
      </p:sp>
      <p:sp>
        <p:nvSpPr>
          <p:cNvPr id="43" name="任意多边形 42"/>
          <p:cNvSpPr/>
          <p:nvPr/>
        </p:nvSpPr>
        <p:spPr>
          <a:xfrm>
            <a:off x="1475656" y="3506125"/>
            <a:ext cx="2351039" cy="471682"/>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45" name="椭圆 44"/>
          <p:cNvSpPr/>
          <p:nvPr/>
        </p:nvSpPr>
        <p:spPr>
          <a:xfrm>
            <a:off x="3366068" y="3404787"/>
            <a:ext cx="637507"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2</a:t>
            </a:r>
            <a:endParaRPr lang="zh-CN" altLang="en-US" sz="2400" dirty="0">
              <a:solidFill>
                <a:srgbClr val="FFFFFF"/>
              </a:solidFill>
              <a:latin typeface="Bodoni MT" panose="02070603080606020203" pitchFamily="18" charset="0"/>
            </a:endParaRPr>
          </a:p>
        </p:txBody>
      </p:sp>
      <p:sp>
        <p:nvSpPr>
          <p:cNvPr id="49" name="任意多边形 48"/>
          <p:cNvSpPr/>
          <p:nvPr/>
        </p:nvSpPr>
        <p:spPr>
          <a:xfrm>
            <a:off x="5649976" y="2520383"/>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0" name="椭圆 49"/>
          <p:cNvSpPr/>
          <p:nvPr/>
        </p:nvSpPr>
        <p:spPr>
          <a:xfrm>
            <a:off x="5508104" y="2420888"/>
            <a:ext cx="635664" cy="635665"/>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dirty="0">
                <a:solidFill>
                  <a:srgbClr val="FFFFFF"/>
                </a:solidFill>
                <a:latin typeface="Bodoni MT" panose="02070603080606020203" pitchFamily="18" charset="0"/>
              </a:rPr>
              <a:t>3</a:t>
            </a:r>
            <a:endParaRPr lang="zh-CN" altLang="en-US" sz="2400" dirty="0">
              <a:solidFill>
                <a:srgbClr val="FFFFFF"/>
              </a:solidFill>
              <a:latin typeface="Bodoni MT" panose="02070603080606020203" pitchFamily="18" charset="0"/>
            </a:endParaRPr>
          </a:p>
        </p:txBody>
      </p:sp>
      <p:sp>
        <p:nvSpPr>
          <p:cNvPr id="51" name="任意多边形 50"/>
          <p:cNvSpPr/>
          <p:nvPr/>
        </p:nvSpPr>
        <p:spPr>
          <a:xfrm>
            <a:off x="5649976" y="3506125"/>
            <a:ext cx="2352882" cy="471682"/>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chemeClr val="bg1">
              <a:lumMod val="95000"/>
            </a:schemeClr>
          </a:solidFill>
          <a:ln w="41275">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lumMod val="50000"/>
                </a:schemeClr>
              </a:solidFill>
            </a:endParaRPr>
          </a:p>
        </p:txBody>
      </p:sp>
      <p:sp>
        <p:nvSpPr>
          <p:cNvPr id="52" name="椭圆 51"/>
          <p:cNvSpPr/>
          <p:nvPr/>
        </p:nvSpPr>
        <p:spPr>
          <a:xfrm>
            <a:off x="5508104" y="3404787"/>
            <a:ext cx="635664" cy="637507"/>
          </a:xfrm>
          <a:prstGeom prst="ellipse">
            <a:avLst/>
          </a:prstGeom>
          <a:solidFill>
            <a:schemeClr val="tx2">
              <a:lumMod val="75000"/>
            </a:schemeClr>
          </a:solidFill>
          <a:ln w="444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en-US" altLang="zh-CN" sz="2400">
                <a:solidFill>
                  <a:srgbClr val="FFFFFF"/>
                </a:solidFill>
                <a:latin typeface="Bodoni MT" panose="02070603080606020203" pitchFamily="18" charset="0"/>
              </a:rPr>
              <a:t>4</a:t>
            </a:r>
            <a:endParaRPr lang="zh-CN" altLang="en-US" sz="2400">
              <a:solidFill>
                <a:srgbClr val="FFFFFF"/>
              </a:solidFill>
              <a:latin typeface="Bodoni MT" panose="02070603080606020203" pitchFamily="18" charset="0"/>
            </a:endParaRPr>
          </a:p>
        </p:txBody>
      </p:sp>
      <p:sp>
        <p:nvSpPr>
          <p:cNvPr id="17" name="TextBox 16"/>
          <p:cNvSpPr txBox="1"/>
          <p:nvPr/>
        </p:nvSpPr>
        <p:spPr>
          <a:xfrm>
            <a:off x="1716068" y="261716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3" name="TextBox 52"/>
          <p:cNvSpPr txBox="1"/>
          <p:nvPr/>
        </p:nvSpPr>
        <p:spPr>
          <a:xfrm>
            <a:off x="1709968"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4" name="TextBox 53"/>
          <p:cNvSpPr txBox="1"/>
          <p:nvPr/>
        </p:nvSpPr>
        <p:spPr>
          <a:xfrm>
            <a:off x="6281334" y="360044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
        <p:nvSpPr>
          <p:cNvPr id="55" name="TextBox 54"/>
          <p:cNvSpPr txBox="1"/>
          <p:nvPr/>
        </p:nvSpPr>
        <p:spPr>
          <a:xfrm>
            <a:off x="6283234" y="2619768"/>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插入文本相关信息</a:t>
            </a:r>
          </a:p>
        </p:txBody>
      </p:sp>
    </p:spTree>
    <p:extLst>
      <p:ext uri="{BB962C8B-B14F-4D97-AF65-F5344CB8AC3E}">
        <p14:creationId xmlns:p14="http://schemas.microsoft.com/office/powerpoint/2010/main" val="334344694"/>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7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right)">
                                      <p:cBhvr>
                                        <p:cTn id="51" dur="500"/>
                                        <p:tgtEl>
                                          <p:spTgt spid="43"/>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right)">
                                      <p:cBhvr>
                                        <p:cTn id="54" dur="500"/>
                                        <p:tgtEl>
                                          <p:spTgt spid="4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ipe(right)">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left)">
                                      <p:cBhvr>
                                        <p:cTn id="65" dur="500"/>
                                        <p:tgtEl>
                                          <p:spTgt spid="50"/>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1000"/>
                                        <p:tgtEl>
                                          <p:spTgt spid="5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wipe(left)">
                                      <p:cBhvr>
                                        <p:cTn id="76" dur="1000"/>
                                        <p:tgtEl>
                                          <p:spTgt spid="5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animBg="1"/>
      <p:bldP spid="46" grpId="0" animBg="1"/>
      <p:bldP spid="40" grpId="0" animBg="1"/>
      <p:bldP spid="41" grpId="0" animBg="1"/>
      <p:bldP spid="43" grpId="0" animBg="1"/>
      <p:bldP spid="45" grpId="0" animBg="1"/>
      <p:bldP spid="49" grpId="0" animBg="1"/>
      <p:bldP spid="50" grpId="0" animBg="1"/>
      <p:bldP spid="51" grpId="0" animBg="1"/>
      <p:bldP spid="52" grpId="0" animBg="1"/>
      <p:bldP spid="17" grpId="0"/>
      <p:bldP spid="53" grpId="0"/>
      <p:bldP spid="54" grpId="0"/>
      <p:bldP spid="5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相关对策</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相关建议</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3680472" y="1533170"/>
            <a:ext cx="1989813" cy="455670"/>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0364" y="156807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相关对策</a:t>
            </a:r>
          </a:p>
        </p:txBody>
      </p:sp>
      <p:sp>
        <p:nvSpPr>
          <p:cNvPr id="18" name="任意多边形 17"/>
          <p:cNvSpPr/>
          <p:nvPr/>
        </p:nvSpPr>
        <p:spPr>
          <a:xfrm rot="20297650" flipH="1">
            <a:off x="1317739" y="1299413"/>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1887061"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3431122"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2" name="任意多边形 41"/>
          <p:cNvSpPr/>
          <p:nvPr/>
        </p:nvSpPr>
        <p:spPr>
          <a:xfrm>
            <a:off x="5007445"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4" name="任意多边形 43"/>
          <p:cNvSpPr/>
          <p:nvPr/>
        </p:nvSpPr>
        <p:spPr>
          <a:xfrm>
            <a:off x="6583769" y="2852936"/>
            <a:ext cx="983334" cy="1296144"/>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ln>
            <a:noFill/>
          </a:ln>
        </p:spPr>
        <p:style>
          <a:lnRef idx="2">
            <a:schemeClr val="accent6"/>
          </a:lnRef>
          <a:fillRef idx="1001">
            <a:schemeClr val="dk2"/>
          </a:fillRef>
          <a:effectRef idx="0">
            <a:schemeClr val="accent6"/>
          </a:effectRef>
          <a:fontRef idx="minor">
            <a:schemeClr val="dk1"/>
          </a:fontRef>
        </p:style>
        <p:txBody>
          <a:bodyPr lIns="0" tIns="0" rIns="0" bIns="684000" anchor="ctr"/>
          <a:lstStyle/>
          <a:p>
            <a:pPr algn="ctr" eaLnBrk="1" fontAlgn="auto" hangingPunct="1">
              <a:spcBef>
                <a:spcPts val="0"/>
              </a:spcBef>
              <a:spcAft>
                <a:spcPts val="0"/>
              </a:spcAft>
              <a:defRPr/>
            </a:pPr>
            <a:endParaRPr lang="zh-CN" altLang="en-US" sz="2400" kern="0" dirty="0">
              <a:solidFill>
                <a:srgbClr val="F79646"/>
              </a:solidFill>
              <a:latin typeface="微软雅黑" panose="020B0503020204020204" pitchFamily="34" charset="-122"/>
              <a:ea typeface="微软雅黑" panose="020B0503020204020204" pitchFamily="34" charset="-122"/>
            </a:endParaRPr>
          </a:p>
        </p:txBody>
      </p:sp>
      <p:sp>
        <p:nvSpPr>
          <p:cNvPr id="47" name="任意多边形 46"/>
          <p:cNvSpPr/>
          <p:nvPr/>
        </p:nvSpPr>
        <p:spPr>
          <a:xfrm rot="1302350">
            <a:off x="4755850" y="1297144"/>
            <a:ext cx="3314885" cy="1574692"/>
          </a:xfrm>
          <a:custGeom>
            <a:avLst/>
            <a:gdLst>
              <a:gd name="connsiteX0" fmla="*/ 2770632 w 2770632"/>
              <a:gd name="connsiteY0" fmla="*/ 0 h 1207008"/>
              <a:gd name="connsiteX1" fmla="*/ 0 w 2770632"/>
              <a:gd name="connsiteY1" fmla="*/ 1207008 h 1207008"/>
              <a:gd name="connsiteX2" fmla="*/ 2130552 w 2770632"/>
              <a:gd name="connsiteY2" fmla="*/ 822960 h 1207008"/>
              <a:gd name="connsiteX3" fmla="*/ 2770632 w 2770632"/>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0 h 1207008"/>
              <a:gd name="connsiteX1" fmla="*/ 0 w 2771016"/>
              <a:gd name="connsiteY1" fmla="*/ 1207008 h 1207008"/>
              <a:gd name="connsiteX2" fmla="*/ 2130552 w 2771016"/>
              <a:gd name="connsiteY2" fmla="*/ 822960 h 1207008"/>
              <a:gd name="connsiteX3" fmla="*/ 2770632 w 2771016"/>
              <a:gd name="connsiteY3" fmla="*/ 0 h 1207008"/>
              <a:gd name="connsiteX0" fmla="*/ 2770632 w 2771016"/>
              <a:gd name="connsiteY0" fmla="*/ 44103 h 1251111"/>
              <a:gd name="connsiteX1" fmla="*/ 0 w 2771016"/>
              <a:gd name="connsiteY1" fmla="*/ 1251111 h 1251111"/>
              <a:gd name="connsiteX2" fmla="*/ 2130552 w 2771016"/>
              <a:gd name="connsiteY2" fmla="*/ 867063 h 1251111"/>
              <a:gd name="connsiteX3" fmla="*/ 2770632 w 2771016"/>
              <a:gd name="connsiteY3" fmla="*/ 44103 h 1251111"/>
              <a:gd name="connsiteX0" fmla="*/ 2770632 w 2771016"/>
              <a:gd name="connsiteY0" fmla="*/ 83823 h 1290831"/>
              <a:gd name="connsiteX1" fmla="*/ 0 w 2771016"/>
              <a:gd name="connsiteY1" fmla="*/ 1290831 h 1290831"/>
              <a:gd name="connsiteX2" fmla="*/ 2130552 w 2771016"/>
              <a:gd name="connsiteY2" fmla="*/ 906783 h 1290831"/>
              <a:gd name="connsiteX3" fmla="*/ 2770632 w 2771016"/>
              <a:gd name="connsiteY3" fmla="*/ 83823 h 1290831"/>
              <a:gd name="connsiteX0" fmla="*/ 3163824 w 3164208"/>
              <a:gd name="connsiteY0" fmla="*/ 93190 h 1144750"/>
              <a:gd name="connsiteX1" fmla="*/ 0 w 3164208"/>
              <a:gd name="connsiteY1" fmla="*/ 1144750 h 1144750"/>
              <a:gd name="connsiteX2" fmla="*/ 2523744 w 3164208"/>
              <a:gd name="connsiteY2" fmla="*/ 916150 h 1144750"/>
              <a:gd name="connsiteX3" fmla="*/ 3163824 w 3164208"/>
              <a:gd name="connsiteY3" fmla="*/ 93190 h 1144750"/>
              <a:gd name="connsiteX0" fmla="*/ 3163824 w 3164208"/>
              <a:gd name="connsiteY0" fmla="*/ 88788 h 1140348"/>
              <a:gd name="connsiteX1" fmla="*/ 0 w 3164208"/>
              <a:gd name="connsiteY1" fmla="*/ 1140348 h 1140348"/>
              <a:gd name="connsiteX2" fmla="*/ 2523744 w 3164208"/>
              <a:gd name="connsiteY2" fmla="*/ 911748 h 1140348"/>
              <a:gd name="connsiteX3" fmla="*/ 3163824 w 3164208"/>
              <a:gd name="connsiteY3" fmla="*/ 88788 h 1140348"/>
              <a:gd name="connsiteX0" fmla="*/ 3163824 w 3164208"/>
              <a:gd name="connsiteY0" fmla="*/ 88788 h 1438987"/>
              <a:gd name="connsiteX1" fmla="*/ 0 w 3164208"/>
              <a:gd name="connsiteY1" fmla="*/ 1140348 h 1438987"/>
              <a:gd name="connsiteX2" fmla="*/ 2523744 w 3164208"/>
              <a:gd name="connsiteY2" fmla="*/ 911748 h 1438987"/>
              <a:gd name="connsiteX3" fmla="*/ 3163824 w 3164208"/>
              <a:gd name="connsiteY3" fmla="*/ 88788 h 1438987"/>
              <a:gd name="connsiteX0" fmla="*/ 3163824 w 3164208"/>
              <a:gd name="connsiteY0" fmla="*/ 50212 h 1400411"/>
              <a:gd name="connsiteX1" fmla="*/ 0 w 3164208"/>
              <a:gd name="connsiteY1" fmla="*/ 1101772 h 1400411"/>
              <a:gd name="connsiteX2" fmla="*/ 2523744 w 3164208"/>
              <a:gd name="connsiteY2" fmla="*/ 873172 h 1400411"/>
              <a:gd name="connsiteX3" fmla="*/ 3163824 w 3164208"/>
              <a:gd name="connsiteY3" fmla="*/ 50212 h 1400411"/>
              <a:gd name="connsiteX0" fmla="*/ 3163824 w 3164119"/>
              <a:gd name="connsiteY0" fmla="*/ 50212 h 1400411"/>
              <a:gd name="connsiteX1" fmla="*/ 0 w 3164119"/>
              <a:gd name="connsiteY1" fmla="*/ 1101772 h 1400411"/>
              <a:gd name="connsiteX2" fmla="*/ 2523744 w 3164119"/>
              <a:gd name="connsiteY2" fmla="*/ 873172 h 1400411"/>
              <a:gd name="connsiteX3" fmla="*/ 3163824 w 3164119"/>
              <a:gd name="connsiteY3" fmla="*/ 50212 h 1400411"/>
              <a:gd name="connsiteX0" fmla="*/ 3163824 w 3163824"/>
              <a:gd name="connsiteY0" fmla="*/ 50212 h 1400411"/>
              <a:gd name="connsiteX1" fmla="*/ 0 w 3163824"/>
              <a:gd name="connsiteY1" fmla="*/ 1101772 h 1400411"/>
              <a:gd name="connsiteX2" fmla="*/ 2523744 w 3163824"/>
              <a:gd name="connsiteY2" fmla="*/ 873172 h 1400411"/>
              <a:gd name="connsiteX3" fmla="*/ 3163824 w 3163824"/>
              <a:gd name="connsiteY3" fmla="*/ 50212 h 1400411"/>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50212 h 1374785"/>
              <a:gd name="connsiteX1" fmla="*/ 0 w 3163824"/>
              <a:gd name="connsiteY1" fmla="*/ 1101772 h 1374785"/>
              <a:gd name="connsiteX2" fmla="*/ 2505456 w 3163824"/>
              <a:gd name="connsiteY2" fmla="*/ 736012 h 1374785"/>
              <a:gd name="connsiteX3" fmla="*/ 3163824 w 3163824"/>
              <a:gd name="connsiteY3" fmla="*/ 50212 h 1374785"/>
              <a:gd name="connsiteX0" fmla="*/ 3163824 w 3163824"/>
              <a:gd name="connsiteY0" fmla="*/ 79729 h 1404302"/>
              <a:gd name="connsiteX1" fmla="*/ 0 w 3163824"/>
              <a:gd name="connsiteY1" fmla="*/ 1131289 h 1404302"/>
              <a:gd name="connsiteX2" fmla="*/ 2505456 w 3163824"/>
              <a:gd name="connsiteY2" fmla="*/ 765529 h 1404302"/>
              <a:gd name="connsiteX3" fmla="*/ 3163824 w 3163824"/>
              <a:gd name="connsiteY3" fmla="*/ 79729 h 1404302"/>
              <a:gd name="connsiteX0" fmla="*/ 3163824 w 3163824"/>
              <a:gd name="connsiteY0" fmla="*/ 77374 h 1401947"/>
              <a:gd name="connsiteX1" fmla="*/ 0 w 3163824"/>
              <a:gd name="connsiteY1" fmla="*/ 1128934 h 1401947"/>
              <a:gd name="connsiteX2" fmla="*/ 2505456 w 3163824"/>
              <a:gd name="connsiteY2" fmla="*/ 763174 h 1401947"/>
              <a:gd name="connsiteX3" fmla="*/ 3163824 w 3163824"/>
              <a:gd name="connsiteY3" fmla="*/ 77374 h 1401947"/>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48246"/>
              <a:gd name="connsiteX1" fmla="*/ 0 w 3163824"/>
              <a:gd name="connsiteY1" fmla="*/ 1128934 h 1448246"/>
              <a:gd name="connsiteX2" fmla="*/ 2505456 w 3163824"/>
              <a:gd name="connsiteY2" fmla="*/ 763174 h 1448246"/>
              <a:gd name="connsiteX3" fmla="*/ 3163824 w 3163824"/>
              <a:gd name="connsiteY3" fmla="*/ 77374 h 1448246"/>
              <a:gd name="connsiteX0" fmla="*/ 3163824 w 3163824"/>
              <a:gd name="connsiteY0" fmla="*/ 77374 h 1466238"/>
              <a:gd name="connsiteX1" fmla="*/ 0 w 3163824"/>
              <a:gd name="connsiteY1" fmla="*/ 1128934 h 1466238"/>
              <a:gd name="connsiteX2" fmla="*/ 2187673 w 3163824"/>
              <a:gd name="connsiteY2" fmla="*/ 858244 h 1466238"/>
              <a:gd name="connsiteX3" fmla="*/ 3163824 w 3163824"/>
              <a:gd name="connsiteY3" fmla="*/ 77374 h 1466238"/>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44275"/>
              <a:gd name="connsiteX1" fmla="*/ 0 w 3163824"/>
              <a:gd name="connsiteY1" fmla="*/ 1128934 h 1444275"/>
              <a:gd name="connsiteX2" fmla="*/ 2187673 w 3163824"/>
              <a:gd name="connsiteY2" fmla="*/ 858244 h 1444275"/>
              <a:gd name="connsiteX3" fmla="*/ 3163824 w 3163824"/>
              <a:gd name="connsiteY3" fmla="*/ 77374 h 1444275"/>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77374 h 1419691"/>
              <a:gd name="connsiteX1" fmla="*/ 0 w 3163824"/>
              <a:gd name="connsiteY1" fmla="*/ 1128934 h 1419691"/>
              <a:gd name="connsiteX2" fmla="*/ 2256926 w 3163824"/>
              <a:gd name="connsiteY2" fmla="*/ 707599 h 1419691"/>
              <a:gd name="connsiteX3" fmla="*/ 3163824 w 3163824"/>
              <a:gd name="connsiteY3" fmla="*/ 77374 h 1419691"/>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366806"/>
              <a:gd name="connsiteX1" fmla="*/ 0 w 3163824"/>
              <a:gd name="connsiteY1" fmla="*/ 1076049 h 1366806"/>
              <a:gd name="connsiteX2" fmla="*/ 2256926 w 3163824"/>
              <a:gd name="connsiteY2" fmla="*/ 654714 h 1366806"/>
              <a:gd name="connsiteX3" fmla="*/ 3163824 w 3163824"/>
              <a:gd name="connsiteY3" fmla="*/ 24489 h 136680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02186"/>
              <a:gd name="connsiteX1" fmla="*/ 0 w 3163824"/>
              <a:gd name="connsiteY1" fmla="*/ 1076049 h 1402186"/>
              <a:gd name="connsiteX2" fmla="*/ 2256926 w 3163824"/>
              <a:gd name="connsiteY2" fmla="*/ 654714 h 1402186"/>
              <a:gd name="connsiteX3" fmla="*/ 3163824 w 3163824"/>
              <a:gd name="connsiteY3" fmla="*/ 24489 h 1402186"/>
              <a:gd name="connsiteX0" fmla="*/ 3163824 w 3163824"/>
              <a:gd name="connsiteY0" fmla="*/ 24489 h 1410842"/>
              <a:gd name="connsiteX1" fmla="*/ 0 w 3163824"/>
              <a:gd name="connsiteY1" fmla="*/ 1076049 h 1410842"/>
              <a:gd name="connsiteX2" fmla="*/ 2256926 w 3163824"/>
              <a:gd name="connsiteY2" fmla="*/ 654714 h 1410842"/>
              <a:gd name="connsiteX3" fmla="*/ 3163824 w 3163824"/>
              <a:gd name="connsiteY3" fmla="*/ 24489 h 1410842"/>
              <a:gd name="connsiteX0" fmla="*/ 3163824 w 3163824"/>
              <a:gd name="connsiteY0" fmla="*/ 24489 h 1407598"/>
              <a:gd name="connsiteX1" fmla="*/ 0 w 3163824"/>
              <a:gd name="connsiteY1" fmla="*/ 1076049 h 1407598"/>
              <a:gd name="connsiteX2" fmla="*/ 2137030 w 3163824"/>
              <a:gd name="connsiteY2" fmla="*/ 637831 h 1407598"/>
              <a:gd name="connsiteX3" fmla="*/ 3163824 w 3163824"/>
              <a:gd name="connsiteY3" fmla="*/ 24489 h 1407598"/>
            </a:gdLst>
            <a:ahLst/>
            <a:cxnLst>
              <a:cxn ang="0">
                <a:pos x="connsiteX0" y="connsiteY0"/>
              </a:cxn>
              <a:cxn ang="0">
                <a:pos x="connsiteX1" y="connsiteY1"/>
              </a:cxn>
              <a:cxn ang="0">
                <a:pos x="connsiteX2" y="connsiteY2"/>
              </a:cxn>
              <a:cxn ang="0">
                <a:pos x="connsiteX3" y="connsiteY3"/>
              </a:cxn>
            </a:cxnLst>
            <a:rect l="l" t="t" r="r" b="b"/>
            <a:pathLst>
              <a:path w="3163824" h="1407598">
                <a:moveTo>
                  <a:pt x="3163824" y="24489"/>
                </a:moveTo>
                <a:cubicBezTo>
                  <a:pt x="1907868" y="-255433"/>
                  <a:pt x="1541718" y="1975389"/>
                  <a:pt x="0" y="1076049"/>
                </a:cubicBezTo>
                <a:cubicBezTo>
                  <a:pt x="1087155" y="1939575"/>
                  <a:pt x="1955717" y="870193"/>
                  <a:pt x="2137030" y="637831"/>
                </a:cubicBezTo>
                <a:cubicBezTo>
                  <a:pt x="2312842" y="442507"/>
                  <a:pt x="2490379" y="33519"/>
                  <a:pt x="3163824" y="24489"/>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91680"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48" name="圆角矩形 47"/>
          <p:cNvSpPr/>
          <p:nvPr/>
        </p:nvSpPr>
        <p:spPr>
          <a:xfrm>
            <a:off x="3245034"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6" name="圆角矩形 55"/>
          <p:cNvSpPr/>
          <p:nvPr/>
        </p:nvSpPr>
        <p:spPr>
          <a:xfrm>
            <a:off x="4819957"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57" name="圆角矩形 56"/>
          <p:cNvSpPr/>
          <p:nvPr/>
        </p:nvSpPr>
        <p:spPr>
          <a:xfrm>
            <a:off x="6404133" y="4149080"/>
            <a:ext cx="1355509" cy="936104"/>
          </a:xfrm>
          <a:prstGeom prst="roundRect">
            <a:avLst/>
          </a:prstGeom>
          <a:ln>
            <a:noFill/>
          </a:ln>
        </p:spPr>
        <p:style>
          <a:lnRef idx="2">
            <a:schemeClr val="accent6"/>
          </a:lnRef>
          <a:fillRef idx="1001">
            <a:schemeClr val="dk2"/>
          </a:fillRef>
          <a:effectRef idx="0">
            <a:schemeClr val="accent6"/>
          </a:effectRef>
          <a:fontRef idx="minor">
            <a:schemeClr val="dk1"/>
          </a:fontRef>
        </p:style>
        <p:txBody>
          <a:bodyPr rtlCol="0" anchor="ctr"/>
          <a:lstStyle/>
          <a:p>
            <a:pPr algn="ctr"/>
            <a:endParaRPr lang="zh-CN" altLang="en-US"/>
          </a:p>
        </p:txBody>
      </p:sp>
      <p:sp>
        <p:nvSpPr>
          <p:cNvPr id="21" name="TextBox 20"/>
          <p:cNvSpPr txBox="1"/>
          <p:nvPr/>
        </p:nvSpPr>
        <p:spPr>
          <a:xfrm>
            <a:off x="2126197" y="3114680"/>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8" name="TextBox 57"/>
          <p:cNvSpPr txBox="1"/>
          <p:nvPr/>
        </p:nvSpPr>
        <p:spPr>
          <a:xfrm>
            <a:off x="3682941" y="3113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59" name="TextBox 58"/>
          <p:cNvSpPr txBox="1"/>
          <p:nvPr/>
        </p:nvSpPr>
        <p:spPr>
          <a:xfrm>
            <a:off x="5267117" y="3105536"/>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60" name="TextBox 59"/>
          <p:cNvSpPr txBox="1"/>
          <p:nvPr/>
        </p:nvSpPr>
        <p:spPr>
          <a:xfrm>
            <a:off x="6843293" y="3096392"/>
            <a:ext cx="492443"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突出</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问题</a:t>
            </a:r>
          </a:p>
        </p:txBody>
      </p:sp>
      <p:sp>
        <p:nvSpPr>
          <p:cNvPr id="22" name="TextBox 21"/>
          <p:cNvSpPr txBox="1"/>
          <p:nvPr/>
        </p:nvSpPr>
        <p:spPr>
          <a:xfrm>
            <a:off x="186037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419872"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2" name="TextBox 61"/>
          <p:cNvSpPr txBox="1"/>
          <p:nvPr/>
        </p:nvSpPr>
        <p:spPr>
          <a:xfrm>
            <a:off x="5001293"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6585469" y="4230232"/>
            <a:ext cx="992579" cy="738664"/>
          </a:xfrm>
          <a:prstGeom prst="rect">
            <a:avLst/>
          </a:prstGeom>
          <a:noFill/>
        </p:spPr>
        <p:txBody>
          <a:bodyPr wrap="none" rtlCol="0">
            <a:spAutoFit/>
          </a:bodyPr>
          <a:lstStyle/>
          <a:p>
            <a:r>
              <a:rPr lang="zh-CN" altLang="en-US" sz="1050" dirty="0">
                <a:solidFill>
                  <a:schemeClr val="bg1">
                    <a:lumMod val="95000"/>
                  </a:schemeClr>
                </a:solidFill>
                <a:latin typeface="微软雅黑" panose="020B0503020204020204" pitchFamily="34" charset="-122"/>
                <a:ea typeface="微软雅黑" panose="020B0503020204020204" pitchFamily="34" charset="-122"/>
              </a:rPr>
              <a:t>相关对策文本</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内容相关对策</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文本内容相关</a:t>
            </a:r>
            <a:endParaRPr lang="en-US" altLang="zh-CN" sz="105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95000"/>
                  </a:schemeClr>
                </a:solidFill>
                <a:latin typeface="微软雅黑" panose="020B0503020204020204" pitchFamily="34" charset="-122"/>
                <a:ea typeface="微软雅黑" panose="020B0503020204020204" pitchFamily="34" charset="-122"/>
              </a:rPr>
              <a:t>对策文本内容</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937512"/>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125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10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500"/>
                                        <p:tgtEl>
                                          <p:spTgt spid="9"/>
                                        </p:tgtEl>
                                      </p:cBhvr>
                                    </p:animEffect>
                                    <p:anim calcmode="lin" valueType="num">
                                      <p:cBhvr>
                                        <p:cTn id="36" dur="1500" fill="hold"/>
                                        <p:tgtEl>
                                          <p:spTgt spid="9"/>
                                        </p:tgtEl>
                                        <p:attrNameLst>
                                          <p:attrName>ppt_x</p:attrName>
                                        </p:attrNameLst>
                                      </p:cBhvr>
                                      <p:tavLst>
                                        <p:tav tm="0">
                                          <p:val>
                                            <p:strVal val="#ppt_x"/>
                                          </p:val>
                                        </p:tav>
                                        <p:tav tm="100000">
                                          <p:val>
                                            <p:strVal val="#ppt_x"/>
                                          </p:val>
                                        </p:tav>
                                      </p:tavLst>
                                    </p:anim>
                                    <p:anim calcmode="lin" valueType="num">
                                      <p:cBhvr>
                                        <p:cTn id="37"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righ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up)">
                                      <p:cBhvr>
                                        <p:cTn id="60" dur="500"/>
                                        <p:tgtEl>
                                          <p:spTgt spid="2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10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wipe(up)">
                                      <p:cBhvr>
                                        <p:cTn id="71" dur="1000"/>
                                        <p:tgtEl>
                                          <p:spTgt spid="4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wipe(up)">
                                      <p:cBhvr>
                                        <p:cTn id="74" dur="750"/>
                                        <p:tgtEl>
                                          <p:spTgt spid="5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up)">
                                      <p:cBhvr>
                                        <p:cTn id="77" dur="1750"/>
                                        <p:tgtEl>
                                          <p:spTgt spid="6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1000"/>
                                        <p:tgtEl>
                                          <p:spTgt spid="56"/>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wipe(up)">
                                      <p:cBhvr>
                                        <p:cTn id="88" dur="1000"/>
                                        <p:tgtEl>
                                          <p:spTgt spid="59"/>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1750"/>
                                        <p:tgtEl>
                                          <p:spTgt spid="6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wipe(up)">
                                      <p:cBhvr>
                                        <p:cTn id="96" dur="500"/>
                                        <p:tgtEl>
                                          <p:spTgt spid="44"/>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up)">
                                      <p:cBhvr>
                                        <p:cTn id="99" dur="1500"/>
                                        <p:tgtEl>
                                          <p:spTgt spid="57"/>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up)">
                                      <p:cBhvr>
                                        <p:cTn id="102" dur="1000"/>
                                        <p:tgtEl>
                                          <p:spTgt spid="6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wipe(up)">
                                      <p:cBhvr>
                                        <p:cTn id="105" dur="17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9" grpId="0"/>
      <p:bldP spid="18" grpId="0" animBg="1"/>
      <p:bldP spid="36" grpId="0" animBg="1"/>
      <p:bldP spid="39" grpId="0" animBg="1"/>
      <p:bldP spid="42" grpId="0" animBg="1"/>
      <p:bldP spid="44" grpId="0" animBg="1"/>
      <p:bldP spid="47" grpId="0" animBg="1"/>
      <p:bldP spid="20" grpId="0" animBg="1"/>
      <p:bldP spid="48" grpId="0" animBg="1"/>
      <p:bldP spid="56" grpId="0" animBg="1"/>
      <p:bldP spid="57" grpId="0" animBg="1"/>
      <p:bldP spid="21" grpId="0"/>
      <p:bldP spid="58" grpId="0"/>
      <p:bldP spid="59" grpId="0"/>
      <p:bldP spid="60" grpId="0"/>
      <p:bldP spid="22" grpId="0"/>
      <p:bldP spid="61" grpId="0"/>
      <p:bldP spid="62" grpId="0"/>
      <p:bldP spid="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977788"/>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473732"/>
            <a:ext cx="1620957"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论文总结</a:t>
            </a:r>
          </a:p>
        </p:txBody>
      </p:sp>
      <p:sp>
        <p:nvSpPr>
          <p:cNvPr id="16" name="TextBox 15"/>
          <p:cNvSpPr txBox="1"/>
          <p:nvPr/>
        </p:nvSpPr>
        <p:spPr>
          <a:xfrm>
            <a:off x="5052099" y="3050376"/>
            <a:ext cx="1428596" cy="523220"/>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研究总结</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亮点和不足</a:t>
            </a:r>
          </a:p>
        </p:txBody>
      </p:sp>
      <p:sp>
        <p:nvSpPr>
          <p:cNvPr id="17" name="燕尾形 16"/>
          <p:cNvSpPr/>
          <p:nvPr/>
        </p:nvSpPr>
        <p:spPr>
          <a:xfrm>
            <a:off x="4101237" y="2663334"/>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4"/>
          <p:cNvGrpSpPr>
            <a:grpSpLocks noChangeAspect="1"/>
          </p:cNvGrpSpPr>
          <p:nvPr/>
        </p:nvGrpSpPr>
        <p:grpSpPr bwMode="auto">
          <a:xfrm>
            <a:off x="2639678" y="2474577"/>
            <a:ext cx="851058" cy="1153303"/>
            <a:chOff x="2773" y="2014"/>
            <a:chExt cx="214" cy="290"/>
          </a:xfrm>
          <a:solidFill>
            <a:schemeClr val="tx2">
              <a:lumMod val="75000"/>
            </a:schemeClr>
          </a:solidFill>
        </p:grpSpPr>
        <p:sp>
          <p:nvSpPr>
            <p:cNvPr id="11" name="Freeform 5"/>
            <p:cNvSpPr>
              <a:spLocks/>
            </p:cNvSpPr>
            <p:nvPr/>
          </p:nvSpPr>
          <p:spPr bwMode="auto">
            <a:xfrm>
              <a:off x="2773" y="2052"/>
              <a:ext cx="214" cy="252"/>
            </a:xfrm>
            <a:custGeom>
              <a:avLst/>
              <a:gdLst>
                <a:gd name="T0" fmla="*/ 185 w 214"/>
                <a:gd name="T1" fmla="*/ 0 h 252"/>
                <a:gd name="T2" fmla="*/ 214 w 214"/>
                <a:gd name="T3" fmla="*/ 0 h 252"/>
                <a:gd name="T4" fmla="*/ 214 w 214"/>
                <a:gd name="T5" fmla="*/ 252 h 252"/>
                <a:gd name="T6" fmla="*/ 0 w 214"/>
                <a:gd name="T7" fmla="*/ 252 h 252"/>
                <a:gd name="T8" fmla="*/ 0 w 214"/>
                <a:gd name="T9" fmla="*/ 0 h 252"/>
                <a:gd name="T10" fmla="*/ 29 w 214"/>
                <a:gd name="T11" fmla="*/ 0 h 252"/>
                <a:gd name="T12" fmla="*/ 0 60000 65536"/>
                <a:gd name="T13" fmla="*/ 0 60000 65536"/>
                <a:gd name="T14" fmla="*/ 0 60000 65536"/>
                <a:gd name="T15" fmla="*/ 0 60000 65536"/>
                <a:gd name="T16" fmla="*/ 0 60000 65536"/>
                <a:gd name="T17" fmla="*/ 0 60000 65536"/>
                <a:gd name="T18" fmla="*/ 0 w 214"/>
                <a:gd name="T19" fmla="*/ 0 h 252"/>
                <a:gd name="T20" fmla="*/ 214 w 214"/>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214" h="252">
                  <a:moveTo>
                    <a:pt x="185" y="0"/>
                  </a:moveTo>
                  <a:lnTo>
                    <a:pt x="214" y="0"/>
                  </a:lnTo>
                  <a:lnTo>
                    <a:pt x="214" y="252"/>
                  </a:lnTo>
                  <a:lnTo>
                    <a:pt x="0" y="252"/>
                  </a:lnTo>
                  <a:lnTo>
                    <a:pt x="0" y="0"/>
                  </a:lnTo>
                  <a:lnTo>
                    <a:pt x="29" y="0"/>
                  </a:lnTo>
                </a:path>
              </a:pathLst>
            </a:custGeom>
            <a:grpFill/>
            <a:ln w="76200">
              <a:solidFill>
                <a:srgbClr val="FFFFFF"/>
              </a:solidFill>
              <a:miter lim="800000"/>
              <a:headEnd/>
              <a:tailEnd/>
            </a:ln>
            <a:extLst/>
          </p:spPr>
          <p:txBody>
            <a:bodyPr/>
            <a:lstStyle/>
            <a:p>
              <a:endParaRPr lang="zh-CN" altLang="en-US"/>
            </a:p>
          </p:txBody>
        </p:sp>
        <p:sp>
          <p:nvSpPr>
            <p:cNvPr id="18" name="Freeform 6"/>
            <p:cNvSpPr>
              <a:spLocks/>
            </p:cNvSpPr>
            <p:nvPr/>
          </p:nvSpPr>
          <p:spPr bwMode="auto">
            <a:xfrm>
              <a:off x="2831" y="2014"/>
              <a:ext cx="98" cy="58"/>
            </a:xfrm>
            <a:custGeom>
              <a:avLst/>
              <a:gdLst>
                <a:gd name="T0" fmla="*/ 3530 w 40"/>
                <a:gd name="T1" fmla="*/ 1974 h 24"/>
                <a:gd name="T2" fmla="*/ 3530 w 40"/>
                <a:gd name="T3" fmla="*/ 648 h 24"/>
                <a:gd name="T4" fmla="*/ 2484 w 40"/>
                <a:gd name="T5" fmla="*/ 648 h 24"/>
                <a:gd name="T6" fmla="*/ 1764 w 40"/>
                <a:gd name="T7" fmla="*/ 0 h 24"/>
                <a:gd name="T8" fmla="*/ 1044 w 40"/>
                <a:gd name="T9" fmla="*/ 648 h 24"/>
                <a:gd name="T10" fmla="*/ 0 w 40"/>
                <a:gd name="T11" fmla="*/ 648 h 24"/>
                <a:gd name="T12" fmla="*/ 0 w 40"/>
                <a:gd name="T13" fmla="*/ 1974 h 24"/>
                <a:gd name="T14" fmla="*/ 3530 w 40"/>
                <a:gd name="T15" fmla="*/ 1974 h 24"/>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4"/>
                <a:gd name="T26" fmla="*/ 40 w 4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4">
                  <a:moveTo>
                    <a:pt x="40" y="24"/>
                  </a:moveTo>
                  <a:cubicBezTo>
                    <a:pt x="40" y="8"/>
                    <a:pt x="40" y="8"/>
                    <a:pt x="40" y="8"/>
                  </a:cubicBezTo>
                  <a:cubicBezTo>
                    <a:pt x="28" y="8"/>
                    <a:pt x="28" y="8"/>
                    <a:pt x="28" y="8"/>
                  </a:cubicBezTo>
                  <a:cubicBezTo>
                    <a:pt x="28" y="4"/>
                    <a:pt x="24" y="0"/>
                    <a:pt x="20" y="0"/>
                  </a:cubicBezTo>
                  <a:cubicBezTo>
                    <a:pt x="16" y="0"/>
                    <a:pt x="12" y="4"/>
                    <a:pt x="12" y="8"/>
                  </a:cubicBezTo>
                  <a:cubicBezTo>
                    <a:pt x="0" y="8"/>
                    <a:pt x="0" y="8"/>
                    <a:pt x="0" y="8"/>
                  </a:cubicBezTo>
                  <a:cubicBezTo>
                    <a:pt x="0" y="24"/>
                    <a:pt x="0" y="24"/>
                    <a:pt x="0" y="24"/>
                  </a:cubicBezTo>
                  <a:lnTo>
                    <a:pt x="40" y="24"/>
                  </a:lnTo>
                  <a:close/>
                </a:path>
              </a:pathLst>
            </a:custGeom>
            <a:grpFill/>
            <a:ln w="76200">
              <a:solidFill>
                <a:srgbClr val="FFFFFF"/>
              </a:solidFill>
              <a:miter lim="800000"/>
              <a:headEnd/>
              <a:tailEnd/>
            </a:ln>
            <a:extLst/>
          </p:spPr>
          <p:txBody>
            <a:bodyPr/>
            <a:lstStyle/>
            <a:p>
              <a:endParaRPr lang="zh-CN" altLang="en-US"/>
            </a:p>
          </p:txBody>
        </p:sp>
        <p:sp>
          <p:nvSpPr>
            <p:cNvPr id="19" name="Line 7"/>
            <p:cNvSpPr>
              <a:spLocks noChangeShapeType="1"/>
            </p:cNvSpPr>
            <p:nvPr/>
          </p:nvSpPr>
          <p:spPr bwMode="auto">
            <a:xfrm flipH="1">
              <a:off x="2822" y="2168"/>
              <a:ext cx="117" cy="0"/>
            </a:xfrm>
            <a:prstGeom prst="line">
              <a:avLst/>
            </a:prstGeom>
            <a:grpFill/>
            <a:ln w="76200">
              <a:solidFill>
                <a:srgbClr val="FFFFFF"/>
              </a:solidFill>
              <a:miter lim="800000"/>
              <a:headEnd/>
              <a:tailEnd/>
            </a:ln>
            <a:extLst/>
          </p:spPr>
          <p:txBody>
            <a:bodyPr/>
            <a:lstStyle/>
            <a:p>
              <a:endParaRPr lang="zh-CN" altLang="en-US"/>
            </a:p>
          </p:txBody>
        </p:sp>
        <p:sp>
          <p:nvSpPr>
            <p:cNvPr id="20" name="Line 8"/>
            <p:cNvSpPr>
              <a:spLocks noChangeShapeType="1"/>
            </p:cNvSpPr>
            <p:nvPr/>
          </p:nvSpPr>
          <p:spPr bwMode="auto">
            <a:xfrm flipH="1">
              <a:off x="2822" y="2207"/>
              <a:ext cx="117" cy="0"/>
            </a:xfrm>
            <a:prstGeom prst="line">
              <a:avLst/>
            </a:prstGeom>
            <a:grpFill/>
            <a:ln w="76200">
              <a:solidFill>
                <a:srgbClr val="FFFFFF"/>
              </a:solidFill>
              <a:miter lim="800000"/>
              <a:headEnd/>
              <a:tailEnd/>
            </a:ln>
            <a:extLst/>
          </p:spPr>
          <p:txBody>
            <a:bodyPr/>
            <a:lstStyle/>
            <a:p>
              <a:endParaRPr lang="zh-CN" altLang="en-US"/>
            </a:p>
          </p:txBody>
        </p:sp>
        <p:sp>
          <p:nvSpPr>
            <p:cNvPr id="21" name="Line 9"/>
            <p:cNvSpPr>
              <a:spLocks noChangeShapeType="1"/>
            </p:cNvSpPr>
            <p:nvPr/>
          </p:nvSpPr>
          <p:spPr bwMode="auto">
            <a:xfrm flipH="1">
              <a:off x="2822" y="2246"/>
              <a:ext cx="117" cy="0"/>
            </a:xfrm>
            <a:prstGeom prst="line">
              <a:avLst/>
            </a:prstGeom>
            <a:grpFill/>
            <a:ln w="76200">
              <a:solidFill>
                <a:srgbClr val="FFFFFF"/>
              </a:solidFill>
              <a:miter lim="800000"/>
              <a:headEnd/>
              <a:tailEnd/>
            </a:ln>
            <a:extLst/>
          </p:spPr>
          <p:txBody>
            <a:bodyPr/>
            <a:lstStyle/>
            <a:p>
              <a:endParaRPr lang="zh-CN" altLang="en-US"/>
            </a:p>
          </p:txBody>
        </p:sp>
        <p:sp>
          <p:nvSpPr>
            <p:cNvPr id="22" name="Line 10"/>
            <p:cNvSpPr>
              <a:spLocks noChangeShapeType="1"/>
            </p:cNvSpPr>
            <p:nvPr/>
          </p:nvSpPr>
          <p:spPr bwMode="auto">
            <a:xfrm flipH="1">
              <a:off x="2822" y="2130"/>
              <a:ext cx="117" cy="0"/>
            </a:xfrm>
            <a:prstGeom prst="line">
              <a:avLst/>
            </a:prstGeom>
            <a:grpFill/>
            <a:ln w="76200">
              <a:solidFill>
                <a:srgbClr val="FFFFFF"/>
              </a:solidFill>
              <a:miter lim="800000"/>
              <a:headEnd/>
              <a:tailEnd/>
            </a:ln>
            <a:extLst/>
          </p:spPr>
          <p:txBody>
            <a:bodyPr/>
            <a:lstStyle/>
            <a:p>
              <a:endParaRPr lang="zh-CN" altLang="en-US"/>
            </a:p>
          </p:txBody>
        </p:sp>
      </p:grpSp>
    </p:spTree>
    <p:extLst>
      <p:ext uri="{BB962C8B-B14F-4D97-AF65-F5344CB8AC3E}">
        <p14:creationId xmlns:p14="http://schemas.microsoft.com/office/powerpoint/2010/main" val="292794713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5" grpId="0" animBg="1"/>
      <p:bldP spid="12" grpId="0" animBg="1"/>
      <p:bldP spid="14" grpId="0"/>
      <p:bldP spid="16" grpId="0"/>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005403"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研究总结</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5"/>
          <p:cNvSpPr txBox="1"/>
          <p:nvPr/>
        </p:nvSpPr>
        <p:spPr>
          <a:xfrm>
            <a:off x="3402618" y="206084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46" name="椭圆 45"/>
          <p:cNvSpPr/>
          <p:nvPr/>
        </p:nvSpPr>
        <p:spPr>
          <a:xfrm>
            <a:off x="2267744" y="3104376"/>
            <a:ext cx="838452" cy="841165"/>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49" name="任意多边形 48"/>
          <p:cNvSpPr/>
          <p:nvPr/>
        </p:nvSpPr>
        <p:spPr>
          <a:xfrm>
            <a:off x="2460399" y="3321450"/>
            <a:ext cx="453143" cy="407015"/>
          </a:xfrm>
          <a:custGeom>
            <a:avLst/>
            <a:gdLst>
              <a:gd name="connsiteX0" fmla="*/ 0 w 264714"/>
              <a:gd name="connsiteY0" fmla="*/ 50792 h 238243"/>
              <a:gd name="connsiteX1" fmla="*/ 2265 w 264714"/>
              <a:gd name="connsiteY1" fmla="*/ 50792 h 238243"/>
              <a:gd name="connsiteX2" fmla="*/ 32565 w 264714"/>
              <a:gd name="connsiteY2" fmla="*/ 171993 h 238243"/>
              <a:gd name="connsiteX3" fmla="*/ 232151 w 264714"/>
              <a:gd name="connsiteY3" fmla="*/ 171993 h 238243"/>
              <a:gd name="connsiteX4" fmla="*/ 262451 w 264714"/>
              <a:gd name="connsiteY4" fmla="*/ 50792 h 238243"/>
              <a:gd name="connsiteX5" fmla="*/ 264714 w 264714"/>
              <a:gd name="connsiteY5" fmla="*/ 50792 h 238243"/>
              <a:gd name="connsiteX6" fmla="*/ 264714 w 264714"/>
              <a:gd name="connsiteY6" fmla="*/ 238243 h 238243"/>
              <a:gd name="connsiteX7" fmla="*/ 0 w 264714"/>
              <a:gd name="connsiteY7" fmla="*/ 238243 h 238243"/>
              <a:gd name="connsiteX8" fmla="*/ 26472 w 264714"/>
              <a:gd name="connsiteY8" fmla="*/ 0 h 238243"/>
              <a:gd name="connsiteX9" fmla="*/ 238243 w 264714"/>
              <a:gd name="connsiteY9" fmla="*/ 0 h 238243"/>
              <a:gd name="connsiteX10" fmla="*/ 205154 w 264714"/>
              <a:gd name="connsiteY10" fmla="*/ 132357 h 238243"/>
              <a:gd name="connsiteX11" fmla="*/ 59561 w 264714"/>
              <a:gd name="connsiteY11" fmla="*/ 132357 h 23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4714" h="238243">
                <a:moveTo>
                  <a:pt x="0" y="50792"/>
                </a:moveTo>
                <a:lnTo>
                  <a:pt x="2265" y="50792"/>
                </a:lnTo>
                <a:lnTo>
                  <a:pt x="32565" y="171993"/>
                </a:lnTo>
                <a:lnTo>
                  <a:pt x="232151" y="171993"/>
                </a:lnTo>
                <a:lnTo>
                  <a:pt x="262451" y="50792"/>
                </a:lnTo>
                <a:lnTo>
                  <a:pt x="264714" y="50792"/>
                </a:lnTo>
                <a:lnTo>
                  <a:pt x="264714" y="238243"/>
                </a:lnTo>
                <a:lnTo>
                  <a:pt x="0" y="238243"/>
                </a:lnTo>
                <a:close/>
                <a:moveTo>
                  <a:pt x="26472" y="0"/>
                </a:moveTo>
                <a:lnTo>
                  <a:pt x="238243" y="0"/>
                </a:lnTo>
                <a:lnTo>
                  <a:pt x="205154" y="132357"/>
                </a:lnTo>
                <a:lnTo>
                  <a:pt x="59561" y="1323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0" name="椭圆 49"/>
          <p:cNvSpPr/>
          <p:nvPr/>
        </p:nvSpPr>
        <p:spPr>
          <a:xfrm>
            <a:off x="2267744" y="1964733"/>
            <a:ext cx="838452" cy="83845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pic>
        <p:nvPicPr>
          <p:cNvPr id="51" name="图片 19"/>
          <p:cNvPicPr>
            <a:picLocks noChangeAspect="1"/>
          </p:cNvPicPr>
          <p:nvPr/>
        </p:nvPicPr>
        <p:blipFill>
          <a:blip r:embed="rId3" cstate="print">
            <a:extLst>
              <a:ext uri="{28A0092B-C50C-407E-A947-70E740481C1C}">
                <a14:useLocalDpi xmlns:a14="http://schemas.microsoft.com/office/drawing/2010/main" val="0"/>
              </a:ext>
            </a:extLst>
          </a:blip>
          <a:srcRect t="5220"/>
          <a:stretch>
            <a:fillRect/>
          </a:stretch>
        </p:blipFill>
        <p:spPr bwMode="auto">
          <a:xfrm>
            <a:off x="2403416" y="2157387"/>
            <a:ext cx="564395" cy="4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椭圆 51"/>
          <p:cNvSpPr/>
          <p:nvPr/>
        </p:nvSpPr>
        <p:spPr>
          <a:xfrm>
            <a:off x="2267744" y="4293096"/>
            <a:ext cx="838452" cy="838451"/>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3" name="任意多边形 52"/>
          <p:cNvSpPr/>
          <p:nvPr/>
        </p:nvSpPr>
        <p:spPr>
          <a:xfrm>
            <a:off x="2457684" y="4523737"/>
            <a:ext cx="458571" cy="377168"/>
          </a:xfrm>
          <a:custGeom>
            <a:avLst/>
            <a:gdLst>
              <a:gd name="connsiteX0" fmla="*/ 226044 w 267903"/>
              <a:gd name="connsiteY0" fmla="*/ 31075 h 219795"/>
              <a:gd name="connsiteX1" fmla="*/ 242835 w 267903"/>
              <a:gd name="connsiteY1" fmla="*/ 31075 h 219795"/>
              <a:gd name="connsiteX2" fmla="*/ 267903 w 267903"/>
              <a:gd name="connsiteY2" fmla="*/ 56143 h 219795"/>
              <a:gd name="connsiteX3" fmla="*/ 267903 w 267903"/>
              <a:gd name="connsiteY3" fmla="*/ 118810 h 219795"/>
              <a:gd name="connsiteX4" fmla="*/ 267903 w 267903"/>
              <a:gd name="connsiteY4" fmla="*/ 156410 h 219795"/>
              <a:gd name="connsiteX5" fmla="*/ 242835 w 267903"/>
              <a:gd name="connsiteY5" fmla="*/ 181478 h 219795"/>
              <a:gd name="connsiteX6" fmla="*/ 223253 w 267903"/>
              <a:gd name="connsiteY6" fmla="*/ 181478 h 219795"/>
              <a:gd name="connsiteX7" fmla="*/ 174775 w 267903"/>
              <a:gd name="connsiteY7" fmla="*/ 219795 h 219795"/>
              <a:gd name="connsiteX8" fmla="*/ 156277 w 267903"/>
              <a:gd name="connsiteY8" fmla="*/ 181478 h 219795"/>
              <a:gd name="connsiteX9" fmla="*/ 25068 w 267903"/>
              <a:gd name="connsiteY9" fmla="*/ 181478 h 219795"/>
              <a:gd name="connsiteX10" fmla="*/ 0 w 267903"/>
              <a:gd name="connsiteY10" fmla="*/ 156410 h 219795"/>
              <a:gd name="connsiteX11" fmla="*/ 0 w 267903"/>
              <a:gd name="connsiteY11" fmla="*/ 138206 h 219795"/>
              <a:gd name="connsiteX12" fmla="*/ 419 w 267903"/>
              <a:gd name="connsiteY12" fmla="*/ 138379 h 219795"/>
              <a:gd name="connsiteX13" fmla="*/ 202343 w 267903"/>
              <a:gd name="connsiteY13" fmla="*/ 138379 h 219795"/>
              <a:gd name="connsiteX14" fmla="*/ 226044 w 267903"/>
              <a:gd name="connsiteY14" fmla="*/ 114678 h 219795"/>
              <a:gd name="connsiteX15" fmla="*/ 19087 w 267903"/>
              <a:gd name="connsiteY15" fmla="*/ 0 h 219795"/>
              <a:gd name="connsiteX16" fmla="*/ 181703 w 267903"/>
              <a:gd name="connsiteY16" fmla="*/ 0 h 219795"/>
              <a:gd name="connsiteX17" fmla="*/ 200790 w 267903"/>
              <a:gd name="connsiteY17" fmla="*/ 19087 h 219795"/>
              <a:gd name="connsiteX18" fmla="*/ 200790 w 267903"/>
              <a:gd name="connsiteY18" fmla="*/ 95432 h 219795"/>
              <a:gd name="connsiteX19" fmla="*/ 181703 w 267903"/>
              <a:gd name="connsiteY19" fmla="*/ 114519 h 219795"/>
              <a:gd name="connsiteX20" fmla="*/ 19087 w 267903"/>
              <a:gd name="connsiteY20" fmla="*/ 114519 h 219795"/>
              <a:gd name="connsiteX21" fmla="*/ 0 w 267903"/>
              <a:gd name="connsiteY21" fmla="*/ 95432 h 219795"/>
              <a:gd name="connsiteX22" fmla="*/ 0 w 267903"/>
              <a:gd name="connsiteY22" fmla="*/ 19087 h 219795"/>
              <a:gd name="connsiteX23" fmla="*/ 19087 w 267903"/>
              <a:gd name="connsiteY23" fmla="*/ 0 h 21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7903" h="219795">
                <a:moveTo>
                  <a:pt x="226044" y="31075"/>
                </a:moveTo>
                <a:lnTo>
                  <a:pt x="242835" y="31075"/>
                </a:lnTo>
                <a:cubicBezTo>
                  <a:pt x="256680" y="31075"/>
                  <a:pt x="267903" y="42298"/>
                  <a:pt x="267903" y="56143"/>
                </a:cubicBezTo>
                <a:lnTo>
                  <a:pt x="267903" y="118810"/>
                </a:lnTo>
                <a:lnTo>
                  <a:pt x="267903" y="156410"/>
                </a:lnTo>
                <a:cubicBezTo>
                  <a:pt x="267903" y="170255"/>
                  <a:pt x="256680" y="181478"/>
                  <a:pt x="242835" y="181478"/>
                </a:cubicBezTo>
                <a:lnTo>
                  <a:pt x="223253" y="181478"/>
                </a:lnTo>
                <a:lnTo>
                  <a:pt x="174775" y="219795"/>
                </a:lnTo>
                <a:lnTo>
                  <a:pt x="156277" y="181478"/>
                </a:lnTo>
                <a:lnTo>
                  <a:pt x="25068" y="181478"/>
                </a:lnTo>
                <a:cubicBezTo>
                  <a:pt x="11223" y="181478"/>
                  <a:pt x="0" y="170255"/>
                  <a:pt x="0" y="156410"/>
                </a:cubicBezTo>
                <a:lnTo>
                  <a:pt x="0" y="138206"/>
                </a:lnTo>
                <a:lnTo>
                  <a:pt x="419" y="138379"/>
                </a:lnTo>
                <a:lnTo>
                  <a:pt x="202343" y="138379"/>
                </a:lnTo>
                <a:cubicBezTo>
                  <a:pt x="215433" y="138379"/>
                  <a:pt x="226044" y="127768"/>
                  <a:pt x="226044" y="114678"/>
                </a:cubicBezTo>
                <a:close/>
                <a:moveTo>
                  <a:pt x="19087" y="0"/>
                </a:moveTo>
                <a:lnTo>
                  <a:pt x="181703" y="0"/>
                </a:lnTo>
                <a:cubicBezTo>
                  <a:pt x="192244" y="0"/>
                  <a:pt x="200790" y="8546"/>
                  <a:pt x="200790" y="19087"/>
                </a:cubicBezTo>
                <a:lnTo>
                  <a:pt x="200790" y="95432"/>
                </a:lnTo>
                <a:cubicBezTo>
                  <a:pt x="200790" y="105973"/>
                  <a:pt x="192244" y="114519"/>
                  <a:pt x="181703" y="114519"/>
                </a:cubicBezTo>
                <a:lnTo>
                  <a:pt x="19087" y="114519"/>
                </a:lnTo>
                <a:cubicBezTo>
                  <a:pt x="8546" y="114519"/>
                  <a:pt x="0" y="105973"/>
                  <a:pt x="0" y="95432"/>
                </a:cubicBezTo>
                <a:lnTo>
                  <a:pt x="0" y="19087"/>
                </a:lnTo>
                <a:cubicBezTo>
                  <a:pt x="0" y="8546"/>
                  <a:pt x="8546" y="0"/>
                  <a:pt x="19087" y="0"/>
                </a:cubicBezTo>
                <a:close/>
              </a:path>
            </a:pathLst>
          </a:cu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2">
                  <a:lumMod val="75000"/>
                </a:schemeClr>
              </a:solidFill>
            </a:endParaRPr>
          </a:p>
        </p:txBody>
      </p:sp>
      <p:sp>
        <p:nvSpPr>
          <p:cNvPr id="54" name="文本框 5"/>
          <p:cNvSpPr txBox="1"/>
          <p:nvPr/>
        </p:nvSpPr>
        <p:spPr>
          <a:xfrm>
            <a:off x="3419872" y="3140968"/>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sp>
        <p:nvSpPr>
          <p:cNvPr id="55" name="文本框 5"/>
          <p:cNvSpPr txBox="1"/>
          <p:nvPr/>
        </p:nvSpPr>
        <p:spPr>
          <a:xfrm>
            <a:off x="3419872" y="4365104"/>
            <a:ext cx="4121710" cy="656651"/>
          </a:xfrm>
          <a:prstGeom prst="rect">
            <a:avLst/>
          </a:prstGeom>
        </p:spPr>
        <p:txBody>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nSpc>
                <a:spcPct val="130000"/>
              </a:lnSpc>
              <a:defRPr/>
            </a:pPr>
            <a:r>
              <a:rPr lang="zh-CN" altLang="en-US" sz="1050" dirty="0">
                <a:solidFill>
                  <a:schemeClr val="tx2">
                    <a:lumMod val="75000"/>
                  </a:schemeClr>
                </a:solidFill>
                <a:latin typeface="Arial" panose="020B0604020202020204" pitchFamily="34" charset="0"/>
              </a:rPr>
              <a:t>添加内容添加内容添加内容添加内容添加内容添加内容添加内容添加内容添加内容添加内容添加内容添加内容添加内容添加内容添加内容添加内容</a:t>
            </a:r>
          </a:p>
        </p:txBody>
      </p:sp>
      <p:cxnSp>
        <p:nvCxnSpPr>
          <p:cNvPr id="17" name="直接连接符 16"/>
          <p:cNvCxnSpPr/>
          <p:nvPr/>
        </p:nvCxnSpPr>
        <p:spPr>
          <a:xfrm>
            <a:off x="3312432" y="1964733"/>
            <a:ext cx="0" cy="333647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45125"/>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Scale>
                                      <p:cBhvr>
                                        <p:cTn id="35"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8"/>
                                        </p:tgtEl>
                                        <p:attrNameLst>
                                          <p:attrName>ppt_x</p:attrName>
                                          <p:attrName>ppt_y</p:attrName>
                                        </p:attrNameLst>
                                      </p:cBhvr>
                                    </p:animMotion>
                                    <p:animEffect transition="in" filter="fade">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heel(1)">
                                      <p:cBhvr>
                                        <p:cTn id="42" dur="20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p:cTn id="47" dur="1000" fill="hold"/>
                                        <p:tgtEl>
                                          <p:spTgt spid="51"/>
                                        </p:tgtEl>
                                        <p:attrNameLst>
                                          <p:attrName>ppt_w</p:attrName>
                                        </p:attrNameLst>
                                      </p:cBhvr>
                                      <p:tavLst>
                                        <p:tav tm="0">
                                          <p:val>
                                            <p:fltVal val="0"/>
                                          </p:val>
                                        </p:tav>
                                        <p:tav tm="100000">
                                          <p:val>
                                            <p:strVal val="#ppt_w"/>
                                          </p:val>
                                        </p:tav>
                                      </p:tavLst>
                                    </p:anim>
                                    <p:anim calcmode="lin" valueType="num">
                                      <p:cBhvr>
                                        <p:cTn id="48" dur="1000" fill="hold"/>
                                        <p:tgtEl>
                                          <p:spTgt spid="51"/>
                                        </p:tgtEl>
                                        <p:attrNameLst>
                                          <p:attrName>ppt_h</p:attrName>
                                        </p:attrNameLst>
                                      </p:cBhvr>
                                      <p:tavLst>
                                        <p:tav tm="0">
                                          <p:val>
                                            <p:fltVal val="0"/>
                                          </p:val>
                                        </p:tav>
                                        <p:tav tm="100000">
                                          <p:val>
                                            <p:strVal val="#ppt_h"/>
                                          </p:val>
                                        </p:tav>
                                      </p:tavLst>
                                    </p:anim>
                                    <p:anim calcmode="lin" valueType="num">
                                      <p:cBhvr>
                                        <p:cTn id="49" dur="1000" fill="hold"/>
                                        <p:tgtEl>
                                          <p:spTgt spid="51"/>
                                        </p:tgtEl>
                                        <p:attrNameLst>
                                          <p:attrName>style.rotation</p:attrName>
                                        </p:attrNameLst>
                                      </p:cBhvr>
                                      <p:tavLst>
                                        <p:tav tm="0">
                                          <p:val>
                                            <p:fltVal val="90"/>
                                          </p:val>
                                        </p:tav>
                                        <p:tav tm="100000">
                                          <p:val>
                                            <p:fltVal val="0"/>
                                          </p:val>
                                        </p:tav>
                                      </p:tavLst>
                                    </p:anim>
                                    <p:animEffect transition="in" filter="fade">
                                      <p:cBhvr>
                                        <p:cTn id="50" dur="10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left)">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heel(1)">
                                      <p:cBhvr>
                                        <p:cTn id="65" dur="2000"/>
                                        <p:tgtEl>
                                          <p:spTgt spid="46"/>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1000" fill="hold"/>
                                        <p:tgtEl>
                                          <p:spTgt spid="49"/>
                                        </p:tgtEl>
                                        <p:attrNameLst>
                                          <p:attrName>ppt_w</p:attrName>
                                        </p:attrNameLst>
                                      </p:cBhvr>
                                      <p:tavLst>
                                        <p:tav tm="0">
                                          <p:val>
                                            <p:fltVal val="0"/>
                                          </p:val>
                                        </p:tav>
                                        <p:tav tm="100000">
                                          <p:val>
                                            <p:strVal val="#ppt_w"/>
                                          </p:val>
                                        </p:tav>
                                      </p:tavLst>
                                    </p:anim>
                                    <p:anim calcmode="lin" valueType="num">
                                      <p:cBhvr>
                                        <p:cTn id="71" dur="1000" fill="hold"/>
                                        <p:tgtEl>
                                          <p:spTgt spid="49"/>
                                        </p:tgtEl>
                                        <p:attrNameLst>
                                          <p:attrName>ppt_h</p:attrName>
                                        </p:attrNameLst>
                                      </p:cBhvr>
                                      <p:tavLst>
                                        <p:tav tm="0">
                                          <p:val>
                                            <p:fltVal val="0"/>
                                          </p:val>
                                        </p:tav>
                                        <p:tav tm="100000">
                                          <p:val>
                                            <p:strVal val="#ppt_h"/>
                                          </p:val>
                                        </p:tav>
                                      </p:tavLst>
                                    </p:anim>
                                    <p:anim calcmode="lin" valueType="num">
                                      <p:cBhvr>
                                        <p:cTn id="72" dur="1000" fill="hold"/>
                                        <p:tgtEl>
                                          <p:spTgt spid="49"/>
                                        </p:tgtEl>
                                        <p:attrNameLst>
                                          <p:attrName>style.rotation</p:attrName>
                                        </p:attrNameLst>
                                      </p:cBhvr>
                                      <p:tavLst>
                                        <p:tav tm="0">
                                          <p:val>
                                            <p:fltVal val="90"/>
                                          </p:val>
                                        </p:tav>
                                        <p:tav tm="100000">
                                          <p:val>
                                            <p:fltVal val="0"/>
                                          </p:val>
                                        </p:tav>
                                      </p:tavLst>
                                    </p:anim>
                                    <p:animEffect transition="in" filter="fade">
                                      <p:cBhvr>
                                        <p:cTn id="73" dur="1000"/>
                                        <p:tgtEl>
                                          <p:spTgt spid="4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wipe(left)">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wheel(1)">
                                      <p:cBhvr>
                                        <p:cTn id="83" dur="2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31" presetClass="entr" presetSubtype="0" fill="hold" grpId="0" nodeType="clickEffect">
                                  <p:stCondLst>
                                    <p:cond delay="0"/>
                                  </p:stCondLst>
                                  <p:childTnLst>
                                    <p:set>
                                      <p:cBhvr>
                                        <p:cTn id="87" dur="1" fill="hold">
                                          <p:stCondLst>
                                            <p:cond delay="0"/>
                                          </p:stCondLst>
                                        </p:cTn>
                                        <p:tgtEl>
                                          <p:spTgt spid="53"/>
                                        </p:tgtEl>
                                        <p:attrNameLst>
                                          <p:attrName>style.visibility</p:attrName>
                                        </p:attrNameLst>
                                      </p:cBhvr>
                                      <p:to>
                                        <p:strVal val="visible"/>
                                      </p:to>
                                    </p:set>
                                    <p:anim calcmode="lin" valueType="num">
                                      <p:cBhvr>
                                        <p:cTn id="88" dur="1000" fill="hold"/>
                                        <p:tgtEl>
                                          <p:spTgt spid="53"/>
                                        </p:tgtEl>
                                        <p:attrNameLst>
                                          <p:attrName>ppt_w</p:attrName>
                                        </p:attrNameLst>
                                      </p:cBhvr>
                                      <p:tavLst>
                                        <p:tav tm="0">
                                          <p:val>
                                            <p:fltVal val="0"/>
                                          </p:val>
                                        </p:tav>
                                        <p:tav tm="100000">
                                          <p:val>
                                            <p:strVal val="#ppt_w"/>
                                          </p:val>
                                        </p:tav>
                                      </p:tavLst>
                                    </p:anim>
                                    <p:anim calcmode="lin" valueType="num">
                                      <p:cBhvr>
                                        <p:cTn id="89" dur="1000" fill="hold"/>
                                        <p:tgtEl>
                                          <p:spTgt spid="53"/>
                                        </p:tgtEl>
                                        <p:attrNameLst>
                                          <p:attrName>ppt_h</p:attrName>
                                        </p:attrNameLst>
                                      </p:cBhvr>
                                      <p:tavLst>
                                        <p:tav tm="0">
                                          <p:val>
                                            <p:fltVal val="0"/>
                                          </p:val>
                                        </p:tav>
                                        <p:tav tm="100000">
                                          <p:val>
                                            <p:strVal val="#ppt_h"/>
                                          </p:val>
                                        </p:tav>
                                      </p:tavLst>
                                    </p:anim>
                                    <p:anim calcmode="lin" valueType="num">
                                      <p:cBhvr>
                                        <p:cTn id="90" dur="1000" fill="hold"/>
                                        <p:tgtEl>
                                          <p:spTgt spid="53"/>
                                        </p:tgtEl>
                                        <p:attrNameLst>
                                          <p:attrName>style.rotation</p:attrName>
                                        </p:attrNameLst>
                                      </p:cBhvr>
                                      <p:tavLst>
                                        <p:tav tm="0">
                                          <p:val>
                                            <p:fltVal val="90"/>
                                          </p:val>
                                        </p:tav>
                                        <p:tav tm="100000">
                                          <p:val>
                                            <p:fltVal val="0"/>
                                          </p:val>
                                        </p:tav>
                                      </p:tavLst>
                                    </p:anim>
                                    <p:animEffect transition="in" filter="fade">
                                      <p:cBhvr>
                                        <p:cTn id="91" dur="10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38" grpId="0"/>
      <p:bldP spid="46" grpId="0" animBg="1"/>
      <p:bldP spid="49" grpId="0" animBg="1"/>
      <p:bldP spid="50" grpId="0" animBg="1"/>
      <p:bldP spid="52" grpId="0" animBg="1"/>
      <p:bldP spid="53" grpId="0" animBg="1"/>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68560" y="2132856"/>
            <a:ext cx="3384376" cy="18722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835696" y="1860730"/>
            <a:ext cx="2416460" cy="2416460"/>
          </a:xfrm>
          <a:prstGeom prst="ellipse">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067944" y="2708920"/>
            <a:ext cx="2808312" cy="9582"/>
          </a:xfrm>
          <a:prstGeom prst="line">
            <a:avLst/>
          </a:prstGeom>
          <a:ln>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195736" y="2204864"/>
            <a:ext cx="1728192" cy="17281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45253" y="2204864"/>
            <a:ext cx="902811" cy="523220"/>
          </a:xfrm>
          <a:prstGeom prst="rect">
            <a:avLst/>
          </a:prstGeom>
          <a:noFill/>
        </p:spPr>
        <p:txBody>
          <a:bodyPr wrap="none" rtlCol="0">
            <a:spAutoFit/>
          </a:bodyPr>
          <a:lstStyle/>
          <a:p>
            <a:r>
              <a:rPr lang="zh-CN" altLang="en-US" sz="2800" dirty="0">
                <a:solidFill>
                  <a:schemeClr val="bg1">
                    <a:lumMod val="95000"/>
                  </a:schemeClr>
                </a:solidFill>
                <a:latin typeface="微软雅黑" panose="020B0503020204020204" pitchFamily="34" charset="-122"/>
                <a:ea typeface="微软雅黑" panose="020B0503020204020204" pitchFamily="34" charset="-122"/>
              </a:rPr>
              <a:t>绪论</a:t>
            </a:r>
          </a:p>
        </p:txBody>
      </p:sp>
      <p:sp>
        <p:nvSpPr>
          <p:cNvPr id="16" name="TextBox 15"/>
          <p:cNvSpPr txBox="1"/>
          <p:nvPr/>
        </p:nvSpPr>
        <p:spPr>
          <a:xfrm>
            <a:off x="4729514" y="2763505"/>
            <a:ext cx="2146742" cy="1169551"/>
          </a:xfrm>
          <a:prstGeom prst="rect">
            <a:avLst/>
          </a:prstGeom>
          <a:noFill/>
        </p:spPr>
        <p:txBody>
          <a:bodyPr wrap="none" rtlCol="0">
            <a:spAutoFit/>
          </a:bodyPr>
          <a:lstStyle/>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选题背景</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研究意义</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国内外相关研究综述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理论基础与文献综述</a:t>
            </a:r>
            <a:endParaRPr lang="en-US" altLang="zh-CN" sz="1400" dirty="0">
              <a:solidFill>
                <a:schemeClr val="bg1"/>
              </a:solidFill>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sz="1400" dirty="0">
                <a:solidFill>
                  <a:schemeClr val="bg1"/>
                </a:solidFill>
                <a:latin typeface="微软雅黑" panose="020B0503020204020204" pitchFamily="34" charset="-122"/>
                <a:ea typeface="微软雅黑" panose="020B0503020204020204" pitchFamily="34" charset="-122"/>
              </a:rPr>
              <a:t>主要贡献与创新</a:t>
            </a:r>
          </a:p>
        </p:txBody>
      </p:sp>
      <p:sp>
        <p:nvSpPr>
          <p:cNvPr id="17" name="燕尾形 16"/>
          <p:cNvSpPr/>
          <p:nvPr/>
        </p:nvSpPr>
        <p:spPr>
          <a:xfrm>
            <a:off x="4101237" y="2394466"/>
            <a:ext cx="144016" cy="17043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Group 19"/>
          <p:cNvGrpSpPr>
            <a:grpSpLocks noChangeAspect="1"/>
          </p:cNvGrpSpPr>
          <p:nvPr/>
        </p:nvGrpSpPr>
        <p:grpSpPr bwMode="auto">
          <a:xfrm>
            <a:off x="2600352" y="2603366"/>
            <a:ext cx="984091" cy="969650"/>
            <a:chOff x="3869" y="1065"/>
            <a:chExt cx="477" cy="470"/>
          </a:xfrm>
          <a:solidFill>
            <a:schemeClr val="tx2">
              <a:lumMod val="75000"/>
            </a:schemeClr>
          </a:solidFill>
        </p:grpSpPr>
        <p:sp>
          <p:nvSpPr>
            <p:cNvPr id="11" name="Freeform 20"/>
            <p:cNvSpPr>
              <a:spLocks/>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
            <p:cNvSpPr>
              <a:spLocks/>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2"/>
            <p:cNvSpPr>
              <a:spLocks/>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204958664"/>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6512" y="-78618"/>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48264" y="282134"/>
            <a:ext cx="1210588"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亮点和不足</a:t>
            </a:r>
          </a:p>
        </p:txBody>
      </p:sp>
      <p:sp>
        <p:nvSpPr>
          <p:cNvPr id="10" name="圆角矩形 9"/>
          <p:cNvSpPr/>
          <p:nvPr/>
        </p:nvSpPr>
        <p:spPr>
          <a:xfrm>
            <a:off x="971601" y="27432"/>
            <a:ext cx="1838724"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331347" y="9168"/>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论文总结</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82253" y="1923688"/>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894621" y="1916832"/>
            <a:ext cx="3096344" cy="3744416"/>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斜纹 8"/>
          <p:cNvSpPr/>
          <p:nvPr/>
        </p:nvSpPr>
        <p:spPr>
          <a:xfrm>
            <a:off x="1582253" y="1923688"/>
            <a:ext cx="1228072" cy="1073264"/>
          </a:xfrm>
          <a:prstGeom prst="diagStri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斜纹 26"/>
          <p:cNvSpPr/>
          <p:nvPr/>
        </p:nvSpPr>
        <p:spPr>
          <a:xfrm>
            <a:off x="4893302" y="1924272"/>
            <a:ext cx="1228072" cy="1073264"/>
          </a:xfrm>
          <a:prstGeom prst="diagStrip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圆角矩形 27"/>
          <p:cNvSpPr/>
          <p:nvPr/>
        </p:nvSpPr>
        <p:spPr>
          <a:xfrm>
            <a:off x="2027709" y="2293433"/>
            <a:ext cx="850006" cy="632769"/>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5333282" y="2277706"/>
            <a:ext cx="850006" cy="63276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60000"/>
                  <a:lumOff val="40000"/>
                </a:schemeClr>
              </a:solidFill>
            </a:endParaRPr>
          </a:p>
        </p:txBody>
      </p:sp>
      <p:pic>
        <p:nvPicPr>
          <p:cNvPr id="34" name="Picture 2" descr="F:\未标题-1.png"/>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183496" y="2143364"/>
            <a:ext cx="955811" cy="95581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F:\22222222222.png"/>
          <p:cNvPicPr>
            <a:picLocks noChangeAspect="1" noChangeArrowheads="1"/>
          </p:cNvPicPr>
          <p:nvPr/>
        </p:nvPicPr>
        <p:blipFill>
          <a:blip r:embed="rId5">
            <a:lum bright="70000" contrast="-70000"/>
            <a:extLst>
              <a:ext uri="{BEBA8EAE-BF5A-486C-A8C5-ECC9F3942E4B}">
                <a14:imgProps xmlns:a14="http://schemas.microsoft.com/office/drawing/2010/main">
                  <a14:imgLayer r:embed="rId6">
                    <a14:imgEffect>
                      <a14:sharpenSoften amount="50000"/>
                    </a14:imgEffect>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07704" y="2204864"/>
            <a:ext cx="955811" cy="9558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84814" y="3433207"/>
            <a:ext cx="2371162" cy="2516073"/>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292080" y="3389798"/>
            <a:ext cx="2371162" cy="2631490"/>
          </a:xfrm>
          <a:prstGeom prst="rect">
            <a:avLst/>
          </a:prstGeom>
          <a:noFill/>
        </p:spPr>
        <p:txBody>
          <a:bodyPr wrap="none" rtlCol="0">
            <a:spAutoFit/>
          </a:bodyPr>
          <a:lstStyle/>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单击此处输入文本信息内容或者复制</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本信息内容或者复制粘贴已经写好的</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单击此处输入文本信息内容或者</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入文本信息内容或者复制粘贴已经写</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单击此处输入文本信息内容</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或者复制粘贴已经写好的文本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r>
              <a:rPr lang="zh-CN" altLang="en-US" sz="1050" dirty="0">
                <a:solidFill>
                  <a:schemeClr val="bg1">
                    <a:lumMod val="50000"/>
                  </a:schemeClr>
                </a:solidFill>
                <a:latin typeface="微软雅黑" panose="020B0503020204020204" pitchFamily="34" charset="-122"/>
                <a:ea typeface="微软雅黑" panose="020B0503020204020204" pitchFamily="34" charset="-122"/>
              </a:rPr>
              <a:t>单击此</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处输入文本信息内容或者复制粘贴已</a:t>
            </a:r>
            <a:endParaRPr lang="en-US" altLang="zh-CN" sz="105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050" dirty="0">
                <a:solidFill>
                  <a:schemeClr val="bg1">
                    <a:lumMod val="50000"/>
                  </a:schemeClr>
                </a:solidFill>
                <a:latin typeface="微软雅黑" panose="020B0503020204020204" pitchFamily="34" charset="-122"/>
                <a:ea typeface="微软雅黑" panose="020B0503020204020204" pitchFamily="34" charset="-122"/>
              </a:rPr>
              <a:t>经写好的文本</a:t>
            </a:r>
            <a:r>
              <a:rPr lang="en-US" altLang="zh-CN" sz="105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5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987824" y="2883043"/>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00192" y="2889512"/>
            <a:ext cx="1296144" cy="0"/>
          </a:xfrm>
          <a:prstGeom prst="line">
            <a:avLst/>
          </a:prstGeom>
          <a:ln w="19050">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3837" y="2575937"/>
            <a:ext cx="954107"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亮点和不足</a:t>
            </a:r>
          </a:p>
        </p:txBody>
      </p:sp>
      <p:sp>
        <p:nvSpPr>
          <p:cNvPr id="30" name="TextBox 29"/>
          <p:cNvSpPr txBox="1"/>
          <p:nvPr/>
        </p:nvSpPr>
        <p:spPr>
          <a:xfrm>
            <a:off x="6479925" y="2600336"/>
            <a:ext cx="954107"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亮点和不足</a:t>
            </a:r>
          </a:p>
        </p:txBody>
      </p:sp>
    </p:spTree>
    <p:extLst>
      <p:ext uri="{BB962C8B-B14F-4D97-AF65-F5344CB8AC3E}">
        <p14:creationId xmlns:p14="http://schemas.microsoft.com/office/powerpoint/2010/main" val="1260519522"/>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750"/>
                                        <p:tgtEl>
                                          <p:spTgt spid="8"/>
                                        </p:tgtEl>
                                      </p:cBhvr>
                                    </p:animEffect>
                                    <p:anim calcmode="lin" valueType="num">
                                      <p:cBhvr>
                                        <p:cTn id="13" dur="1750" fill="hold"/>
                                        <p:tgtEl>
                                          <p:spTgt spid="8"/>
                                        </p:tgtEl>
                                        <p:attrNameLst>
                                          <p:attrName>ppt_x</p:attrName>
                                        </p:attrNameLst>
                                      </p:cBhvr>
                                      <p:tavLst>
                                        <p:tav tm="0">
                                          <p:val>
                                            <p:strVal val="#ppt_x"/>
                                          </p:val>
                                        </p:tav>
                                        <p:tav tm="100000">
                                          <p:val>
                                            <p:strVal val="#ppt_x"/>
                                          </p:val>
                                        </p:tav>
                                      </p:tavLst>
                                    </p:anim>
                                    <p:anim calcmode="lin" valueType="num">
                                      <p:cBhvr>
                                        <p:cTn id="14" dur="1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750"/>
                                        <p:tgtEl>
                                          <p:spTgt spid="12"/>
                                        </p:tgtEl>
                                      </p:cBhvr>
                                    </p:animEffect>
                                    <p:anim calcmode="lin" valueType="num">
                                      <p:cBhvr>
                                        <p:cTn id="23" dur="1750" fill="hold"/>
                                        <p:tgtEl>
                                          <p:spTgt spid="12"/>
                                        </p:tgtEl>
                                        <p:attrNameLst>
                                          <p:attrName>ppt_x</p:attrName>
                                        </p:attrNameLst>
                                      </p:cBhvr>
                                      <p:tavLst>
                                        <p:tav tm="0">
                                          <p:val>
                                            <p:strVal val="#ppt_x"/>
                                          </p:val>
                                        </p:tav>
                                        <p:tav tm="100000">
                                          <p:val>
                                            <p:strVal val="#ppt_x"/>
                                          </p:val>
                                        </p:tav>
                                      </p:tavLst>
                                    </p:anim>
                                    <p:anim calcmode="lin" valueType="num">
                                      <p:cBhvr>
                                        <p:cTn id="24" dur="1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arn(inVertic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arn(inVertical)">
                                      <p:cBhvr>
                                        <p:cTn id="45" dur="500"/>
                                        <p:tgtEl>
                                          <p:spTgt spid="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arn(inVertical)">
                                      <p:cBhvr>
                                        <p:cTn id="48" dur="500"/>
                                        <p:tgtEl>
                                          <p:spTgt spid="28"/>
                                        </p:tgtEl>
                                      </p:cBhvr>
                                    </p:animEffect>
                                  </p:childTnLst>
                                </p:cTn>
                              </p:par>
                              <p:par>
                                <p:cTn id="49" presetID="16" presetClass="entr" presetSubtype="21"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inVertical)">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randombar(horizontal)">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inVertical)">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barn(inVertical)">
                                      <p:cBhvr>
                                        <p:cTn id="79" dur="500"/>
                                        <p:tgtEl>
                                          <p:spTgt spid="29"/>
                                        </p:tgtEl>
                                      </p:cBhvr>
                                    </p:animEffect>
                                  </p:childTnLst>
                                </p:cTn>
                              </p:par>
                              <p:par>
                                <p:cTn id="80" presetID="16" presetClass="entr" presetSubtype="21" fill="hold"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arn(inVertical)">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left)">
                                      <p:cBhvr>
                                        <p:cTn id="87" dur="500"/>
                                        <p:tgtEl>
                                          <p:spTgt spid="4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randombar(horizontal)">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2" grpId="0" animBg="1"/>
      <p:bldP spid="25" grpId="0" animBg="1"/>
      <p:bldP spid="9" grpId="0" animBg="1"/>
      <p:bldP spid="27" grpId="0" animBg="1"/>
      <p:bldP spid="28" grpId="0" animBg="1"/>
      <p:bldP spid="29" grpId="0" animBg="1"/>
      <p:bldP spid="15" grpId="0"/>
      <p:bldP spid="39" grpId="0"/>
      <p:bldP spid="26"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50626"/>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TextBox 176"/>
          <p:cNvSpPr txBox="1"/>
          <p:nvPr/>
        </p:nvSpPr>
        <p:spPr>
          <a:xfrm>
            <a:off x="3905726" y="1556267"/>
            <a:ext cx="4867038" cy="769441"/>
          </a:xfrm>
          <a:prstGeom prst="rect">
            <a:avLst/>
          </a:prstGeom>
          <a:noFill/>
        </p:spPr>
        <p:txBody>
          <a:bodyPr wrap="none" rtlCol="0">
            <a:spAutoFit/>
          </a:bodyPr>
          <a:lstStyle/>
          <a:p>
            <a:r>
              <a:rPr lang="zh-CN" altLang="en-US" sz="4400" b="1" dirty="0">
                <a:latin typeface="微软雅黑" panose="020B0503020204020204" pitchFamily="34" charset="-122"/>
                <a:ea typeface="微软雅黑" panose="020B0503020204020204" pitchFamily="34" charset="-122"/>
              </a:rPr>
              <a:t>演示完毕 谢谢收看</a:t>
            </a:r>
          </a:p>
        </p:txBody>
      </p:sp>
      <p:cxnSp>
        <p:nvCxnSpPr>
          <p:cNvPr id="179" name="直接连接符 178"/>
          <p:cNvCxnSpPr/>
          <p:nvPr/>
        </p:nvCxnSpPr>
        <p:spPr>
          <a:xfrm>
            <a:off x="3891228" y="1538504"/>
            <a:ext cx="4549522"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3903705" y="2402600"/>
            <a:ext cx="4564610" cy="0"/>
          </a:xfrm>
          <a:prstGeom prst="line">
            <a:avLst/>
          </a:prstGeom>
          <a:ln w="127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58" name="Group 47"/>
          <p:cNvGrpSpPr/>
          <p:nvPr/>
        </p:nvGrpSpPr>
        <p:grpSpPr>
          <a:xfrm>
            <a:off x="6835589" y="1124744"/>
            <a:ext cx="369581" cy="378383"/>
            <a:chOff x="3707904" y="1338582"/>
            <a:chExt cx="587140" cy="587140"/>
          </a:xfrm>
          <a:solidFill>
            <a:schemeClr val="bg2">
              <a:lumMod val="10000"/>
            </a:schemeClr>
          </a:solidFill>
        </p:grpSpPr>
        <p:sp>
          <p:nvSpPr>
            <p:cNvPr id="159"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0"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1" name="Group 48"/>
          <p:cNvGrpSpPr/>
          <p:nvPr/>
        </p:nvGrpSpPr>
        <p:grpSpPr>
          <a:xfrm>
            <a:off x="7236568" y="1124744"/>
            <a:ext cx="369581" cy="378383"/>
            <a:chOff x="5607375" y="3562825"/>
            <a:chExt cx="587140" cy="587140"/>
          </a:xfrm>
          <a:solidFill>
            <a:schemeClr val="bg2">
              <a:lumMod val="10000"/>
            </a:schemeClr>
          </a:solidFill>
        </p:grpSpPr>
        <p:sp>
          <p:nvSpPr>
            <p:cNvPr id="162"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4" name="Group 49"/>
          <p:cNvGrpSpPr/>
          <p:nvPr/>
        </p:nvGrpSpPr>
        <p:grpSpPr>
          <a:xfrm>
            <a:off x="7637546" y="1124744"/>
            <a:ext cx="369581" cy="378383"/>
            <a:chOff x="6665323" y="3562825"/>
            <a:chExt cx="587140" cy="587140"/>
          </a:xfrm>
          <a:solidFill>
            <a:schemeClr val="bg2">
              <a:lumMod val="10000"/>
            </a:schemeClr>
          </a:solidFill>
        </p:grpSpPr>
        <p:sp>
          <p:nvSpPr>
            <p:cNvPr id="165"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6"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67" name="Group 50"/>
          <p:cNvGrpSpPr/>
          <p:nvPr/>
        </p:nvGrpSpPr>
        <p:grpSpPr>
          <a:xfrm>
            <a:off x="8038526" y="1124744"/>
            <a:ext cx="369581" cy="378383"/>
            <a:chOff x="7740352" y="3562825"/>
            <a:chExt cx="587140" cy="587140"/>
          </a:xfrm>
          <a:solidFill>
            <a:schemeClr val="bg2">
              <a:lumMod val="10000"/>
            </a:schemeClr>
          </a:solidFill>
        </p:grpSpPr>
        <p:sp>
          <p:nvSpPr>
            <p:cNvPr id="168"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69"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grpFill/>
            <a:ln>
              <a:solidFill>
                <a:schemeClr val="tx1">
                  <a:lumMod val="95000"/>
                  <a:lumOff val="5000"/>
                </a:schemeClr>
              </a:solid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76" name="TextBox 175"/>
          <p:cNvSpPr txBox="1"/>
          <p:nvPr/>
        </p:nvSpPr>
        <p:spPr>
          <a:xfrm>
            <a:off x="4823456" y="2420888"/>
            <a:ext cx="3153427" cy="415498"/>
          </a:xfrm>
          <a:prstGeom prst="rect">
            <a:avLst/>
          </a:prstGeom>
          <a:noFill/>
        </p:spPr>
        <p:txBody>
          <a:bodyPr wrap="non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   答辩人：清风</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指导老师：素材</a:t>
            </a:r>
          </a:p>
        </p:txBody>
      </p:sp>
      <p:sp>
        <p:nvSpPr>
          <p:cNvPr id="188" name="TextBox 187"/>
          <p:cNvSpPr txBox="1"/>
          <p:nvPr/>
        </p:nvSpPr>
        <p:spPr>
          <a:xfrm>
            <a:off x="4447667" y="1052736"/>
            <a:ext cx="2262158" cy="458908"/>
          </a:xfrm>
          <a:prstGeom prst="rect">
            <a:avLst/>
          </a:prstGeom>
          <a:noFill/>
        </p:spPr>
        <p:txBody>
          <a:bodyPr wrap="none" rtlCol="0">
            <a:spAutoFit/>
          </a:bodyPr>
          <a:lstStyle/>
          <a:p>
            <a:pPr>
              <a:lnSpc>
                <a:spcPct val="150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北京大学某某科学院</a:t>
            </a:r>
          </a:p>
        </p:txBody>
      </p:sp>
      <p:sp>
        <p:nvSpPr>
          <p:cNvPr id="26" name="矩形 25"/>
          <p:cNvSpPr/>
          <p:nvPr/>
        </p:nvSpPr>
        <p:spPr>
          <a:xfrm>
            <a:off x="8676456" y="1124743"/>
            <a:ext cx="864096" cy="1629549"/>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021592"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691680"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19744"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856636" y="4581128"/>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347808" y="4581128"/>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8"/>
          <p:cNvSpPr/>
          <p:nvPr/>
        </p:nvSpPr>
        <p:spPr>
          <a:xfrm flipH="1">
            <a:off x="2212011" y="5071628"/>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8"/>
          <p:cNvSpPr/>
          <p:nvPr/>
        </p:nvSpPr>
        <p:spPr>
          <a:xfrm flipH="1">
            <a:off x="2294610" y="5103219"/>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flipH="1">
            <a:off x="2402572" y="5117179"/>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图文框 38"/>
          <p:cNvSpPr/>
          <p:nvPr/>
        </p:nvSpPr>
        <p:spPr>
          <a:xfrm>
            <a:off x="3523639" y="4853261"/>
            <a:ext cx="662033" cy="457091"/>
          </a:xfrm>
          <a:prstGeom prst="frame">
            <a:avLst>
              <a:gd name="adj1" fmla="val 1116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flipH="1">
            <a:off x="3657940" y="4947459"/>
            <a:ext cx="269827" cy="172809"/>
            <a:chOff x="3959346" y="3777396"/>
            <a:chExt cx="352182" cy="225553"/>
          </a:xfrm>
          <a:solidFill>
            <a:schemeClr val="tx1">
              <a:lumMod val="65000"/>
              <a:lumOff val="35000"/>
            </a:schemeClr>
          </a:solidFill>
        </p:grpSpPr>
        <p:sp>
          <p:nvSpPr>
            <p:cNvPr id="41" name="椭圆 40"/>
            <p:cNvSpPr/>
            <p:nvPr/>
          </p:nvSpPr>
          <p:spPr>
            <a:xfrm>
              <a:off x="3974996" y="3929624"/>
              <a:ext cx="72008" cy="720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4004401" y="3828446"/>
              <a:ext cx="307127" cy="174503"/>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19476170">
              <a:off x="3959346" y="3777396"/>
              <a:ext cx="245117" cy="152308"/>
            </a:xfrm>
            <a:custGeom>
              <a:avLst/>
              <a:gdLst>
                <a:gd name="connsiteX0" fmla="*/ 13960 w 307127"/>
                <a:gd name="connsiteY0" fmla="*/ 104702 h 174503"/>
                <a:gd name="connsiteX1" fmla="*/ 307127 w 307127"/>
                <a:gd name="connsiteY1" fmla="*/ 0 h 174503"/>
                <a:gd name="connsiteX2" fmla="*/ 0 w 307127"/>
                <a:gd name="connsiteY2" fmla="*/ 174503 h 174503"/>
                <a:gd name="connsiteX3" fmla="*/ 13960 w 307127"/>
                <a:gd name="connsiteY3" fmla="*/ 104702 h 174503"/>
              </a:gdLst>
              <a:ahLst/>
              <a:cxnLst>
                <a:cxn ang="0">
                  <a:pos x="connsiteX0" y="connsiteY0"/>
                </a:cxn>
                <a:cxn ang="0">
                  <a:pos x="connsiteX1" y="connsiteY1"/>
                </a:cxn>
                <a:cxn ang="0">
                  <a:pos x="connsiteX2" y="connsiteY2"/>
                </a:cxn>
                <a:cxn ang="0">
                  <a:pos x="connsiteX3" y="connsiteY3"/>
                </a:cxn>
              </a:cxnLst>
              <a:rect l="l" t="t" r="r" b="b"/>
              <a:pathLst>
                <a:path w="307127" h="174503">
                  <a:moveTo>
                    <a:pt x="13960" y="104702"/>
                  </a:moveTo>
                  <a:lnTo>
                    <a:pt x="307127" y="0"/>
                  </a:lnTo>
                  <a:lnTo>
                    <a:pt x="0" y="174503"/>
                  </a:lnTo>
                  <a:lnTo>
                    <a:pt x="13960" y="1047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8591971" y="326005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756927" y="3225002"/>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598529" y="318668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590488" y="391510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410867" y="3266188"/>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8417425" y="319282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09384" y="3921240"/>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40352" y="389148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p:cNvSpPr/>
          <p:nvPr/>
        </p:nvSpPr>
        <p:spPr>
          <a:xfrm>
            <a:off x="7740352" y="3796804"/>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矩形 52"/>
          <p:cNvSpPr/>
          <p:nvPr/>
        </p:nvSpPr>
        <p:spPr>
          <a:xfrm rot="16200000" flipH="1">
            <a:off x="8126444" y="3217837"/>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p:cNvGrpSpPr/>
          <p:nvPr/>
        </p:nvGrpSpPr>
        <p:grpSpPr>
          <a:xfrm>
            <a:off x="1" y="4005064"/>
            <a:ext cx="9374634" cy="1512168"/>
            <a:chOff x="1" y="4005064"/>
            <a:chExt cx="9374634" cy="1512168"/>
          </a:xfrm>
        </p:grpSpPr>
        <p:sp>
          <p:nvSpPr>
            <p:cNvPr id="3" name="矩形 2"/>
            <p:cNvSpPr/>
            <p:nvPr/>
          </p:nvSpPr>
          <p:spPr>
            <a:xfrm>
              <a:off x="1" y="5360074"/>
              <a:ext cx="4355976"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236298" y="4005064"/>
              <a:ext cx="191686" cy="151216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305868" y="400506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355976" y="5360074"/>
              <a:ext cx="5018659" cy="15715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矩形 54"/>
          <p:cNvSpPr/>
          <p:nvPr/>
        </p:nvSpPr>
        <p:spPr>
          <a:xfrm>
            <a:off x="5580112" y="4608760"/>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415156" y="460876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38"/>
          <p:cNvSpPr/>
          <p:nvPr/>
        </p:nvSpPr>
        <p:spPr>
          <a:xfrm flipH="1">
            <a:off x="4446272" y="481714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38"/>
          <p:cNvSpPr/>
          <p:nvPr/>
        </p:nvSpPr>
        <p:spPr>
          <a:xfrm flipH="1">
            <a:off x="4528871" y="484873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直角三角形 58"/>
          <p:cNvSpPr/>
          <p:nvPr/>
        </p:nvSpPr>
        <p:spPr>
          <a:xfrm flipH="1">
            <a:off x="4636833" y="486269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38"/>
          <p:cNvSpPr/>
          <p:nvPr/>
        </p:nvSpPr>
        <p:spPr>
          <a:xfrm flipH="1">
            <a:off x="4446272" y="5084237"/>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38"/>
          <p:cNvSpPr/>
          <p:nvPr/>
        </p:nvSpPr>
        <p:spPr>
          <a:xfrm flipH="1">
            <a:off x="4528871" y="5115828"/>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flipH="1">
            <a:off x="4636833" y="5129788"/>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647755" y="4615029"/>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12711" y="4579975"/>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6641836" y="454166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646272" y="5270081"/>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6466651" y="4621161"/>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6460732" y="454779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465168" y="5276213"/>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796136" y="524645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p:cNvSpPr/>
          <p:nvPr/>
        </p:nvSpPr>
        <p:spPr>
          <a:xfrm>
            <a:off x="5796136" y="5151777"/>
            <a:ext cx="635671" cy="724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矩形 79"/>
          <p:cNvSpPr/>
          <p:nvPr/>
        </p:nvSpPr>
        <p:spPr>
          <a:xfrm rot="10800000" flipH="1">
            <a:off x="7190576" y="4778864"/>
            <a:ext cx="72008" cy="612000"/>
          </a:xfrm>
          <a:prstGeom prst="rect">
            <a:avLst/>
          </a:prstGeom>
          <a:solidFill>
            <a:schemeClr val="bg1">
              <a:lumMod val="50000"/>
            </a:schemeClr>
          </a:solidFill>
          <a:ln>
            <a:no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7568060" y="4590846"/>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7742560" y="4586584"/>
            <a:ext cx="144016" cy="7429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808166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矩形 83"/>
          <p:cNvSpPr/>
          <p:nvPr/>
        </p:nvSpPr>
        <p:spPr>
          <a:xfrm>
            <a:off x="8171240" y="4695700"/>
            <a:ext cx="72008" cy="6352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85"/>
          <p:cNvSpPr/>
          <p:nvPr/>
        </p:nvSpPr>
        <p:spPr>
          <a:xfrm>
            <a:off x="7919497" y="4623840"/>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7913578" y="455745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918014" y="5278892"/>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8279840" y="4585698"/>
            <a:ext cx="144016" cy="74294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15556" y="4619064"/>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180512" y="4584010"/>
            <a:ext cx="144016" cy="74294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9009637" y="454569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9014073" y="5274116"/>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8834452" y="4625196"/>
            <a:ext cx="144016" cy="638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8828533" y="455182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8832969" y="5280248"/>
            <a:ext cx="149935" cy="524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5400000">
            <a:off x="8146189" y="4694150"/>
            <a:ext cx="957609" cy="336093"/>
            <a:chOff x="5533567" y="5687705"/>
            <a:chExt cx="813593" cy="244403"/>
          </a:xfrm>
        </p:grpSpPr>
        <p:sp>
          <p:nvSpPr>
            <p:cNvPr id="109" name="矩形 38"/>
            <p:cNvSpPr/>
            <p:nvPr/>
          </p:nvSpPr>
          <p:spPr>
            <a:xfrm flipH="1">
              <a:off x="5533567" y="5687705"/>
              <a:ext cx="813593" cy="244403"/>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38"/>
            <p:cNvSpPr/>
            <p:nvPr/>
          </p:nvSpPr>
          <p:spPr>
            <a:xfrm flipH="1">
              <a:off x="5616166" y="5719296"/>
              <a:ext cx="730994" cy="177912"/>
            </a:xfrm>
            <a:custGeom>
              <a:avLst/>
              <a:gdLst>
                <a:gd name="connsiteX0" fmla="*/ 0 w 718716"/>
                <a:gd name="connsiteY0" fmla="*/ 0 h 244403"/>
                <a:gd name="connsiteX1" fmla="*/ 718716 w 718716"/>
                <a:gd name="connsiteY1" fmla="*/ 0 h 244403"/>
                <a:gd name="connsiteX2" fmla="*/ 718716 w 718716"/>
                <a:gd name="connsiteY2" fmla="*/ 244403 h 244403"/>
                <a:gd name="connsiteX3" fmla="*/ 0 w 718716"/>
                <a:gd name="connsiteY3" fmla="*/ 244403 h 244403"/>
                <a:gd name="connsiteX4" fmla="*/ 0 w 718716"/>
                <a:gd name="connsiteY4" fmla="*/ 0 h 244403"/>
                <a:gd name="connsiteX0" fmla="*/ 0 w 765250"/>
                <a:gd name="connsiteY0" fmla="*/ 0 h 244403"/>
                <a:gd name="connsiteX1" fmla="*/ 718716 w 765250"/>
                <a:gd name="connsiteY1" fmla="*/ 0 h 244403"/>
                <a:gd name="connsiteX2" fmla="*/ 718716 w 765250"/>
                <a:gd name="connsiteY2" fmla="*/ 244403 h 244403"/>
                <a:gd name="connsiteX3" fmla="*/ 0 w 765250"/>
                <a:gd name="connsiteY3" fmla="*/ 244403 h 244403"/>
                <a:gd name="connsiteX4" fmla="*/ 0 w 765250"/>
                <a:gd name="connsiteY4" fmla="*/ 0 h 244403"/>
                <a:gd name="connsiteX0" fmla="*/ 0 w 783864"/>
                <a:gd name="connsiteY0" fmla="*/ 0 h 244403"/>
                <a:gd name="connsiteX1" fmla="*/ 718716 w 783864"/>
                <a:gd name="connsiteY1" fmla="*/ 0 h 244403"/>
                <a:gd name="connsiteX2" fmla="*/ 718716 w 783864"/>
                <a:gd name="connsiteY2" fmla="*/ 244403 h 244403"/>
                <a:gd name="connsiteX3" fmla="*/ 0 w 783864"/>
                <a:gd name="connsiteY3" fmla="*/ 244403 h 244403"/>
                <a:gd name="connsiteX4" fmla="*/ 0 w 783864"/>
                <a:gd name="connsiteY4" fmla="*/ 0 h 244403"/>
                <a:gd name="connsiteX0" fmla="*/ 0 w 798122"/>
                <a:gd name="connsiteY0" fmla="*/ 0 h 244403"/>
                <a:gd name="connsiteX1" fmla="*/ 718716 w 798122"/>
                <a:gd name="connsiteY1" fmla="*/ 0 h 244403"/>
                <a:gd name="connsiteX2" fmla="*/ 718716 w 798122"/>
                <a:gd name="connsiteY2" fmla="*/ 244403 h 244403"/>
                <a:gd name="connsiteX3" fmla="*/ 0 w 798122"/>
                <a:gd name="connsiteY3" fmla="*/ 244403 h 244403"/>
                <a:gd name="connsiteX4" fmla="*/ 0 w 798122"/>
                <a:gd name="connsiteY4" fmla="*/ 0 h 244403"/>
                <a:gd name="connsiteX0" fmla="*/ 0 w 800169"/>
                <a:gd name="connsiteY0" fmla="*/ 0 h 244403"/>
                <a:gd name="connsiteX1" fmla="*/ 718716 w 800169"/>
                <a:gd name="connsiteY1" fmla="*/ 0 h 244403"/>
                <a:gd name="connsiteX2" fmla="*/ 718716 w 800169"/>
                <a:gd name="connsiteY2" fmla="*/ 244403 h 244403"/>
                <a:gd name="connsiteX3" fmla="*/ 0 w 800169"/>
                <a:gd name="connsiteY3" fmla="*/ 244403 h 244403"/>
                <a:gd name="connsiteX4" fmla="*/ 0 w 800169"/>
                <a:gd name="connsiteY4" fmla="*/ 0 h 244403"/>
                <a:gd name="connsiteX0" fmla="*/ 0 w 806646"/>
                <a:gd name="connsiteY0" fmla="*/ 0 h 244403"/>
                <a:gd name="connsiteX1" fmla="*/ 718716 w 806646"/>
                <a:gd name="connsiteY1" fmla="*/ 0 h 244403"/>
                <a:gd name="connsiteX2" fmla="*/ 718716 w 806646"/>
                <a:gd name="connsiteY2" fmla="*/ 244403 h 244403"/>
                <a:gd name="connsiteX3" fmla="*/ 0 w 806646"/>
                <a:gd name="connsiteY3" fmla="*/ 244403 h 244403"/>
                <a:gd name="connsiteX4" fmla="*/ 0 w 806646"/>
                <a:gd name="connsiteY4" fmla="*/ 0 h 244403"/>
                <a:gd name="connsiteX0" fmla="*/ 0 w 813593"/>
                <a:gd name="connsiteY0" fmla="*/ 0 h 244403"/>
                <a:gd name="connsiteX1" fmla="*/ 718716 w 813593"/>
                <a:gd name="connsiteY1" fmla="*/ 0 h 244403"/>
                <a:gd name="connsiteX2" fmla="*/ 718716 w 813593"/>
                <a:gd name="connsiteY2" fmla="*/ 244403 h 244403"/>
                <a:gd name="connsiteX3" fmla="*/ 0 w 813593"/>
                <a:gd name="connsiteY3" fmla="*/ 244403 h 244403"/>
                <a:gd name="connsiteX4" fmla="*/ 0 w 813593"/>
                <a:gd name="connsiteY4" fmla="*/ 0 h 244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593" h="244403">
                  <a:moveTo>
                    <a:pt x="0" y="0"/>
                  </a:moveTo>
                  <a:lnTo>
                    <a:pt x="718716" y="0"/>
                  </a:lnTo>
                  <a:cubicBezTo>
                    <a:pt x="823418" y="4687"/>
                    <a:pt x="865299" y="232737"/>
                    <a:pt x="718716" y="244403"/>
                  </a:cubicBezTo>
                  <a:lnTo>
                    <a:pt x="0" y="244403"/>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直角三角形 110"/>
            <p:cNvSpPr/>
            <p:nvPr/>
          </p:nvSpPr>
          <p:spPr>
            <a:xfrm flipH="1">
              <a:off x="5724128" y="5733256"/>
              <a:ext cx="623032" cy="163952"/>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637609" y="2502153"/>
            <a:ext cx="339813" cy="252140"/>
            <a:chOff x="360363" y="1304925"/>
            <a:chExt cx="1235075" cy="1008063"/>
          </a:xfrm>
        </p:grpSpPr>
        <p:sp>
          <p:nvSpPr>
            <p:cNvPr id="112" name="AutoShape 211"/>
            <p:cNvSpPr>
              <a:spLocks noChangeArrowheads="1"/>
            </p:cNvSpPr>
            <p:nvPr/>
          </p:nvSpPr>
          <p:spPr bwMode="auto">
            <a:xfrm>
              <a:off x="360363" y="1304925"/>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grpSp>
          <p:nvGrpSpPr>
            <p:cNvPr id="113" name="Group 234"/>
            <p:cNvGrpSpPr>
              <a:grpSpLocks/>
            </p:cNvGrpSpPr>
            <p:nvPr/>
          </p:nvGrpSpPr>
          <p:grpSpPr bwMode="auto">
            <a:xfrm rot="18397318">
              <a:off x="696913" y="1433513"/>
              <a:ext cx="555625" cy="752475"/>
              <a:chOff x="476" y="2704"/>
              <a:chExt cx="771" cy="1225"/>
            </a:xfrm>
          </p:grpSpPr>
          <p:sp>
            <p:nvSpPr>
              <p:cNvPr id="114" name="AutoShape 235"/>
              <p:cNvSpPr>
                <a:spLocks noChangeArrowheads="1"/>
              </p:cNvSpPr>
              <p:nvPr/>
            </p:nvSpPr>
            <p:spPr bwMode="auto">
              <a:xfrm>
                <a:off x="476" y="2795"/>
                <a:ext cx="771" cy="1134"/>
              </a:xfrm>
              <a:prstGeom prst="roundRect">
                <a:avLst>
                  <a:gd name="adj" fmla="val 16667"/>
                </a:avLst>
              </a:prstGeom>
              <a:solidFill>
                <a:schemeClr val="bg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sp>
            <p:nvSpPr>
              <p:cNvPr id="115" name="AutoShape 236"/>
              <p:cNvSpPr>
                <a:spLocks noChangeArrowheads="1"/>
              </p:cNvSpPr>
              <p:nvPr/>
            </p:nvSpPr>
            <p:spPr bwMode="auto">
              <a:xfrm>
                <a:off x="680" y="2704"/>
                <a:ext cx="363" cy="182"/>
              </a:xfrm>
              <a:prstGeom prst="roundRect">
                <a:avLst>
                  <a:gd name="adj" fmla="val 16667"/>
                </a:avLst>
              </a:prstGeom>
              <a:solidFill>
                <a:schemeClr val="tx1"/>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lstStyle/>
              <a:p>
                <a:endParaRPr lang="zh-CN" altLang="en-US"/>
              </a:p>
            </p:txBody>
          </p:sp>
        </p:grpSp>
      </p:grpSp>
      <p:grpSp>
        <p:nvGrpSpPr>
          <p:cNvPr id="7" name="组合 6"/>
          <p:cNvGrpSpPr/>
          <p:nvPr/>
        </p:nvGrpSpPr>
        <p:grpSpPr>
          <a:xfrm>
            <a:off x="6235109" y="2515711"/>
            <a:ext cx="281107" cy="229438"/>
            <a:chOff x="2084638" y="1769108"/>
            <a:chExt cx="1235075" cy="1008063"/>
          </a:xfrm>
        </p:grpSpPr>
        <p:sp>
          <p:nvSpPr>
            <p:cNvPr id="130" name="AutoShape 383"/>
            <p:cNvSpPr>
              <a:spLocks noChangeArrowheads="1"/>
            </p:cNvSpPr>
            <p:nvPr/>
          </p:nvSpPr>
          <p:spPr bwMode="auto">
            <a:xfrm>
              <a:off x="2084638" y="1769108"/>
              <a:ext cx="1235075" cy="1008063"/>
            </a:xfrm>
            <a:prstGeom prst="roundRect">
              <a:avLst>
                <a:gd name="adj" fmla="val 16667"/>
              </a:avLst>
            </a:prstGeom>
            <a:solidFill>
              <a:schemeClr val="accent1"/>
            </a:solidFill>
            <a:ln w="28575">
              <a:solidFill>
                <a:schemeClr val="tx1"/>
              </a:solidFill>
              <a:round/>
              <a:headEnd/>
              <a:tailEnd/>
            </a:ln>
            <a:effectLst>
              <a:outerShdw dist="71842" dir="2700000" algn="ctr" rotWithShape="0">
                <a:schemeClr val="bg2"/>
              </a:outerShdw>
            </a:effectLst>
          </p:spPr>
          <p:txBody>
            <a:bodyPr wrap="none" anchor="ctr"/>
            <a:lstStyle/>
            <a:p>
              <a:endParaRPr lang="zh-CN" altLang="en-US"/>
            </a:p>
          </p:txBody>
        </p:sp>
        <p:sp>
          <p:nvSpPr>
            <p:cNvPr id="131" name="Rectangle 663"/>
            <p:cNvSpPr>
              <a:spLocks noChangeArrowheads="1"/>
            </p:cNvSpPr>
            <p:nvPr/>
          </p:nvSpPr>
          <p:spPr bwMode="auto">
            <a:xfrm>
              <a:off x="27275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Rectangle 664"/>
            <p:cNvSpPr>
              <a:spLocks noChangeArrowheads="1"/>
            </p:cNvSpPr>
            <p:nvPr/>
          </p:nvSpPr>
          <p:spPr bwMode="auto">
            <a:xfrm>
              <a:off x="24100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659"/>
            <p:cNvSpPr>
              <a:spLocks noChangeArrowheads="1"/>
            </p:cNvSpPr>
            <p:nvPr/>
          </p:nvSpPr>
          <p:spPr bwMode="auto">
            <a:xfrm>
              <a:off x="22021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Rectangle 660"/>
            <p:cNvSpPr>
              <a:spLocks noChangeArrowheads="1"/>
            </p:cNvSpPr>
            <p:nvPr/>
          </p:nvSpPr>
          <p:spPr bwMode="auto">
            <a:xfrm rot="732808">
              <a:off x="3032375" y="2183446"/>
              <a:ext cx="179388"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Rectangle 661"/>
            <p:cNvSpPr>
              <a:spLocks noChangeArrowheads="1"/>
            </p:cNvSpPr>
            <p:nvPr/>
          </p:nvSpPr>
          <p:spPr bwMode="auto">
            <a:xfrm>
              <a:off x="2735513" y="2183446"/>
              <a:ext cx="179387"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Rectangle 662"/>
            <p:cNvSpPr>
              <a:spLocks noChangeArrowheads="1"/>
            </p:cNvSpPr>
            <p:nvPr/>
          </p:nvSpPr>
          <p:spPr bwMode="auto">
            <a:xfrm>
              <a:off x="2418013" y="2183446"/>
              <a:ext cx="180975" cy="17938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658"/>
            <p:cNvSpPr>
              <a:spLocks noChangeArrowheads="1"/>
            </p:cNvSpPr>
            <p:nvPr/>
          </p:nvSpPr>
          <p:spPr bwMode="auto">
            <a:xfrm>
              <a:off x="2333875" y="2081846"/>
              <a:ext cx="652463" cy="3825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250990047"/>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67"/>
                                        </p:tgtEl>
                                        <p:attrNameLst>
                                          <p:attrName>style.visibility</p:attrName>
                                        </p:attrNameLst>
                                      </p:cBhvr>
                                      <p:to>
                                        <p:strVal val="visible"/>
                                      </p:to>
                                    </p:set>
                                    <p:animEffect transition="in" filter="randombar(horizontal)">
                                      <p:cBhvr>
                                        <p:cTn id="14" dur="500"/>
                                        <p:tgtEl>
                                          <p:spTgt spid="16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64"/>
                                        </p:tgtEl>
                                        <p:attrNameLst>
                                          <p:attrName>style.visibility</p:attrName>
                                        </p:attrNameLst>
                                      </p:cBhvr>
                                      <p:to>
                                        <p:strVal val="visible"/>
                                      </p:to>
                                    </p:set>
                                    <p:animEffect transition="in" filter="randombar(horizontal)">
                                      <p:cBhvr>
                                        <p:cTn id="19" dur="500"/>
                                        <p:tgtEl>
                                          <p:spTgt spid="16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randombar(horizontal)">
                                      <p:cBhvr>
                                        <p:cTn id="24" dur="500"/>
                                        <p:tgtEl>
                                          <p:spTgt spid="16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8"/>
                                        </p:tgtEl>
                                        <p:attrNameLst>
                                          <p:attrName>style.visibility</p:attrName>
                                        </p:attrNameLst>
                                      </p:cBhvr>
                                      <p:to>
                                        <p:strVal val="visible"/>
                                      </p:to>
                                    </p:set>
                                    <p:animEffect transition="in" filter="randombar(horizontal)">
                                      <p:cBhvr>
                                        <p:cTn id="29" dur="500"/>
                                        <p:tgtEl>
                                          <p:spTgt spid="1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wipe(right)">
                                      <p:cBhvr>
                                        <p:cTn id="34" dur="500"/>
                                        <p:tgtEl>
                                          <p:spTgt spid="18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animEffect transition="in" filter="wipe(right)">
                                      <p:cBhvr>
                                        <p:cTn id="39" dur="500"/>
                                        <p:tgtEl>
                                          <p:spTgt spid="184"/>
                                        </p:tgtEl>
                                      </p:cBhvr>
                                    </p:animEffect>
                                  </p:childTnLst>
                                </p:cTn>
                              </p:par>
                              <p:par>
                                <p:cTn id="40" presetID="22" presetClass="entr" presetSubtype="2" fill="hold" nodeType="with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wipe(right)">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41" presetClass="entr" presetSubtype="0" fill="hold" grpId="0" nodeType="clickEffect">
                                  <p:stCondLst>
                                    <p:cond delay="0"/>
                                  </p:stCondLst>
                                  <p:iterate type="lt">
                                    <p:tmPct val="10000"/>
                                  </p:iterate>
                                  <p:childTnLst>
                                    <p:set>
                                      <p:cBhvr>
                                        <p:cTn id="46" dur="1" fill="hold">
                                          <p:stCondLst>
                                            <p:cond delay="0"/>
                                          </p:stCondLst>
                                        </p:cTn>
                                        <p:tgtEl>
                                          <p:spTgt spid="177"/>
                                        </p:tgtEl>
                                        <p:attrNameLst>
                                          <p:attrName>style.visibility</p:attrName>
                                        </p:attrNameLst>
                                      </p:cBhvr>
                                      <p:to>
                                        <p:strVal val="visible"/>
                                      </p:to>
                                    </p:set>
                                    <p:anim calcmode="lin" valueType="num">
                                      <p:cBhvr>
                                        <p:cTn id="47" dur="1500" fill="hold"/>
                                        <p:tgtEl>
                                          <p:spTgt spid="177"/>
                                        </p:tgtEl>
                                        <p:attrNameLst>
                                          <p:attrName>ppt_x</p:attrName>
                                        </p:attrNameLst>
                                      </p:cBhvr>
                                      <p:tavLst>
                                        <p:tav tm="0">
                                          <p:val>
                                            <p:strVal val="#ppt_x"/>
                                          </p:val>
                                        </p:tav>
                                        <p:tav tm="50000">
                                          <p:val>
                                            <p:strVal val="#ppt_x+.1"/>
                                          </p:val>
                                        </p:tav>
                                        <p:tav tm="100000">
                                          <p:val>
                                            <p:strVal val="#ppt_x"/>
                                          </p:val>
                                        </p:tav>
                                      </p:tavLst>
                                    </p:anim>
                                    <p:anim calcmode="lin" valueType="num">
                                      <p:cBhvr>
                                        <p:cTn id="48" dur="1500" fill="hold"/>
                                        <p:tgtEl>
                                          <p:spTgt spid="177"/>
                                        </p:tgtEl>
                                        <p:attrNameLst>
                                          <p:attrName>ppt_y</p:attrName>
                                        </p:attrNameLst>
                                      </p:cBhvr>
                                      <p:tavLst>
                                        <p:tav tm="0">
                                          <p:val>
                                            <p:strVal val="#ppt_y"/>
                                          </p:val>
                                        </p:tav>
                                        <p:tav tm="100000">
                                          <p:val>
                                            <p:strVal val="#ppt_y"/>
                                          </p:val>
                                        </p:tav>
                                      </p:tavLst>
                                    </p:anim>
                                    <p:anim calcmode="lin" valueType="num">
                                      <p:cBhvr>
                                        <p:cTn id="49" dur="1500" fill="hold"/>
                                        <p:tgtEl>
                                          <p:spTgt spid="177"/>
                                        </p:tgtEl>
                                        <p:attrNameLst>
                                          <p:attrName>ppt_h</p:attrName>
                                        </p:attrNameLst>
                                      </p:cBhvr>
                                      <p:tavLst>
                                        <p:tav tm="0">
                                          <p:val>
                                            <p:strVal val="#ppt_h/10"/>
                                          </p:val>
                                        </p:tav>
                                        <p:tav tm="50000">
                                          <p:val>
                                            <p:strVal val="#ppt_h+.01"/>
                                          </p:val>
                                        </p:tav>
                                        <p:tav tm="100000">
                                          <p:val>
                                            <p:strVal val="#ppt_h"/>
                                          </p:val>
                                        </p:tav>
                                      </p:tavLst>
                                    </p:anim>
                                    <p:anim calcmode="lin" valueType="num">
                                      <p:cBhvr>
                                        <p:cTn id="50" dur="1500" fill="hold"/>
                                        <p:tgtEl>
                                          <p:spTgt spid="177"/>
                                        </p:tgtEl>
                                        <p:attrNameLst>
                                          <p:attrName>ppt_w</p:attrName>
                                        </p:attrNameLst>
                                      </p:cBhvr>
                                      <p:tavLst>
                                        <p:tav tm="0">
                                          <p:val>
                                            <p:strVal val="#ppt_w/10"/>
                                          </p:val>
                                        </p:tav>
                                        <p:tav tm="50000">
                                          <p:val>
                                            <p:strVal val="#ppt_w+.01"/>
                                          </p:val>
                                        </p:tav>
                                        <p:tav tm="100000">
                                          <p:val>
                                            <p:strVal val="#ppt_w"/>
                                          </p:val>
                                        </p:tav>
                                      </p:tavLst>
                                    </p:anim>
                                    <p:animEffect transition="in" filter="fade">
                                      <p:cBhvr>
                                        <p:cTn id="51" dur="1500" tmFilter="0,0; .5, 1; 1, 1"/>
                                        <p:tgtEl>
                                          <p:spTgt spid="177"/>
                                        </p:tgtEl>
                                      </p:cBhvr>
                                    </p:animEffect>
                                  </p:childTnLst>
                                </p:cTn>
                              </p:par>
                              <p:par>
                                <p:cTn id="52" presetID="22" presetClass="entr" presetSubtype="8"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125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down)">
                                      <p:cBhvr>
                                        <p:cTn id="85" dur="500"/>
                                        <p:tgtEl>
                                          <p:spTgt spid="5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wipe(down)">
                                      <p:cBhvr>
                                        <p:cTn id="88" dur="500"/>
                                        <p:tgtEl>
                                          <p:spTgt spid="5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down)">
                                      <p:cBhvr>
                                        <p:cTn id="91" dur="500"/>
                                        <p:tgtEl>
                                          <p:spTgt spid="5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down)">
                                      <p:cBhvr>
                                        <p:cTn id="94" dur="500"/>
                                        <p:tgtEl>
                                          <p:spTgt spid="5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down)">
                                      <p:cBhvr>
                                        <p:cTn id="97" dur="500"/>
                                        <p:tgtEl>
                                          <p:spTgt spid="5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Effect transition="in" filter="wipe(down)">
                                      <p:cBhvr>
                                        <p:cTn id="100" dur="500"/>
                                        <p:tgtEl>
                                          <p:spTgt spid="6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down)">
                                      <p:cBhvr>
                                        <p:cTn id="103" dur="500"/>
                                        <p:tgtEl>
                                          <p:spTgt spid="6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500"/>
                                        <p:tgtEl>
                                          <p:spTgt spid="62"/>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wipe(down)">
                                      <p:cBhvr>
                                        <p:cTn id="109" dur="500"/>
                                        <p:tgtEl>
                                          <p:spTgt spid="7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down)">
                                      <p:cBhvr>
                                        <p:cTn id="112" dur="1250"/>
                                        <p:tgtEl>
                                          <p:spTgt spid="72"/>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down)">
                                      <p:cBhvr>
                                        <p:cTn id="115" dur="500"/>
                                        <p:tgtEl>
                                          <p:spTgt spid="73"/>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wipe(down)">
                                      <p:cBhvr>
                                        <p:cTn id="118" dur="500"/>
                                        <p:tgtEl>
                                          <p:spTgt spid="74"/>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wipe(down)">
                                      <p:cBhvr>
                                        <p:cTn id="121" dur="500"/>
                                        <p:tgtEl>
                                          <p:spTgt spid="7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wipe(down)">
                                      <p:cBhvr>
                                        <p:cTn id="124" dur="500"/>
                                        <p:tgtEl>
                                          <p:spTgt spid="76"/>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wipe(down)">
                                      <p:cBhvr>
                                        <p:cTn id="127" dur="500"/>
                                        <p:tgtEl>
                                          <p:spTgt spid="77"/>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wipe(down)">
                                      <p:cBhvr>
                                        <p:cTn id="130" dur="500"/>
                                        <p:tgtEl>
                                          <p:spTgt spid="78"/>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79"/>
                                        </p:tgtEl>
                                        <p:attrNameLst>
                                          <p:attrName>style.visibility</p:attrName>
                                        </p:attrNameLst>
                                      </p:cBhvr>
                                      <p:to>
                                        <p:strVal val="visible"/>
                                      </p:to>
                                    </p:set>
                                    <p:animEffect transition="in" filter="wipe(down)">
                                      <p:cBhvr>
                                        <p:cTn id="133" dur="500"/>
                                        <p:tgtEl>
                                          <p:spTgt spid="7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down)">
                                      <p:cBhvr>
                                        <p:cTn id="136" dur="500"/>
                                        <p:tgtEl>
                                          <p:spTgt spid="80"/>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81"/>
                                        </p:tgtEl>
                                        <p:attrNameLst>
                                          <p:attrName>style.visibility</p:attrName>
                                        </p:attrNameLst>
                                      </p:cBhvr>
                                      <p:to>
                                        <p:strVal val="visible"/>
                                      </p:to>
                                    </p:set>
                                    <p:animEffect transition="in" filter="wipe(down)">
                                      <p:cBhvr>
                                        <p:cTn id="139" dur="750"/>
                                        <p:tgtEl>
                                          <p:spTgt spid="81"/>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wipe(down)">
                                      <p:cBhvr>
                                        <p:cTn id="142" dur="750"/>
                                        <p:tgtEl>
                                          <p:spTgt spid="82"/>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down)">
                                      <p:cBhvr>
                                        <p:cTn id="145" dur="750"/>
                                        <p:tgtEl>
                                          <p:spTgt spid="83"/>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84"/>
                                        </p:tgtEl>
                                        <p:attrNameLst>
                                          <p:attrName>style.visibility</p:attrName>
                                        </p:attrNameLst>
                                      </p:cBhvr>
                                      <p:to>
                                        <p:strVal val="visible"/>
                                      </p:to>
                                    </p:set>
                                    <p:animEffect transition="in" filter="wipe(down)">
                                      <p:cBhvr>
                                        <p:cTn id="148" dur="750"/>
                                        <p:tgtEl>
                                          <p:spTgt spid="84"/>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wipe(down)">
                                      <p:cBhvr>
                                        <p:cTn id="151" dur="750"/>
                                        <p:tgtEl>
                                          <p:spTgt spid="8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wipe(down)">
                                      <p:cBhvr>
                                        <p:cTn id="154" dur="750"/>
                                        <p:tgtEl>
                                          <p:spTgt spid="87"/>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Effect transition="in" filter="wipe(down)">
                                      <p:cBhvr>
                                        <p:cTn id="157" dur="750"/>
                                        <p:tgtEl>
                                          <p:spTgt spid="88"/>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95"/>
                                        </p:tgtEl>
                                        <p:attrNameLst>
                                          <p:attrName>style.visibility</p:attrName>
                                        </p:attrNameLst>
                                      </p:cBhvr>
                                      <p:to>
                                        <p:strVal val="visible"/>
                                      </p:to>
                                    </p:set>
                                    <p:animEffect transition="in" filter="wipe(down)">
                                      <p:cBhvr>
                                        <p:cTn id="160" dur="750"/>
                                        <p:tgtEl>
                                          <p:spTgt spid="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102"/>
                                        </p:tgtEl>
                                        <p:attrNameLst>
                                          <p:attrName>style.visibility</p:attrName>
                                        </p:attrNameLst>
                                      </p:cBhvr>
                                      <p:to>
                                        <p:strVal val="visible"/>
                                      </p:to>
                                    </p:set>
                                    <p:animEffect transition="in" filter="wipe(down)">
                                      <p:cBhvr>
                                        <p:cTn id="163" dur="750"/>
                                        <p:tgtEl>
                                          <p:spTgt spid="10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103"/>
                                        </p:tgtEl>
                                        <p:attrNameLst>
                                          <p:attrName>style.visibility</p:attrName>
                                        </p:attrNameLst>
                                      </p:cBhvr>
                                      <p:to>
                                        <p:strVal val="visible"/>
                                      </p:to>
                                    </p:set>
                                    <p:animEffect transition="in" filter="wipe(down)">
                                      <p:cBhvr>
                                        <p:cTn id="166" dur="750"/>
                                        <p:tgtEl>
                                          <p:spTgt spid="10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wipe(down)">
                                      <p:cBhvr>
                                        <p:cTn id="169" dur="750"/>
                                        <p:tgtEl>
                                          <p:spTgt spid="104"/>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105"/>
                                        </p:tgtEl>
                                        <p:attrNameLst>
                                          <p:attrName>style.visibility</p:attrName>
                                        </p:attrNameLst>
                                      </p:cBhvr>
                                      <p:to>
                                        <p:strVal val="visible"/>
                                      </p:to>
                                    </p:set>
                                    <p:animEffect transition="in" filter="wipe(down)">
                                      <p:cBhvr>
                                        <p:cTn id="172" dur="750"/>
                                        <p:tgtEl>
                                          <p:spTgt spid="105"/>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wipe(down)">
                                      <p:cBhvr>
                                        <p:cTn id="175" dur="750"/>
                                        <p:tgtEl>
                                          <p:spTgt spid="106"/>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107"/>
                                        </p:tgtEl>
                                        <p:attrNameLst>
                                          <p:attrName>style.visibility</p:attrName>
                                        </p:attrNameLst>
                                      </p:cBhvr>
                                      <p:to>
                                        <p:strVal val="visible"/>
                                      </p:to>
                                    </p:set>
                                    <p:animEffect transition="in" filter="wipe(down)">
                                      <p:cBhvr>
                                        <p:cTn id="178" dur="750"/>
                                        <p:tgtEl>
                                          <p:spTgt spid="107"/>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108"/>
                                        </p:tgtEl>
                                        <p:attrNameLst>
                                          <p:attrName>style.visibility</p:attrName>
                                        </p:attrNameLst>
                                      </p:cBhvr>
                                      <p:to>
                                        <p:strVal val="visible"/>
                                      </p:to>
                                    </p:set>
                                    <p:animEffect transition="in" filter="wipe(down)">
                                      <p:cBhvr>
                                        <p:cTn id="181" dur="750"/>
                                        <p:tgtEl>
                                          <p:spTgt spid="108"/>
                                        </p:tgtEl>
                                      </p:cBhvr>
                                    </p:animEffect>
                                  </p:childTnLst>
                                </p:cTn>
                              </p:par>
                              <p:par>
                                <p:cTn id="182" presetID="22" presetClass="entr" presetSubtype="4" fill="hold" nodeType="withEffect">
                                  <p:stCondLst>
                                    <p:cond delay="0"/>
                                  </p:stCondLst>
                                  <p:childTnLst>
                                    <p:set>
                                      <p:cBhvr>
                                        <p:cTn id="183" dur="1" fill="hold">
                                          <p:stCondLst>
                                            <p:cond delay="0"/>
                                          </p:stCondLst>
                                        </p:cTn>
                                        <p:tgtEl>
                                          <p:spTgt spid="4"/>
                                        </p:tgtEl>
                                        <p:attrNameLst>
                                          <p:attrName>style.visibility</p:attrName>
                                        </p:attrNameLst>
                                      </p:cBhvr>
                                      <p:to>
                                        <p:strVal val="visible"/>
                                      </p:to>
                                    </p:set>
                                    <p:animEffect transition="in" filter="wipe(down)">
                                      <p:cBhvr>
                                        <p:cTn id="184" dur="500"/>
                                        <p:tgtEl>
                                          <p:spTgt spid="4"/>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grpId="0" nodeType="clickEffect">
                                  <p:stCondLst>
                                    <p:cond delay="0"/>
                                  </p:stCondLst>
                                  <p:childTnLst>
                                    <p:set>
                                      <p:cBhvr>
                                        <p:cTn id="188" dur="1" fill="hold">
                                          <p:stCondLst>
                                            <p:cond delay="0"/>
                                          </p:stCondLst>
                                        </p:cTn>
                                        <p:tgtEl>
                                          <p:spTgt spid="44"/>
                                        </p:tgtEl>
                                        <p:attrNameLst>
                                          <p:attrName>style.visibility</p:attrName>
                                        </p:attrNameLst>
                                      </p:cBhvr>
                                      <p:to>
                                        <p:strVal val="visible"/>
                                      </p:to>
                                    </p:set>
                                    <p:animEffect transition="in" filter="wipe(down)">
                                      <p:cBhvr>
                                        <p:cTn id="189" dur="500"/>
                                        <p:tgtEl>
                                          <p:spTgt spid="44"/>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down)">
                                      <p:cBhvr>
                                        <p:cTn id="192" dur="500"/>
                                        <p:tgtEl>
                                          <p:spTgt spid="45"/>
                                        </p:tgtEl>
                                      </p:cBhvr>
                                    </p:animEffect>
                                  </p:childTnLst>
                                </p:cTn>
                              </p:par>
                              <p:par>
                                <p:cTn id="193" presetID="22" presetClass="entr" presetSubtype="4" fill="hold" grpId="0" nodeType="with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wipe(down)">
                                      <p:cBhvr>
                                        <p:cTn id="195" dur="500"/>
                                        <p:tgtEl>
                                          <p:spTgt spid="46"/>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47"/>
                                        </p:tgtEl>
                                        <p:attrNameLst>
                                          <p:attrName>style.visibility</p:attrName>
                                        </p:attrNameLst>
                                      </p:cBhvr>
                                      <p:to>
                                        <p:strVal val="visible"/>
                                      </p:to>
                                    </p:set>
                                    <p:animEffect transition="in" filter="wipe(down)">
                                      <p:cBhvr>
                                        <p:cTn id="198" dur="500"/>
                                        <p:tgtEl>
                                          <p:spTgt spid="47"/>
                                        </p:tgtEl>
                                      </p:cBhvr>
                                    </p:animEffect>
                                  </p:childTnLst>
                                </p:cTn>
                              </p:par>
                              <p:par>
                                <p:cTn id="199" presetID="22" presetClass="entr" presetSubtype="4" fill="hold" grpId="0" nodeType="withEffect">
                                  <p:stCondLst>
                                    <p:cond delay="0"/>
                                  </p:stCondLst>
                                  <p:childTnLst>
                                    <p:set>
                                      <p:cBhvr>
                                        <p:cTn id="200" dur="1" fill="hold">
                                          <p:stCondLst>
                                            <p:cond delay="0"/>
                                          </p:stCondLst>
                                        </p:cTn>
                                        <p:tgtEl>
                                          <p:spTgt spid="48"/>
                                        </p:tgtEl>
                                        <p:attrNameLst>
                                          <p:attrName>style.visibility</p:attrName>
                                        </p:attrNameLst>
                                      </p:cBhvr>
                                      <p:to>
                                        <p:strVal val="visible"/>
                                      </p:to>
                                    </p:set>
                                    <p:animEffect transition="in" filter="wipe(down)">
                                      <p:cBhvr>
                                        <p:cTn id="201" dur="500"/>
                                        <p:tgtEl>
                                          <p:spTgt spid="48"/>
                                        </p:tgtEl>
                                      </p:cBhvr>
                                    </p:animEffect>
                                  </p:childTnLst>
                                </p:cTn>
                              </p:par>
                              <p:par>
                                <p:cTn id="202" presetID="22" presetClass="entr" presetSubtype="4" fill="hold" grpId="0" nodeType="withEffect">
                                  <p:stCondLst>
                                    <p:cond delay="0"/>
                                  </p:stCondLst>
                                  <p:childTnLst>
                                    <p:set>
                                      <p:cBhvr>
                                        <p:cTn id="203" dur="1" fill="hold">
                                          <p:stCondLst>
                                            <p:cond delay="0"/>
                                          </p:stCondLst>
                                        </p:cTn>
                                        <p:tgtEl>
                                          <p:spTgt spid="49"/>
                                        </p:tgtEl>
                                        <p:attrNameLst>
                                          <p:attrName>style.visibility</p:attrName>
                                        </p:attrNameLst>
                                      </p:cBhvr>
                                      <p:to>
                                        <p:strVal val="visible"/>
                                      </p:to>
                                    </p:set>
                                    <p:animEffect transition="in" filter="wipe(down)">
                                      <p:cBhvr>
                                        <p:cTn id="204" dur="500"/>
                                        <p:tgtEl>
                                          <p:spTgt spid="49"/>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down)">
                                      <p:cBhvr>
                                        <p:cTn id="207" dur="500"/>
                                        <p:tgtEl>
                                          <p:spTgt spid="50"/>
                                        </p:tgtEl>
                                      </p:cBhvr>
                                    </p:animEffect>
                                  </p:childTnLst>
                                </p:cTn>
                              </p:par>
                              <p:par>
                                <p:cTn id="208" presetID="22" presetClass="entr" presetSubtype="4" fill="hold" grpId="0" nodeType="withEffect">
                                  <p:stCondLst>
                                    <p:cond delay="0"/>
                                  </p:stCondLst>
                                  <p:childTnLst>
                                    <p:set>
                                      <p:cBhvr>
                                        <p:cTn id="209" dur="1" fill="hold">
                                          <p:stCondLst>
                                            <p:cond delay="0"/>
                                          </p:stCondLst>
                                        </p:cTn>
                                        <p:tgtEl>
                                          <p:spTgt spid="51"/>
                                        </p:tgtEl>
                                        <p:attrNameLst>
                                          <p:attrName>style.visibility</p:attrName>
                                        </p:attrNameLst>
                                      </p:cBhvr>
                                      <p:to>
                                        <p:strVal val="visible"/>
                                      </p:to>
                                    </p:set>
                                    <p:animEffect transition="in" filter="wipe(down)">
                                      <p:cBhvr>
                                        <p:cTn id="210" dur="500"/>
                                        <p:tgtEl>
                                          <p:spTgt spid="51"/>
                                        </p:tgtEl>
                                      </p:cBhvr>
                                    </p:animEffect>
                                  </p:childTnLst>
                                </p:cTn>
                              </p:par>
                              <p:par>
                                <p:cTn id="211" presetID="22" presetClass="entr" presetSubtype="4" fill="hold" grpId="0" nodeType="withEffect">
                                  <p:stCondLst>
                                    <p:cond delay="0"/>
                                  </p:stCondLst>
                                  <p:childTnLst>
                                    <p:set>
                                      <p:cBhvr>
                                        <p:cTn id="212" dur="1" fill="hold">
                                          <p:stCondLst>
                                            <p:cond delay="0"/>
                                          </p:stCondLst>
                                        </p:cTn>
                                        <p:tgtEl>
                                          <p:spTgt spid="52"/>
                                        </p:tgtEl>
                                        <p:attrNameLst>
                                          <p:attrName>style.visibility</p:attrName>
                                        </p:attrNameLst>
                                      </p:cBhvr>
                                      <p:to>
                                        <p:strVal val="visible"/>
                                      </p:to>
                                    </p:set>
                                    <p:animEffect transition="in" filter="wipe(down)">
                                      <p:cBhvr>
                                        <p:cTn id="213" dur="500"/>
                                        <p:tgtEl>
                                          <p:spTgt spid="52"/>
                                        </p:tgtEl>
                                      </p:cBhvr>
                                    </p:animEffect>
                                  </p:childTnLst>
                                </p:cTn>
                              </p:par>
                              <p:par>
                                <p:cTn id="214" presetID="22" presetClass="entr" presetSubtype="4" fill="hold" grpId="0" nodeType="withEffect">
                                  <p:stCondLst>
                                    <p:cond delay="0"/>
                                  </p:stCondLst>
                                  <p:childTnLst>
                                    <p:set>
                                      <p:cBhvr>
                                        <p:cTn id="215" dur="1" fill="hold">
                                          <p:stCondLst>
                                            <p:cond delay="0"/>
                                          </p:stCondLst>
                                        </p:cTn>
                                        <p:tgtEl>
                                          <p:spTgt spid="53"/>
                                        </p:tgtEl>
                                        <p:attrNameLst>
                                          <p:attrName>style.visibility</p:attrName>
                                        </p:attrNameLst>
                                      </p:cBhvr>
                                      <p:to>
                                        <p:strVal val="visible"/>
                                      </p:to>
                                    </p:set>
                                    <p:animEffect transition="in" filter="wipe(down)">
                                      <p:cBhvr>
                                        <p:cTn id="216" dur="500"/>
                                        <p:tgtEl>
                                          <p:spTgt spid="53"/>
                                        </p:tgtEl>
                                      </p:cBhvr>
                                    </p:animEffect>
                                  </p:childTnLst>
                                </p:cTn>
                              </p:par>
                            </p:childTnLst>
                          </p:cTn>
                        </p:par>
                      </p:childTnLst>
                    </p:cTn>
                  </p:par>
                  <p:par>
                    <p:cTn id="217" fill="hold">
                      <p:stCondLst>
                        <p:cond delay="indefinite"/>
                      </p:stCondLst>
                      <p:childTnLst>
                        <p:par>
                          <p:cTn id="218" fill="hold">
                            <p:stCondLst>
                              <p:cond delay="0"/>
                            </p:stCondLst>
                            <p:childTnLst>
                              <p:par>
                                <p:cTn id="219" presetID="21" presetClass="entr" presetSubtype="1" fill="hold" nodeType="clickEffect">
                                  <p:stCondLst>
                                    <p:cond delay="0"/>
                                  </p:stCondLst>
                                  <p:childTnLst>
                                    <p:set>
                                      <p:cBhvr>
                                        <p:cTn id="220" dur="1" fill="hold">
                                          <p:stCondLst>
                                            <p:cond delay="0"/>
                                          </p:stCondLst>
                                        </p:cTn>
                                        <p:tgtEl>
                                          <p:spTgt spid="40"/>
                                        </p:tgtEl>
                                        <p:attrNameLst>
                                          <p:attrName>style.visibility</p:attrName>
                                        </p:attrNameLst>
                                      </p:cBhvr>
                                      <p:to>
                                        <p:strVal val="visible"/>
                                      </p:to>
                                    </p:set>
                                    <p:animEffect transition="in" filter="wheel(1)">
                                      <p:cBhvr>
                                        <p:cTn id="221" dur="2000"/>
                                        <p:tgtEl>
                                          <p:spTgt spid="40"/>
                                        </p:tgtEl>
                                      </p:cBhvr>
                                    </p:animEffect>
                                  </p:childTnLst>
                                </p:cTn>
                              </p:par>
                              <p:par>
                                <p:cTn id="222" presetID="21" presetClass="entr" presetSubtype="1" fill="hold" grpId="0" nodeType="withEffect">
                                  <p:stCondLst>
                                    <p:cond delay="0"/>
                                  </p:stCondLst>
                                  <p:childTnLst>
                                    <p:set>
                                      <p:cBhvr>
                                        <p:cTn id="223" dur="1" fill="hold">
                                          <p:stCondLst>
                                            <p:cond delay="0"/>
                                          </p:stCondLst>
                                        </p:cTn>
                                        <p:tgtEl>
                                          <p:spTgt spid="39"/>
                                        </p:tgtEl>
                                        <p:attrNameLst>
                                          <p:attrName>style.visibility</p:attrName>
                                        </p:attrNameLst>
                                      </p:cBhvr>
                                      <p:to>
                                        <p:strVal val="visible"/>
                                      </p:to>
                                    </p:set>
                                    <p:animEffect transition="in" filter="wheel(1)">
                                      <p:cBhvr>
                                        <p:cTn id="224" dur="2000"/>
                                        <p:tgtEl>
                                          <p:spTgt spid="39"/>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nodeType="clickEffect">
                                  <p:stCondLst>
                                    <p:cond delay="0"/>
                                  </p:stCondLst>
                                  <p:childTnLst>
                                    <p:set>
                                      <p:cBhvr>
                                        <p:cTn id="228" dur="1" fill="hold">
                                          <p:stCondLst>
                                            <p:cond delay="0"/>
                                          </p:stCondLst>
                                        </p:cTn>
                                        <p:tgtEl>
                                          <p:spTgt spid="5"/>
                                        </p:tgtEl>
                                        <p:attrNameLst>
                                          <p:attrName>style.visibility</p:attrName>
                                        </p:attrNameLst>
                                      </p:cBhvr>
                                      <p:to>
                                        <p:strVal val="visible"/>
                                      </p:to>
                                    </p:set>
                                    <p:animEffect transition="in" filter="wipe(down)">
                                      <p:cBhvr>
                                        <p:cTn id="229" dur="500"/>
                                        <p:tgtEl>
                                          <p:spTgt spid="5"/>
                                        </p:tgtEl>
                                      </p:cBhvr>
                                    </p:animEffect>
                                  </p:childTnLst>
                                </p:cTn>
                              </p:par>
                              <p:par>
                                <p:cTn id="230" presetID="22" presetClass="entr" presetSubtype="4" fill="hold" nodeType="withEffect">
                                  <p:stCondLst>
                                    <p:cond delay="0"/>
                                  </p:stCondLst>
                                  <p:childTnLst>
                                    <p:set>
                                      <p:cBhvr>
                                        <p:cTn id="231" dur="1" fill="hold">
                                          <p:stCondLst>
                                            <p:cond delay="0"/>
                                          </p:stCondLst>
                                        </p:cTn>
                                        <p:tgtEl>
                                          <p:spTgt spid="7"/>
                                        </p:tgtEl>
                                        <p:attrNameLst>
                                          <p:attrName>style.visibility</p:attrName>
                                        </p:attrNameLst>
                                      </p:cBhvr>
                                      <p:to>
                                        <p:strVal val="visible"/>
                                      </p:to>
                                    </p:set>
                                    <p:animEffect transition="in" filter="wipe(down)">
                                      <p:cBhvr>
                                        <p:cTn id="232" dur="500"/>
                                        <p:tgtEl>
                                          <p:spTgt spid="7"/>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grpId="0" nodeType="clickEffect">
                                  <p:stCondLst>
                                    <p:cond delay="0"/>
                                  </p:stCondLst>
                                  <p:iterate type="lt">
                                    <p:tmPct val="0"/>
                                  </p:iterate>
                                  <p:childTnLst>
                                    <p:set>
                                      <p:cBhvr>
                                        <p:cTn id="236" dur="1" fill="hold">
                                          <p:stCondLst>
                                            <p:cond delay="0"/>
                                          </p:stCondLst>
                                        </p:cTn>
                                        <p:tgtEl>
                                          <p:spTgt spid="176"/>
                                        </p:tgtEl>
                                        <p:attrNameLst>
                                          <p:attrName>style.visibility</p:attrName>
                                        </p:attrNameLst>
                                      </p:cBhvr>
                                      <p:to>
                                        <p:strVal val="visible"/>
                                      </p:to>
                                    </p:set>
                                    <p:animEffect transition="in" filter="wipe(left)">
                                      <p:cBhvr>
                                        <p:cTn id="237" dur="500"/>
                                        <p:tgtEl>
                                          <p:spTgt spid="176"/>
                                        </p:tgtEl>
                                      </p:cBhvr>
                                    </p:animEffect>
                                  </p:childTnLst>
                                </p:cTn>
                              </p:par>
                            </p:childTnLst>
                          </p:cTn>
                        </p:par>
                      </p:childTnLst>
                    </p:cTn>
                  </p:par>
                  <p:par>
                    <p:cTn id="238" fill="hold">
                      <p:stCondLst>
                        <p:cond delay="indefinite"/>
                      </p:stCondLst>
                      <p:childTnLst>
                        <p:par>
                          <p:cTn id="239" fill="hold">
                            <p:stCondLst>
                              <p:cond delay="0"/>
                            </p:stCondLst>
                            <p:childTnLst>
                              <p:par>
                                <p:cTn id="240" presetID="34" presetClass="emph" presetSubtype="0" fill="hold" grpId="1" nodeType="clickEffect">
                                  <p:stCondLst>
                                    <p:cond delay="0"/>
                                  </p:stCondLst>
                                  <p:iterate type="lt">
                                    <p:tmPct val="10000"/>
                                  </p:iterate>
                                  <p:childTnLst>
                                    <p:animMotion origin="layout" path="M 0.0 0.0 L 0.0 -0.07213" pathEditMode="relative" ptsTypes="">
                                      <p:cBhvr>
                                        <p:cTn id="241" dur="500" accel="50000" decel="50000" autoRev="1" fill="hold">
                                          <p:stCondLst>
                                            <p:cond delay="0"/>
                                          </p:stCondLst>
                                        </p:cTn>
                                        <p:tgtEl>
                                          <p:spTgt spid="176"/>
                                        </p:tgtEl>
                                        <p:attrNameLst>
                                          <p:attrName>ppt_x</p:attrName>
                                          <p:attrName>ppt_y</p:attrName>
                                        </p:attrNameLst>
                                      </p:cBhvr>
                                    </p:animMotion>
                                    <p:animRot by="1500000">
                                      <p:cBhvr>
                                        <p:cTn id="242" dur="250" fill="hold">
                                          <p:stCondLst>
                                            <p:cond delay="0"/>
                                          </p:stCondLst>
                                        </p:cTn>
                                        <p:tgtEl>
                                          <p:spTgt spid="176"/>
                                        </p:tgtEl>
                                        <p:attrNameLst>
                                          <p:attrName>r</p:attrName>
                                        </p:attrNameLst>
                                      </p:cBhvr>
                                    </p:animRot>
                                    <p:animRot by="-1500000">
                                      <p:cBhvr>
                                        <p:cTn id="243" dur="250" fill="hold">
                                          <p:stCondLst>
                                            <p:cond delay="250"/>
                                          </p:stCondLst>
                                        </p:cTn>
                                        <p:tgtEl>
                                          <p:spTgt spid="176"/>
                                        </p:tgtEl>
                                        <p:attrNameLst>
                                          <p:attrName>r</p:attrName>
                                        </p:attrNameLst>
                                      </p:cBhvr>
                                    </p:animRot>
                                    <p:animRot by="-1500000">
                                      <p:cBhvr>
                                        <p:cTn id="244" dur="250" fill="hold">
                                          <p:stCondLst>
                                            <p:cond delay="500"/>
                                          </p:stCondLst>
                                        </p:cTn>
                                        <p:tgtEl>
                                          <p:spTgt spid="176"/>
                                        </p:tgtEl>
                                        <p:attrNameLst>
                                          <p:attrName>r</p:attrName>
                                        </p:attrNameLst>
                                      </p:cBhvr>
                                    </p:animRot>
                                    <p:animRot by="1500000">
                                      <p:cBhvr>
                                        <p:cTn id="245" dur="250" fill="hold">
                                          <p:stCondLst>
                                            <p:cond delay="750"/>
                                          </p:stCondLst>
                                        </p:cTn>
                                        <p:tgtEl>
                                          <p:spTgt spid="17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6" grpId="0"/>
      <p:bldP spid="176" grpId="1"/>
      <p:bldP spid="188" grpId="0"/>
      <p:bldP spid="26" grpId="0" animBg="1"/>
      <p:bldP spid="27" grpId="0" animBg="1"/>
      <p:bldP spid="28" grpId="0" animBg="1"/>
      <p:bldP spid="29" grpId="0" animBg="1"/>
      <p:bldP spid="30" grpId="0" animBg="1"/>
      <p:bldP spid="31" grpId="0" animBg="1"/>
      <p:bldP spid="32" grpId="0" animBg="1"/>
      <p:bldP spid="33" grpId="0" animBg="1"/>
      <p:bldP spid="34" grpId="0" animBg="1"/>
      <p:bldP spid="39"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5" grpId="0" animBg="1"/>
      <p:bldP spid="56" grpId="0" animBg="1"/>
      <p:bldP spid="57" grpId="0" animBg="1"/>
      <p:bldP spid="58" grpId="0" animBg="1"/>
      <p:bldP spid="59" grpId="0" animBg="1"/>
      <p:bldP spid="60" grpId="0" animBg="1"/>
      <p:bldP spid="61" grpId="0" animBg="1"/>
      <p:bldP spid="62"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95" grpId="0" animBg="1"/>
      <p:bldP spid="102" grpId="0" animBg="1"/>
      <p:bldP spid="103" grpId="0" animBg="1"/>
      <p:bldP spid="104" grpId="0" animBg="1"/>
      <p:bldP spid="105" grpId="0" animBg="1"/>
      <p:bldP spid="106" grpId="0" animBg="1"/>
      <p:bldP spid="107" grpId="0" animBg="1"/>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选题背景</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顺序访问存储器 18"/>
          <p:cNvSpPr/>
          <p:nvPr/>
        </p:nvSpPr>
        <p:spPr>
          <a:xfrm rot="18896519">
            <a:off x="1786990" y="3618276"/>
            <a:ext cx="1155573" cy="1155573"/>
          </a:xfrm>
          <a:prstGeom prst="flowChartMagneticTap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顺序访问存储器 19"/>
          <p:cNvSpPr/>
          <p:nvPr/>
        </p:nvSpPr>
        <p:spPr>
          <a:xfrm rot="18896519">
            <a:off x="1786991" y="1870102"/>
            <a:ext cx="1155573" cy="1155573"/>
          </a:xfrm>
          <a:prstGeom prst="flowChartMagneticTap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36672" y="1911746"/>
            <a:ext cx="4143640" cy="320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236672" y="3711946"/>
            <a:ext cx="4143640" cy="32099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346606" y="2063663"/>
            <a:ext cx="4491400" cy="1068726"/>
          </a:xfrm>
          <a:prstGeom prst="roundRect">
            <a:avLst>
              <a:gd name="adj" fmla="val 48324"/>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3347864" y="3872442"/>
            <a:ext cx="4491400" cy="1068726"/>
          </a:xfrm>
          <a:prstGeom prst="roundRect">
            <a:avLst>
              <a:gd name="adj" fmla="val 48324"/>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041611" y="2134597"/>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行业</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现状</a:t>
            </a:r>
          </a:p>
        </p:txBody>
      </p:sp>
      <p:sp>
        <p:nvSpPr>
          <p:cNvPr id="26" name="TextBox 25"/>
          <p:cNvSpPr txBox="1"/>
          <p:nvPr/>
        </p:nvSpPr>
        <p:spPr>
          <a:xfrm>
            <a:off x="2041611" y="3872442"/>
            <a:ext cx="646331" cy="646331"/>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地区</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现状</a:t>
            </a:r>
          </a:p>
        </p:txBody>
      </p:sp>
      <p:sp>
        <p:nvSpPr>
          <p:cNvPr id="25" name="TextBox 24"/>
          <p:cNvSpPr txBox="1"/>
          <p:nvPr/>
        </p:nvSpPr>
        <p:spPr>
          <a:xfrm>
            <a:off x="3318078" y="1927865"/>
            <a:ext cx="2991525"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结合行业的发展现状发展趋势及行业问题</a:t>
            </a:r>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419710" y="3733942"/>
            <a:ext cx="2185214"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结合行业在本地区的实际情况</a:t>
            </a:r>
          </a:p>
        </p:txBody>
      </p:sp>
      <p:sp>
        <p:nvSpPr>
          <p:cNvPr id="27" name="TextBox 26"/>
          <p:cNvSpPr txBox="1"/>
          <p:nvPr/>
        </p:nvSpPr>
        <p:spPr>
          <a:xfrm>
            <a:off x="3864733" y="2295163"/>
            <a:ext cx="3443571" cy="1061829"/>
          </a:xfrm>
          <a:prstGeom prst="rect">
            <a:avLst/>
          </a:prstGeom>
          <a:noFill/>
        </p:spPr>
        <p:txBody>
          <a:bodyPr wrap="none" rtlCol="0">
            <a:spAutoFit/>
          </a:bodyPr>
          <a:lstStyle/>
          <a:p>
            <a:r>
              <a:rPr lang="zh-CN" altLang="en-US" sz="900" dirty="0">
                <a:solidFill>
                  <a:schemeClr val="tx1">
                    <a:lumMod val="50000"/>
                    <a:lumOff val="50000"/>
                  </a:schemeClr>
                </a:solidFill>
                <a:latin typeface="+mj-ea"/>
                <a:ea typeface="+mj-ea"/>
              </a:rPr>
              <a:t>单击此处输入内容文字也可以复制粘贴文本内容直接覆盖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单击此处输入内容文</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字也可以复制粘贴文本内容直接覆盖</a:t>
            </a:r>
            <a:r>
              <a:rPr lang="en-US" altLang="zh-CN" sz="900" dirty="0">
                <a:solidFill>
                  <a:schemeClr val="tx1">
                    <a:lumMod val="50000"/>
                    <a:lumOff val="50000"/>
                  </a:schemeClr>
                </a:solidFill>
                <a:latin typeface="+mj-ea"/>
                <a:ea typeface="+mj-ea"/>
              </a:rPr>
              <a:t>.</a:t>
            </a:r>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p:txBody>
      </p:sp>
      <p:sp>
        <p:nvSpPr>
          <p:cNvPr id="31" name="TextBox 30"/>
          <p:cNvSpPr txBox="1"/>
          <p:nvPr/>
        </p:nvSpPr>
        <p:spPr>
          <a:xfrm>
            <a:off x="3864733" y="4149080"/>
            <a:ext cx="3443571" cy="1061829"/>
          </a:xfrm>
          <a:prstGeom prst="rect">
            <a:avLst/>
          </a:prstGeom>
          <a:noFill/>
        </p:spPr>
        <p:txBody>
          <a:bodyPr wrap="none" rtlCol="0">
            <a:spAutoFit/>
          </a:bodyPr>
          <a:lstStyle/>
          <a:p>
            <a:r>
              <a:rPr lang="zh-CN" altLang="en-US" sz="900" dirty="0">
                <a:solidFill>
                  <a:schemeClr val="tx1">
                    <a:lumMod val="50000"/>
                    <a:lumOff val="50000"/>
                  </a:schemeClr>
                </a:solidFill>
                <a:latin typeface="+mj-ea"/>
                <a:ea typeface="+mj-ea"/>
              </a:rPr>
              <a:t>单击此处输入内容文字也可以复制粘贴文本内容直接覆盖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处输入内容文字也可以复制粘贴文本内容直接覆盖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内容文字也可以复制粘贴文本内容直接覆盖</a:t>
            </a:r>
            <a:r>
              <a:rPr lang="en-US" altLang="zh-CN" sz="900" dirty="0">
                <a:solidFill>
                  <a:schemeClr val="tx1">
                    <a:lumMod val="50000"/>
                    <a:lumOff val="50000"/>
                  </a:schemeClr>
                </a:solidFill>
                <a:latin typeface="+mj-ea"/>
                <a:ea typeface="+mj-ea"/>
              </a:rPr>
              <a:t>.</a:t>
            </a:r>
            <a:r>
              <a:rPr lang="zh-CN" altLang="en-US" sz="900" dirty="0">
                <a:solidFill>
                  <a:schemeClr val="tx1">
                    <a:lumMod val="50000"/>
                    <a:lumOff val="50000"/>
                  </a:schemeClr>
                </a:solidFill>
                <a:latin typeface="+mj-ea"/>
                <a:ea typeface="+mj-ea"/>
              </a:rPr>
              <a:t>单击此处输入内容文</a:t>
            </a:r>
            <a:endParaRPr lang="en-US" altLang="zh-CN" sz="900" dirty="0">
              <a:solidFill>
                <a:schemeClr val="tx1">
                  <a:lumMod val="50000"/>
                  <a:lumOff val="50000"/>
                </a:schemeClr>
              </a:solidFill>
              <a:latin typeface="+mj-ea"/>
              <a:ea typeface="+mj-ea"/>
            </a:endParaRPr>
          </a:p>
          <a:p>
            <a:r>
              <a:rPr lang="zh-CN" altLang="en-US" sz="900" dirty="0">
                <a:solidFill>
                  <a:schemeClr val="tx1">
                    <a:lumMod val="50000"/>
                    <a:lumOff val="50000"/>
                  </a:schemeClr>
                </a:solidFill>
                <a:latin typeface="+mj-ea"/>
                <a:ea typeface="+mj-ea"/>
              </a:rPr>
              <a:t>字也可以复制粘贴文本内容直接覆盖</a:t>
            </a:r>
            <a:r>
              <a:rPr lang="en-US" altLang="zh-CN" sz="900" dirty="0">
                <a:solidFill>
                  <a:schemeClr val="tx1">
                    <a:lumMod val="50000"/>
                    <a:lumOff val="50000"/>
                  </a:schemeClr>
                </a:solidFill>
                <a:latin typeface="+mj-ea"/>
                <a:ea typeface="+mj-ea"/>
              </a:rPr>
              <a:t>.</a:t>
            </a:r>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a:p>
            <a:endParaRPr lang="zh-CN" altLang="en-US" sz="900" dirty="0">
              <a:solidFill>
                <a:schemeClr val="tx1">
                  <a:lumMod val="50000"/>
                  <a:lumOff val="50000"/>
                </a:schemeClr>
              </a:solidFill>
              <a:latin typeface="+mj-ea"/>
              <a:ea typeface="+mj-ea"/>
            </a:endParaRPr>
          </a:p>
        </p:txBody>
      </p:sp>
    </p:spTree>
    <p:extLst>
      <p:ext uri="{BB962C8B-B14F-4D97-AF65-F5344CB8AC3E}">
        <p14:creationId xmlns:p14="http://schemas.microsoft.com/office/powerpoint/2010/main" val="1611042599"/>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圆角矩形 13"/>
          <p:cNvSpPr/>
          <p:nvPr/>
        </p:nvSpPr>
        <p:spPr>
          <a:xfrm>
            <a:off x="3789056" y="1800248"/>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研究意义</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80856" y="2629558"/>
            <a:ext cx="1410415" cy="1410415"/>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虚尾箭头 8"/>
          <p:cNvSpPr/>
          <p:nvPr/>
        </p:nvSpPr>
        <p:spPr>
          <a:xfrm>
            <a:off x="3285000" y="2044490"/>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789056" y="2916586"/>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789056" y="4039713"/>
            <a:ext cx="4032448" cy="915103"/>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虚尾箭头 28"/>
          <p:cNvSpPr/>
          <p:nvPr/>
        </p:nvSpPr>
        <p:spPr>
          <a:xfrm>
            <a:off x="3285000" y="3175687"/>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虚尾箭头 29"/>
          <p:cNvSpPr/>
          <p:nvPr/>
        </p:nvSpPr>
        <p:spPr>
          <a:xfrm>
            <a:off x="3285000" y="4306884"/>
            <a:ext cx="648072" cy="390045"/>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8552" y="2471111"/>
            <a:ext cx="1728193" cy="1728193"/>
          </a:xfrm>
          <a:prstGeom prst="ellipse">
            <a:avLst/>
          </a:prstGeom>
          <a:noFill/>
          <a:ln>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a:stCxn id="17" idx="7"/>
            <a:endCxn id="9" idx="1"/>
          </p:cNvCxnSpPr>
          <p:nvPr/>
        </p:nvCxnSpPr>
        <p:spPr>
          <a:xfrm flipV="1">
            <a:off x="2893657" y="2239513"/>
            <a:ext cx="391343" cy="484686"/>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7" idx="5"/>
            <a:endCxn id="30" idx="1"/>
          </p:cNvCxnSpPr>
          <p:nvPr/>
        </p:nvCxnSpPr>
        <p:spPr>
          <a:xfrm>
            <a:off x="2893657" y="3946216"/>
            <a:ext cx="391343" cy="55569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0338" y="3002455"/>
            <a:ext cx="697627" cy="707886"/>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意义</a:t>
            </a:r>
          </a:p>
        </p:txBody>
      </p:sp>
      <p:sp>
        <p:nvSpPr>
          <p:cNvPr id="48" name="TextBox 47"/>
          <p:cNvSpPr txBox="1"/>
          <p:nvPr/>
        </p:nvSpPr>
        <p:spPr>
          <a:xfrm>
            <a:off x="3910251" y="2114568"/>
            <a:ext cx="1031051"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理论研究价值</a:t>
            </a:r>
          </a:p>
        </p:txBody>
      </p:sp>
      <p:sp>
        <p:nvSpPr>
          <p:cNvPr id="49" name="TextBox 48"/>
          <p:cNvSpPr txBox="1"/>
          <p:nvPr/>
        </p:nvSpPr>
        <p:spPr>
          <a:xfrm>
            <a:off x="3914819" y="3202509"/>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经济效益</a:t>
            </a:r>
          </a:p>
        </p:txBody>
      </p:sp>
      <p:sp>
        <p:nvSpPr>
          <p:cNvPr id="50" name="TextBox 49"/>
          <p:cNvSpPr txBox="1"/>
          <p:nvPr/>
        </p:nvSpPr>
        <p:spPr>
          <a:xfrm>
            <a:off x="3922784" y="4343375"/>
            <a:ext cx="9028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社会效益</a:t>
            </a:r>
          </a:p>
        </p:txBody>
      </p:sp>
      <p:sp>
        <p:nvSpPr>
          <p:cNvPr id="51" name="TextBox 50"/>
          <p:cNvSpPr txBox="1"/>
          <p:nvPr/>
        </p:nvSpPr>
        <p:spPr>
          <a:xfrm>
            <a:off x="5076056" y="1889537"/>
            <a:ext cx="2621230" cy="1323439"/>
          </a:xfrm>
          <a:prstGeom prst="rect">
            <a:avLst/>
          </a:prstGeom>
          <a:noFill/>
        </p:spPr>
        <p:txBody>
          <a:bodyPr wrap="none" rtlCol="0">
            <a:spAutoFit/>
          </a:bodyPr>
          <a:lstStyle/>
          <a:p>
            <a:r>
              <a:rPr lang="zh-CN" altLang="en-US" sz="1000" dirty="0">
                <a:solidFill>
                  <a:schemeClr val="bg1">
                    <a:lumMod val="85000"/>
                  </a:schemeClr>
                </a:solidFill>
              </a:rPr>
              <a:t>单击此处输入文本内容详情单击此处输入文</a:t>
            </a:r>
            <a:endParaRPr lang="en-US" altLang="zh-CN" sz="1000" dirty="0">
              <a:solidFill>
                <a:schemeClr val="bg1">
                  <a:lumMod val="85000"/>
                </a:schemeClr>
              </a:solidFill>
            </a:endParaRPr>
          </a:p>
          <a:p>
            <a:r>
              <a:rPr lang="zh-CN" altLang="en-US" sz="1000" dirty="0">
                <a:solidFill>
                  <a:schemeClr val="bg1">
                    <a:lumMod val="85000"/>
                  </a:schemeClr>
                </a:solidFill>
              </a:rPr>
              <a:t>本内容详情单击此处输入文本内容详情单击</a:t>
            </a:r>
            <a:endParaRPr lang="en-US" altLang="zh-CN" sz="1000" dirty="0">
              <a:solidFill>
                <a:schemeClr val="bg1">
                  <a:lumMod val="85000"/>
                </a:schemeClr>
              </a:solidFill>
            </a:endParaRPr>
          </a:p>
          <a:p>
            <a:r>
              <a:rPr lang="zh-CN" altLang="en-US" sz="1000" dirty="0">
                <a:solidFill>
                  <a:schemeClr val="bg1">
                    <a:lumMod val="85000"/>
                  </a:schemeClr>
                </a:solidFill>
              </a:rPr>
              <a:t>此处输入文本内容详情单击此处输入文本内</a:t>
            </a:r>
            <a:endParaRPr lang="en-US" altLang="zh-CN" sz="1000" dirty="0">
              <a:solidFill>
                <a:schemeClr val="bg1">
                  <a:lumMod val="85000"/>
                </a:schemeClr>
              </a:solidFill>
            </a:endParaRPr>
          </a:p>
          <a:p>
            <a:r>
              <a:rPr lang="zh-CN" altLang="en-US" sz="1000" dirty="0">
                <a:solidFill>
                  <a:schemeClr val="bg1">
                    <a:lumMod val="85000"/>
                  </a:schemeClr>
                </a:solidFill>
              </a:rPr>
              <a:t>容详情</a:t>
            </a: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p:txBody>
      </p:sp>
      <p:sp>
        <p:nvSpPr>
          <p:cNvPr id="54" name="圆角矩形 53"/>
          <p:cNvSpPr/>
          <p:nvPr/>
        </p:nvSpPr>
        <p:spPr>
          <a:xfrm>
            <a:off x="4941302" y="1924186"/>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50328" y="304888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 55"/>
          <p:cNvSpPr/>
          <p:nvPr/>
        </p:nvSpPr>
        <p:spPr>
          <a:xfrm>
            <a:off x="4950328" y="4176512"/>
            <a:ext cx="45719" cy="64071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066912" y="2996952"/>
            <a:ext cx="2621230" cy="1323439"/>
          </a:xfrm>
          <a:prstGeom prst="rect">
            <a:avLst/>
          </a:prstGeom>
          <a:noFill/>
        </p:spPr>
        <p:txBody>
          <a:bodyPr wrap="none" rtlCol="0">
            <a:spAutoFit/>
          </a:bodyPr>
          <a:lstStyle/>
          <a:p>
            <a:r>
              <a:rPr lang="zh-CN" altLang="en-US" sz="1000" dirty="0">
                <a:solidFill>
                  <a:schemeClr val="bg1">
                    <a:lumMod val="85000"/>
                  </a:schemeClr>
                </a:solidFill>
              </a:rPr>
              <a:t>单击此处输入文本内容详情单击此处输入文</a:t>
            </a:r>
            <a:endParaRPr lang="en-US" altLang="zh-CN" sz="1000" dirty="0">
              <a:solidFill>
                <a:schemeClr val="bg1">
                  <a:lumMod val="85000"/>
                </a:schemeClr>
              </a:solidFill>
            </a:endParaRPr>
          </a:p>
          <a:p>
            <a:r>
              <a:rPr lang="zh-CN" altLang="en-US" sz="1000" dirty="0">
                <a:solidFill>
                  <a:schemeClr val="bg1">
                    <a:lumMod val="85000"/>
                  </a:schemeClr>
                </a:solidFill>
              </a:rPr>
              <a:t>本内容详情单击此处输入文本内容详情单击</a:t>
            </a:r>
            <a:endParaRPr lang="en-US" altLang="zh-CN" sz="1000" dirty="0">
              <a:solidFill>
                <a:schemeClr val="bg1">
                  <a:lumMod val="85000"/>
                </a:schemeClr>
              </a:solidFill>
            </a:endParaRPr>
          </a:p>
          <a:p>
            <a:r>
              <a:rPr lang="zh-CN" altLang="en-US" sz="1000" dirty="0">
                <a:solidFill>
                  <a:schemeClr val="bg1">
                    <a:lumMod val="85000"/>
                  </a:schemeClr>
                </a:solidFill>
              </a:rPr>
              <a:t>此处输入文本内容详情单击此处输入文本内</a:t>
            </a:r>
            <a:endParaRPr lang="en-US" altLang="zh-CN" sz="1000" dirty="0">
              <a:solidFill>
                <a:schemeClr val="bg1">
                  <a:lumMod val="85000"/>
                </a:schemeClr>
              </a:solidFill>
            </a:endParaRPr>
          </a:p>
          <a:p>
            <a:r>
              <a:rPr lang="zh-CN" altLang="en-US" sz="1000" dirty="0">
                <a:solidFill>
                  <a:schemeClr val="bg1">
                    <a:lumMod val="85000"/>
                  </a:schemeClr>
                </a:solidFill>
              </a:rPr>
              <a:t>容详情</a:t>
            </a: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p:txBody>
      </p:sp>
      <p:sp>
        <p:nvSpPr>
          <p:cNvPr id="58" name="TextBox 57"/>
          <p:cNvSpPr txBox="1"/>
          <p:nvPr/>
        </p:nvSpPr>
        <p:spPr>
          <a:xfrm>
            <a:off x="5076056" y="4131936"/>
            <a:ext cx="2621230" cy="1323439"/>
          </a:xfrm>
          <a:prstGeom prst="rect">
            <a:avLst/>
          </a:prstGeom>
          <a:noFill/>
        </p:spPr>
        <p:txBody>
          <a:bodyPr wrap="none" rtlCol="0">
            <a:spAutoFit/>
          </a:bodyPr>
          <a:lstStyle/>
          <a:p>
            <a:r>
              <a:rPr lang="zh-CN" altLang="en-US" sz="1000" dirty="0">
                <a:solidFill>
                  <a:schemeClr val="bg1">
                    <a:lumMod val="85000"/>
                  </a:schemeClr>
                </a:solidFill>
              </a:rPr>
              <a:t>单击此处输入文本内容详情单击此处输入文</a:t>
            </a:r>
            <a:endParaRPr lang="en-US" altLang="zh-CN" sz="1000" dirty="0">
              <a:solidFill>
                <a:schemeClr val="bg1">
                  <a:lumMod val="85000"/>
                </a:schemeClr>
              </a:solidFill>
            </a:endParaRPr>
          </a:p>
          <a:p>
            <a:r>
              <a:rPr lang="zh-CN" altLang="en-US" sz="1000" dirty="0">
                <a:solidFill>
                  <a:schemeClr val="bg1">
                    <a:lumMod val="85000"/>
                  </a:schemeClr>
                </a:solidFill>
              </a:rPr>
              <a:t>本内容详情单击此处输入文本内容详情单击</a:t>
            </a:r>
            <a:endParaRPr lang="en-US" altLang="zh-CN" sz="1000" dirty="0">
              <a:solidFill>
                <a:schemeClr val="bg1">
                  <a:lumMod val="85000"/>
                </a:schemeClr>
              </a:solidFill>
            </a:endParaRPr>
          </a:p>
          <a:p>
            <a:r>
              <a:rPr lang="zh-CN" altLang="en-US" sz="1000" dirty="0">
                <a:solidFill>
                  <a:schemeClr val="bg1">
                    <a:lumMod val="85000"/>
                  </a:schemeClr>
                </a:solidFill>
              </a:rPr>
              <a:t>此处输入文本内容详情单击此处输入文本内</a:t>
            </a:r>
            <a:endParaRPr lang="en-US" altLang="zh-CN" sz="1000" dirty="0">
              <a:solidFill>
                <a:schemeClr val="bg1">
                  <a:lumMod val="85000"/>
                </a:schemeClr>
              </a:solidFill>
            </a:endParaRPr>
          </a:p>
          <a:p>
            <a:r>
              <a:rPr lang="zh-CN" altLang="en-US" sz="1000" dirty="0">
                <a:solidFill>
                  <a:schemeClr val="bg1">
                    <a:lumMod val="85000"/>
                  </a:schemeClr>
                </a:solidFill>
              </a:rPr>
              <a:t>容详情</a:t>
            </a: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a:p>
            <a:endParaRPr lang="zh-CN" altLang="en-US" sz="1000" dirty="0">
              <a:solidFill>
                <a:schemeClr val="bg1">
                  <a:lumMod val="85000"/>
                </a:schemeClr>
              </a:solidFill>
            </a:endParaRPr>
          </a:p>
        </p:txBody>
      </p:sp>
    </p:spTree>
    <p:extLst>
      <p:ext uri="{BB962C8B-B14F-4D97-AF65-F5344CB8AC3E}">
        <p14:creationId xmlns:p14="http://schemas.microsoft.com/office/powerpoint/2010/main" val="2836619330"/>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par>
                                <p:cTn id="23" presetID="14"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2000"/>
                                        <p:tgtEl>
                                          <p:spTgt spid="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down)">
                                      <p:cBhvr>
                                        <p:cTn id="33" dur="500"/>
                                        <p:tgtEl>
                                          <p:spTgt spid="4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par>
                                <p:cTn id="42" presetID="22" presetClass="entr" presetSubtype="8"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750"/>
                                        <p:tgtEl>
                                          <p:spTgt spid="2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10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1000"/>
                                        <p:tgtEl>
                                          <p:spTgt spid="3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1500"/>
                                        <p:tgtEl>
                                          <p:spTgt spid="33"/>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left)">
                                      <p:cBhvr>
                                        <p:cTn id="69" dur="2000"/>
                                        <p:tgtEl>
                                          <p:spTgt spid="48"/>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left)">
                                      <p:cBhvr>
                                        <p:cTn id="72" dur="2500"/>
                                        <p:tgtEl>
                                          <p:spTgt spid="49"/>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3000"/>
                                        <p:tgtEl>
                                          <p:spTgt spid="50"/>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left)">
                                      <p:cBhvr>
                                        <p:cTn id="78" dur="2000"/>
                                        <p:tgtEl>
                                          <p:spTgt spid="5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2000"/>
                                        <p:tgtEl>
                                          <p:spTgt spid="5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wipe(left)">
                                      <p:cBhvr>
                                        <p:cTn id="84" dur="2500"/>
                                        <p:tgtEl>
                                          <p:spTgt spid="55"/>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wipe(left)">
                                      <p:cBhvr>
                                        <p:cTn id="87" dur="3000"/>
                                        <p:tgtEl>
                                          <p:spTgt spid="56"/>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wipe(left)">
                                      <p:cBhvr>
                                        <p:cTn id="90" dur="2500"/>
                                        <p:tgtEl>
                                          <p:spTgt spid="5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left)">
                                      <p:cBhvr>
                                        <p:cTn id="93" dur="3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10" grpId="0" animBg="1"/>
      <p:bldP spid="12" grpId="0"/>
      <p:bldP spid="16" grpId="0" animBg="1"/>
      <p:bldP spid="2" grpId="0" animBg="1"/>
      <p:bldP spid="9" grpId="0" animBg="1"/>
      <p:bldP spid="32" grpId="0" animBg="1"/>
      <p:bldP spid="33" grpId="0" animBg="1"/>
      <p:bldP spid="29" grpId="0" animBg="1"/>
      <p:bldP spid="30" grpId="0" animBg="1"/>
      <p:bldP spid="17" grpId="0" animBg="1"/>
      <p:bldP spid="44" grpId="0"/>
      <p:bldP spid="48" grpId="0"/>
      <p:bldP spid="49" grpId="0"/>
      <p:bldP spid="50" grpId="0"/>
      <p:bldP spid="51" grpId="0"/>
      <p:bldP spid="54" grpId="0" animBg="1"/>
      <p:bldP spid="55" grpId="0" animBg="1"/>
      <p:bldP spid="56" grpId="0" animBg="1"/>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国外研究综述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55562" y="2367168"/>
            <a:ext cx="1872208" cy="187220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28731" y="2031193"/>
            <a:ext cx="2544158" cy="2544158"/>
          </a:xfrm>
          <a:prstGeom prst="ellipse">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359348" y="2292750"/>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7610" y="1746528"/>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433312" y="2269817"/>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309648" y="3643758"/>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402429" y="4290686"/>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454010" y="3705478"/>
            <a:ext cx="578474" cy="57847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2549967" y="1783994"/>
            <a:ext cx="340158" cy="461665"/>
          </a:xfrm>
          <a:prstGeom prst="rect">
            <a:avLst/>
          </a:prstGeom>
          <a:noFill/>
        </p:spPr>
        <p:txBody>
          <a:bodyPr wrap="none" rtlCol="0">
            <a:spAutoFit/>
          </a:bodyPr>
          <a:lstStyle/>
          <a:p>
            <a:r>
              <a:rPr lang="en-US" altLang="zh-CN" sz="2400" dirty="0">
                <a:solidFill>
                  <a:schemeClr val="bg1"/>
                </a:solidFill>
              </a:rPr>
              <a:t>1</a:t>
            </a:r>
            <a:endParaRPr lang="zh-CN" altLang="en-US" sz="2400" dirty="0">
              <a:solidFill>
                <a:schemeClr val="bg1"/>
              </a:solidFill>
            </a:endParaRPr>
          </a:p>
        </p:txBody>
      </p:sp>
      <p:sp>
        <p:nvSpPr>
          <p:cNvPr id="46" name="TextBox 45"/>
          <p:cNvSpPr txBox="1"/>
          <p:nvPr/>
        </p:nvSpPr>
        <p:spPr>
          <a:xfrm>
            <a:off x="3561614" y="2303669"/>
            <a:ext cx="340158" cy="461665"/>
          </a:xfrm>
          <a:prstGeom prst="rect">
            <a:avLst/>
          </a:prstGeom>
          <a:noFill/>
        </p:spPr>
        <p:txBody>
          <a:bodyPr wrap="none" rtlCol="0">
            <a:spAutoFit/>
          </a:bodyPr>
          <a:lstStyle/>
          <a:p>
            <a:r>
              <a:rPr lang="en-US" altLang="zh-CN" sz="2400" dirty="0">
                <a:solidFill>
                  <a:schemeClr val="bg1"/>
                </a:solidFill>
              </a:rPr>
              <a:t>2</a:t>
            </a:r>
            <a:endParaRPr lang="zh-CN" altLang="en-US" sz="2400" dirty="0">
              <a:solidFill>
                <a:schemeClr val="bg1"/>
              </a:solidFill>
            </a:endParaRPr>
          </a:p>
        </p:txBody>
      </p:sp>
      <p:sp>
        <p:nvSpPr>
          <p:cNvPr id="47" name="TextBox 46"/>
          <p:cNvSpPr txBox="1"/>
          <p:nvPr/>
        </p:nvSpPr>
        <p:spPr>
          <a:xfrm>
            <a:off x="3561614" y="3763882"/>
            <a:ext cx="340158" cy="461665"/>
          </a:xfrm>
          <a:prstGeom prst="rect">
            <a:avLst/>
          </a:prstGeom>
          <a:noFill/>
        </p:spPr>
        <p:txBody>
          <a:bodyPr wrap="none" rtlCol="0">
            <a:spAutoFit/>
          </a:bodyPr>
          <a:lstStyle/>
          <a:p>
            <a:r>
              <a:rPr lang="en-US" altLang="zh-CN" sz="2400" dirty="0">
                <a:solidFill>
                  <a:schemeClr val="bg1"/>
                </a:solidFill>
              </a:rPr>
              <a:t>3</a:t>
            </a:r>
            <a:endParaRPr lang="zh-CN" altLang="en-US" sz="2400" dirty="0">
              <a:solidFill>
                <a:schemeClr val="bg1"/>
              </a:solidFill>
            </a:endParaRPr>
          </a:p>
        </p:txBody>
      </p:sp>
      <p:sp>
        <p:nvSpPr>
          <p:cNvPr id="52" name="TextBox 51"/>
          <p:cNvSpPr txBox="1"/>
          <p:nvPr/>
        </p:nvSpPr>
        <p:spPr>
          <a:xfrm>
            <a:off x="2521587" y="4344518"/>
            <a:ext cx="340158" cy="461665"/>
          </a:xfrm>
          <a:prstGeom prst="rect">
            <a:avLst/>
          </a:prstGeom>
          <a:noFill/>
        </p:spPr>
        <p:txBody>
          <a:bodyPr wrap="none" rtlCol="0">
            <a:spAutoFit/>
          </a:bodyPr>
          <a:lstStyle/>
          <a:p>
            <a:r>
              <a:rPr lang="en-US" altLang="zh-CN" sz="2400" dirty="0">
                <a:solidFill>
                  <a:schemeClr val="bg1"/>
                </a:solidFill>
              </a:rPr>
              <a:t>4</a:t>
            </a:r>
            <a:endParaRPr lang="zh-CN" altLang="en-US" sz="2400" dirty="0">
              <a:solidFill>
                <a:schemeClr val="bg1"/>
              </a:solidFill>
            </a:endParaRPr>
          </a:p>
        </p:txBody>
      </p:sp>
      <p:sp>
        <p:nvSpPr>
          <p:cNvPr id="53" name="TextBox 52"/>
          <p:cNvSpPr txBox="1"/>
          <p:nvPr/>
        </p:nvSpPr>
        <p:spPr>
          <a:xfrm>
            <a:off x="1415404" y="3702162"/>
            <a:ext cx="340158" cy="461665"/>
          </a:xfrm>
          <a:prstGeom prst="rect">
            <a:avLst/>
          </a:prstGeom>
          <a:noFill/>
        </p:spPr>
        <p:txBody>
          <a:bodyPr wrap="none" rtlCol="0">
            <a:spAutoFit/>
          </a:bodyPr>
          <a:lstStyle/>
          <a:p>
            <a:r>
              <a:rPr lang="en-US" altLang="zh-CN" sz="2400" dirty="0">
                <a:solidFill>
                  <a:schemeClr val="bg1"/>
                </a:solidFill>
              </a:rPr>
              <a:t>5</a:t>
            </a:r>
            <a:endParaRPr lang="zh-CN" altLang="en-US" sz="2400" dirty="0">
              <a:solidFill>
                <a:schemeClr val="bg1"/>
              </a:solidFill>
            </a:endParaRPr>
          </a:p>
        </p:txBody>
      </p:sp>
      <p:sp>
        <p:nvSpPr>
          <p:cNvPr id="59" name="TextBox 58"/>
          <p:cNvSpPr txBox="1"/>
          <p:nvPr/>
        </p:nvSpPr>
        <p:spPr>
          <a:xfrm>
            <a:off x="1488151" y="2334146"/>
            <a:ext cx="340158" cy="461665"/>
          </a:xfrm>
          <a:prstGeom prst="rect">
            <a:avLst/>
          </a:prstGeom>
          <a:noFill/>
        </p:spPr>
        <p:txBody>
          <a:bodyPr wrap="none" rtlCol="0">
            <a:spAutoFit/>
          </a:bodyPr>
          <a:lstStyle/>
          <a:p>
            <a:r>
              <a:rPr lang="en-US" altLang="zh-CN" sz="2400" dirty="0">
                <a:solidFill>
                  <a:schemeClr val="bg1"/>
                </a:solidFill>
              </a:rPr>
              <a:t>6</a:t>
            </a:r>
            <a:endParaRPr lang="zh-CN" altLang="en-US" sz="2400" dirty="0">
              <a:solidFill>
                <a:schemeClr val="bg1"/>
              </a:solidFill>
            </a:endParaRPr>
          </a:p>
        </p:txBody>
      </p:sp>
      <p:sp>
        <p:nvSpPr>
          <p:cNvPr id="20" name="TextBox 19"/>
          <p:cNvSpPr txBox="1"/>
          <p:nvPr/>
        </p:nvSpPr>
        <p:spPr>
          <a:xfrm>
            <a:off x="1974398" y="3133995"/>
            <a:ext cx="1415772"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国外研究综述</a:t>
            </a:r>
          </a:p>
        </p:txBody>
      </p:sp>
      <p:sp>
        <p:nvSpPr>
          <p:cNvPr id="21" name="TextBox 20"/>
          <p:cNvSpPr txBox="1"/>
          <p:nvPr/>
        </p:nvSpPr>
        <p:spPr>
          <a:xfrm>
            <a:off x="4635980" y="1681063"/>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先发优势</a:t>
            </a:r>
          </a:p>
        </p:txBody>
      </p:sp>
      <p:sp>
        <p:nvSpPr>
          <p:cNvPr id="60" name="TextBox 59"/>
          <p:cNvSpPr txBox="1"/>
          <p:nvPr/>
        </p:nvSpPr>
        <p:spPr>
          <a:xfrm>
            <a:off x="6308136" y="1686868"/>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核心技术优势</a:t>
            </a:r>
          </a:p>
        </p:txBody>
      </p:sp>
      <p:sp>
        <p:nvSpPr>
          <p:cNvPr id="61" name="TextBox 60"/>
          <p:cNvSpPr txBox="1"/>
          <p:nvPr/>
        </p:nvSpPr>
        <p:spPr>
          <a:xfrm>
            <a:off x="6369856" y="2848291"/>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人才优势</a:t>
            </a:r>
          </a:p>
        </p:txBody>
      </p:sp>
      <p:sp>
        <p:nvSpPr>
          <p:cNvPr id="62" name="TextBox 61"/>
          <p:cNvSpPr txBox="1"/>
          <p:nvPr/>
        </p:nvSpPr>
        <p:spPr>
          <a:xfrm>
            <a:off x="4641841" y="2873418"/>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政策优势</a:t>
            </a:r>
          </a:p>
        </p:txBody>
      </p:sp>
      <p:sp>
        <p:nvSpPr>
          <p:cNvPr id="63" name="TextBox 62"/>
          <p:cNvSpPr txBox="1"/>
          <p:nvPr/>
        </p:nvSpPr>
        <p:spPr>
          <a:xfrm>
            <a:off x="4608548" y="401859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产业配套优势</a:t>
            </a:r>
          </a:p>
        </p:txBody>
      </p:sp>
      <p:sp>
        <p:nvSpPr>
          <p:cNvPr id="64" name="TextBox 63"/>
          <p:cNvSpPr txBox="1"/>
          <p:nvPr/>
        </p:nvSpPr>
        <p:spPr>
          <a:xfrm>
            <a:off x="6403149" y="4005064"/>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品牌优势</a:t>
            </a:r>
          </a:p>
        </p:txBody>
      </p:sp>
      <p:sp>
        <p:nvSpPr>
          <p:cNvPr id="23" name="TextBox 22"/>
          <p:cNvSpPr txBox="1"/>
          <p:nvPr/>
        </p:nvSpPr>
        <p:spPr>
          <a:xfrm>
            <a:off x="4641841" y="1948358"/>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5" name="TextBox 64"/>
          <p:cNvSpPr txBox="1"/>
          <p:nvPr/>
        </p:nvSpPr>
        <p:spPr>
          <a:xfrm>
            <a:off x="6314003" y="1970256"/>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6" name="TextBox 65"/>
          <p:cNvSpPr txBox="1"/>
          <p:nvPr/>
        </p:nvSpPr>
        <p:spPr>
          <a:xfrm>
            <a:off x="4632703" y="3184400"/>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7" name="TextBox 66"/>
          <p:cNvSpPr txBox="1"/>
          <p:nvPr/>
        </p:nvSpPr>
        <p:spPr>
          <a:xfrm>
            <a:off x="6375717" y="3164610"/>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4608090" y="4327323"/>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
        <p:nvSpPr>
          <p:cNvPr id="69" name="TextBox 68"/>
          <p:cNvSpPr txBox="1"/>
          <p:nvPr/>
        </p:nvSpPr>
        <p:spPr>
          <a:xfrm>
            <a:off x="6406460" y="4289797"/>
            <a:ext cx="1261884" cy="738664"/>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单击此处输入内容</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文本单击此处输入</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内容文本</a:t>
            </a:r>
          </a:p>
          <a:p>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44202"/>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75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1000"/>
                                        <p:tgtEl>
                                          <p:spTgt spid="4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750"/>
                                        <p:tgtEl>
                                          <p:spTgt spid="5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20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175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1500"/>
                                        <p:tgtEl>
                                          <p:spTgt spid="4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1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175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2000"/>
                                        <p:tgtEl>
                                          <p:spTgt spid="53"/>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randombar(horizontal)">
                                      <p:cBhvr>
                                        <p:cTn id="60" dur="500"/>
                                        <p:tgtEl>
                                          <p:spTgt spid="21"/>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randombar(horizontal)">
                                      <p:cBhvr>
                                        <p:cTn id="71" dur="500"/>
                                        <p:tgtEl>
                                          <p:spTgt spid="65"/>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randombar(horizontal)">
                                      <p:cBhvr>
                                        <p:cTn id="76" dur="500"/>
                                        <p:tgtEl>
                                          <p:spTgt spid="6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randombar(horizontal)">
                                      <p:cBhvr>
                                        <p:cTn id="79" dur="500"/>
                                        <p:tgtEl>
                                          <p:spTgt spid="66"/>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grpId="0" nodeType="click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randombar(horizontal)">
                                      <p:cBhvr>
                                        <p:cTn id="84" dur="500"/>
                                        <p:tgtEl>
                                          <p:spTgt spid="61"/>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randombar(horizontal)">
                                      <p:cBhvr>
                                        <p:cTn id="87" dur="500"/>
                                        <p:tgtEl>
                                          <p:spTgt spid="67"/>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randombar(horizontal)">
                                      <p:cBhvr>
                                        <p:cTn id="92" dur="500"/>
                                        <p:tgtEl>
                                          <p:spTgt spid="63"/>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randombar(horizontal)">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grpId="0" nodeType="click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randombar(horizontal)">
                                      <p:cBhvr>
                                        <p:cTn id="100" dur="500"/>
                                        <p:tgtEl>
                                          <p:spTgt spid="64"/>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animEffect transition="in" filter="randombar(horizontal)">
                                      <p:cBhvr>
                                        <p:cTn id="10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35" grpId="0" animBg="1"/>
      <p:bldP spid="39" grpId="0" animBg="1"/>
      <p:bldP spid="40" grpId="0" animBg="1"/>
      <p:bldP spid="42" grpId="0" animBg="1"/>
      <p:bldP spid="43" grpId="0" animBg="1"/>
      <p:bldP spid="45" grpId="0" animBg="1"/>
      <p:bldP spid="19" grpId="0"/>
      <p:bldP spid="46" grpId="0"/>
      <p:bldP spid="47" grpId="0"/>
      <p:bldP spid="52" grpId="0"/>
      <p:bldP spid="53" grpId="0"/>
      <p:bldP spid="59" grpId="0"/>
      <p:bldP spid="20" grpId="0"/>
      <p:bldP spid="21" grpId="0"/>
      <p:bldP spid="60" grpId="0"/>
      <p:bldP spid="61" grpId="0"/>
      <p:bldP spid="62" grpId="0"/>
      <p:bldP spid="63" grpId="0"/>
      <p:bldP spid="64" grpId="0"/>
      <p:bldP spid="23" grpId="0"/>
      <p:bldP spid="65" grpId="0"/>
      <p:bldP spid="66" grpId="0"/>
      <p:bldP spid="67" grpId="0"/>
      <p:bldP spid="68"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国内研究综述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051720" y="1196752"/>
            <a:ext cx="1584176" cy="86409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3779912" y="1802144"/>
            <a:ext cx="1584176" cy="864096"/>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5580112" y="2522224"/>
            <a:ext cx="1584176" cy="864096"/>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a:off x="4606280" y="3482720"/>
            <a:ext cx="1584176" cy="86409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2483768" y="4123544"/>
            <a:ext cx="1584176"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虚尾箭头 13"/>
          <p:cNvSpPr/>
          <p:nvPr/>
        </p:nvSpPr>
        <p:spPr>
          <a:xfrm>
            <a:off x="-180528" y="1442104"/>
            <a:ext cx="3960440" cy="36004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虚尾箭头 50"/>
          <p:cNvSpPr/>
          <p:nvPr/>
        </p:nvSpPr>
        <p:spPr>
          <a:xfrm>
            <a:off x="-180528" y="2072296"/>
            <a:ext cx="5653143" cy="360040"/>
          </a:xfrm>
          <a:prstGeom prst="striped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虚尾箭头 53"/>
          <p:cNvSpPr/>
          <p:nvPr/>
        </p:nvSpPr>
        <p:spPr>
          <a:xfrm>
            <a:off x="-180528" y="2784491"/>
            <a:ext cx="7488832" cy="360040"/>
          </a:xfrm>
          <a:prstGeom prst="strip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虚尾箭头 54"/>
          <p:cNvSpPr/>
          <p:nvPr/>
        </p:nvSpPr>
        <p:spPr>
          <a:xfrm>
            <a:off x="-207960" y="3734748"/>
            <a:ext cx="6552728" cy="360040"/>
          </a:xfrm>
          <a:prstGeom prst="striped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虚尾箭头 55"/>
          <p:cNvSpPr/>
          <p:nvPr/>
        </p:nvSpPr>
        <p:spPr>
          <a:xfrm>
            <a:off x="-180528" y="4375572"/>
            <a:ext cx="4392488" cy="360040"/>
          </a:xfrm>
          <a:prstGeom prst="striped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31168" y="1333520"/>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3955360" y="1938560"/>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a:off x="5755560" y="2667784"/>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4772584" y="3626736"/>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a:off x="2654072" y="4267560"/>
            <a:ext cx="1251568" cy="57606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414690" y="1460392"/>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起步较晚</a:t>
            </a:r>
          </a:p>
        </p:txBody>
      </p:sp>
      <p:sp>
        <p:nvSpPr>
          <p:cNvPr id="72" name="TextBox 71"/>
          <p:cNvSpPr txBox="1"/>
          <p:nvPr/>
        </p:nvSpPr>
        <p:spPr>
          <a:xfrm>
            <a:off x="4154957" y="1964448"/>
            <a:ext cx="902811" cy="52322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政策支持</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力量欠缺</a:t>
            </a:r>
          </a:p>
        </p:txBody>
      </p:sp>
      <p:sp>
        <p:nvSpPr>
          <p:cNvPr id="73" name="TextBox 72"/>
          <p:cNvSpPr txBox="1"/>
          <p:nvPr/>
        </p:nvSpPr>
        <p:spPr>
          <a:xfrm>
            <a:off x="5936869" y="2784491"/>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人才缺乏</a:t>
            </a:r>
          </a:p>
        </p:txBody>
      </p:sp>
      <p:sp>
        <p:nvSpPr>
          <p:cNvPr id="74" name="TextBox 73"/>
          <p:cNvSpPr txBox="1"/>
          <p:nvPr/>
        </p:nvSpPr>
        <p:spPr>
          <a:xfrm>
            <a:off x="4956929" y="3760879"/>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历史悠久</a:t>
            </a:r>
          </a:p>
        </p:txBody>
      </p:sp>
      <p:sp>
        <p:nvSpPr>
          <p:cNvPr id="75" name="TextBox 74"/>
          <p:cNvSpPr txBox="1"/>
          <p:nvPr/>
        </p:nvSpPr>
        <p:spPr>
          <a:xfrm>
            <a:off x="2771800" y="4374248"/>
            <a:ext cx="108234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人力资源多</a:t>
            </a:r>
          </a:p>
        </p:txBody>
      </p:sp>
      <p:sp>
        <p:nvSpPr>
          <p:cNvPr id="24" name="TextBox 23"/>
          <p:cNvSpPr txBox="1"/>
          <p:nvPr/>
        </p:nvSpPr>
        <p:spPr>
          <a:xfrm>
            <a:off x="5652120" y="5013176"/>
            <a:ext cx="2980303" cy="1631216"/>
          </a:xfrm>
          <a:prstGeom prst="rect">
            <a:avLst/>
          </a:prstGeom>
          <a:noFill/>
        </p:spPr>
        <p:txBody>
          <a:bodyPr wrap="none" rtlCol="0">
            <a:spAutoFit/>
          </a:bodyPr>
          <a:lstStyle/>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r>
              <a:rPr lang="zh-CN" altLang="en-US" sz="1000" dirty="0">
                <a:latin typeface="微软雅黑" panose="020B0503020204020204" pitchFamily="34" charset="-122"/>
                <a:ea typeface="微软雅黑" panose="020B0503020204020204" pitchFamily="34" charset="-122"/>
              </a:rPr>
              <a:t>点击此处输入文字信息点击此处输入文字信息</a:t>
            </a:r>
          </a:p>
          <a:p>
            <a:pPr marL="228600" indent="-228600">
              <a:buFont typeface="+mj-ea"/>
              <a:buAutoNum type="circleNumDbPlain"/>
            </a:pPr>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a:p>
            <a:endParaRPr lang="zh-CN" altLang="en-US"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74859"/>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left)">
                                      <p:cBhvr>
                                        <p:cTn id="33" dur="1000"/>
                                        <p:tgtEl>
                                          <p:spTgt spid="4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left)">
                                      <p:cBhvr>
                                        <p:cTn id="36" dur="1500"/>
                                        <p:tgtEl>
                                          <p:spTgt spid="4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2000"/>
                                        <p:tgtEl>
                                          <p:spTgt spid="4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left)">
                                      <p:cBhvr>
                                        <p:cTn id="42" dur="2500"/>
                                        <p:tgtEl>
                                          <p:spTgt spid="5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1000"/>
                                        <p:tgtEl>
                                          <p:spTgt spid="5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1500"/>
                                        <p:tgtEl>
                                          <p:spTgt spid="5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left)">
                                      <p:cBhvr>
                                        <p:cTn id="54" dur="2000"/>
                                        <p:tgtEl>
                                          <p:spTgt spid="5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left)">
                                      <p:cBhvr>
                                        <p:cTn id="57" dur="2500"/>
                                        <p:tgtEl>
                                          <p:spTgt spid="5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wipe(left)">
                                      <p:cBhvr>
                                        <p:cTn id="63" dur="1000"/>
                                        <p:tgtEl>
                                          <p:spTgt spid="57"/>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left)">
                                      <p:cBhvr>
                                        <p:cTn id="66" dur="1500"/>
                                        <p:tgtEl>
                                          <p:spTgt spid="58"/>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2000"/>
                                        <p:tgtEl>
                                          <p:spTgt spid="7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wipe(left)">
                                      <p:cBhvr>
                                        <p:cTn id="72" dur="2500"/>
                                        <p:tgtEl>
                                          <p:spTgt spid="7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750"/>
                                        <p:tgtEl>
                                          <p:spTgt spid="2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left)">
                                      <p:cBhvr>
                                        <p:cTn id="78" dur="1250"/>
                                        <p:tgtEl>
                                          <p:spTgt spid="7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ipe(left)">
                                      <p:cBhvr>
                                        <p:cTn id="81" dur="1750"/>
                                        <p:tgtEl>
                                          <p:spTgt spid="73"/>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2250"/>
                                        <p:tgtEl>
                                          <p:spTgt spid="7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wipe(left)">
                                      <p:cBhvr>
                                        <p:cTn id="87" dur="2750"/>
                                        <p:tgtEl>
                                          <p:spTgt spid="75"/>
                                        </p:tgtEl>
                                      </p:cBhvr>
                                    </p:animEffect>
                                  </p:childTnLst>
                                </p:cTn>
                              </p:par>
                              <p:par>
                                <p:cTn id="88" presetID="56" presetClass="entr" presetSubtype="0" fill="hold" grpId="0" nodeType="withEffect">
                                  <p:stCondLst>
                                    <p:cond delay="0"/>
                                  </p:stCondLst>
                                  <p:iterate type="lt">
                                    <p:tmPct val="10000"/>
                                  </p:iterate>
                                  <p:childTnLst>
                                    <p:set>
                                      <p:cBhvr>
                                        <p:cTn id="89" dur="1" fill="hold">
                                          <p:stCondLst>
                                            <p:cond delay="0"/>
                                          </p:stCondLst>
                                        </p:cTn>
                                        <p:tgtEl>
                                          <p:spTgt spid="24">
                                            <p:txEl>
                                              <p:pRg st="0" end="0"/>
                                            </p:txEl>
                                          </p:spTgt>
                                        </p:tgtEl>
                                        <p:attrNameLst>
                                          <p:attrName>style.visibility</p:attrName>
                                        </p:attrNameLst>
                                      </p:cBhvr>
                                      <p:to>
                                        <p:strVal val="visible"/>
                                      </p:to>
                                    </p:set>
                                    <p:anim by="(-#ppt_w*2)" calcmode="lin" valueType="num">
                                      <p:cBhvr rctx="PPT">
                                        <p:cTn id="90" dur="500" autoRev="1" fill="hold">
                                          <p:stCondLst>
                                            <p:cond delay="0"/>
                                          </p:stCondLst>
                                        </p:cTn>
                                        <p:tgtEl>
                                          <p:spTgt spid="24">
                                            <p:txEl>
                                              <p:pRg st="0" end="0"/>
                                            </p:txEl>
                                          </p:spTgt>
                                        </p:tgtEl>
                                        <p:attrNameLst>
                                          <p:attrName>ppt_w</p:attrName>
                                        </p:attrNameLst>
                                      </p:cBhvr>
                                    </p:anim>
                                    <p:anim by="(#ppt_w*0.50)" calcmode="lin" valueType="num">
                                      <p:cBhvr>
                                        <p:cTn id="91" dur="500" decel="50000" autoRev="1" fill="hold">
                                          <p:stCondLst>
                                            <p:cond delay="0"/>
                                          </p:stCondLst>
                                        </p:cTn>
                                        <p:tgtEl>
                                          <p:spTgt spid="24">
                                            <p:txEl>
                                              <p:pRg st="0" end="0"/>
                                            </p:txEl>
                                          </p:spTgt>
                                        </p:tgtEl>
                                        <p:attrNameLst>
                                          <p:attrName>ppt_x</p:attrName>
                                        </p:attrNameLst>
                                      </p:cBhvr>
                                    </p:anim>
                                    <p:anim from="(-#ppt_h/2)" to="(#ppt_y)" calcmode="lin" valueType="num">
                                      <p:cBhvr>
                                        <p:cTn id="92" dur="1000" fill="hold">
                                          <p:stCondLst>
                                            <p:cond delay="0"/>
                                          </p:stCondLst>
                                        </p:cTn>
                                        <p:tgtEl>
                                          <p:spTgt spid="24">
                                            <p:txEl>
                                              <p:pRg st="0" end="0"/>
                                            </p:txEl>
                                          </p:spTgt>
                                        </p:tgtEl>
                                        <p:attrNameLst>
                                          <p:attrName>ppt_y</p:attrName>
                                        </p:attrNameLst>
                                      </p:cBhvr>
                                    </p:anim>
                                    <p:animRot by="21600000">
                                      <p:cBhvr>
                                        <p:cTn id="93" dur="1000" fill="hold">
                                          <p:stCondLst>
                                            <p:cond delay="0"/>
                                          </p:stCondLst>
                                        </p:cTn>
                                        <p:tgtEl>
                                          <p:spTgt spid="24">
                                            <p:txEl>
                                              <p:pRg st="0" end="0"/>
                                            </p:txEl>
                                          </p:spTgt>
                                        </p:tgtEl>
                                        <p:attrNameLst>
                                          <p:attrName>r</p:attrName>
                                        </p:attrNameLst>
                                      </p:cBhvr>
                                    </p:animRot>
                                  </p:childTnLst>
                                </p:cTn>
                              </p:par>
                              <p:par>
                                <p:cTn id="94" presetID="56" presetClass="entr" presetSubtype="0" fill="hold" grpId="0" nodeType="withEffect">
                                  <p:stCondLst>
                                    <p:cond delay="0"/>
                                  </p:stCondLst>
                                  <p:iterate type="lt">
                                    <p:tmPct val="10000"/>
                                  </p:iterate>
                                  <p:childTnLst>
                                    <p:set>
                                      <p:cBhvr>
                                        <p:cTn id="95" dur="1" fill="hold">
                                          <p:stCondLst>
                                            <p:cond delay="0"/>
                                          </p:stCondLst>
                                        </p:cTn>
                                        <p:tgtEl>
                                          <p:spTgt spid="24">
                                            <p:txEl>
                                              <p:pRg st="1" end="1"/>
                                            </p:txEl>
                                          </p:spTgt>
                                        </p:tgtEl>
                                        <p:attrNameLst>
                                          <p:attrName>style.visibility</p:attrName>
                                        </p:attrNameLst>
                                      </p:cBhvr>
                                      <p:to>
                                        <p:strVal val="visible"/>
                                      </p:to>
                                    </p:set>
                                    <p:anim by="(-#ppt_w*2)" calcmode="lin" valueType="num">
                                      <p:cBhvr rctx="PPT">
                                        <p:cTn id="96" dur="500" autoRev="1" fill="hold">
                                          <p:stCondLst>
                                            <p:cond delay="0"/>
                                          </p:stCondLst>
                                        </p:cTn>
                                        <p:tgtEl>
                                          <p:spTgt spid="24">
                                            <p:txEl>
                                              <p:pRg st="1" end="1"/>
                                            </p:txEl>
                                          </p:spTgt>
                                        </p:tgtEl>
                                        <p:attrNameLst>
                                          <p:attrName>ppt_w</p:attrName>
                                        </p:attrNameLst>
                                      </p:cBhvr>
                                    </p:anim>
                                    <p:anim by="(#ppt_w*0.50)" calcmode="lin" valueType="num">
                                      <p:cBhvr>
                                        <p:cTn id="97" dur="500" decel="50000" autoRev="1" fill="hold">
                                          <p:stCondLst>
                                            <p:cond delay="0"/>
                                          </p:stCondLst>
                                        </p:cTn>
                                        <p:tgtEl>
                                          <p:spTgt spid="24">
                                            <p:txEl>
                                              <p:pRg st="1" end="1"/>
                                            </p:txEl>
                                          </p:spTgt>
                                        </p:tgtEl>
                                        <p:attrNameLst>
                                          <p:attrName>ppt_x</p:attrName>
                                        </p:attrNameLst>
                                      </p:cBhvr>
                                    </p:anim>
                                    <p:anim from="(-#ppt_h/2)" to="(#ppt_y)" calcmode="lin" valueType="num">
                                      <p:cBhvr>
                                        <p:cTn id="98" dur="1000" fill="hold">
                                          <p:stCondLst>
                                            <p:cond delay="0"/>
                                          </p:stCondLst>
                                        </p:cTn>
                                        <p:tgtEl>
                                          <p:spTgt spid="24">
                                            <p:txEl>
                                              <p:pRg st="1" end="1"/>
                                            </p:txEl>
                                          </p:spTgt>
                                        </p:tgtEl>
                                        <p:attrNameLst>
                                          <p:attrName>ppt_y</p:attrName>
                                        </p:attrNameLst>
                                      </p:cBhvr>
                                    </p:anim>
                                    <p:animRot by="21600000">
                                      <p:cBhvr>
                                        <p:cTn id="99" dur="1000" fill="hold">
                                          <p:stCondLst>
                                            <p:cond delay="0"/>
                                          </p:stCondLst>
                                        </p:cTn>
                                        <p:tgtEl>
                                          <p:spTgt spid="24">
                                            <p:txEl>
                                              <p:pRg st="1" end="1"/>
                                            </p:txEl>
                                          </p:spTgt>
                                        </p:tgtEl>
                                        <p:attrNameLst>
                                          <p:attrName>r</p:attrName>
                                        </p:attrNameLst>
                                      </p:cBhvr>
                                    </p:animRot>
                                  </p:childTnLst>
                                </p:cTn>
                              </p:par>
                              <p:par>
                                <p:cTn id="100" presetID="56" presetClass="entr" presetSubtype="0" fill="hold" grpId="0" nodeType="withEffect">
                                  <p:stCondLst>
                                    <p:cond delay="0"/>
                                  </p:stCondLst>
                                  <p:iterate type="lt">
                                    <p:tmPct val="10000"/>
                                  </p:iterate>
                                  <p:childTnLst>
                                    <p:set>
                                      <p:cBhvr>
                                        <p:cTn id="101" dur="1" fill="hold">
                                          <p:stCondLst>
                                            <p:cond delay="0"/>
                                          </p:stCondLst>
                                        </p:cTn>
                                        <p:tgtEl>
                                          <p:spTgt spid="24">
                                            <p:txEl>
                                              <p:pRg st="2" end="2"/>
                                            </p:txEl>
                                          </p:spTgt>
                                        </p:tgtEl>
                                        <p:attrNameLst>
                                          <p:attrName>style.visibility</p:attrName>
                                        </p:attrNameLst>
                                      </p:cBhvr>
                                      <p:to>
                                        <p:strVal val="visible"/>
                                      </p:to>
                                    </p:set>
                                    <p:anim by="(-#ppt_w*2)" calcmode="lin" valueType="num">
                                      <p:cBhvr rctx="PPT">
                                        <p:cTn id="102" dur="500" autoRev="1" fill="hold">
                                          <p:stCondLst>
                                            <p:cond delay="0"/>
                                          </p:stCondLst>
                                        </p:cTn>
                                        <p:tgtEl>
                                          <p:spTgt spid="24">
                                            <p:txEl>
                                              <p:pRg st="2" end="2"/>
                                            </p:txEl>
                                          </p:spTgt>
                                        </p:tgtEl>
                                        <p:attrNameLst>
                                          <p:attrName>ppt_w</p:attrName>
                                        </p:attrNameLst>
                                      </p:cBhvr>
                                    </p:anim>
                                    <p:anim by="(#ppt_w*0.50)" calcmode="lin" valueType="num">
                                      <p:cBhvr>
                                        <p:cTn id="103" dur="500" decel="50000" autoRev="1" fill="hold">
                                          <p:stCondLst>
                                            <p:cond delay="0"/>
                                          </p:stCondLst>
                                        </p:cTn>
                                        <p:tgtEl>
                                          <p:spTgt spid="24">
                                            <p:txEl>
                                              <p:pRg st="2" end="2"/>
                                            </p:txEl>
                                          </p:spTgt>
                                        </p:tgtEl>
                                        <p:attrNameLst>
                                          <p:attrName>ppt_x</p:attrName>
                                        </p:attrNameLst>
                                      </p:cBhvr>
                                    </p:anim>
                                    <p:anim from="(-#ppt_h/2)" to="(#ppt_y)" calcmode="lin" valueType="num">
                                      <p:cBhvr>
                                        <p:cTn id="104" dur="1000" fill="hold">
                                          <p:stCondLst>
                                            <p:cond delay="0"/>
                                          </p:stCondLst>
                                        </p:cTn>
                                        <p:tgtEl>
                                          <p:spTgt spid="24">
                                            <p:txEl>
                                              <p:pRg st="2" end="2"/>
                                            </p:txEl>
                                          </p:spTgt>
                                        </p:tgtEl>
                                        <p:attrNameLst>
                                          <p:attrName>ppt_y</p:attrName>
                                        </p:attrNameLst>
                                      </p:cBhvr>
                                    </p:anim>
                                    <p:animRot by="21600000">
                                      <p:cBhvr>
                                        <p:cTn id="105" dur="1000" fill="hold">
                                          <p:stCondLst>
                                            <p:cond delay="0"/>
                                          </p:stCondLst>
                                        </p:cTn>
                                        <p:tgtEl>
                                          <p:spTgt spid="24">
                                            <p:txEl>
                                              <p:pRg st="2" end="2"/>
                                            </p:txEl>
                                          </p:spTgt>
                                        </p:tgtEl>
                                        <p:attrNameLst>
                                          <p:attrName>r</p:attrName>
                                        </p:attrNameLst>
                                      </p:cBhvr>
                                    </p:animRot>
                                  </p:childTnLst>
                                </p:cTn>
                              </p:par>
                              <p:par>
                                <p:cTn id="106" presetID="56" presetClass="entr" presetSubtype="0" fill="hold" grpId="0" nodeType="withEffect">
                                  <p:stCondLst>
                                    <p:cond delay="0"/>
                                  </p:stCondLst>
                                  <p:iterate type="lt">
                                    <p:tmPct val="10000"/>
                                  </p:iterate>
                                  <p:childTnLst>
                                    <p:set>
                                      <p:cBhvr>
                                        <p:cTn id="107" dur="1" fill="hold">
                                          <p:stCondLst>
                                            <p:cond delay="0"/>
                                          </p:stCondLst>
                                        </p:cTn>
                                        <p:tgtEl>
                                          <p:spTgt spid="24">
                                            <p:txEl>
                                              <p:pRg st="3" end="3"/>
                                            </p:txEl>
                                          </p:spTgt>
                                        </p:tgtEl>
                                        <p:attrNameLst>
                                          <p:attrName>style.visibility</p:attrName>
                                        </p:attrNameLst>
                                      </p:cBhvr>
                                      <p:to>
                                        <p:strVal val="visible"/>
                                      </p:to>
                                    </p:set>
                                    <p:anim by="(-#ppt_w*2)" calcmode="lin" valueType="num">
                                      <p:cBhvr rctx="PPT">
                                        <p:cTn id="108" dur="500" autoRev="1" fill="hold">
                                          <p:stCondLst>
                                            <p:cond delay="0"/>
                                          </p:stCondLst>
                                        </p:cTn>
                                        <p:tgtEl>
                                          <p:spTgt spid="24">
                                            <p:txEl>
                                              <p:pRg st="3" end="3"/>
                                            </p:txEl>
                                          </p:spTgt>
                                        </p:tgtEl>
                                        <p:attrNameLst>
                                          <p:attrName>ppt_w</p:attrName>
                                        </p:attrNameLst>
                                      </p:cBhvr>
                                    </p:anim>
                                    <p:anim by="(#ppt_w*0.50)" calcmode="lin" valueType="num">
                                      <p:cBhvr>
                                        <p:cTn id="109" dur="500" decel="50000" autoRev="1" fill="hold">
                                          <p:stCondLst>
                                            <p:cond delay="0"/>
                                          </p:stCondLst>
                                        </p:cTn>
                                        <p:tgtEl>
                                          <p:spTgt spid="24">
                                            <p:txEl>
                                              <p:pRg st="3" end="3"/>
                                            </p:txEl>
                                          </p:spTgt>
                                        </p:tgtEl>
                                        <p:attrNameLst>
                                          <p:attrName>ppt_x</p:attrName>
                                        </p:attrNameLst>
                                      </p:cBhvr>
                                    </p:anim>
                                    <p:anim from="(-#ppt_h/2)" to="(#ppt_y)" calcmode="lin" valueType="num">
                                      <p:cBhvr>
                                        <p:cTn id="110" dur="1000" fill="hold">
                                          <p:stCondLst>
                                            <p:cond delay="0"/>
                                          </p:stCondLst>
                                        </p:cTn>
                                        <p:tgtEl>
                                          <p:spTgt spid="24">
                                            <p:txEl>
                                              <p:pRg st="3" end="3"/>
                                            </p:txEl>
                                          </p:spTgt>
                                        </p:tgtEl>
                                        <p:attrNameLst>
                                          <p:attrName>ppt_y</p:attrName>
                                        </p:attrNameLst>
                                      </p:cBhvr>
                                    </p:anim>
                                    <p:animRot by="21600000">
                                      <p:cBhvr>
                                        <p:cTn id="111" dur="1000" fill="hold">
                                          <p:stCondLst>
                                            <p:cond delay="0"/>
                                          </p:stCondLst>
                                        </p:cTn>
                                        <p:tgtEl>
                                          <p:spTgt spid="24">
                                            <p:txEl>
                                              <p:pRg st="3" end="3"/>
                                            </p:txEl>
                                          </p:spTgt>
                                        </p:tgtEl>
                                        <p:attrNameLst>
                                          <p:attrName>r</p:attrName>
                                        </p:attrNameLst>
                                      </p:cBhvr>
                                    </p:animRot>
                                  </p:childTnLst>
                                </p:cTn>
                              </p:par>
                              <p:par>
                                <p:cTn id="112" presetID="56" presetClass="entr" presetSubtype="0" fill="hold" grpId="0" nodeType="withEffect">
                                  <p:stCondLst>
                                    <p:cond delay="0"/>
                                  </p:stCondLst>
                                  <p:iterate type="lt">
                                    <p:tmPct val="10000"/>
                                  </p:iterate>
                                  <p:childTnLst>
                                    <p:set>
                                      <p:cBhvr>
                                        <p:cTn id="113" dur="1" fill="hold">
                                          <p:stCondLst>
                                            <p:cond delay="0"/>
                                          </p:stCondLst>
                                        </p:cTn>
                                        <p:tgtEl>
                                          <p:spTgt spid="24">
                                            <p:txEl>
                                              <p:pRg st="4" end="4"/>
                                            </p:txEl>
                                          </p:spTgt>
                                        </p:tgtEl>
                                        <p:attrNameLst>
                                          <p:attrName>style.visibility</p:attrName>
                                        </p:attrNameLst>
                                      </p:cBhvr>
                                      <p:to>
                                        <p:strVal val="visible"/>
                                      </p:to>
                                    </p:set>
                                    <p:anim by="(-#ppt_w*2)" calcmode="lin" valueType="num">
                                      <p:cBhvr rctx="PPT">
                                        <p:cTn id="114" dur="500" autoRev="1" fill="hold">
                                          <p:stCondLst>
                                            <p:cond delay="0"/>
                                          </p:stCondLst>
                                        </p:cTn>
                                        <p:tgtEl>
                                          <p:spTgt spid="24">
                                            <p:txEl>
                                              <p:pRg st="4" end="4"/>
                                            </p:txEl>
                                          </p:spTgt>
                                        </p:tgtEl>
                                        <p:attrNameLst>
                                          <p:attrName>ppt_w</p:attrName>
                                        </p:attrNameLst>
                                      </p:cBhvr>
                                    </p:anim>
                                    <p:anim by="(#ppt_w*0.50)" calcmode="lin" valueType="num">
                                      <p:cBhvr>
                                        <p:cTn id="115" dur="500" decel="50000" autoRev="1" fill="hold">
                                          <p:stCondLst>
                                            <p:cond delay="0"/>
                                          </p:stCondLst>
                                        </p:cTn>
                                        <p:tgtEl>
                                          <p:spTgt spid="24">
                                            <p:txEl>
                                              <p:pRg st="4" end="4"/>
                                            </p:txEl>
                                          </p:spTgt>
                                        </p:tgtEl>
                                        <p:attrNameLst>
                                          <p:attrName>ppt_x</p:attrName>
                                        </p:attrNameLst>
                                      </p:cBhvr>
                                    </p:anim>
                                    <p:anim from="(-#ppt_h/2)" to="(#ppt_y)" calcmode="lin" valueType="num">
                                      <p:cBhvr>
                                        <p:cTn id="116" dur="1000" fill="hold">
                                          <p:stCondLst>
                                            <p:cond delay="0"/>
                                          </p:stCondLst>
                                        </p:cTn>
                                        <p:tgtEl>
                                          <p:spTgt spid="24">
                                            <p:txEl>
                                              <p:pRg st="4" end="4"/>
                                            </p:txEl>
                                          </p:spTgt>
                                        </p:tgtEl>
                                        <p:attrNameLst>
                                          <p:attrName>ppt_y</p:attrName>
                                        </p:attrNameLst>
                                      </p:cBhvr>
                                    </p:anim>
                                    <p:animRot by="21600000">
                                      <p:cBhvr>
                                        <p:cTn id="117" dur="1000" fill="hold">
                                          <p:stCondLst>
                                            <p:cond delay="0"/>
                                          </p:stCondLst>
                                        </p:cTn>
                                        <p:tgtEl>
                                          <p:spTgt spid="24">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9" grpId="0" animBg="1"/>
      <p:bldP spid="44" grpId="0" animBg="1"/>
      <p:bldP spid="48" grpId="0" animBg="1"/>
      <p:bldP spid="49" grpId="0" animBg="1"/>
      <p:bldP spid="50" grpId="0" animBg="1"/>
      <p:bldP spid="14" grpId="0" animBg="1"/>
      <p:bldP spid="51" grpId="0" animBg="1"/>
      <p:bldP spid="54" grpId="0" animBg="1"/>
      <p:bldP spid="55" grpId="0" animBg="1"/>
      <p:bldP spid="56" grpId="0" animBg="1"/>
      <p:bldP spid="17" grpId="0" animBg="1"/>
      <p:bldP spid="57" grpId="0" animBg="1"/>
      <p:bldP spid="58" grpId="0" animBg="1"/>
      <p:bldP spid="70" grpId="0" animBg="1"/>
      <p:bldP spid="71" grpId="0" animBg="1"/>
      <p:bldP spid="22" grpId="0"/>
      <p:bldP spid="72" grpId="0"/>
      <p:bldP spid="73" grpId="0"/>
      <p:bldP spid="74" grpId="0"/>
      <p:bldP spid="75" grpId="0"/>
      <p:bldP spid="24"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4248" y="332656"/>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国内研究综述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976023" y="1654926"/>
            <a:ext cx="3942916" cy="3572022"/>
            <a:chOff x="1243649" y="1306887"/>
            <a:chExt cx="6153580" cy="5266736"/>
          </a:xfrm>
          <a:solidFill>
            <a:schemeClr val="tx2">
              <a:lumMod val="60000"/>
              <a:lumOff val="40000"/>
            </a:schemeClr>
          </a:solidFill>
        </p:grpSpPr>
        <p:sp>
          <p:nvSpPr>
            <p:cNvPr id="36" name="任意多边形 35"/>
            <p:cNvSpPr>
              <a:spLocks/>
            </p:cNvSpPr>
            <p:nvPr/>
          </p:nvSpPr>
          <p:spPr bwMode="gray">
            <a:xfrm>
              <a:off x="3611263" y="4109462"/>
              <a:ext cx="1445846" cy="1188744"/>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38" name="任意多边形 37"/>
            <p:cNvSpPr>
              <a:spLocks/>
            </p:cNvSpPr>
            <p:nvPr/>
          </p:nvSpPr>
          <p:spPr bwMode="gray">
            <a:xfrm>
              <a:off x="3608512" y="4113168"/>
              <a:ext cx="1255281" cy="1188744"/>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39" name="Freeform 5"/>
            <p:cNvSpPr>
              <a:spLocks/>
            </p:cNvSpPr>
            <p:nvPr/>
          </p:nvSpPr>
          <p:spPr bwMode="invGray">
            <a:xfrm>
              <a:off x="4833464" y="6269641"/>
              <a:ext cx="338010" cy="303982"/>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0" name="Freeform 7"/>
            <p:cNvSpPr>
              <a:spLocks/>
            </p:cNvSpPr>
            <p:nvPr/>
          </p:nvSpPr>
          <p:spPr bwMode="invGray">
            <a:xfrm>
              <a:off x="6048382" y="1306887"/>
              <a:ext cx="1348847" cy="1318392"/>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1" name="Freeform 8"/>
            <p:cNvSpPr>
              <a:spLocks/>
            </p:cNvSpPr>
            <p:nvPr/>
          </p:nvSpPr>
          <p:spPr bwMode="invGray">
            <a:xfrm>
              <a:off x="6183905" y="2321297"/>
              <a:ext cx="1012431" cy="759953"/>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2" name="Freeform 9"/>
            <p:cNvSpPr>
              <a:spLocks/>
            </p:cNvSpPr>
            <p:nvPr/>
          </p:nvSpPr>
          <p:spPr bwMode="gray">
            <a:xfrm>
              <a:off x="5970258" y="2743112"/>
              <a:ext cx="722254" cy="74629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3" name="Freeform 10"/>
            <p:cNvSpPr>
              <a:spLocks/>
            </p:cNvSpPr>
            <p:nvPr/>
          </p:nvSpPr>
          <p:spPr bwMode="gray">
            <a:xfrm>
              <a:off x="5420195" y="2912183"/>
              <a:ext cx="674426" cy="1016116"/>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5" name="Freeform 14"/>
            <p:cNvSpPr>
              <a:spLocks/>
            </p:cNvSpPr>
            <p:nvPr/>
          </p:nvSpPr>
          <p:spPr bwMode="gray">
            <a:xfrm>
              <a:off x="5601956" y="3578210"/>
              <a:ext cx="830672" cy="548190"/>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6" name="Freeform 18"/>
            <p:cNvSpPr>
              <a:spLocks/>
            </p:cNvSpPr>
            <p:nvPr/>
          </p:nvSpPr>
          <p:spPr bwMode="gray">
            <a:xfrm>
              <a:off x="5801255" y="5016146"/>
              <a:ext cx="522957" cy="698475"/>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47" name="Freeform 26"/>
            <p:cNvSpPr>
              <a:spLocks/>
            </p:cNvSpPr>
            <p:nvPr/>
          </p:nvSpPr>
          <p:spPr bwMode="gray">
            <a:xfrm>
              <a:off x="5495133" y="4771935"/>
              <a:ext cx="585138" cy="80777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52" name="Freeform 29"/>
            <p:cNvSpPr>
              <a:spLocks/>
            </p:cNvSpPr>
            <p:nvPr/>
          </p:nvSpPr>
          <p:spPr bwMode="gray">
            <a:xfrm>
              <a:off x="5601956" y="4107616"/>
              <a:ext cx="583544" cy="729213"/>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53" name="Freeform 28"/>
            <p:cNvSpPr>
              <a:spLocks/>
            </p:cNvSpPr>
            <p:nvPr/>
          </p:nvSpPr>
          <p:spPr bwMode="gray">
            <a:xfrm>
              <a:off x="4852596" y="4321086"/>
              <a:ext cx="935901" cy="60454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59" name="Freeform 27"/>
            <p:cNvSpPr>
              <a:spLocks/>
            </p:cNvSpPr>
            <p:nvPr/>
          </p:nvSpPr>
          <p:spPr bwMode="gray">
            <a:xfrm>
              <a:off x="4911588" y="4771935"/>
              <a:ext cx="676017" cy="792402"/>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0" name="Freeform 19"/>
            <p:cNvSpPr>
              <a:spLocks/>
            </p:cNvSpPr>
            <p:nvPr/>
          </p:nvSpPr>
          <p:spPr bwMode="gray">
            <a:xfrm>
              <a:off x="5004061" y="5455039"/>
              <a:ext cx="967790" cy="72750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1" name="Freeform 20"/>
            <p:cNvSpPr>
              <a:spLocks/>
            </p:cNvSpPr>
            <p:nvPr/>
          </p:nvSpPr>
          <p:spPr bwMode="gray">
            <a:xfrm>
              <a:off x="4359932" y="5318416"/>
              <a:ext cx="953441" cy="72750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2" name="Freeform 30"/>
            <p:cNvSpPr>
              <a:spLocks/>
            </p:cNvSpPr>
            <p:nvPr/>
          </p:nvSpPr>
          <p:spPr bwMode="gray">
            <a:xfrm>
              <a:off x="5082188" y="3880482"/>
              <a:ext cx="722255" cy="681397"/>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3" name="Freeform 31"/>
            <p:cNvSpPr>
              <a:spLocks/>
            </p:cNvSpPr>
            <p:nvPr/>
          </p:nvSpPr>
          <p:spPr bwMode="invGray">
            <a:xfrm>
              <a:off x="5070914" y="3261692"/>
              <a:ext cx="477043" cy="865912"/>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4" name="Freeform 35"/>
            <p:cNvSpPr>
              <a:spLocks/>
            </p:cNvSpPr>
            <p:nvPr/>
          </p:nvSpPr>
          <p:spPr bwMode="invGray">
            <a:xfrm>
              <a:off x="3763633" y="1368366"/>
              <a:ext cx="2727987" cy="2348171"/>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5" name="Freeform 32"/>
            <p:cNvSpPr>
              <a:spLocks/>
            </p:cNvSpPr>
            <p:nvPr/>
          </p:nvSpPr>
          <p:spPr bwMode="gray">
            <a:xfrm>
              <a:off x="4560824" y="3410851"/>
              <a:ext cx="615432" cy="1151031"/>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6" name="Freeform 33"/>
            <p:cNvSpPr>
              <a:spLocks/>
            </p:cNvSpPr>
            <p:nvPr/>
          </p:nvSpPr>
          <p:spPr bwMode="invGray">
            <a:xfrm>
              <a:off x="4451051" y="3426220"/>
              <a:ext cx="336414" cy="592594"/>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7" name="Freeform 34"/>
            <p:cNvSpPr>
              <a:spLocks/>
            </p:cNvSpPr>
            <p:nvPr/>
          </p:nvSpPr>
          <p:spPr bwMode="invGray">
            <a:xfrm>
              <a:off x="3242270" y="2837041"/>
              <a:ext cx="1642212" cy="1589924"/>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68" name="Freeform 25"/>
            <p:cNvSpPr>
              <a:spLocks/>
            </p:cNvSpPr>
            <p:nvPr/>
          </p:nvSpPr>
          <p:spPr bwMode="invGray">
            <a:xfrm>
              <a:off x="2768740" y="3289598"/>
              <a:ext cx="1503502" cy="1168109"/>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grpFill/>
            <a:ln w="12700" cap="rnd" cmpd="sng">
              <a:solidFill>
                <a:schemeClr val="bg1"/>
              </a:solidFill>
              <a:prstDash val="solid"/>
              <a:round/>
              <a:headEnd/>
              <a:tailEnd/>
            </a:ln>
            <a:effectLst/>
            <a:extLst/>
          </p:spPr>
          <p:txBody>
            <a:bodyPr/>
            <a:lstStyle/>
            <a:p>
              <a:endParaRPr lang="zh-CN" altLang="en-US" sz="1350" dirty="0">
                <a:solidFill>
                  <a:prstClr val="black"/>
                </a:solidFill>
              </a:endParaRPr>
            </a:p>
          </p:txBody>
        </p:sp>
        <p:sp>
          <p:nvSpPr>
            <p:cNvPr id="69" name="Freeform 21"/>
            <p:cNvSpPr>
              <a:spLocks/>
            </p:cNvSpPr>
            <p:nvPr/>
          </p:nvSpPr>
          <p:spPr bwMode="invGray">
            <a:xfrm>
              <a:off x="4269050" y="4910264"/>
              <a:ext cx="707906" cy="669441"/>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6" name="Freeform 22"/>
            <p:cNvSpPr>
              <a:spLocks/>
            </p:cNvSpPr>
            <p:nvPr/>
          </p:nvSpPr>
          <p:spPr bwMode="invGray">
            <a:xfrm>
              <a:off x="3470267" y="4864152"/>
              <a:ext cx="1090557" cy="1166402"/>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7" name="Freeform 23"/>
            <p:cNvSpPr>
              <a:spLocks/>
            </p:cNvSpPr>
            <p:nvPr/>
          </p:nvSpPr>
          <p:spPr bwMode="invGray">
            <a:xfrm>
              <a:off x="1434242" y="3515021"/>
              <a:ext cx="2318231" cy="1485753"/>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8" name="Freeform 36"/>
            <p:cNvSpPr>
              <a:spLocks/>
            </p:cNvSpPr>
            <p:nvPr/>
          </p:nvSpPr>
          <p:spPr bwMode="invGray">
            <a:xfrm>
              <a:off x="1243649" y="1752611"/>
              <a:ext cx="2437809" cy="1953679"/>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79" name="Freeform 15"/>
            <p:cNvSpPr>
              <a:spLocks/>
            </p:cNvSpPr>
            <p:nvPr/>
          </p:nvSpPr>
          <p:spPr bwMode="gray">
            <a:xfrm>
              <a:off x="5775183" y="4018695"/>
              <a:ext cx="689204" cy="606406"/>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0" name="Freeform 17"/>
            <p:cNvSpPr>
              <a:spLocks/>
            </p:cNvSpPr>
            <p:nvPr/>
          </p:nvSpPr>
          <p:spPr bwMode="gray">
            <a:xfrm>
              <a:off x="6032438" y="4575543"/>
              <a:ext cx="459183" cy="561854"/>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1" name="Freeform 37"/>
            <p:cNvSpPr>
              <a:spLocks/>
            </p:cNvSpPr>
            <p:nvPr/>
          </p:nvSpPr>
          <p:spPr bwMode="invGray">
            <a:xfrm>
              <a:off x="6324213" y="5349159"/>
              <a:ext cx="243939" cy="488419"/>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2" name="Freeform 13"/>
            <p:cNvSpPr>
              <a:spLocks/>
            </p:cNvSpPr>
            <p:nvPr/>
          </p:nvSpPr>
          <p:spPr bwMode="gray">
            <a:xfrm>
              <a:off x="5755018" y="3304970"/>
              <a:ext cx="65370" cy="76850"/>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3" name="Freeform 11"/>
            <p:cNvSpPr>
              <a:spLocks/>
            </p:cNvSpPr>
            <p:nvPr/>
          </p:nvSpPr>
          <p:spPr bwMode="gray">
            <a:xfrm>
              <a:off x="5616311" y="3170055"/>
              <a:ext cx="216836" cy="242502"/>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4" name="Freeform 12"/>
            <p:cNvSpPr>
              <a:spLocks/>
            </p:cNvSpPr>
            <p:nvPr/>
          </p:nvSpPr>
          <p:spPr bwMode="gray">
            <a:xfrm>
              <a:off x="5755019" y="3289597"/>
              <a:ext cx="170600" cy="228839"/>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85" name="Freeform 16"/>
            <p:cNvSpPr>
              <a:spLocks/>
            </p:cNvSpPr>
            <p:nvPr/>
          </p:nvSpPr>
          <p:spPr bwMode="invGray">
            <a:xfrm>
              <a:off x="6338552" y="4502101"/>
              <a:ext cx="122767" cy="104175"/>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grp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grpSp>
      <p:sp>
        <p:nvSpPr>
          <p:cNvPr id="92" name="Freeform 9"/>
          <p:cNvSpPr>
            <a:spLocks/>
          </p:cNvSpPr>
          <p:nvPr/>
        </p:nvSpPr>
        <p:spPr bwMode="gray">
          <a:xfrm>
            <a:off x="4000009" y="2628918"/>
            <a:ext cx="462785" cy="506152"/>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chemeClr val="tx2">
              <a:lumMod val="75000"/>
            </a:schemeClr>
          </a:solid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112" name="Freeform 36"/>
          <p:cNvSpPr>
            <a:spLocks/>
          </p:cNvSpPr>
          <p:nvPr/>
        </p:nvSpPr>
        <p:spPr bwMode="invGray">
          <a:xfrm>
            <a:off x="971600" y="1949331"/>
            <a:ext cx="1562030" cy="1325030"/>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00B0F0"/>
          </a:solid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2" name="椭圆 1"/>
          <p:cNvSpPr/>
          <p:nvPr/>
        </p:nvSpPr>
        <p:spPr>
          <a:xfrm>
            <a:off x="5304537" y="4443517"/>
            <a:ext cx="144016" cy="14401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5304537" y="4908366"/>
            <a:ext cx="144016" cy="14401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4"/>
          <p:cNvSpPr>
            <a:spLocks/>
          </p:cNvSpPr>
          <p:nvPr/>
        </p:nvSpPr>
        <p:spPr bwMode="gray">
          <a:xfrm>
            <a:off x="3754229" y="3201221"/>
            <a:ext cx="532254" cy="371795"/>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92D050"/>
          </a:solidFill>
          <a:ln w="12700" cap="rnd" cmpd="sng">
            <a:solidFill>
              <a:schemeClr val="bg1"/>
            </a:solidFill>
            <a:prstDash val="solid"/>
            <a:round/>
            <a:headEnd/>
            <a:tailEnd/>
          </a:ln>
          <a:effectLst/>
          <a:extLst/>
        </p:spPr>
        <p:txBody>
          <a:bodyPr/>
          <a:lstStyle/>
          <a:p>
            <a:endParaRPr lang="zh-CN" altLang="en-US" sz="1350">
              <a:solidFill>
                <a:prstClr val="black"/>
              </a:solidFill>
            </a:endParaRPr>
          </a:p>
        </p:txBody>
      </p:sp>
      <p:sp>
        <p:nvSpPr>
          <p:cNvPr id="155" name="椭圆 154"/>
          <p:cNvSpPr/>
          <p:nvPr/>
        </p:nvSpPr>
        <p:spPr>
          <a:xfrm>
            <a:off x="5304537" y="5373216"/>
            <a:ext cx="144016" cy="14401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481761" y="4355830"/>
            <a:ext cx="2608406" cy="369332"/>
          </a:xfrm>
          <a:prstGeom prst="rect">
            <a:avLst/>
          </a:prstGeom>
          <a:noFill/>
        </p:spPr>
        <p:txBody>
          <a:bodyPr wrap="none" rtlCol="0">
            <a:spAutoFit/>
          </a:bodyPr>
          <a:lstStyle/>
          <a:p>
            <a:r>
              <a:rPr lang="zh-CN" altLang="en-US" sz="900" dirty="0"/>
              <a:t>地图可复制粘贴后解组，根据您的论文地区复制</a:t>
            </a:r>
            <a:endParaRPr lang="en-US" altLang="zh-CN" sz="900" dirty="0"/>
          </a:p>
          <a:p>
            <a:r>
              <a:rPr lang="zh-CN" altLang="en-US" sz="900" dirty="0"/>
              <a:t>粘贴原位置改色</a:t>
            </a:r>
            <a:r>
              <a:rPr lang="en-US" altLang="zh-CN" sz="900" dirty="0"/>
              <a:t>.</a:t>
            </a:r>
            <a:endParaRPr lang="zh-CN" altLang="en-US" sz="900" dirty="0"/>
          </a:p>
        </p:txBody>
      </p:sp>
      <p:sp>
        <p:nvSpPr>
          <p:cNvPr id="156" name="TextBox 155"/>
          <p:cNvSpPr txBox="1"/>
          <p:nvPr/>
        </p:nvSpPr>
        <p:spPr>
          <a:xfrm>
            <a:off x="5483986" y="4772025"/>
            <a:ext cx="2608406" cy="369332"/>
          </a:xfrm>
          <a:prstGeom prst="rect">
            <a:avLst/>
          </a:prstGeom>
          <a:noFill/>
        </p:spPr>
        <p:txBody>
          <a:bodyPr wrap="none" rtlCol="0">
            <a:spAutoFit/>
          </a:bodyPr>
          <a:lstStyle/>
          <a:p>
            <a:r>
              <a:rPr lang="zh-CN" altLang="en-US" sz="900" dirty="0"/>
              <a:t>单击此处输入文字内容或者文本内容调查研究综</a:t>
            </a:r>
            <a:endParaRPr lang="en-US" altLang="zh-CN" sz="900" dirty="0"/>
          </a:p>
          <a:p>
            <a:r>
              <a:rPr lang="zh-CN" altLang="en-US" sz="900" dirty="0"/>
              <a:t>述</a:t>
            </a:r>
            <a:r>
              <a:rPr lang="en-US" altLang="zh-CN" sz="900" dirty="0"/>
              <a:t>.</a:t>
            </a:r>
            <a:r>
              <a:rPr lang="zh-CN" altLang="en-US" sz="900" dirty="0"/>
              <a:t>单击此处输入文字内容或者文本内容</a:t>
            </a:r>
          </a:p>
        </p:txBody>
      </p:sp>
      <p:sp>
        <p:nvSpPr>
          <p:cNvPr id="158" name="TextBox 157"/>
          <p:cNvSpPr txBox="1"/>
          <p:nvPr/>
        </p:nvSpPr>
        <p:spPr>
          <a:xfrm>
            <a:off x="5491986" y="5230361"/>
            <a:ext cx="2608406" cy="369332"/>
          </a:xfrm>
          <a:prstGeom prst="rect">
            <a:avLst/>
          </a:prstGeom>
          <a:noFill/>
        </p:spPr>
        <p:txBody>
          <a:bodyPr wrap="none" rtlCol="0">
            <a:spAutoFit/>
          </a:bodyPr>
          <a:lstStyle/>
          <a:p>
            <a:r>
              <a:rPr lang="zh-CN" altLang="en-US" sz="900" dirty="0"/>
              <a:t>单击此处输入文字内容或者文本内容调查研究综</a:t>
            </a:r>
            <a:endParaRPr lang="en-US" altLang="zh-CN" sz="900" dirty="0"/>
          </a:p>
          <a:p>
            <a:r>
              <a:rPr lang="zh-CN" altLang="en-US" sz="900" dirty="0"/>
              <a:t>述</a:t>
            </a:r>
            <a:r>
              <a:rPr lang="en-US" altLang="zh-CN" sz="900" dirty="0"/>
              <a:t>.</a:t>
            </a:r>
            <a:r>
              <a:rPr lang="zh-CN" altLang="en-US" sz="900" dirty="0"/>
              <a:t>单击此处输入文字内容或者文本内容</a:t>
            </a:r>
          </a:p>
        </p:txBody>
      </p:sp>
      <p:cxnSp>
        <p:nvCxnSpPr>
          <p:cNvPr id="19" name="直接连接符 18"/>
          <p:cNvCxnSpPr/>
          <p:nvPr/>
        </p:nvCxnSpPr>
        <p:spPr>
          <a:xfrm>
            <a:off x="3976002" y="3400399"/>
            <a:ext cx="595998" cy="157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4572000" y="3545301"/>
            <a:ext cx="1080120" cy="1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1897077" y="1957226"/>
            <a:ext cx="636553" cy="513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2538053" y="1949331"/>
            <a:ext cx="1050248" cy="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V="1">
            <a:off x="4201701" y="2471196"/>
            <a:ext cx="1090379" cy="378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5301224" y="2474626"/>
            <a:ext cx="1512168" cy="0"/>
          </a:xfrm>
          <a:prstGeom prst="line">
            <a:avLst/>
          </a:prstGeom>
        </p:spPr>
        <p:style>
          <a:lnRef idx="1">
            <a:schemeClr val="accent1"/>
          </a:lnRef>
          <a:fillRef idx="0">
            <a:schemeClr val="accent1"/>
          </a:fillRef>
          <a:effectRef idx="0">
            <a:schemeClr val="accent1"/>
          </a:effectRef>
          <a:fontRef idx="minor">
            <a:schemeClr val="tx1"/>
          </a:fontRef>
        </p:style>
      </p:cxnSp>
      <p:sp>
        <p:nvSpPr>
          <p:cNvPr id="166" name="饼形 165"/>
          <p:cNvSpPr/>
          <p:nvPr/>
        </p:nvSpPr>
        <p:spPr>
          <a:xfrm>
            <a:off x="2590707" y="1700808"/>
            <a:ext cx="189898" cy="189898"/>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7" name="饼形 166"/>
          <p:cNvSpPr/>
          <p:nvPr/>
        </p:nvSpPr>
        <p:spPr>
          <a:xfrm>
            <a:off x="5322711" y="2251196"/>
            <a:ext cx="189898" cy="189898"/>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饼形 167"/>
          <p:cNvSpPr/>
          <p:nvPr/>
        </p:nvSpPr>
        <p:spPr>
          <a:xfrm>
            <a:off x="4608193" y="3337879"/>
            <a:ext cx="189898" cy="189898"/>
          </a:xfrm>
          <a:prstGeom prst="pi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9" name="TextBox 168"/>
          <p:cNvSpPr txBox="1"/>
          <p:nvPr/>
        </p:nvSpPr>
        <p:spPr>
          <a:xfrm>
            <a:off x="2782768" y="1628800"/>
            <a:ext cx="540533" cy="338554"/>
          </a:xfrm>
          <a:prstGeom prst="rect">
            <a:avLst/>
          </a:prstGeom>
          <a:noFill/>
        </p:spPr>
        <p:txBody>
          <a:bodyPr wrap="none" rtlCol="0">
            <a:spAutoFit/>
          </a:bodyPr>
          <a:lstStyle/>
          <a:p>
            <a:r>
              <a:rPr lang="en-US" altLang="zh-CN" sz="1600" dirty="0"/>
              <a:t>50%</a:t>
            </a:r>
            <a:endParaRPr lang="zh-CN" altLang="en-US" sz="1600" dirty="0"/>
          </a:p>
        </p:txBody>
      </p:sp>
      <p:sp>
        <p:nvSpPr>
          <p:cNvPr id="170" name="TextBox 169"/>
          <p:cNvSpPr txBox="1"/>
          <p:nvPr/>
        </p:nvSpPr>
        <p:spPr>
          <a:xfrm>
            <a:off x="5489343" y="2164668"/>
            <a:ext cx="540533" cy="338554"/>
          </a:xfrm>
          <a:prstGeom prst="rect">
            <a:avLst/>
          </a:prstGeom>
          <a:noFill/>
        </p:spPr>
        <p:txBody>
          <a:bodyPr wrap="none" rtlCol="0">
            <a:spAutoFit/>
          </a:bodyPr>
          <a:lstStyle/>
          <a:p>
            <a:r>
              <a:rPr lang="en-US" altLang="zh-CN" sz="1600" dirty="0"/>
              <a:t>50%</a:t>
            </a:r>
            <a:endParaRPr lang="zh-CN" altLang="en-US" sz="1600" dirty="0"/>
          </a:p>
        </p:txBody>
      </p:sp>
      <p:sp>
        <p:nvSpPr>
          <p:cNvPr id="171" name="TextBox 170"/>
          <p:cNvSpPr txBox="1"/>
          <p:nvPr/>
        </p:nvSpPr>
        <p:spPr>
          <a:xfrm>
            <a:off x="4799436" y="3253231"/>
            <a:ext cx="540533" cy="338554"/>
          </a:xfrm>
          <a:prstGeom prst="rect">
            <a:avLst/>
          </a:prstGeom>
          <a:noFill/>
        </p:spPr>
        <p:txBody>
          <a:bodyPr wrap="none" rtlCol="0">
            <a:spAutoFit/>
          </a:bodyPr>
          <a:lstStyle/>
          <a:p>
            <a:r>
              <a:rPr lang="en-US" altLang="zh-CN" sz="1600" dirty="0"/>
              <a:t>50%</a:t>
            </a:r>
            <a:endParaRPr lang="zh-CN" altLang="en-US" sz="1600" dirty="0"/>
          </a:p>
        </p:txBody>
      </p:sp>
      <p:sp>
        <p:nvSpPr>
          <p:cNvPr id="172" name="TextBox 171"/>
          <p:cNvSpPr txBox="1"/>
          <p:nvPr/>
        </p:nvSpPr>
        <p:spPr>
          <a:xfrm>
            <a:off x="2641332" y="1916832"/>
            <a:ext cx="1210588" cy="338554"/>
          </a:xfrm>
          <a:prstGeom prst="rect">
            <a:avLst/>
          </a:prstGeom>
          <a:noFill/>
        </p:spPr>
        <p:txBody>
          <a:bodyPr wrap="none" rtlCol="0">
            <a:spAutoFit/>
          </a:bodyPr>
          <a:lstStyle/>
          <a:p>
            <a:r>
              <a:rPr lang="zh-CN" altLang="en-US" sz="800" dirty="0"/>
              <a:t>单击此处输入内容或复</a:t>
            </a:r>
            <a:endParaRPr lang="en-US" altLang="zh-CN" sz="800" dirty="0"/>
          </a:p>
          <a:p>
            <a:r>
              <a:rPr lang="zh-CN" altLang="en-US" sz="800" dirty="0"/>
              <a:t>制咱贴文本</a:t>
            </a:r>
          </a:p>
        </p:txBody>
      </p:sp>
      <p:sp>
        <p:nvSpPr>
          <p:cNvPr id="173" name="TextBox 172"/>
          <p:cNvSpPr txBox="1"/>
          <p:nvPr/>
        </p:nvSpPr>
        <p:spPr>
          <a:xfrm>
            <a:off x="5337800" y="2466608"/>
            <a:ext cx="1210588" cy="338554"/>
          </a:xfrm>
          <a:prstGeom prst="rect">
            <a:avLst/>
          </a:prstGeom>
          <a:noFill/>
        </p:spPr>
        <p:txBody>
          <a:bodyPr wrap="none" rtlCol="0">
            <a:spAutoFit/>
          </a:bodyPr>
          <a:lstStyle/>
          <a:p>
            <a:r>
              <a:rPr lang="zh-CN" altLang="en-US" sz="800" dirty="0"/>
              <a:t>单击此处输入内容或复</a:t>
            </a:r>
            <a:endParaRPr lang="en-US" altLang="zh-CN" sz="800" dirty="0"/>
          </a:p>
          <a:p>
            <a:r>
              <a:rPr lang="zh-CN" altLang="en-US" sz="800" dirty="0"/>
              <a:t>制咱贴文本</a:t>
            </a:r>
          </a:p>
        </p:txBody>
      </p:sp>
      <p:sp>
        <p:nvSpPr>
          <p:cNvPr id="174" name="TextBox 173"/>
          <p:cNvSpPr txBox="1"/>
          <p:nvPr/>
        </p:nvSpPr>
        <p:spPr>
          <a:xfrm>
            <a:off x="4567260" y="3545584"/>
            <a:ext cx="1210588" cy="338554"/>
          </a:xfrm>
          <a:prstGeom prst="rect">
            <a:avLst/>
          </a:prstGeom>
          <a:noFill/>
        </p:spPr>
        <p:txBody>
          <a:bodyPr wrap="none" rtlCol="0">
            <a:spAutoFit/>
          </a:bodyPr>
          <a:lstStyle/>
          <a:p>
            <a:r>
              <a:rPr lang="zh-CN" altLang="en-US" sz="800" dirty="0"/>
              <a:t>单击此处输入内容或复</a:t>
            </a:r>
            <a:endParaRPr lang="en-US" altLang="zh-CN" sz="800" dirty="0"/>
          </a:p>
          <a:p>
            <a:r>
              <a:rPr lang="zh-CN" altLang="en-US" sz="800" dirty="0"/>
              <a:t>制咱贴文本</a:t>
            </a:r>
          </a:p>
        </p:txBody>
      </p:sp>
    </p:spTree>
    <p:extLst>
      <p:ext uri="{BB962C8B-B14F-4D97-AF65-F5344CB8AC3E}">
        <p14:creationId xmlns:p14="http://schemas.microsoft.com/office/powerpoint/2010/main" val="1627283058"/>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randombar(horizontal)">
                                      <p:cBhvr>
                                        <p:cTn id="37" dur="5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randombar(horizont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randombar(horizontal)">
                                      <p:cBhvr>
                                        <p:cTn id="47" dur="500"/>
                                        <p:tgtEl>
                                          <p:spTgt spid="1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0"/>
                                        </p:tgtEl>
                                        <p:attrNameLst>
                                          <p:attrName>style.visibility</p:attrName>
                                        </p:attrNameLst>
                                      </p:cBhvr>
                                      <p:to>
                                        <p:strVal val="visible"/>
                                      </p:to>
                                    </p:set>
                                    <p:animEffect transition="in" filter="wipe(left)">
                                      <p:cBhvr>
                                        <p:cTn id="52" dur="500"/>
                                        <p:tgtEl>
                                          <p:spTgt spid="1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62"/>
                                        </p:tgtEl>
                                        <p:attrNameLst>
                                          <p:attrName>style.visibility</p:attrName>
                                        </p:attrNameLst>
                                      </p:cBhvr>
                                      <p:to>
                                        <p:strVal val="visible"/>
                                      </p:to>
                                    </p:set>
                                    <p:animEffect transition="in" filter="wipe(down)">
                                      <p:cBhvr>
                                        <p:cTn id="57" dur="500"/>
                                        <p:tgtEl>
                                          <p:spTgt spid="162"/>
                                        </p:tgtEl>
                                      </p:cBhvr>
                                    </p:animEffect>
                                  </p:childTnLst>
                                </p:cTn>
                              </p:par>
                              <p:par>
                                <p:cTn id="58" presetID="22" presetClass="entr" presetSubtype="8" fill="hold" nodeType="withEffect">
                                  <p:stCondLst>
                                    <p:cond delay="0"/>
                                  </p:stCondLst>
                                  <p:childTnLst>
                                    <p:set>
                                      <p:cBhvr>
                                        <p:cTn id="59" dur="1" fill="hold">
                                          <p:stCondLst>
                                            <p:cond delay="0"/>
                                          </p:stCondLst>
                                        </p:cTn>
                                        <p:tgtEl>
                                          <p:spTgt spid="161"/>
                                        </p:tgtEl>
                                        <p:attrNameLst>
                                          <p:attrName>style.visibility</p:attrName>
                                        </p:attrNameLst>
                                      </p:cBhvr>
                                      <p:to>
                                        <p:strVal val="visible"/>
                                      </p:to>
                                    </p:set>
                                    <p:animEffect transition="in" filter="wipe(left)">
                                      <p:cBhvr>
                                        <p:cTn id="60" dur="500"/>
                                        <p:tgtEl>
                                          <p:spTgt spid="16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66"/>
                                        </p:tgtEl>
                                        <p:attrNameLst>
                                          <p:attrName>style.visibility</p:attrName>
                                        </p:attrNameLst>
                                      </p:cBhvr>
                                      <p:to>
                                        <p:strVal val="visible"/>
                                      </p:to>
                                    </p:set>
                                    <p:animEffect transition="in" filter="wipe(left)">
                                      <p:cBhvr>
                                        <p:cTn id="63" dur="500"/>
                                        <p:tgtEl>
                                          <p:spTgt spid="16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69"/>
                                        </p:tgtEl>
                                        <p:attrNameLst>
                                          <p:attrName>style.visibility</p:attrName>
                                        </p:attrNameLst>
                                      </p:cBhvr>
                                      <p:to>
                                        <p:strVal val="visible"/>
                                      </p:to>
                                    </p:set>
                                    <p:animEffect transition="in" filter="wipe(left)">
                                      <p:cBhvr>
                                        <p:cTn id="66" dur="500"/>
                                        <p:tgtEl>
                                          <p:spTgt spid="169"/>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172"/>
                                        </p:tgtEl>
                                        <p:attrNameLst>
                                          <p:attrName>style.visibility</p:attrName>
                                        </p:attrNameLst>
                                      </p:cBhvr>
                                      <p:to>
                                        <p:strVal val="visible"/>
                                      </p:to>
                                    </p:set>
                                    <p:animEffect transition="in" filter="wipe(left)">
                                      <p:cBhvr>
                                        <p:cTn id="69" dur="500"/>
                                        <p:tgtEl>
                                          <p:spTgt spid="172"/>
                                        </p:tgtEl>
                                      </p:cBhvr>
                                    </p:animEffect>
                                  </p:childTnLst>
                                </p:cTn>
                              </p:par>
                              <p:par>
                                <p:cTn id="70" presetID="22" presetClass="entr" presetSubtype="8" fill="hold" nodeType="withEffect">
                                  <p:stCondLst>
                                    <p:cond delay="0"/>
                                  </p:stCondLst>
                                  <p:childTnLst>
                                    <p:set>
                                      <p:cBhvr>
                                        <p:cTn id="71" dur="1" fill="hold">
                                          <p:stCondLst>
                                            <p:cond delay="0"/>
                                          </p:stCondLst>
                                        </p:cTn>
                                        <p:tgtEl>
                                          <p:spTgt spid="163"/>
                                        </p:tgtEl>
                                        <p:attrNameLst>
                                          <p:attrName>style.visibility</p:attrName>
                                        </p:attrNameLst>
                                      </p:cBhvr>
                                      <p:to>
                                        <p:strVal val="visible"/>
                                      </p:to>
                                    </p:set>
                                    <p:animEffect transition="in" filter="wipe(left)">
                                      <p:cBhvr>
                                        <p:cTn id="72" dur="1000"/>
                                        <p:tgtEl>
                                          <p:spTgt spid="163"/>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67"/>
                                        </p:tgtEl>
                                        <p:attrNameLst>
                                          <p:attrName>style.visibility</p:attrName>
                                        </p:attrNameLst>
                                      </p:cBhvr>
                                      <p:to>
                                        <p:strVal val="visible"/>
                                      </p:to>
                                    </p:set>
                                    <p:animEffect transition="in" filter="wipe(left)">
                                      <p:cBhvr>
                                        <p:cTn id="75" dur="1000"/>
                                        <p:tgtEl>
                                          <p:spTgt spid="167"/>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70"/>
                                        </p:tgtEl>
                                        <p:attrNameLst>
                                          <p:attrName>style.visibility</p:attrName>
                                        </p:attrNameLst>
                                      </p:cBhvr>
                                      <p:to>
                                        <p:strVal val="visible"/>
                                      </p:to>
                                    </p:set>
                                    <p:animEffect transition="in" filter="wipe(left)">
                                      <p:cBhvr>
                                        <p:cTn id="78" dur="1000"/>
                                        <p:tgtEl>
                                          <p:spTgt spid="17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73"/>
                                        </p:tgtEl>
                                        <p:attrNameLst>
                                          <p:attrName>style.visibility</p:attrName>
                                        </p:attrNameLst>
                                      </p:cBhvr>
                                      <p:to>
                                        <p:strVal val="visible"/>
                                      </p:to>
                                    </p:set>
                                    <p:animEffect transition="in" filter="wipe(left)">
                                      <p:cBhvr>
                                        <p:cTn id="81" dur="1000"/>
                                        <p:tgtEl>
                                          <p:spTgt spid="173"/>
                                        </p:tgtEl>
                                      </p:cBhvr>
                                    </p:animEffect>
                                  </p:childTnLst>
                                </p:cTn>
                              </p:par>
                              <p:par>
                                <p:cTn id="82" presetID="22" presetClass="entr" presetSubtype="8"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2000"/>
                                        <p:tgtEl>
                                          <p:spTgt spid="19"/>
                                        </p:tgtEl>
                                      </p:cBhvr>
                                    </p:animEffect>
                                  </p:childTnLst>
                                </p:cTn>
                              </p:par>
                              <p:par>
                                <p:cTn id="85" presetID="22" presetClass="entr" presetSubtype="8" fill="hold" nodeType="withEffect">
                                  <p:stCondLst>
                                    <p:cond delay="0"/>
                                  </p:stCondLst>
                                  <p:childTnLst>
                                    <p:set>
                                      <p:cBhvr>
                                        <p:cTn id="86" dur="1" fill="hold">
                                          <p:stCondLst>
                                            <p:cond delay="0"/>
                                          </p:stCondLst>
                                        </p:cTn>
                                        <p:tgtEl>
                                          <p:spTgt spid="159"/>
                                        </p:tgtEl>
                                        <p:attrNameLst>
                                          <p:attrName>style.visibility</p:attrName>
                                        </p:attrNameLst>
                                      </p:cBhvr>
                                      <p:to>
                                        <p:strVal val="visible"/>
                                      </p:to>
                                    </p:set>
                                    <p:animEffect transition="in" filter="wipe(left)">
                                      <p:cBhvr>
                                        <p:cTn id="87" dur="2000"/>
                                        <p:tgtEl>
                                          <p:spTgt spid="159"/>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68"/>
                                        </p:tgtEl>
                                        <p:attrNameLst>
                                          <p:attrName>style.visibility</p:attrName>
                                        </p:attrNameLst>
                                      </p:cBhvr>
                                      <p:to>
                                        <p:strVal val="visible"/>
                                      </p:to>
                                    </p:set>
                                    <p:animEffect transition="in" filter="wipe(left)">
                                      <p:cBhvr>
                                        <p:cTn id="90" dur="2000"/>
                                        <p:tgtEl>
                                          <p:spTgt spid="168"/>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71"/>
                                        </p:tgtEl>
                                        <p:attrNameLst>
                                          <p:attrName>style.visibility</p:attrName>
                                        </p:attrNameLst>
                                      </p:cBhvr>
                                      <p:to>
                                        <p:strVal val="visible"/>
                                      </p:to>
                                    </p:set>
                                    <p:animEffect transition="in" filter="wipe(left)">
                                      <p:cBhvr>
                                        <p:cTn id="93" dur="2000"/>
                                        <p:tgtEl>
                                          <p:spTgt spid="171"/>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74"/>
                                        </p:tgtEl>
                                        <p:attrNameLst>
                                          <p:attrName>style.visibility</p:attrName>
                                        </p:attrNameLst>
                                      </p:cBhvr>
                                      <p:to>
                                        <p:strVal val="visible"/>
                                      </p:to>
                                    </p:set>
                                    <p:animEffect transition="in" filter="wipe(left)">
                                      <p:cBhvr>
                                        <p:cTn id="96" dur="2000"/>
                                        <p:tgtEl>
                                          <p:spTgt spid="174"/>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randombar(horizontal)">
                                      <p:cBhvr>
                                        <p:cTn id="101" dur="500"/>
                                        <p:tgtEl>
                                          <p:spTgt spid="2"/>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20"/>
                                        </p:tgtEl>
                                        <p:attrNameLst>
                                          <p:attrName>style.visibility</p:attrName>
                                        </p:attrNameLst>
                                      </p:cBhvr>
                                      <p:to>
                                        <p:strVal val="visible"/>
                                      </p:to>
                                    </p:set>
                                    <p:animEffect transition="in" filter="randombar(horizontal)">
                                      <p:cBhvr>
                                        <p:cTn id="104" dur="750"/>
                                        <p:tgtEl>
                                          <p:spTgt spid="120"/>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55"/>
                                        </p:tgtEl>
                                        <p:attrNameLst>
                                          <p:attrName>style.visibility</p:attrName>
                                        </p:attrNameLst>
                                      </p:cBhvr>
                                      <p:to>
                                        <p:strVal val="visible"/>
                                      </p:to>
                                    </p:set>
                                    <p:animEffect transition="in" filter="randombar(horizontal)">
                                      <p:cBhvr>
                                        <p:cTn id="107" dur="1000"/>
                                        <p:tgtEl>
                                          <p:spTgt spid="15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5"/>
                                        </p:tgtEl>
                                        <p:attrNameLst>
                                          <p:attrName>style.visibility</p:attrName>
                                        </p:attrNameLst>
                                      </p:cBhvr>
                                      <p:to>
                                        <p:strVal val="visible"/>
                                      </p:to>
                                    </p:set>
                                    <p:animEffect transition="in" filter="wipe(left)">
                                      <p:cBhvr>
                                        <p:cTn id="112" dur="500"/>
                                        <p:tgtEl>
                                          <p:spTgt spid="1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56"/>
                                        </p:tgtEl>
                                        <p:attrNameLst>
                                          <p:attrName>style.visibility</p:attrName>
                                        </p:attrNameLst>
                                      </p:cBhvr>
                                      <p:to>
                                        <p:strVal val="visible"/>
                                      </p:to>
                                    </p:set>
                                    <p:animEffect transition="in" filter="wipe(left)">
                                      <p:cBhvr>
                                        <p:cTn id="117" dur="500"/>
                                        <p:tgtEl>
                                          <p:spTgt spid="15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58"/>
                                        </p:tgtEl>
                                        <p:attrNameLst>
                                          <p:attrName>style.visibility</p:attrName>
                                        </p:attrNameLst>
                                      </p:cBhvr>
                                      <p:to>
                                        <p:strVal val="visible"/>
                                      </p:to>
                                    </p:set>
                                    <p:animEffect transition="in" filter="wipe(left)">
                                      <p:cBhvr>
                                        <p:cTn id="122"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92" grpId="0" animBg="1"/>
      <p:bldP spid="112" grpId="0" animBg="1"/>
      <p:bldP spid="2" grpId="0" animBg="1"/>
      <p:bldP spid="120" grpId="0" animBg="1"/>
      <p:bldP spid="129" grpId="0" animBg="1"/>
      <p:bldP spid="155" grpId="0" animBg="1"/>
      <p:bldP spid="15" grpId="0"/>
      <p:bldP spid="156" grpId="0"/>
      <p:bldP spid="158" grpId="0"/>
      <p:bldP spid="166" grpId="0" animBg="1"/>
      <p:bldP spid="167" grpId="0" animBg="1"/>
      <p:bldP spid="168" grpId="0" animBg="1"/>
      <p:bldP spid="169" grpId="0"/>
      <p:bldP spid="170" grpId="0"/>
      <p:bldP spid="171" grpId="0"/>
      <p:bldP spid="172" grpId="0"/>
      <p:bldP spid="173" grpId="0"/>
      <p:bldP spid="1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06002"/>
            <a:ext cx="9192115" cy="69640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cxnSp>
        <p:nvCxnSpPr>
          <p:cNvPr id="6" name="肘形连接符 5"/>
          <p:cNvCxnSpPr/>
          <p:nvPr/>
        </p:nvCxnSpPr>
        <p:spPr>
          <a:xfrm>
            <a:off x="971600" y="404664"/>
            <a:ext cx="7200800" cy="216024"/>
          </a:xfrm>
          <a:prstGeom prst="bentConnector3">
            <a:avLst/>
          </a:prstGeom>
          <a:ln w="1905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15923" y="332656"/>
            <a:ext cx="1800493"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理论基础与文献综述</a:t>
            </a:r>
          </a:p>
        </p:txBody>
      </p:sp>
      <p:sp>
        <p:nvSpPr>
          <p:cNvPr id="10" name="圆角矩形 9"/>
          <p:cNvSpPr/>
          <p:nvPr/>
        </p:nvSpPr>
        <p:spPr>
          <a:xfrm>
            <a:off x="971600" y="27432"/>
            <a:ext cx="1008112" cy="332656"/>
          </a:xfrm>
          <a:prstGeom prst="roundRect">
            <a:avLst>
              <a:gd name="adj" fmla="val 46904"/>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1145361" y="9168"/>
            <a:ext cx="715260"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绪 论</a:t>
            </a:r>
          </a:p>
        </p:txBody>
      </p:sp>
      <p:grpSp>
        <p:nvGrpSpPr>
          <p:cNvPr id="7" name="组合 6"/>
          <p:cNvGrpSpPr/>
          <p:nvPr/>
        </p:nvGrpSpPr>
        <p:grpSpPr>
          <a:xfrm rot="1612617">
            <a:off x="8178802" y="44619"/>
            <a:ext cx="141497" cy="1576388"/>
            <a:chOff x="4464560" y="1504216"/>
            <a:chExt cx="340608" cy="3644968"/>
          </a:xfrm>
        </p:grpSpPr>
        <p:sp>
          <p:nvSpPr>
            <p:cNvPr id="3" name="矩形 2"/>
            <p:cNvSpPr/>
            <p:nvPr/>
          </p:nvSpPr>
          <p:spPr>
            <a:xfrm>
              <a:off x="4568617" y="1719815"/>
              <a:ext cx="144016"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64560" y="1719815"/>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3160" y="1719096"/>
              <a:ext cx="72008" cy="26460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4464560" y="1504216"/>
              <a:ext cx="340608" cy="191261"/>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470272" y="4390232"/>
              <a:ext cx="325752" cy="758952"/>
            </a:xfrm>
            <a:custGeom>
              <a:avLst/>
              <a:gdLst>
                <a:gd name="connsiteX0" fmla="*/ 0 w 292608"/>
                <a:gd name="connsiteY0" fmla="*/ 0 h 749808"/>
                <a:gd name="connsiteX1" fmla="*/ 146304 w 292608"/>
                <a:gd name="connsiteY1" fmla="*/ 749808 h 749808"/>
                <a:gd name="connsiteX2" fmla="*/ 292608 w 292608"/>
                <a:gd name="connsiteY2" fmla="*/ 36576 h 749808"/>
                <a:gd name="connsiteX3" fmla="*/ 0 w 292608"/>
                <a:gd name="connsiteY3" fmla="*/ 0 h 749808"/>
                <a:gd name="connsiteX0" fmla="*/ 0 w 301752"/>
                <a:gd name="connsiteY0" fmla="*/ 9144 h 758952"/>
                <a:gd name="connsiteX1" fmla="*/ 146304 w 301752"/>
                <a:gd name="connsiteY1" fmla="*/ 758952 h 758952"/>
                <a:gd name="connsiteX2" fmla="*/ 301752 w 301752"/>
                <a:gd name="connsiteY2" fmla="*/ 0 h 758952"/>
                <a:gd name="connsiteX3" fmla="*/ 0 w 301752"/>
                <a:gd name="connsiteY3" fmla="*/ 9144 h 758952"/>
              </a:gdLst>
              <a:ahLst/>
              <a:cxnLst>
                <a:cxn ang="0">
                  <a:pos x="connsiteX0" y="connsiteY0"/>
                </a:cxn>
                <a:cxn ang="0">
                  <a:pos x="connsiteX1" y="connsiteY1"/>
                </a:cxn>
                <a:cxn ang="0">
                  <a:pos x="connsiteX2" y="connsiteY2"/>
                </a:cxn>
                <a:cxn ang="0">
                  <a:pos x="connsiteX3" y="connsiteY3"/>
                </a:cxn>
              </a:cxnLst>
              <a:rect l="l" t="t" r="r" b="b"/>
              <a:pathLst>
                <a:path w="301752" h="758952">
                  <a:moveTo>
                    <a:pt x="0" y="9144"/>
                  </a:moveTo>
                  <a:lnTo>
                    <a:pt x="146304" y="758952"/>
                  </a:lnTo>
                  <a:lnTo>
                    <a:pt x="301752" y="0"/>
                  </a:lnTo>
                  <a:lnTo>
                    <a:pt x="0" y="9144"/>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8460432" y="-137160"/>
            <a:ext cx="801630" cy="794512"/>
          </a:xfrm>
          <a:custGeom>
            <a:avLst/>
            <a:gdLst>
              <a:gd name="connsiteX0" fmla="*/ 420624 w 777240"/>
              <a:gd name="connsiteY0" fmla="*/ 9144 h 850392"/>
              <a:gd name="connsiteX1" fmla="*/ 0 w 777240"/>
              <a:gd name="connsiteY1" fmla="*/ 841248 h 850392"/>
              <a:gd name="connsiteX2" fmla="*/ 777240 w 777240"/>
              <a:gd name="connsiteY2" fmla="*/ 850392 h 850392"/>
              <a:gd name="connsiteX3" fmla="*/ 777240 w 777240"/>
              <a:gd name="connsiteY3" fmla="*/ 0 h 850392"/>
              <a:gd name="connsiteX4" fmla="*/ 420624 w 777240"/>
              <a:gd name="connsiteY4" fmla="*/ 9144 h 850392"/>
              <a:gd name="connsiteX0" fmla="*/ 393192 w 749808"/>
              <a:gd name="connsiteY0" fmla="*/ 9144 h 850392"/>
              <a:gd name="connsiteX1" fmla="*/ 0 w 749808"/>
              <a:gd name="connsiteY1" fmla="*/ 786384 h 850392"/>
              <a:gd name="connsiteX2" fmla="*/ 749808 w 749808"/>
              <a:gd name="connsiteY2" fmla="*/ 850392 h 850392"/>
              <a:gd name="connsiteX3" fmla="*/ 749808 w 749808"/>
              <a:gd name="connsiteY3" fmla="*/ 0 h 850392"/>
              <a:gd name="connsiteX4" fmla="*/ 393192 w 749808"/>
              <a:gd name="connsiteY4" fmla="*/ 9144 h 850392"/>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786384"/>
              <a:gd name="connsiteX1" fmla="*/ 0 w 749808"/>
              <a:gd name="connsiteY1" fmla="*/ 786384 h 786384"/>
              <a:gd name="connsiteX2" fmla="*/ 749808 w 749808"/>
              <a:gd name="connsiteY2" fmla="*/ 786384 h 786384"/>
              <a:gd name="connsiteX3" fmla="*/ 749808 w 749808"/>
              <a:gd name="connsiteY3" fmla="*/ 0 h 786384"/>
              <a:gd name="connsiteX4" fmla="*/ 393192 w 749808"/>
              <a:gd name="connsiteY4" fmla="*/ 9144 h 786384"/>
              <a:gd name="connsiteX0" fmla="*/ 393192 w 749808"/>
              <a:gd name="connsiteY0" fmla="*/ 9144 h 822960"/>
              <a:gd name="connsiteX1" fmla="*/ 0 w 749808"/>
              <a:gd name="connsiteY1" fmla="*/ 786384 h 822960"/>
              <a:gd name="connsiteX2" fmla="*/ 740664 w 749808"/>
              <a:gd name="connsiteY2" fmla="*/ 822960 h 822960"/>
              <a:gd name="connsiteX3" fmla="*/ 749808 w 749808"/>
              <a:gd name="connsiteY3" fmla="*/ 0 h 822960"/>
              <a:gd name="connsiteX4" fmla="*/ 393192 w 749808"/>
              <a:gd name="connsiteY4" fmla="*/ 9144 h 822960"/>
              <a:gd name="connsiteX0" fmla="*/ 393192 w 786384"/>
              <a:gd name="connsiteY0" fmla="*/ 9144 h 786384"/>
              <a:gd name="connsiteX1" fmla="*/ 0 w 786384"/>
              <a:gd name="connsiteY1" fmla="*/ 786384 h 786384"/>
              <a:gd name="connsiteX2" fmla="*/ 786384 w 786384"/>
              <a:gd name="connsiteY2" fmla="*/ 758952 h 786384"/>
              <a:gd name="connsiteX3" fmla="*/ 749808 w 786384"/>
              <a:gd name="connsiteY3" fmla="*/ 0 h 786384"/>
              <a:gd name="connsiteX4" fmla="*/ 393192 w 786384"/>
              <a:gd name="connsiteY4" fmla="*/ 9144 h 786384"/>
              <a:gd name="connsiteX0" fmla="*/ 393192 w 795528"/>
              <a:gd name="connsiteY0" fmla="*/ 9144 h 786384"/>
              <a:gd name="connsiteX1" fmla="*/ 0 w 795528"/>
              <a:gd name="connsiteY1" fmla="*/ 786384 h 786384"/>
              <a:gd name="connsiteX2" fmla="*/ 795528 w 795528"/>
              <a:gd name="connsiteY2" fmla="*/ 786384 h 786384"/>
              <a:gd name="connsiteX3" fmla="*/ 749808 w 795528"/>
              <a:gd name="connsiteY3" fmla="*/ 0 h 786384"/>
              <a:gd name="connsiteX4" fmla="*/ 393192 w 795528"/>
              <a:gd name="connsiteY4" fmla="*/ 9144 h 786384"/>
              <a:gd name="connsiteX0" fmla="*/ 393192 w 801630"/>
              <a:gd name="connsiteY0" fmla="*/ 9144 h 794512"/>
              <a:gd name="connsiteX1" fmla="*/ 0 w 801630"/>
              <a:gd name="connsiteY1" fmla="*/ 786384 h 794512"/>
              <a:gd name="connsiteX2" fmla="*/ 795528 w 801630"/>
              <a:gd name="connsiteY2" fmla="*/ 786384 h 794512"/>
              <a:gd name="connsiteX3" fmla="*/ 749808 w 801630"/>
              <a:gd name="connsiteY3" fmla="*/ 0 h 794512"/>
              <a:gd name="connsiteX4" fmla="*/ 393192 w 801630"/>
              <a:gd name="connsiteY4" fmla="*/ 9144 h 794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30" h="794512">
                <a:moveTo>
                  <a:pt x="393192" y="9144"/>
                </a:moveTo>
                <a:lnTo>
                  <a:pt x="0" y="786384"/>
                </a:lnTo>
                <a:cubicBezTo>
                  <a:pt x="265176" y="786384"/>
                  <a:pt x="868680" y="804672"/>
                  <a:pt x="795528" y="786384"/>
                </a:cubicBezTo>
                <a:lnTo>
                  <a:pt x="749808" y="0"/>
                </a:lnTo>
                <a:lnTo>
                  <a:pt x="393192" y="9144"/>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744368" y="2276872"/>
            <a:ext cx="2035426" cy="2016224"/>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634867" y="3284984"/>
            <a:ext cx="2035426" cy="201622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25366" y="2288884"/>
            <a:ext cx="2035426" cy="201622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112520" y="4293096"/>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您的标题</a:t>
            </a:r>
          </a:p>
        </p:txBody>
      </p:sp>
      <p:sp>
        <p:nvSpPr>
          <p:cNvPr id="18" name="虚尾箭头 17"/>
          <p:cNvSpPr/>
          <p:nvPr/>
        </p:nvSpPr>
        <p:spPr>
          <a:xfrm>
            <a:off x="3899241" y="4334357"/>
            <a:ext cx="278431" cy="262771"/>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5145355" y="3114983"/>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您的标题</a:t>
            </a:r>
          </a:p>
        </p:txBody>
      </p:sp>
      <p:sp>
        <p:nvSpPr>
          <p:cNvPr id="87" name="虚尾箭头 86"/>
          <p:cNvSpPr/>
          <p:nvPr/>
        </p:nvSpPr>
        <p:spPr>
          <a:xfrm>
            <a:off x="4932076" y="3156244"/>
            <a:ext cx="278431" cy="262771"/>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TextBox 87"/>
          <p:cNvSpPr txBox="1"/>
          <p:nvPr/>
        </p:nvSpPr>
        <p:spPr>
          <a:xfrm>
            <a:off x="3350573" y="3018438"/>
            <a:ext cx="1005403"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您的标题</a:t>
            </a:r>
          </a:p>
        </p:txBody>
      </p:sp>
      <p:sp>
        <p:nvSpPr>
          <p:cNvPr id="89" name="虚尾箭头 88"/>
          <p:cNvSpPr/>
          <p:nvPr/>
        </p:nvSpPr>
        <p:spPr>
          <a:xfrm>
            <a:off x="3137294" y="3059699"/>
            <a:ext cx="278431" cy="262771"/>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187624" y="1484784"/>
            <a:ext cx="2473754" cy="1223412"/>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在这里输入您的文字信息或者复制粘贴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已经写好的文本。在这里输入您的文字</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信息或者复制粘贴已经写好的文本。在</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这里输入您的文字信息或者复制粘贴已</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经写好的文本。</a:t>
            </a:r>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p:txBody>
      </p:sp>
      <p:sp>
        <p:nvSpPr>
          <p:cNvPr id="90" name="TextBox 89"/>
          <p:cNvSpPr txBox="1"/>
          <p:nvPr/>
        </p:nvSpPr>
        <p:spPr>
          <a:xfrm>
            <a:off x="6562742" y="2925668"/>
            <a:ext cx="2473754" cy="1223412"/>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在这里输入您的文字信息或者复制粘贴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已经写好的文本。在这里输入您的文字</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信息或者复制粘贴已经写好的文本。在</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这里输入您的文字信息或者复制粘贴已</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经写好的文本。</a:t>
            </a:r>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p:txBody>
      </p:sp>
      <p:sp>
        <p:nvSpPr>
          <p:cNvPr id="91" name="TextBox 90"/>
          <p:cNvSpPr txBox="1"/>
          <p:nvPr/>
        </p:nvSpPr>
        <p:spPr>
          <a:xfrm>
            <a:off x="1187624" y="4797876"/>
            <a:ext cx="2473754" cy="1223412"/>
          </a:xfrm>
          <a:prstGeom prst="rect">
            <a:avLst/>
          </a:prstGeom>
          <a:noFill/>
        </p:spPr>
        <p:txBody>
          <a:bodyPr wrap="none" rtlCol="0">
            <a:spAutoFit/>
          </a:bodyPr>
          <a:lstStyle/>
          <a:p>
            <a:r>
              <a:rPr lang="zh-CN" altLang="en-US" sz="1050" dirty="0">
                <a:latin typeface="微软雅黑" panose="020B0503020204020204" pitchFamily="34" charset="-122"/>
                <a:ea typeface="微软雅黑" panose="020B0503020204020204" pitchFamily="34" charset="-122"/>
              </a:rPr>
              <a:t>在这里输入您的文字信息或者复制粘贴</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已经写好的文本。在这里输入您的文字</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信息或者复制粘贴已经写好的文本。在</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这里输入您的文字信息或者复制粘贴已</a:t>
            </a:r>
            <a:endParaRPr lang="en-US" altLang="zh-CN" sz="1050" dirty="0">
              <a:latin typeface="微软雅黑" panose="020B0503020204020204" pitchFamily="34" charset="-122"/>
              <a:ea typeface="微软雅黑" panose="020B0503020204020204" pitchFamily="34" charset="-122"/>
            </a:endParaRPr>
          </a:p>
          <a:p>
            <a:r>
              <a:rPr lang="zh-CN" altLang="en-US" sz="1050" dirty="0">
                <a:latin typeface="微软雅黑" panose="020B0503020204020204" pitchFamily="34" charset="-122"/>
                <a:ea typeface="微软雅黑" panose="020B0503020204020204" pitchFamily="34" charset="-122"/>
              </a:rPr>
              <a:t>经写好的文本。</a:t>
            </a:r>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9476139"/>
      </p:ext>
    </p:extLst>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73"/>
                                        </p:tgtEl>
                                        <p:attrNameLst>
                                          <p:attrName>style.visibility</p:attrName>
                                        </p:attrNameLst>
                                      </p:cBhvr>
                                      <p:to>
                                        <p:strVal val="visible"/>
                                      </p:to>
                                    </p:set>
                                    <p:anim calcmode="lin" valueType="num">
                                      <p:cBhvr>
                                        <p:cTn id="30" dur="1000" fill="hold"/>
                                        <p:tgtEl>
                                          <p:spTgt spid="73"/>
                                        </p:tgtEl>
                                        <p:attrNameLst>
                                          <p:attrName>ppt_w</p:attrName>
                                        </p:attrNameLst>
                                      </p:cBhvr>
                                      <p:tavLst>
                                        <p:tav tm="0">
                                          <p:val>
                                            <p:fltVal val="0"/>
                                          </p:val>
                                        </p:tav>
                                        <p:tav tm="100000">
                                          <p:val>
                                            <p:strVal val="#ppt_w"/>
                                          </p:val>
                                        </p:tav>
                                      </p:tavLst>
                                    </p:anim>
                                    <p:anim calcmode="lin" valueType="num">
                                      <p:cBhvr>
                                        <p:cTn id="31" dur="1000" fill="hold"/>
                                        <p:tgtEl>
                                          <p:spTgt spid="73"/>
                                        </p:tgtEl>
                                        <p:attrNameLst>
                                          <p:attrName>ppt_h</p:attrName>
                                        </p:attrNameLst>
                                      </p:cBhvr>
                                      <p:tavLst>
                                        <p:tav tm="0">
                                          <p:val>
                                            <p:fltVal val="0"/>
                                          </p:val>
                                        </p:tav>
                                        <p:tav tm="100000">
                                          <p:val>
                                            <p:strVal val="#ppt_h"/>
                                          </p:val>
                                        </p:tav>
                                      </p:tavLst>
                                    </p:anim>
                                    <p:animEffect transition="in" filter="fade">
                                      <p:cBhvr>
                                        <p:cTn id="32" dur="1000"/>
                                        <p:tgtEl>
                                          <p:spTgt spid="7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p:cTn id="35" dur="500" fill="hold"/>
                                        <p:tgtEl>
                                          <p:spTgt spid="74"/>
                                        </p:tgtEl>
                                        <p:attrNameLst>
                                          <p:attrName>ppt_w</p:attrName>
                                        </p:attrNameLst>
                                      </p:cBhvr>
                                      <p:tavLst>
                                        <p:tav tm="0">
                                          <p:val>
                                            <p:fltVal val="0"/>
                                          </p:val>
                                        </p:tav>
                                        <p:tav tm="100000">
                                          <p:val>
                                            <p:strVal val="#ppt_w"/>
                                          </p:val>
                                        </p:tav>
                                      </p:tavLst>
                                    </p:anim>
                                    <p:anim calcmode="lin" valueType="num">
                                      <p:cBhvr>
                                        <p:cTn id="36" dur="500" fill="hold"/>
                                        <p:tgtEl>
                                          <p:spTgt spid="74"/>
                                        </p:tgtEl>
                                        <p:attrNameLst>
                                          <p:attrName>ppt_h</p:attrName>
                                        </p:attrNameLst>
                                      </p:cBhvr>
                                      <p:tavLst>
                                        <p:tav tm="0">
                                          <p:val>
                                            <p:fltVal val="0"/>
                                          </p:val>
                                        </p:tav>
                                        <p:tav tm="100000">
                                          <p:val>
                                            <p:strVal val="#ppt_h"/>
                                          </p:val>
                                        </p:tav>
                                      </p:tavLst>
                                    </p:anim>
                                    <p:animEffect transition="in" filter="fade">
                                      <p:cBhvr>
                                        <p:cTn id="37" dur="500"/>
                                        <p:tgtEl>
                                          <p:spTgt spid="7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500" fill="hold"/>
                                        <p:tgtEl>
                                          <p:spTgt spid="9"/>
                                        </p:tgtEl>
                                        <p:attrNameLst>
                                          <p:attrName>ppt_w</p:attrName>
                                        </p:attrNameLst>
                                      </p:cBhvr>
                                      <p:tavLst>
                                        <p:tav tm="0">
                                          <p:val>
                                            <p:fltVal val="0"/>
                                          </p:val>
                                        </p:tav>
                                        <p:tav tm="100000">
                                          <p:val>
                                            <p:strVal val="#ppt_w"/>
                                          </p:val>
                                        </p:tav>
                                      </p:tavLst>
                                    </p:anim>
                                    <p:anim calcmode="lin" valueType="num">
                                      <p:cBhvr>
                                        <p:cTn id="41" dur="1500" fill="hold"/>
                                        <p:tgtEl>
                                          <p:spTgt spid="9"/>
                                        </p:tgtEl>
                                        <p:attrNameLst>
                                          <p:attrName>ppt_h</p:attrName>
                                        </p:attrNameLst>
                                      </p:cBhvr>
                                      <p:tavLst>
                                        <p:tav tm="0">
                                          <p:val>
                                            <p:fltVal val="0"/>
                                          </p:val>
                                        </p:tav>
                                        <p:tav tm="100000">
                                          <p:val>
                                            <p:strVal val="#ppt_h"/>
                                          </p:val>
                                        </p:tav>
                                      </p:tavLst>
                                    </p:anim>
                                    <p:animEffect transition="in" filter="fade">
                                      <p:cBhvr>
                                        <p:cTn id="42" dur="1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2000"/>
                                        <p:tgtEl>
                                          <p:spTgt spid="1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2000"/>
                                        <p:tgtEl>
                                          <p:spTgt spid="1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wipe(left)">
                                      <p:cBhvr>
                                        <p:cTn id="53" dur="500"/>
                                        <p:tgtEl>
                                          <p:spTgt spid="8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wipe(left)">
                                      <p:cBhvr>
                                        <p:cTn id="56" dur="500"/>
                                        <p:tgtEl>
                                          <p:spTgt spid="87"/>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left)">
                                      <p:cBhvr>
                                        <p:cTn id="59" dur="1250"/>
                                        <p:tgtEl>
                                          <p:spTgt spid="8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89"/>
                                        </p:tgtEl>
                                        <p:attrNameLst>
                                          <p:attrName>style.visibility</p:attrName>
                                        </p:attrNameLst>
                                      </p:cBhvr>
                                      <p:to>
                                        <p:strVal val="visible"/>
                                      </p:to>
                                    </p:set>
                                    <p:animEffect transition="in" filter="wipe(left)">
                                      <p:cBhvr>
                                        <p:cTn id="62" dur="1250"/>
                                        <p:tgtEl>
                                          <p:spTgt spid="8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randombar(horizontal)">
                                      <p:cBhvr>
                                        <p:cTn id="65" dur="500"/>
                                        <p:tgtEl>
                                          <p:spTgt spid="20"/>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91"/>
                                        </p:tgtEl>
                                        <p:attrNameLst>
                                          <p:attrName>style.visibility</p:attrName>
                                        </p:attrNameLst>
                                      </p:cBhvr>
                                      <p:to>
                                        <p:strVal val="visible"/>
                                      </p:to>
                                    </p:set>
                                    <p:animEffect transition="in" filter="randombar(horizontal)">
                                      <p:cBhvr>
                                        <p:cTn id="68" dur="1250"/>
                                        <p:tgtEl>
                                          <p:spTgt spid="9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animEffect transition="in" filter="randombar(horizontal)">
                                      <p:cBhvr>
                                        <p:cTn id="71" dur="7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2" grpId="0"/>
      <p:bldP spid="16" grpId="0" animBg="1"/>
      <p:bldP spid="74" grpId="0" animBg="1"/>
      <p:bldP spid="9" grpId="0" animBg="1"/>
      <p:bldP spid="73" grpId="0" animBg="1"/>
      <p:bldP spid="17" grpId="0"/>
      <p:bldP spid="18" grpId="0" animBg="1"/>
      <p:bldP spid="86" grpId="0"/>
      <p:bldP spid="87" grpId="0" animBg="1"/>
      <p:bldP spid="88" grpId="0"/>
      <p:bldP spid="89" grpId="0" animBg="1"/>
      <p:bldP spid="20" grpId="0"/>
      <p:bldP spid="90" grpId="0"/>
      <p:bldP spid="9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TotalTime>
  <Words>2274</Words>
  <Application>Microsoft Office PowerPoint</Application>
  <PresentationFormat>全屏显示(4:3)</PresentationFormat>
  <Paragraphs>536</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宋体</vt:lpstr>
      <vt:lpstr>幼圆</vt:lpstr>
      <vt:lpstr>微软雅黑</vt:lpstr>
      <vt:lpstr>Arial</vt:lpstr>
      <vt:lpstr>Arial Rounded MT Bold</vt:lpstr>
      <vt:lpstr>Bodoni MT</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Kris</cp:lastModifiedBy>
  <cp:revision>145</cp:revision>
  <dcterms:created xsi:type="dcterms:W3CDTF">2015-07-08T10:50:36Z</dcterms:created>
  <dcterms:modified xsi:type="dcterms:W3CDTF">2017-06-03T07:19:28Z</dcterms:modified>
</cp:coreProperties>
</file>