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32"/>
  </p:notesMasterIdLst>
  <p:sldIdLst>
    <p:sldId id="295" r:id="rId2"/>
    <p:sldId id="258" r:id="rId3"/>
    <p:sldId id="264" r:id="rId4"/>
    <p:sldId id="269" r:id="rId5"/>
    <p:sldId id="270" r:id="rId6"/>
    <p:sldId id="273" r:id="rId7"/>
    <p:sldId id="275" r:id="rId8"/>
    <p:sldId id="276" r:id="rId9"/>
    <p:sldId id="297" r:id="rId10"/>
    <p:sldId id="298" r:id="rId11"/>
    <p:sldId id="301" r:id="rId12"/>
    <p:sldId id="304" r:id="rId13"/>
    <p:sldId id="299" r:id="rId14"/>
    <p:sldId id="300" r:id="rId15"/>
    <p:sldId id="281" r:id="rId16"/>
    <p:sldId id="278" r:id="rId17"/>
    <p:sldId id="279" r:id="rId18"/>
    <p:sldId id="285" r:id="rId19"/>
    <p:sldId id="282" r:id="rId20"/>
    <p:sldId id="283" r:id="rId21"/>
    <p:sldId id="284" r:id="rId22"/>
    <p:sldId id="286" r:id="rId23"/>
    <p:sldId id="287" r:id="rId24"/>
    <p:sldId id="290" r:id="rId25"/>
    <p:sldId id="291" r:id="rId26"/>
    <p:sldId id="292" r:id="rId27"/>
    <p:sldId id="293" r:id="rId28"/>
    <p:sldId id="294" r:id="rId29"/>
    <p:sldId id="303" r:id="rId30"/>
    <p:sldId id="302"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675"/>
  </p:normalViewPr>
  <p:slideViewPr>
    <p:cSldViewPr>
      <p:cViewPr>
        <p:scale>
          <a:sx n="106" d="100"/>
          <a:sy n="106" d="100"/>
        </p:scale>
        <p:origin x="1720"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3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447393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3890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774822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2611983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1667983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27</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28</a:t>
            </a:fld>
            <a:endParaRPr lang="zh-CN" altLang="en-US"/>
          </a:p>
        </p:txBody>
      </p:sp>
    </p:spTree>
    <p:extLst>
      <p:ext uri="{BB962C8B-B14F-4D97-AF65-F5344CB8AC3E}">
        <p14:creationId xmlns:p14="http://schemas.microsoft.com/office/powerpoint/2010/main" val="317765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29</a:t>
            </a:fld>
            <a:endParaRPr lang="zh-CN" altLang="en-US"/>
          </a:p>
        </p:txBody>
      </p:sp>
    </p:spTree>
    <p:extLst>
      <p:ext uri="{BB962C8B-B14F-4D97-AF65-F5344CB8AC3E}">
        <p14:creationId xmlns:p14="http://schemas.microsoft.com/office/powerpoint/2010/main" val="91423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263004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1.wdp"/><Relationship Id="rId5" Type="http://schemas.openxmlformats.org/officeDocument/2006/relationships/image" Target="../media/image5.png"/><Relationship Id="rId6" Type="http://schemas.microsoft.com/office/2007/relationships/hdphoto" Target="../media/hdphoto2.wdp"/><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3.wdp"/><Relationship Id="rId5" Type="http://schemas.openxmlformats.org/officeDocument/2006/relationships/image" Target="../media/image9.png"/><Relationship Id="rId6"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2543" y="-23019"/>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6587571" cy="954107"/>
          </a:xfrm>
          <a:prstGeom prst="rect">
            <a:avLst/>
          </a:prstGeom>
          <a:noFill/>
        </p:spPr>
        <p:txBody>
          <a:bodyPr wrap="square" rtlCol="0">
            <a:spAutoFit/>
          </a:bodyPr>
          <a:lstStyle/>
          <a:p>
            <a:r>
              <a:rPr lang="en-US" sz="2800" dirty="0">
                <a:latin typeface="微软雅黑" panose="020B0503020204020204" pitchFamily="34" charset="-122"/>
                <a:ea typeface="微软雅黑" panose="020B0503020204020204" pitchFamily="34" charset="-122"/>
              </a:rPr>
              <a:t>CTS-</a:t>
            </a:r>
            <a:r>
              <a:rPr lang="en-US" sz="2800" dirty="0" err="1">
                <a:latin typeface="微软雅黑" panose="020B0503020204020204" pitchFamily="34" charset="-122"/>
                <a:ea typeface="微软雅黑" panose="020B0503020204020204" pitchFamily="34" charset="-122"/>
              </a:rPr>
              <a:t>SS求解GFDL</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CM模式CNOP及其在</a:t>
            </a:r>
            <a:endParaRPr lang="en-US" sz="2800" dirty="0">
              <a:latin typeface="微软雅黑" panose="020B0503020204020204" pitchFamily="34" charset="-122"/>
              <a:ea typeface="微软雅黑" panose="020B0503020204020204" pitchFamily="34" charset="-122"/>
            </a:endParaRPr>
          </a:p>
          <a:p>
            <a:r>
              <a:rPr lang="en-US" sz="2800" dirty="0" err="1">
                <a:latin typeface="微软雅黑" panose="020B0503020204020204" pitchFamily="34" charset="-122"/>
                <a:ea typeface="微软雅黑" panose="020B0503020204020204" pitchFamily="34" charset="-122"/>
              </a:rPr>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3015243"/>
            <a:ext cx="2055371"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   ： 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Freeform 325">
            <a:extLst>
              <a:ext uri="{FF2B5EF4-FFF2-40B4-BE49-F238E27FC236}">
                <a16:creationId xmlns="" xmlns:a16="http://schemas.microsoft.com/office/drawing/2014/main" id="{68C0778E-22E1-4C0C-A17B-06709E6DAB2F}"/>
              </a:ext>
            </a:extLst>
          </p:cNvPr>
          <p:cNvSpPr>
            <a:spLocks noEditPoints="1"/>
          </p:cNvSpPr>
          <p:nvPr/>
        </p:nvSpPr>
        <p:spPr bwMode="auto">
          <a:xfrm>
            <a:off x="3450437" y="3458982"/>
            <a:ext cx="314193" cy="192085"/>
          </a:xfrm>
          <a:custGeom>
            <a:avLst/>
            <a:gdLst>
              <a:gd name="T0" fmla="*/ 201 w 259"/>
              <a:gd name="T1" fmla="*/ 84 h 157"/>
              <a:gd name="T2" fmla="*/ 182 w 259"/>
              <a:gd name="T3" fmla="*/ 70 h 157"/>
              <a:gd name="T4" fmla="*/ 161 w 259"/>
              <a:gd name="T5" fmla="*/ 60 h 157"/>
              <a:gd name="T6" fmla="*/ 134 w 259"/>
              <a:gd name="T7" fmla="*/ 56 h 157"/>
              <a:gd name="T8" fmla="*/ 120 w 259"/>
              <a:gd name="T9" fmla="*/ 57 h 157"/>
              <a:gd name="T10" fmla="*/ 94 w 259"/>
              <a:gd name="T11" fmla="*/ 65 h 157"/>
              <a:gd name="T12" fmla="*/ 65 w 259"/>
              <a:gd name="T13" fmla="*/ 81 h 157"/>
              <a:gd name="T14" fmla="*/ 38 w 259"/>
              <a:gd name="T15" fmla="*/ 75 h 157"/>
              <a:gd name="T16" fmla="*/ 38 w 259"/>
              <a:gd name="T17" fmla="*/ 101 h 157"/>
              <a:gd name="T18" fmla="*/ 43 w 259"/>
              <a:gd name="T19" fmla="*/ 107 h 157"/>
              <a:gd name="T20" fmla="*/ 43 w 259"/>
              <a:gd name="T21" fmla="*/ 109 h 157"/>
              <a:gd name="T22" fmla="*/ 42 w 259"/>
              <a:gd name="T23" fmla="*/ 114 h 157"/>
              <a:gd name="T24" fmla="*/ 38 w 259"/>
              <a:gd name="T25" fmla="*/ 117 h 157"/>
              <a:gd name="T26" fmla="*/ 25 w 259"/>
              <a:gd name="T27" fmla="*/ 146 h 157"/>
              <a:gd name="T28" fmla="*/ 31 w 259"/>
              <a:gd name="T29" fmla="*/ 117 h 157"/>
              <a:gd name="T30" fmla="*/ 26 w 259"/>
              <a:gd name="T31" fmla="*/ 109 h 157"/>
              <a:gd name="T32" fmla="*/ 27 w 259"/>
              <a:gd name="T33" fmla="*/ 105 h 157"/>
              <a:gd name="T34" fmla="*/ 31 w 259"/>
              <a:gd name="T35" fmla="*/ 73 h 157"/>
              <a:gd name="T36" fmla="*/ 135 w 259"/>
              <a:gd name="T37" fmla="*/ 0 h 157"/>
              <a:gd name="T38" fmla="*/ 201 w 259"/>
              <a:gd name="T39" fmla="*/ 84 h 157"/>
              <a:gd name="T40" fmla="*/ 133 w 259"/>
              <a:gd name="T41" fmla="*/ 70 h 157"/>
              <a:gd name="T42" fmla="*/ 159 w 259"/>
              <a:gd name="T43" fmla="*/ 74 h 157"/>
              <a:gd name="T44" fmla="*/ 177 w 259"/>
              <a:gd name="T45" fmla="*/ 81 h 157"/>
              <a:gd name="T46" fmla="*/ 194 w 259"/>
              <a:gd name="T47" fmla="*/ 91 h 157"/>
              <a:gd name="T48" fmla="*/ 194 w 259"/>
              <a:gd name="T49" fmla="*/ 140 h 157"/>
              <a:gd name="T50" fmla="*/ 177 w 259"/>
              <a:gd name="T51" fmla="*/ 149 h 157"/>
              <a:gd name="T52" fmla="*/ 156 w 259"/>
              <a:gd name="T53" fmla="*/ 155 h 157"/>
              <a:gd name="T54" fmla="*/ 129 w 259"/>
              <a:gd name="T55" fmla="*/ 157 h 157"/>
              <a:gd name="T56" fmla="*/ 114 w 259"/>
              <a:gd name="T57" fmla="*/ 156 h 157"/>
              <a:gd name="T58" fmla="*/ 94 w 259"/>
              <a:gd name="T59" fmla="*/ 152 h 157"/>
              <a:gd name="T60" fmla="*/ 75 w 259"/>
              <a:gd name="T61" fmla="*/ 143 h 157"/>
              <a:gd name="T62" fmla="*/ 73 w 259"/>
              <a:gd name="T63" fmla="*/ 91 h 157"/>
              <a:gd name="T64" fmla="*/ 77 w 259"/>
              <a:gd name="T65" fmla="*/ 87 h 157"/>
              <a:gd name="T66" fmla="*/ 96 w 259"/>
              <a:gd name="T67" fmla="*/ 77 h 157"/>
              <a:gd name="T68" fmla="*/ 118 w 259"/>
              <a:gd name="T69" fmla="*/ 71 h 157"/>
              <a:gd name="T70" fmla="*/ 133 w 259"/>
              <a:gd name="T71" fmla="*/ 70 h 157"/>
              <a:gd name="T72" fmla="*/ 131 w 259"/>
              <a:gd name="T73" fmla="*/ 148 h 157"/>
              <a:gd name="T74" fmla="*/ 166 w 259"/>
              <a:gd name="T75" fmla="*/ 144 h 157"/>
              <a:gd name="T76" fmla="*/ 179 w 259"/>
              <a:gd name="T77" fmla="*/ 138 h 157"/>
              <a:gd name="T78" fmla="*/ 181 w 259"/>
              <a:gd name="T79" fmla="*/ 135 h 157"/>
              <a:gd name="T80" fmla="*/ 177 w 259"/>
              <a:gd name="T81" fmla="*/ 131 h 157"/>
              <a:gd name="T82" fmla="*/ 151 w 259"/>
              <a:gd name="T83" fmla="*/ 125 h 157"/>
              <a:gd name="T84" fmla="*/ 131 w 259"/>
              <a:gd name="T85" fmla="*/ 123 h 157"/>
              <a:gd name="T86" fmla="*/ 96 w 259"/>
              <a:gd name="T87" fmla="*/ 127 h 157"/>
              <a:gd name="T88" fmla="*/ 83 w 259"/>
              <a:gd name="T89" fmla="*/ 133 h 157"/>
              <a:gd name="T90" fmla="*/ 82 w 259"/>
              <a:gd name="T91" fmla="*/ 135 h 157"/>
              <a:gd name="T92" fmla="*/ 86 w 259"/>
              <a:gd name="T93" fmla="*/ 140 h 157"/>
              <a:gd name="T94" fmla="*/ 112 w 259"/>
              <a:gd name="T95" fmla="*/ 147 h 157"/>
              <a:gd name="T96" fmla="*/ 131 w 259"/>
              <a:gd name="T9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157">
                <a:moveTo>
                  <a:pt x="201" y="84"/>
                </a:moveTo>
                <a:lnTo>
                  <a:pt x="201" y="84"/>
                </a:lnTo>
                <a:lnTo>
                  <a:pt x="196" y="81"/>
                </a:lnTo>
                <a:lnTo>
                  <a:pt x="182" y="70"/>
                </a:lnTo>
                <a:lnTo>
                  <a:pt x="172" y="65"/>
                </a:lnTo>
                <a:lnTo>
                  <a:pt x="161" y="60"/>
                </a:lnTo>
                <a:lnTo>
                  <a:pt x="148" y="57"/>
                </a:lnTo>
                <a:lnTo>
                  <a:pt x="134" y="56"/>
                </a:lnTo>
                <a:lnTo>
                  <a:pt x="134" y="56"/>
                </a:lnTo>
                <a:lnTo>
                  <a:pt x="120" y="57"/>
                </a:lnTo>
                <a:lnTo>
                  <a:pt x="107" y="60"/>
                </a:lnTo>
                <a:lnTo>
                  <a:pt x="94" y="65"/>
                </a:lnTo>
                <a:lnTo>
                  <a:pt x="82" y="70"/>
                </a:lnTo>
                <a:lnTo>
                  <a:pt x="65" y="81"/>
                </a:lnTo>
                <a:lnTo>
                  <a:pt x="59" y="84"/>
                </a:lnTo>
                <a:lnTo>
                  <a:pt x="38" y="75"/>
                </a:lnTo>
                <a:lnTo>
                  <a:pt x="38" y="101"/>
                </a:lnTo>
                <a:lnTo>
                  <a:pt x="38" y="101"/>
                </a:lnTo>
                <a:lnTo>
                  <a:pt x="42" y="104"/>
                </a:lnTo>
                <a:lnTo>
                  <a:pt x="43" y="107"/>
                </a:lnTo>
                <a:lnTo>
                  <a:pt x="43" y="109"/>
                </a:lnTo>
                <a:lnTo>
                  <a:pt x="43" y="109"/>
                </a:lnTo>
                <a:lnTo>
                  <a:pt x="43" y="112"/>
                </a:lnTo>
                <a:lnTo>
                  <a:pt x="42" y="114"/>
                </a:lnTo>
                <a:lnTo>
                  <a:pt x="39" y="116"/>
                </a:lnTo>
                <a:lnTo>
                  <a:pt x="38" y="117"/>
                </a:lnTo>
                <a:lnTo>
                  <a:pt x="43" y="146"/>
                </a:lnTo>
                <a:lnTo>
                  <a:pt x="25" y="146"/>
                </a:lnTo>
                <a:lnTo>
                  <a:pt x="31" y="117"/>
                </a:lnTo>
                <a:lnTo>
                  <a:pt x="31" y="117"/>
                </a:lnTo>
                <a:lnTo>
                  <a:pt x="27" y="114"/>
                </a:lnTo>
                <a:lnTo>
                  <a:pt x="26" y="109"/>
                </a:lnTo>
                <a:lnTo>
                  <a:pt x="26" y="109"/>
                </a:lnTo>
                <a:lnTo>
                  <a:pt x="27" y="105"/>
                </a:lnTo>
                <a:lnTo>
                  <a:pt x="31" y="101"/>
                </a:lnTo>
                <a:lnTo>
                  <a:pt x="31" y="73"/>
                </a:lnTo>
                <a:lnTo>
                  <a:pt x="0" y="60"/>
                </a:lnTo>
                <a:lnTo>
                  <a:pt x="135" y="0"/>
                </a:lnTo>
                <a:lnTo>
                  <a:pt x="259" y="61"/>
                </a:lnTo>
                <a:lnTo>
                  <a:pt x="201" y="84"/>
                </a:lnTo>
                <a:close/>
                <a:moveTo>
                  <a:pt x="133" y="70"/>
                </a:moveTo>
                <a:lnTo>
                  <a:pt x="133" y="70"/>
                </a:lnTo>
                <a:lnTo>
                  <a:pt x="146" y="71"/>
                </a:lnTo>
                <a:lnTo>
                  <a:pt x="159" y="74"/>
                </a:lnTo>
                <a:lnTo>
                  <a:pt x="169" y="77"/>
                </a:lnTo>
                <a:lnTo>
                  <a:pt x="177" y="81"/>
                </a:lnTo>
                <a:lnTo>
                  <a:pt x="188" y="87"/>
                </a:lnTo>
                <a:lnTo>
                  <a:pt x="194" y="91"/>
                </a:lnTo>
                <a:lnTo>
                  <a:pt x="194" y="140"/>
                </a:lnTo>
                <a:lnTo>
                  <a:pt x="194" y="140"/>
                </a:lnTo>
                <a:lnTo>
                  <a:pt x="188" y="143"/>
                </a:lnTo>
                <a:lnTo>
                  <a:pt x="177" y="149"/>
                </a:lnTo>
                <a:lnTo>
                  <a:pt x="168" y="152"/>
                </a:lnTo>
                <a:lnTo>
                  <a:pt x="156" y="155"/>
                </a:lnTo>
                <a:lnTo>
                  <a:pt x="144" y="156"/>
                </a:lnTo>
                <a:lnTo>
                  <a:pt x="129" y="157"/>
                </a:lnTo>
                <a:lnTo>
                  <a:pt x="129" y="157"/>
                </a:lnTo>
                <a:lnTo>
                  <a:pt x="114" y="156"/>
                </a:lnTo>
                <a:lnTo>
                  <a:pt x="103" y="155"/>
                </a:lnTo>
                <a:lnTo>
                  <a:pt x="94" y="152"/>
                </a:lnTo>
                <a:lnTo>
                  <a:pt x="86" y="149"/>
                </a:lnTo>
                <a:lnTo>
                  <a:pt x="75" y="143"/>
                </a:lnTo>
                <a:lnTo>
                  <a:pt x="73" y="140"/>
                </a:lnTo>
                <a:lnTo>
                  <a:pt x="73" y="91"/>
                </a:lnTo>
                <a:lnTo>
                  <a:pt x="73" y="91"/>
                </a:lnTo>
                <a:lnTo>
                  <a:pt x="77" y="87"/>
                </a:lnTo>
                <a:lnTo>
                  <a:pt x="88" y="81"/>
                </a:lnTo>
                <a:lnTo>
                  <a:pt x="96" y="77"/>
                </a:lnTo>
                <a:lnTo>
                  <a:pt x="107" y="74"/>
                </a:lnTo>
                <a:lnTo>
                  <a:pt x="118" y="71"/>
                </a:lnTo>
                <a:lnTo>
                  <a:pt x="133" y="70"/>
                </a:lnTo>
                <a:lnTo>
                  <a:pt x="133" y="70"/>
                </a:lnTo>
                <a:close/>
                <a:moveTo>
                  <a:pt x="131" y="148"/>
                </a:moveTo>
                <a:lnTo>
                  <a:pt x="131" y="148"/>
                </a:lnTo>
                <a:lnTo>
                  <a:pt x="151" y="147"/>
                </a:lnTo>
                <a:lnTo>
                  <a:pt x="166" y="144"/>
                </a:lnTo>
                <a:lnTo>
                  <a:pt x="177" y="140"/>
                </a:lnTo>
                <a:lnTo>
                  <a:pt x="179" y="138"/>
                </a:lnTo>
                <a:lnTo>
                  <a:pt x="181" y="135"/>
                </a:lnTo>
                <a:lnTo>
                  <a:pt x="181" y="135"/>
                </a:lnTo>
                <a:lnTo>
                  <a:pt x="179" y="133"/>
                </a:lnTo>
                <a:lnTo>
                  <a:pt x="177" y="131"/>
                </a:lnTo>
                <a:lnTo>
                  <a:pt x="166" y="127"/>
                </a:lnTo>
                <a:lnTo>
                  <a:pt x="151" y="125"/>
                </a:lnTo>
                <a:lnTo>
                  <a:pt x="131" y="123"/>
                </a:lnTo>
                <a:lnTo>
                  <a:pt x="131" y="123"/>
                </a:lnTo>
                <a:lnTo>
                  <a:pt x="112" y="125"/>
                </a:lnTo>
                <a:lnTo>
                  <a:pt x="96" y="127"/>
                </a:lnTo>
                <a:lnTo>
                  <a:pt x="86" y="131"/>
                </a:lnTo>
                <a:lnTo>
                  <a:pt x="83" y="133"/>
                </a:lnTo>
                <a:lnTo>
                  <a:pt x="82" y="135"/>
                </a:lnTo>
                <a:lnTo>
                  <a:pt x="82" y="135"/>
                </a:lnTo>
                <a:lnTo>
                  <a:pt x="83" y="138"/>
                </a:lnTo>
                <a:lnTo>
                  <a:pt x="86" y="140"/>
                </a:lnTo>
                <a:lnTo>
                  <a:pt x="96" y="144"/>
                </a:lnTo>
                <a:lnTo>
                  <a:pt x="112" y="147"/>
                </a:lnTo>
                <a:lnTo>
                  <a:pt x="131" y="148"/>
                </a:lnTo>
                <a:lnTo>
                  <a:pt x="131" y="148"/>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2">
            <a:extLst>
              <a:ext uri="{FF2B5EF4-FFF2-40B4-BE49-F238E27FC236}">
                <a16:creationId xmlns="" xmlns:a16="http://schemas.microsoft.com/office/drawing/2014/main" id="{2A1B9DA8-986D-41A5-BF6C-668C33AF0106}"/>
              </a:ext>
            </a:extLst>
          </p:cNvPr>
          <p:cNvSpPr>
            <a:spLocks noEditPoints="1"/>
          </p:cNvSpPr>
          <p:nvPr/>
        </p:nvSpPr>
        <p:spPr bwMode="auto">
          <a:xfrm>
            <a:off x="3493282" y="3764570"/>
            <a:ext cx="245267" cy="203249"/>
          </a:xfrm>
          <a:custGeom>
            <a:avLst/>
            <a:gdLst>
              <a:gd name="T0" fmla="*/ 21 w 260"/>
              <a:gd name="T1" fmla="*/ 260 h 260"/>
              <a:gd name="T2" fmla="*/ 5 w 260"/>
              <a:gd name="T3" fmla="*/ 248 h 260"/>
              <a:gd name="T4" fmla="*/ 0 w 260"/>
              <a:gd name="T5" fmla="*/ 115 h 260"/>
              <a:gd name="T6" fmla="*/ 15 w 260"/>
              <a:gd name="T7" fmla="*/ 219 h 260"/>
              <a:gd name="T8" fmla="*/ 26 w 260"/>
              <a:gd name="T9" fmla="*/ 237 h 260"/>
              <a:gd name="T10" fmla="*/ 47 w 260"/>
              <a:gd name="T11" fmla="*/ 245 h 260"/>
              <a:gd name="T12" fmla="*/ 225 w 260"/>
              <a:gd name="T13" fmla="*/ 242 h 260"/>
              <a:gd name="T14" fmla="*/ 242 w 260"/>
              <a:gd name="T15" fmla="*/ 229 h 260"/>
              <a:gd name="T16" fmla="*/ 244 w 260"/>
              <a:gd name="T17" fmla="*/ 115 h 260"/>
              <a:gd name="T18" fmla="*/ 260 w 260"/>
              <a:gd name="T19" fmla="*/ 239 h 260"/>
              <a:gd name="T20" fmla="*/ 248 w 260"/>
              <a:gd name="T21" fmla="*/ 256 h 260"/>
              <a:gd name="T22" fmla="*/ 234 w 260"/>
              <a:gd name="T23" fmla="*/ 260 h 260"/>
              <a:gd name="T24" fmla="*/ 145 w 260"/>
              <a:gd name="T25" fmla="*/ 115 h 260"/>
              <a:gd name="T26" fmla="*/ 218 w 260"/>
              <a:gd name="T27" fmla="*/ 115 h 260"/>
              <a:gd name="T28" fmla="*/ 187 w 260"/>
              <a:gd name="T29" fmla="*/ 229 h 260"/>
              <a:gd name="T30" fmla="*/ 114 w 260"/>
              <a:gd name="T31" fmla="*/ 229 h 260"/>
              <a:gd name="T32" fmla="*/ 41 w 260"/>
              <a:gd name="T33" fmla="*/ 229 h 260"/>
              <a:gd name="T34" fmla="*/ 73 w 260"/>
              <a:gd name="T35" fmla="*/ 115 h 260"/>
              <a:gd name="T36" fmla="*/ 218 w 260"/>
              <a:gd name="T37" fmla="*/ 193 h 260"/>
              <a:gd name="T38" fmla="*/ 218 w 260"/>
              <a:gd name="T39" fmla="*/ 187 h 260"/>
              <a:gd name="T40" fmla="*/ 187 w 260"/>
              <a:gd name="T41" fmla="*/ 151 h 260"/>
              <a:gd name="T42" fmla="*/ 187 w 260"/>
              <a:gd name="T43" fmla="*/ 151 h 260"/>
              <a:gd name="T44" fmla="*/ 151 w 260"/>
              <a:gd name="T45" fmla="*/ 193 h 260"/>
              <a:gd name="T46" fmla="*/ 182 w 260"/>
              <a:gd name="T47" fmla="*/ 156 h 260"/>
              <a:gd name="T48" fmla="*/ 182 w 260"/>
              <a:gd name="T49" fmla="*/ 151 h 260"/>
              <a:gd name="T50" fmla="*/ 114 w 260"/>
              <a:gd name="T51" fmla="*/ 224 h 260"/>
              <a:gd name="T52" fmla="*/ 114 w 260"/>
              <a:gd name="T53" fmla="*/ 224 h 260"/>
              <a:gd name="T54" fmla="*/ 114 w 260"/>
              <a:gd name="T55" fmla="*/ 156 h 260"/>
              <a:gd name="T56" fmla="*/ 145 w 260"/>
              <a:gd name="T57" fmla="*/ 120 h 260"/>
              <a:gd name="T58" fmla="*/ 109 w 260"/>
              <a:gd name="T59" fmla="*/ 224 h 260"/>
              <a:gd name="T60" fmla="*/ 78 w 260"/>
              <a:gd name="T61" fmla="*/ 187 h 260"/>
              <a:gd name="T62" fmla="*/ 78 w 260"/>
              <a:gd name="T63" fmla="*/ 187 h 260"/>
              <a:gd name="T64" fmla="*/ 78 w 260"/>
              <a:gd name="T65" fmla="*/ 120 h 260"/>
              <a:gd name="T66" fmla="*/ 73 w 260"/>
              <a:gd name="T67" fmla="*/ 193 h 260"/>
              <a:gd name="T68" fmla="*/ 73 w 260"/>
              <a:gd name="T69" fmla="*/ 187 h 260"/>
              <a:gd name="T70" fmla="*/ 41 w 260"/>
              <a:gd name="T71" fmla="*/ 151 h 260"/>
              <a:gd name="T72" fmla="*/ 41 w 260"/>
              <a:gd name="T73" fmla="*/ 151 h 260"/>
              <a:gd name="T74" fmla="*/ 2 w 260"/>
              <a:gd name="T75" fmla="*/ 37 h 260"/>
              <a:gd name="T76" fmla="*/ 15 w 260"/>
              <a:gd name="T77" fmla="*/ 24 h 260"/>
              <a:gd name="T78" fmla="*/ 36 w 260"/>
              <a:gd name="T79" fmla="*/ 73 h 260"/>
              <a:gd name="T80" fmla="*/ 182 w 260"/>
              <a:gd name="T81" fmla="*/ 21 h 260"/>
              <a:gd name="T82" fmla="*/ 223 w 260"/>
              <a:gd name="T83" fmla="*/ 21 h 260"/>
              <a:gd name="T84" fmla="*/ 244 w 260"/>
              <a:gd name="T85" fmla="*/ 24 h 260"/>
              <a:gd name="T86" fmla="*/ 259 w 260"/>
              <a:gd name="T87" fmla="*/ 37 h 260"/>
              <a:gd name="T88" fmla="*/ 260 w 260"/>
              <a:gd name="T89" fmla="*/ 104 h 260"/>
              <a:gd name="T90" fmla="*/ 187 w 260"/>
              <a:gd name="T91" fmla="*/ 16 h 260"/>
              <a:gd name="T92" fmla="*/ 203 w 260"/>
              <a:gd name="T93" fmla="*/ 0 h 260"/>
              <a:gd name="T94" fmla="*/ 217 w 260"/>
              <a:gd name="T95" fmla="*/ 9 h 260"/>
              <a:gd name="T96" fmla="*/ 187 w 260"/>
              <a:gd name="T97" fmla="*/ 68 h 260"/>
              <a:gd name="T98" fmla="*/ 41 w 260"/>
              <a:gd name="T99" fmla="*/ 16 h 260"/>
              <a:gd name="T100" fmla="*/ 52 w 260"/>
              <a:gd name="T101" fmla="*/ 2 h 260"/>
              <a:gd name="T102" fmla="*/ 69 w 260"/>
              <a:gd name="T103" fmla="*/ 4 h 260"/>
              <a:gd name="T104" fmla="*/ 73 w 260"/>
              <a:gd name="T105" fmla="*/ 68 h 260"/>
              <a:gd name="T106" fmla="*/ 41 w 260"/>
              <a:gd name="T107"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0" h="260">
                <a:moveTo>
                  <a:pt x="234" y="260"/>
                </a:moveTo>
                <a:lnTo>
                  <a:pt x="26" y="260"/>
                </a:lnTo>
                <a:lnTo>
                  <a:pt x="26" y="260"/>
                </a:lnTo>
                <a:lnTo>
                  <a:pt x="21" y="260"/>
                </a:lnTo>
                <a:lnTo>
                  <a:pt x="15" y="258"/>
                </a:lnTo>
                <a:lnTo>
                  <a:pt x="12" y="256"/>
                </a:lnTo>
                <a:lnTo>
                  <a:pt x="8" y="252"/>
                </a:lnTo>
                <a:lnTo>
                  <a:pt x="5" y="248"/>
                </a:lnTo>
                <a:lnTo>
                  <a:pt x="2" y="245"/>
                </a:lnTo>
                <a:lnTo>
                  <a:pt x="1" y="239"/>
                </a:lnTo>
                <a:lnTo>
                  <a:pt x="0" y="234"/>
                </a:lnTo>
                <a:lnTo>
                  <a:pt x="0" y="115"/>
                </a:lnTo>
                <a:lnTo>
                  <a:pt x="17" y="115"/>
                </a:lnTo>
                <a:lnTo>
                  <a:pt x="17" y="115"/>
                </a:lnTo>
                <a:lnTo>
                  <a:pt x="15" y="219"/>
                </a:lnTo>
                <a:lnTo>
                  <a:pt x="15" y="219"/>
                </a:lnTo>
                <a:lnTo>
                  <a:pt x="17" y="224"/>
                </a:lnTo>
                <a:lnTo>
                  <a:pt x="18" y="229"/>
                </a:lnTo>
                <a:lnTo>
                  <a:pt x="22" y="233"/>
                </a:lnTo>
                <a:lnTo>
                  <a:pt x="26" y="237"/>
                </a:lnTo>
                <a:lnTo>
                  <a:pt x="31" y="241"/>
                </a:lnTo>
                <a:lnTo>
                  <a:pt x="36" y="242"/>
                </a:lnTo>
                <a:lnTo>
                  <a:pt x="41" y="245"/>
                </a:lnTo>
                <a:lnTo>
                  <a:pt x="47" y="245"/>
                </a:lnTo>
                <a:lnTo>
                  <a:pt x="213" y="245"/>
                </a:lnTo>
                <a:lnTo>
                  <a:pt x="213" y="245"/>
                </a:lnTo>
                <a:lnTo>
                  <a:pt x="218" y="245"/>
                </a:lnTo>
                <a:lnTo>
                  <a:pt x="225" y="242"/>
                </a:lnTo>
                <a:lnTo>
                  <a:pt x="230" y="241"/>
                </a:lnTo>
                <a:lnTo>
                  <a:pt x="234" y="237"/>
                </a:lnTo>
                <a:lnTo>
                  <a:pt x="239" y="233"/>
                </a:lnTo>
                <a:lnTo>
                  <a:pt x="242" y="229"/>
                </a:lnTo>
                <a:lnTo>
                  <a:pt x="244" y="224"/>
                </a:lnTo>
                <a:lnTo>
                  <a:pt x="244" y="219"/>
                </a:lnTo>
                <a:lnTo>
                  <a:pt x="244" y="219"/>
                </a:lnTo>
                <a:lnTo>
                  <a:pt x="244" y="115"/>
                </a:lnTo>
                <a:lnTo>
                  <a:pt x="260" y="115"/>
                </a:lnTo>
                <a:lnTo>
                  <a:pt x="260" y="234"/>
                </a:lnTo>
                <a:lnTo>
                  <a:pt x="260" y="234"/>
                </a:lnTo>
                <a:lnTo>
                  <a:pt x="260" y="239"/>
                </a:lnTo>
                <a:lnTo>
                  <a:pt x="259" y="245"/>
                </a:lnTo>
                <a:lnTo>
                  <a:pt x="256" y="248"/>
                </a:lnTo>
                <a:lnTo>
                  <a:pt x="252" y="252"/>
                </a:lnTo>
                <a:lnTo>
                  <a:pt x="248" y="256"/>
                </a:lnTo>
                <a:lnTo>
                  <a:pt x="244" y="258"/>
                </a:lnTo>
                <a:lnTo>
                  <a:pt x="239" y="260"/>
                </a:lnTo>
                <a:lnTo>
                  <a:pt x="234" y="260"/>
                </a:lnTo>
                <a:lnTo>
                  <a:pt x="234" y="260"/>
                </a:lnTo>
                <a:close/>
                <a:moveTo>
                  <a:pt x="78" y="115"/>
                </a:moveTo>
                <a:lnTo>
                  <a:pt x="109" y="115"/>
                </a:lnTo>
                <a:lnTo>
                  <a:pt x="114" y="115"/>
                </a:lnTo>
                <a:lnTo>
                  <a:pt x="145" y="115"/>
                </a:lnTo>
                <a:lnTo>
                  <a:pt x="151" y="115"/>
                </a:lnTo>
                <a:lnTo>
                  <a:pt x="182" y="115"/>
                </a:lnTo>
                <a:lnTo>
                  <a:pt x="187" y="115"/>
                </a:lnTo>
                <a:lnTo>
                  <a:pt x="218" y="115"/>
                </a:lnTo>
                <a:lnTo>
                  <a:pt x="223" y="115"/>
                </a:lnTo>
                <a:lnTo>
                  <a:pt x="223" y="229"/>
                </a:lnTo>
                <a:lnTo>
                  <a:pt x="218" y="229"/>
                </a:lnTo>
                <a:lnTo>
                  <a:pt x="187" y="229"/>
                </a:lnTo>
                <a:lnTo>
                  <a:pt x="182" y="229"/>
                </a:lnTo>
                <a:lnTo>
                  <a:pt x="151" y="229"/>
                </a:lnTo>
                <a:lnTo>
                  <a:pt x="145" y="229"/>
                </a:lnTo>
                <a:lnTo>
                  <a:pt x="114" y="229"/>
                </a:lnTo>
                <a:lnTo>
                  <a:pt x="109" y="229"/>
                </a:lnTo>
                <a:lnTo>
                  <a:pt x="78" y="229"/>
                </a:lnTo>
                <a:lnTo>
                  <a:pt x="73" y="229"/>
                </a:lnTo>
                <a:lnTo>
                  <a:pt x="41" y="229"/>
                </a:lnTo>
                <a:lnTo>
                  <a:pt x="36" y="229"/>
                </a:lnTo>
                <a:lnTo>
                  <a:pt x="36" y="115"/>
                </a:lnTo>
                <a:lnTo>
                  <a:pt x="41" y="115"/>
                </a:lnTo>
                <a:lnTo>
                  <a:pt x="73" y="115"/>
                </a:lnTo>
                <a:lnTo>
                  <a:pt x="78" y="115"/>
                </a:lnTo>
                <a:close/>
                <a:moveTo>
                  <a:pt x="187" y="224"/>
                </a:moveTo>
                <a:lnTo>
                  <a:pt x="218" y="224"/>
                </a:lnTo>
                <a:lnTo>
                  <a:pt x="218" y="193"/>
                </a:lnTo>
                <a:lnTo>
                  <a:pt x="187" y="193"/>
                </a:lnTo>
                <a:lnTo>
                  <a:pt x="187" y="224"/>
                </a:lnTo>
                <a:close/>
                <a:moveTo>
                  <a:pt x="187" y="187"/>
                </a:moveTo>
                <a:lnTo>
                  <a:pt x="218" y="187"/>
                </a:lnTo>
                <a:lnTo>
                  <a:pt x="218" y="156"/>
                </a:lnTo>
                <a:lnTo>
                  <a:pt x="187" y="156"/>
                </a:lnTo>
                <a:lnTo>
                  <a:pt x="187" y="187"/>
                </a:lnTo>
                <a:close/>
                <a:moveTo>
                  <a:pt x="187" y="151"/>
                </a:moveTo>
                <a:lnTo>
                  <a:pt x="218" y="151"/>
                </a:lnTo>
                <a:lnTo>
                  <a:pt x="218" y="120"/>
                </a:lnTo>
                <a:lnTo>
                  <a:pt x="187" y="120"/>
                </a:lnTo>
                <a:lnTo>
                  <a:pt x="187" y="151"/>
                </a:lnTo>
                <a:close/>
                <a:moveTo>
                  <a:pt x="151" y="224"/>
                </a:moveTo>
                <a:lnTo>
                  <a:pt x="182" y="224"/>
                </a:lnTo>
                <a:lnTo>
                  <a:pt x="182" y="193"/>
                </a:lnTo>
                <a:lnTo>
                  <a:pt x="151" y="193"/>
                </a:lnTo>
                <a:lnTo>
                  <a:pt x="151" y="224"/>
                </a:lnTo>
                <a:close/>
                <a:moveTo>
                  <a:pt x="151" y="187"/>
                </a:moveTo>
                <a:lnTo>
                  <a:pt x="182" y="187"/>
                </a:lnTo>
                <a:lnTo>
                  <a:pt x="182" y="156"/>
                </a:lnTo>
                <a:lnTo>
                  <a:pt x="151" y="156"/>
                </a:lnTo>
                <a:lnTo>
                  <a:pt x="151" y="187"/>
                </a:lnTo>
                <a:close/>
                <a:moveTo>
                  <a:pt x="151" y="151"/>
                </a:moveTo>
                <a:lnTo>
                  <a:pt x="182" y="151"/>
                </a:lnTo>
                <a:lnTo>
                  <a:pt x="182" y="120"/>
                </a:lnTo>
                <a:lnTo>
                  <a:pt x="151" y="120"/>
                </a:lnTo>
                <a:lnTo>
                  <a:pt x="151" y="151"/>
                </a:lnTo>
                <a:close/>
                <a:moveTo>
                  <a:pt x="114" y="224"/>
                </a:moveTo>
                <a:lnTo>
                  <a:pt x="145" y="224"/>
                </a:lnTo>
                <a:lnTo>
                  <a:pt x="145" y="193"/>
                </a:lnTo>
                <a:lnTo>
                  <a:pt x="114" y="193"/>
                </a:lnTo>
                <a:lnTo>
                  <a:pt x="114" y="224"/>
                </a:lnTo>
                <a:close/>
                <a:moveTo>
                  <a:pt x="114" y="187"/>
                </a:moveTo>
                <a:lnTo>
                  <a:pt x="145" y="187"/>
                </a:lnTo>
                <a:lnTo>
                  <a:pt x="145" y="156"/>
                </a:lnTo>
                <a:lnTo>
                  <a:pt x="114" y="156"/>
                </a:lnTo>
                <a:lnTo>
                  <a:pt x="114" y="187"/>
                </a:lnTo>
                <a:close/>
                <a:moveTo>
                  <a:pt x="114" y="151"/>
                </a:moveTo>
                <a:lnTo>
                  <a:pt x="145" y="151"/>
                </a:lnTo>
                <a:lnTo>
                  <a:pt x="145" y="120"/>
                </a:lnTo>
                <a:lnTo>
                  <a:pt x="114" y="120"/>
                </a:lnTo>
                <a:lnTo>
                  <a:pt x="114" y="151"/>
                </a:lnTo>
                <a:close/>
                <a:moveTo>
                  <a:pt x="78" y="224"/>
                </a:moveTo>
                <a:lnTo>
                  <a:pt x="109" y="224"/>
                </a:lnTo>
                <a:lnTo>
                  <a:pt x="109" y="193"/>
                </a:lnTo>
                <a:lnTo>
                  <a:pt x="78" y="193"/>
                </a:lnTo>
                <a:lnTo>
                  <a:pt x="78" y="224"/>
                </a:lnTo>
                <a:close/>
                <a:moveTo>
                  <a:pt x="78" y="187"/>
                </a:moveTo>
                <a:lnTo>
                  <a:pt x="109" y="187"/>
                </a:lnTo>
                <a:lnTo>
                  <a:pt x="109" y="156"/>
                </a:lnTo>
                <a:lnTo>
                  <a:pt x="78" y="156"/>
                </a:lnTo>
                <a:lnTo>
                  <a:pt x="78" y="187"/>
                </a:lnTo>
                <a:close/>
                <a:moveTo>
                  <a:pt x="78" y="151"/>
                </a:moveTo>
                <a:lnTo>
                  <a:pt x="109" y="151"/>
                </a:lnTo>
                <a:lnTo>
                  <a:pt x="109" y="120"/>
                </a:lnTo>
                <a:lnTo>
                  <a:pt x="78" y="120"/>
                </a:lnTo>
                <a:lnTo>
                  <a:pt x="78" y="151"/>
                </a:lnTo>
                <a:close/>
                <a:moveTo>
                  <a:pt x="41" y="224"/>
                </a:moveTo>
                <a:lnTo>
                  <a:pt x="73" y="224"/>
                </a:lnTo>
                <a:lnTo>
                  <a:pt x="73" y="193"/>
                </a:lnTo>
                <a:lnTo>
                  <a:pt x="41" y="193"/>
                </a:lnTo>
                <a:lnTo>
                  <a:pt x="41" y="224"/>
                </a:lnTo>
                <a:close/>
                <a:moveTo>
                  <a:pt x="41" y="187"/>
                </a:moveTo>
                <a:lnTo>
                  <a:pt x="73" y="187"/>
                </a:lnTo>
                <a:lnTo>
                  <a:pt x="73" y="156"/>
                </a:lnTo>
                <a:lnTo>
                  <a:pt x="41" y="156"/>
                </a:lnTo>
                <a:lnTo>
                  <a:pt x="41" y="187"/>
                </a:lnTo>
                <a:close/>
                <a:moveTo>
                  <a:pt x="41" y="151"/>
                </a:moveTo>
                <a:lnTo>
                  <a:pt x="73" y="151"/>
                </a:lnTo>
                <a:lnTo>
                  <a:pt x="73" y="120"/>
                </a:lnTo>
                <a:lnTo>
                  <a:pt x="41" y="120"/>
                </a:lnTo>
                <a:lnTo>
                  <a:pt x="41" y="151"/>
                </a:lnTo>
                <a:close/>
                <a:moveTo>
                  <a:pt x="0" y="47"/>
                </a:moveTo>
                <a:lnTo>
                  <a:pt x="0" y="47"/>
                </a:lnTo>
                <a:lnTo>
                  <a:pt x="1" y="42"/>
                </a:lnTo>
                <a:lnTo>
                  <a:pt x="2" y="37"/>
                </a:lnTo>
                <a:lnTo>
                  <a:pt x="5" y="33"/>
                </a:lnTo>
                <a:lnTo>
                  <a:pt x="8" y="29"/>
                </a:lnTo>
                <a:lnTo>
                  <a:pt x="12" y="25"/>
                </a:lnTo>
                <a:lnTo>
                  <a:pt x="15" y="24"/>
                </a:lnTo>
                <a:lnTo>
                  <a:pt x="21" y="21"/>
                </a:lnTo>
                <a:lnTo>
                  <a:pt x="26" y="21"/>
                </a:lnTo>
                <a:lnTo>
                  <a:pt x="36" y="21"/>
                </a:lnTo>
                <a:lnTo>
                  <a:pt x="36" y="73"/>
                </a:lnTo>
                <a:lnTo>
                  <a:pt x="36" y="73"/>
                </a:lnTo>
                <a:lnTo>
                  <a:pt x="78" y="73"/>
                </a:lnTo>
                <a:lnTo>
                  <a:pt x="78" y="21"/>
                </a:lnTo>
                <a:lnTo>
                  <a:pt x="182" y="21"/>
                </a:lnTo>
                <a:lnTo>
                  <a:pt x="182" y="73"/>
                </a:lnTo>
                <a:lnTo>
                  <a:pt x="182" y="73"/>
                </a:lnTo>
                <a:lnTo>
                  <a:pt x="223" y="73"/>
                </a:lnTo>
                <a:lnTo>
                  <a:pt x="223" y="21"/>
                </a:lnTo>
                <a:lnTo>
                  <a:pt x="234" y="21"/>
                </a:lnTo>
                <a:lnTo>
                  <a:pt x="234" y="21"/>
                </a:lnTo>
                <a:lnTo>
                  <a:pt x="239" y="21"/>
                </a:lnTo>
                <a:lnTo>
                  <a:pt x="244" y="24"/>
                </a:lnTo>
                <a:lnTo>
                  <a:pt x="248" y="25"/>
                </a:lnTo>
                <a:lnTo>
                  <a:pt x="252" y="29"/>
                </a:lnTo>
                <a:lnTo>
                  <a:pt x="256" y="33"/>
                </a:lnTo>
                <a:lnTo>
                  <a:pt x="259" y="37"/>
                </a:lnTo>
                <a:lnTo>
                  <a:pt x="260" y="42"/>
                </a:lnTo>
                <a:lnTo>
                  <a:pt x="260" y="47"/>
                </a:lnTo>
                <a:lnTo>
                  <a:pt x="260" y="104"/>
                </a:lnTo>
                <a:lnTo>
                  <a:pt x="260" y="104"/>
                </a:lnTo>
                <a:lnTo>
                  <a:pt x="0" y="104"/>
                </a:lnTo>
                <a:lnTo>
                  <a:pt x="0" y="47"/>
                </a:lnTo>
                <a:close/>
                <a:moveTo>
                  <a:pt x="187" y="16"/>
                </a:moveTo>
                <a:lnTo>
                  <a:pt x="187" y="16"/>
                </a:lnTo>
                <a:lnTo>
                  <a:pt x="188" y="9"/>
                </a:lnTo>
                <a:lnTo>
                  <a:pt x="192" y="4"/>
                </a:lnTo>
                <a:lnTo>
                  <a:pt x="197" y="2"/>
                </a:lnTo>
                <a:lnTo>
                  <a:pt x="203" y="0"/>
                </a:lnTo>
                <a:lnTo>
                  <a:pt x="203" y="0"/>
                </a:lnTo>
                <a:lnTo>
                  <a:pt x="209" y="2"/>
                </a:lnTo>
                <a:lnTo>
                  <a:pt x="214" y="4"/>
                </a:lnTo>
                <a:lnTo>
                  <a:pt x="217" y="9"/>
                </a:lnTo>
                <a:lnTo>
                  <a:pt x="218" y="16"/>
                </a:lnTo>
                <a:lnTo>
                  <a:pt x="218" y="68"/>
                </a:lnTo>
                <a:lnTo>
                  <a:pt x="218" y="68"/>
                </a:lnTo>
                <a:lnTo>
                  <a:pt x="187" y="68"/>
                </a:lnTo>
                <a:lnTo>
                  <a:pt x="187" y="68"/>
                </a:lnTo>
                <a:lnTo>
                  <a:pt x="187" y="16"/>
                </a:lnTo>
                <a:lnTo>
                  <a:pt x="187" y="16"/>
                </a:lnTo>
                <a:close/>
                <a:moveTo>
                  <a:pt x="41" y="16"/>
                </a:moveTo>
                <a:lnTo>
                  <a:pt x="41" y="16"/>
                </a:lnTo>
                <a:lnTo>
                  <a:pt x="43" y="9"/>
                </a:lnTo>
                <a:lnTo>
                  <a:pt x="47" y="4"/>
                </a:lnTo>
                <a:lnTo>
                  <a:pt x="52" y="2"/>
                </a:lnTo>
                <a:lnTo>
                  <a:pt x="57" y="0"/>
                </a:lnTo>
                <a:lnTo>
                  <a:pt x="57" y="0"/>
                </a:lnTo>
                <a:lnTo>
                  <a:pt x="64" y="2"/>
                </a:lnTo>
                <a:lnTo>
                  <a:pt x="69" y="4"/>
                </a:lnTo>
                <a:lnTo>
                  <a:pt x="71" y="9"/>
                </a:lnTo>
                <a:lnTo>
                  <a:pt x="73" y="16"/>
                </a:lnTo>
                <a:lnTo>
                  <a:pt x="73" y="68"/>
                </a:lnTo>
                <a:lnTo>
                  <a:pt x="73" y="68"/>
                </a:lnTo>
                <a:lnTo>
                  <a:pt x="41" y="68"/>
                </a:lnTo>
                <a:lnTo>
                  <a:pt x="41" y="68"/>
                </a:lnTo>
                <a:lnTo>
                  <a:pt x="41" y="16"/>
                </a:lnTo>
                <a:lnTo>
                  <a:pt x="41" y="16"/>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4" name="Freeform 121">
            <a:extLst>
              <a:ext uri="{FF2B5EF4-FFF2-40B4-BE49-F238E27FC236}">
                <a16:creationId xmlns="" xmlns:a16="http://schemas.microsoft.com/office/drawing/2014/main" id="{B93A3FCA-7723-41E1-B0FD-8E2D1F9214AF}"/>
              </a:ext>
            </a:extLst>
          </p:cNvPr>
          <p:cNvSpPr>
            <a:spLocks noEditPoints="1"/>
          </p:cNvSpPr>
          <p:nvPr/>
        </p:nvSpPr>
        <p:spPr bwMode="auto">
          <a:xfrm>
            <a:off x="3501289" y="3141564"/>
            <a:ext cx="229254" cy="197902"/>
          </a:xfrm>
          <a:custGeom>
            <a:avLst/>
            <a:gdLst>
              <a:gd name="T0" fmla="*/ 254 w 259"/>
              <a:gd name="T1" fmla="*/ 67 h 260"/>
              <a:gd name="T2" fmla="*/ 235 w 259"/>
              <a:gd name="T3" fmla="*/ 85 h 260"/>
              <a:gd name="T4" fmla="*/ 173 w 259"/>
              <a:gd name="T5" fmla="*/ 24 h 260"/>
              <a:gd name="T6" fmla="*/ 193 w 259"/>
              <a:gd name="T7" fmla="*/ 5 h 260"/>
              <a:gd name="T8" fmla="*/ 193 w 259"/>
              <a:gd name="T9" fmla="*/ 5 h 260"/>
              <a:gd name="T10" fmla="*/ 198 w 259"/>
              <a:gd name="T11" fmla="*/ 1 h 260"/>
              <a:gd name="T12" fmla="*/ 204 w 259"/>
              <a:gd name="T13" fmla="*/ 0 h 260"/>
              <a:gd name="T14" fmla="*/ 211 w 259"/>
              <a:gd name="T15" fmla="*/ 1 h 260"/>
              <a:gd name="T16" fmla="*/ 216 w 259"/>
              <a:gd name="T17" fmla="*/ 5 h 260"/>
              <a:gd name="T18" fmla="*/ 255 w 259"/>
              <a:gd name="T19" fmla="*/ 44 h 260"/>
              <a:gd name="T20" fmla="*/ 255 w 259"/>
              <a:gd name="T21" fmla="*/ 44 h 260"/>
              <a:gd name="T22" fmla="*/ 259 w 259"/>
              <a:gd name="T23" fmla="*/ 49 h 260"/>
              <a:gd name="T24" fmla="*/ 259 w 259"/>
              <a:gd name="T25" fmla="*/ 56 h 260"/>
              <a:gd name="T26" fmla="*/ 258 w 259"/>
              <a:gd name="T27" fmla="*/ 62 h 260"/>
              <a:gd name="T28" fmla="*/ 254 w 259"/>
              <a:gd name="T29" fmla="*/ 67 h 260"/>
              <a:gd name="T30" fmla="*/ 254 w 259"/>
              <a:gd name="T31" fmla="*/ 67 h 260"/>
              <a:gd name="T32" fmla="*/ 92 w 259"/>
              <a:gd name="T33" fmla="*/ 228 h 260"/>
              <a:gd name="T34" fmla="*/ 31 w 259"/>
              <a:gd name="T35" fmla="*/ 166 h 260"/>
              <a:gd name="T36" fmla="*/ 168 w 259"/>
              <a:gd name="T37" fmla="*/ 30 h 260"/>
              <a:gd name="T38" fmla="*/ 229 w 259"/>
              <a:gd name="T39" fmla="*/ 92 h 260"/>
              <a:gd name="T40" fmla="*/ 92 w 259"/>
              <a:gd name="T41" fmla="*/ 228 h 260"/>
              <a:gd name="T42" fmla="*/ 0 w 259"/>
              <a:gd name="T43" fmla="*/ 260 h 260"/>
              <a:gd name="T44" fmla="*/ 25 w 259"/>
              <a:gd name="T45" fmla="*/ 172 h 260"/>
              <a:gd name="T46" fmla="*/ 86 w 259"/>
              <a:gd name="T47" fmla="*/ 235 h 260"/>
              <a:gd name="T48" fmla="*/ 0 w 259"/>
              <a:gd name="T4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260">
                <a:moveTo>
                  <a:pt x="254" y="67"/>
                </a:moveTo>
                <a:lnTo>
                  <a:pt x="235" y="85"/>
                </a:lnTo>
                <a:lnTo>
                  <a:pt x="173" y="24"/>
                </a:lnTo>
                <a:lnTo>
                  <a:pt x="193" y="5"/>
                </a:lnTo>
                <a:lnTo>
                  <a:pt x="193" y="5"/>
                </a:lnTo>
                <a:lnTo>
                  <a:pt x="198" y="1"/>
                </a:lnTo>
                <a:lnTo>
                  <a:pt x="204" y="0"/>
                </a:lnTo>
                <a:lnTo>
                  <a:pt x="211" y="1"/>
                </a:lnTo>
                <a:lnTo>
                  <a:pt x="216" y="5"/>
                </a:lnTo>
                <a:lnTo>
                  <a:pt x="255" y="44"/>
                </a:lnTo>
                <a:lnTo>
                  <a:pt x="255" y="44"/>
                </a:lnTo>
                <a:lnTo>
                  <a:pt x="259" y="49"/>
                </a:lnTo>
                <a:lnTo>
                  <a:pt x="259" y="56"/>
                </a:lnTo>
                <a:lnTo>
                  <a:pt x="258" y="62"/>
                </a:lnTo>
                <a:lnTo>
                  <a:pt x="254" y="67"/>
                </a:lnTo>
                <a:lnTo>
                  <a:pt x="254" y="67"/>
                </a:lnTo>
                <a:close/>
                <a:moveTo>
                  <a:pt x="92" y="228"/>
                </a:moveTo>
                <a:lnTo>
                  <a:pt x="31" y="166"/>
                </a:lnTo>
                <a:lnTo>
                  <a:pt x="168" y="30"/>
                </a:lnTo>
                <a:lnTo>
                  <a:pt x="229" y="92"/>
                </a:lnTo>
                <a:lnTo>
                  <a:pt x="92" y="228"/>
                </a:lnTo>
                <a:close/>
                <a:moveTo>
                  <a:pt x="0" y="260"/>
                </a:moveTo>
                <a:lnTo>
                  <a:pt x="25" y="172"/>
                </a:lnTo>
                <a:lnTo>
                  <a:pt x="86" y="235"/>
                </a:lnTo>
                <a:lnTo>
                  <a:pt x="0" y="260"/>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93410"/>
            <a:ext cx="896649" cy="896649"/>
          </a:xfrm>
          <a:prstGeom prst="rect">
            <a:avLst/>
          </a:prstGeom>
        </p:spPr>
      </p:pic>
    </p:spTree>
    <p:extLst>
      <p:ext uri="{BB962C8B-B14F-4D97-AF65-F5344CB8AC3E}">
        <p14:creationId xmlns:p14="http://schemas.microsoft.com/office/powerpoint/2010/main" val="847662385"/>
      </p:ext>
    </p:extLst>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2" name="文本框 1">
            <a:extLst>
              <a:ext uri="{FF2B5EF4-FFF2-40B4-BE49-F238E27FC236}">
                <a16:creationId xmlns="" xmlns:a16="http://schemas.microsoft.com/office/drawing/2014/main" id="{438292ED-D2E8-4262-9581-1707CDFB388D}"/>
              </a:ext>
            </a:extLst>
          </p:cNvPr>
          <p:cNvSpPr txBox="1"/>
          <p:nvPr/>
        </p:nvSpPr>
        <p:spPr>
          <a:xfrm>
            <a:off x="3419299" y="2132856"/>
            <a:ext cx="237626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：为什么要降维？</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1793234"/>
      </p:ext>
    </p:extLst>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15" name="文本框 1">
            <a:extLst>
              <a:ext uri="{FF2B5EF4-FFF2-40B4-BE49-F238E27FC236}">
                <a16:creationId xmlns="" xmlns:a16="http://schemas.microsoft.com/office/drawing/2014/main" id="{438292ED-D2E8-4262-9581-1707CDFB388D}"/>
              </a:ext>
            </a:extLst>
          </p:cNvPr>
          <p:cNvSpPr txBox="1"/>
          <p:nvPr/>
        </p:nvSpPr>
        <p:spPr>
          <a:xfrm>
            <a:off x="3635609" y="2132856"/>
            <a:ext cx="1872782"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：如何降维？</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36447"/>
      </p:ext>
    </p:extLst>
  </p:cSld>
  <p:clrMapOvr>
    <a:masterClrMapping/>
  </p:clrMapOvr>
  <p:transition spd="med">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15" name="文本框 1">
            <a:extLst>
              <a:ext uri="{FF2B5EF4-FFF2-40B4-BE49-F238E27FC236}">
                <a16:creationId xmlns="" xmlns:a16="http://schemas.microsoft.com/office/drawing/2014/main" id="{438292ED-D2E8-4262-9581-1707CDFB388D}"/>
              </a:ext>
            </a:extLst>
          </p:cNvPr>
          <p:cNvSpPr txBox="1"/>
          <p:nvPr/>
        </p:nvSpPr>
        <p:spPr>
          <a:xfrm>
            <a:off x="3491736" y="2132856"/>
            <a:ext cx="216052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PC</a:t>
            </a:r>
            <a:r>
              <a:rPr lang="zh-CN" altLang="en-US" sz="2000" dirty="0" smtClean="0">
                <a:latin typeface="微软雅黑" panose="020B0503020204020204" pitchFamily="34" charset="-122"/>
                <a:ea typeface="微软雅黑" panose="020B0503020204020204" pitchFamily="34" charset="-122"/>
              </a:rPr>
              <a:t>数目选取？</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051206"/>
      </p:ext>
    </p:extLst>
  </p:cSld>
  <p:clrMapOvr>
    <a:masterClrMapping/>
  </p:clrMapOvr>
  <p:transition spd="med">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 xmlns:a16="http://schemas.microsoft.com/office/drawing/2014/main" id="{76E85F30-8AC3-4FC8-961C-DD7C5D54F1B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技术实现</a:t>
            </a:r>
          </a:p>
        </p:txBody>
      </p:sp>
      <p:sp>
        <p:nvSpPr>
          <p:cNvPr id="15" name="文本框 14">
            <a:extLst>
              <a:ext uri="{FF2B5EF4-FFF2-40B4-BE49-F238E27FC236}">
                <a16:creationId xmlns="" xmlns:a16="http://schemas.microsoft.com/office/drawing/2014/main" id="{B47B0DCC-369C-4BE7-868C-D416FA078B6D}"/>
              </a:ext>
            </a:extLst>
          </p:cNvPr>
          <p:cNvSpPr txBox="1"/>
          <p:nvPr/>
        </p:nvSpPr>
        <p:spPr>
          <a:xfrm>
            <a:off x="2242368" y="2336608"/>
            <a:ext cx="568962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数据处理与算法实现</a:t>
            </a:r>
            <a:r>
              <a:rPr lang="zh-CN" altLang="en-US" dirty="0">
                <a:latin typeface="微软雅黑" panose="020B0503020204020204" pitchFamily="34" charset="-122"/>
                <a:ea typeface="微软雅黑" panose="020B0503020204020204" pitchFamily="34" charset="-122"/>
              </a:rPr>
              <a:t>分为两部分（</a:t>
            </a:r>
            <a:r>
              <a:rPr lang="en-US" altLang="zh-CN" dirty="0" err="1">
                <a:latin typeface="微软雅黑" panose="020B0503020204020204" pitchFamily="34" charset="-122"/>
                <a:ea typeface="微软雅黑" panose="020B0503020204020204" pitchFamily="34" charset="-122"/>
              </a:rPr>
              <a:t>MATLAB+Java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动态调用</a:t>
            </a:r>
            <a:r>
              <a:rPr lang="en-US" altLang="zh-CN" dirty="0">
                <a:latin typeface="微软雅黑" panose="020B0503020204020204" pitchFamily="34" charset="-122"/>
                <a:ea typeface="微软雅黑" panose="020B0503020204020204" pitchFamily="34" charset="-122"/>
              </a:rPr>
              <a:t>Shell</a:t>
            </a:r>
            <a:r>
              <a:rPr lang="zh-CN" altLang="en-US" dirty="0">
                <a:latin typeface="微软雅黑" panose="020B0503020204020204" pitchFamily="34" charset="-122"/>
                <a:ea typeface="微软雅黑" panose="020B0503020204020204" pitchFamily="34" charset="-122"/>
              </a:rPr>
              <a:t>脚本和轮询实验结果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文件用于记录实验</a:t>
            </a:r>
            <a:r>
              <a:rPr lang="zh-CN" altLang="en-US" dirty="0" smtClean="0">
                <a:latin typeface="微软雅黑" panose="020B0503020204020204" pitchFamily="34" charset="-122"/>
                <a:ea typeface="微软雅黑" panose="020B0503020204020204" pitchFamily="34" charset="-122"/>
              </a:rPr>
              <a:t>过程</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参数设置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086883"/>
      </p:ext>
    </p:extLst>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 xmlns:a16="http://schemas.microsoft.com/office/drawing/2014/main" id="{55883CF2-AF6F-490F-8A55-D365665B6802}"/>
              </a:ext>
            </a:extLst>
          </p:cNvPr>
          <p:cNvSpPr txBox="1"/>
          <p:nvPr/>
        </p:nvSpPr>
        <p:spPr>
          <a:xfrm>
            <a:off x="971600" y="1050562"/>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400780633"/>
      </p:ext>
    </p:extLst>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实验流程</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整体求解流程</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细节说明</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整体求解流程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实验流程</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p:transition spd="med">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750" y="2132856"/>
            <a:ext cx="291756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339102"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实验结果分析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2204864"/>
            <a:ext cx="2699792"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35739"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实验难点与解决方案</a:t>
            </a:r>
          </a:p>
        </p:txBody>
      </p:sp>
      <p:sp>
        <p:nvSpPr>
          <p:cNvPr id="33" name="TextBox 32"/>
          <p:cNvSpPr txBox="1"/>
          <p:nvPr/>
        </p:nvSpPr>
        <p:spPr>
          <a:xfrm>
            <a:off x="4927778" y="2593148"/>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实验流程</a:t>
            </a:r>
          </a:p>
        </p:txBody>
      </p:sp>
      <p:sp>
        <p:nvSpPr>
          <p:cNvPr id="34" name="TextBox 33"/>
          <p:cNvSpPr txBox="1"/>
          <p:nvPr/>
        </p:nvSpPr>
        <p:spPr>
          <a:xfrm>
            <a:off x="4860032" y="3429000"/>
            <a:ext cx="1415772"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实验结果分析</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36" name="TextBox 35"/>
          <p:cNvSpPr txBox="1"/>
          <p:nvPr/>
        </p:nvSpPr>
        <p:spPr>
          <a:xfrm>
            <a:off x="4193672" y="4971798"/>
            <a:ext cx="67358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p:transition spd="med">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42545" y="2489402"/>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亮点</a:t>
            </a:r>
          </a:p>
        </p:txBody>
      </p:sp>
      <p:sp>
        <p:nvSpPr>
          <p:cNvPr id="30" name="TextBox 29"/>
          <p:cNvSpPr txBox="1"/>
          <p:nvPr/>
        </p:nvSpPr>
        <p:spPr>
          <a:xfrm>
            <a:off x="6599450" y="2482714"/>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1260519522"/>
      </p:ext>
    </p:extLst>
  </p:cSld>
  <p:clrMapOvr>
    <a:masterClrMapping/>
  </p:clrMapOvr>
  <p:transition spd="med">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4058" y="-84219"/>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862189" y="2856532"/>
            <a:ext cx="1549288"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Q&amp;A</a:t>
            </a:r>
            <a:endParaRPr lang="zh-CN" altLang="en-US" sz="8000" b="1" dirty="0">
              <a:latin typeface="微软雅黑" panose="020B0503020204020204" pitchFamily="34" charset="-122"/>
              <a:ea typeface="微软雅黑" panose="020B0503020204020204" pitchFamily="34" charset="-122"/>
            </a:endParaRPr>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肘形连接符 5">
            <a:extLst>
              <a:ext uri="{FF2B5EF4-FFF2-40B4-BE49-F238E27FC236}">
                <a16:creationId xmlns="" xmlns:a16="http://schemas.microsoft.com/office/drawing/2014/main" id="{6E3EF5E8-A41D-4A0C-BA85-13326B1DC03D}"/>
              </a:ext>
            </a:extLst>
          </p:cNvPr>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圆角矩形 9">
            <a:extLst>
              <a:ext uri="{FF2B5EF4-FFF2-40B4-BE49-F238E27FC236}">
                <a16:creationId xmlns="" xmlns:a16="http://schemas.microsoft.com/office/drawing/2014/main" id="{42D852E7-3C2A-448D-B660-D5287E9DD131}"/>
              </a:ext>
            </a:extLst>
          </p:cNvPr>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答疑环节</a:t>
            </a:r>
          </a:p>
        </p:txBody>
      </p:sp>
      <p:grpSp>
        <p:nvGrpSpPr>
          <p:cNvPr id="85" name="组合 84">
            <a:extLst>
              <a:ext uri="{FF2B5EF4-FFF2-40B4-BE49-F238E27FC236}">
                <a16:creationId xmlns="" xmlns:a16="http://schemas.microsoft.com/office/drawing/2014/main" id="{309E8460-1398-482A-BD98-6C1A326749B7}"/>
              </a:ext>
            </a:extLst>
          </p:cNvPr>
          <p:cNvGrpSpPr/>
          <p:nvPr/>
        </p:nvGrpSpPr>
        <p:grpSpPr>
          <a:xfrm rot="1612617">
            <a:off x="8178802" y="44619"/>
            <a:ext cx="141497" cy="1576388"/>
            <a:chOff x="4464560" y="1504216"/>
            <a:chExt cx="340608" cy="3644968"/>
          </a:xfrm>
        </p:grpSpPr>
        <p:sp>
          <p:nvSpPr>
            <p:cNvPr id="89" name="矩形 88">
              <a:extLst>
                <a:ext uri="{FF2B5EF4-FFF2-40B4-BE49-F238E27FC236}">
                  <a16:creationId xmlns="" xmlns:a16="http://schemas.microsoft.com/office/drawing/2014/main" id="{94BB0ACF-B73F-4A98-A92D-91A6020DEB66}"/>
                </a:ext>
              </a:extLst>
            </p:cNvPr>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 xmlns:a16="http://schemas.microsoft.com/office/drawing/2014/main" id="{C01BEEAA-419E-4C33-A3F3-1C80240C9D88}"/>
                </a:ext>
              </a:extLst>
            </p:cNvPr>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 xmlns:a16="http://schemas.microsoft.com/office/drawing/2014/main" id="{DC88F859-1FCD-41B9-A987-A212F3488293}"/>
                </a:ext>
              </a:extLst>
            </p:cNvPr>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3">
              <a:extLst>
                <a:ext uri="{FF2B5EF4-FFF2-40B4-BE49-F238E27FC236}">
                  <a16:creationId xmlns="" xmlns:a16="http://schemas.microsoft.com/office/drawing/2014/main" id="{210F8E0A-6B67-4EC6-90CB-E5E347033170}"/>
                </a:ext>
              </a:extLst>
            </p:cNvPr>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4">
              <a:extLst>
                <a:ext uri="{FF2B5EF4-FFF2-40B4-BE49-F238E27FC236}">
                  <a16:creationId xmlns="" xmlns:a16="http://schemas.microsoft.com/office/drawing/2014/main" id="{2108CCC9-D333-4C9D-A693-9BADC71044DD}"/>
                </a:ext>
              </a:extLst>
            </p:cNvPr>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任意多边形 15">
            <a:extLst>
              <a:ext uri="{FF2B5EF4-FFF2-40B4-BE49-F238E27FC236}">
                <a16:creationId xmlns="" xmlns:a16="http://schemas.microsoft.com/office/drawing/2014/main" id="{3E39BC38-BC17-49EE-8123-7267781440F9}"/>
              </a:ext>
            </a:extLst>
          </p:cNvPr>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784775"/>
      </p:ext>
    </p:extLst>
  </p:cSld>
  <p:clrMapOvr>
    <a:masterClrMapping/>
  </p:clrMapOvr>
  <p:transition spd="med">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1787669" cy="1023742"/>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选题背景和意义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相关概念介绍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p:transition spd="med">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4058" y="-53001"/>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2668253" y="2112420"/>
            <a:ext cx="4135995" cy="523220"/>
          </a:xfrm>
          <a:prstGeom prst="rect">
            <a:avLst/>
          </a:prstGeom>
          <a:noFill/>
        </p:spPr>
        <p:txBody>
          <a:bodyPr wrap="square" rtlCol="0">
            <a:spAutoFit/>
          </a:bodyPr>
          <a:lstStyle/>
          <a:p>
            <a:r>
              <a:rPr lang="zh-CN" altLang="en-US" sz="2800" i="1" dirty="0">
                <a:solidFill>
                  <a:schemeClr val="accent6">
                    <a:lumMod val="75000"/>
                  </a:schemeClr>
                </a:solidFill>
                <a:latin typeface="微软雅黑" panose="020B0503020204020204" pitchFamily="34" charset="-122"/>
                <a:ea typeface="微软雅黑" panose="020B0503020204020204" pitchFamily="34" charset="-122"/>
              </a:rPr>
              <a:t>感谢</a:t>
            </a:r>
            <a:r>
              <a:rPr lang="zh-CN" altLang="en-US" sz="2800" i="1">
                <a:solidFill>
                  <a:schemeClr val="accent6">
                    <a:lumMod val="75000"/>
                  </a:schemeClr>
                </a:solidFill>
                <a:latin typeface="微软雅黑" panose="020B0503020204020204" pitchFamily="34" charset="-122"/>
                <a:ea typeface="微软雅黑" panose="020B0503020204020204" pitchFamily="34" charset="-122"/>
              </a:rPr>
              <a:t>各位</a:t>
            </a:r>
            <a:r>
              <a:rPr lang="zh-CN" altLang="en-US" sz="2800" i="1" smtClean="0">
                <a:solidFill>
                  <a:schemeClr val="accent6">
                    <a:lumMod val="75000"/>
                  </a:schemeClr>
                </a:solidFill>
                <a:latin typeface="微软雅黑" panose="020B0503020204020204" pitchFamily="34" charset="-122"/>
                <a:ea typeface="微软雅黑" panose="020B0503020204020204" pitchFamily="34" charset="-122"/>
              </a:rPr>
              <a:t>老师的细心</a:t>
            </a:r>
            <a:r>
              <a:rPr lang="zh-CN" altLang="en-US" sz="2800" i="1" dirty="0">
                <a:solidFill>
                  <a:schemeClr val="accent6">
                    <a:lumMod val="75000"/>
                  </a:schemeClr>
                </a:solidFill>
                <a:latin typeface="微软雅黑" panose="020B0503020204020204" pitchFamily="34" charset="-122"/>
                <a:ea typeface="微软雅黑" panose="020B0503020204020204" pitchFamily="34" charset="-122"/>
              </a:rPr>
              <a:t>指点！</a:t>
            </a:r>
            <a:endParaRPr lang="zh-CN" altLang="en-US" sz="6000" b="1" i="1" dirty="0">
              <a:solidFill>
                <a:schemeClr val="accent6">
                  <a:lumMod val="75000"/>
                </a:schemeClr>
              </a:solidFill>
              <a:latin typeface="微软雅黑" panose="020B0503020204020204" pitchFamily="34" charset="-122"/>
              <a:ea typeface="微软雅黑" panose="020B0503020204020204" pitchFamily="34" charset="-122"/>
            </a:endParaRPr>
          </a:p>
        </p:txBody>
      </p:sp>
      <p:grpSp>
        <p:nvGrpSpPr>
          <p:cNvPr id="85" name="组合 84">
            <a:extLst>
              <a:ext uri="{FF2B5EF4-FFF2-40B4-BE49-F238E27FC236}">
                <a16:creationId xmlns="" xmlns:a16="http://schemas.microsoft.com/office/drawing/2014/main" id="{D8162933-80C7-42C8-A2E0-ADC5DBE0AAF8}"/>
              </a:ext>
            </a:extLst>
          </p:cNvPr>
          <p:cNvGrpSpPr/>
          <p:nvPr/>
        </p:nvGrpSpPr>
        <p:grpSpPr>
          <a:xfrm>
            <a:off x="3686655" y="3068960"/>
            <a:ext cx="1841690" cy="1776510"/>
            <a:chOff x="4560143" y="5738134"/>
            <a:chExt cx="801640" cy="773269"/>
          </a:xfrm>
        </p:grpSpPr>
        <p:sp>
          <p:nvSpPr>
            <p:cNvPr id="90" name="Freeform 5050">
              <a:extLst>
                <a:ext uri="{FF2B5EF4-FFF2-40B4-BE49-F238E27FC236}">
                  <a16:creationId xmlns="" xmlns:a16="http://schemas.microsoft.com/office/drawing/2014/main" id="{9ADB6ABD-41B3-417A-8416-AD0BFC1CE24A}"/>
                </a:ext>
              </a:extLst>
            </p:cNvPr>
            <p:cNvSpPr>
              <a:spLocks/>
            </p:cNvSpPr>
            <p:nvPr/>
          </p:nvSpPr>
          <p:spPr bwMode="auto">
            <a:xfrm>
              <a:off x="4595615" y="5752320"/>
              <a:ext cx="751981" cy="532065"/>
            </a:xfrm>
            <a:custGeom>
              <a:avLst/>
              <a:gdLst>
                <a:gd name="T0" fmla="*/ 130 w 147"/>
                <a:gd name="T1" fmla="*/ 0 h 104"/>
                <a:gd name="T2" fmla="*/ 147 w 147"/>
                <a:gd name="T3" fmla="*/ 17 h 104"/>
                <a:gd name="T4" fmla="*/ 147 w 147"/>
                <a:gd name="T5" fmla="*/ 97 h 104"/>
                <a:gd name="T6" fmla="*/ 140 w 147"/>
                <a:gd name="T7" fmla="*/ 104 h 104"/>
                <a:gd name="T8" fmla="*/ 7 w 147"/>
                <a:gd name="T9" fmla="*/ 104 h 104"/>
                <a:gd name="T10" fmla="*/ 0 w 147"/>
                <a:gd name="T11" fmla="*/ 97 h 104"/>
                <a:gd name="T12" fmla="*/ 0 w 147"/>
                <a:gd name="T13" fmla="*/ 7 h 104"/>
                <a:gd name="T14" fmla="*/ 7 w 147"/>
                <a:gd name="T15" fmla="*/ 0 h 104"/>
                <a:gd name="T16" fmla="*/ 130 w 147"/>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04">
                  <a:moveTo>
                    <a:pt x="130" y="0"/>
                  </a:moveTo>
                  <a:cubicBezTo>
                    <a:pt x="147" y="17"/>
                    <a:pt x="147" y="17"/>
                    <a:pt x="147" y="17"/>
                  </a:cubicBezTo>
                  <a:cubicBezTo>
                    <a:pt x="147" y="97"/>
                    <a:pt x="147" y="97"/>
                    <a:pt x="147" y="97"/>
                  </a:cubicBezTo>
                  <a:cubicBezTo>
                    <a:pt x="147" y="101"/>
                    <a:pt x="144" y="104"/>
                    <a:pt x="140" y="104"/>
                  </a:cubicBezTo>
                  <a:cubicBezTo>
                    <a:pt x="7" y="104"/>
                    <a:pt x="7" y="104"/>
                    <a:pt x="7" y="104"/>
                  </a:cubicBezTo>
                  <a:cubicBezTo>
                    <a:pt x="3" y="104"/>
                    <a:pt x="0" y="101"/>
                    <a:pt x="0" y="97"/>
                  </a:cubicBezTo>
                  <a:cubicBezTo>
                    <a:pt x="0" y="7"/>
                    <a:pt x="0" y="7"/>
                    <a:pt x="0" y="7"/>
                  </a:cubicBezTo>
                  <a:cubicBezTo>
                    <a:pt x="0" y="3"/>
                    <a:pt x="3" y="0"/>
                    <a:pt x="7" y="0"/>
                  </a:cubicBezTo>
                  <a:cubicBezTo>
                    <a:pt x="130" y="0"/>
                    <a:pt x="130" y="0"/>
                    <a:pt x="130" y="0"/>
                  </a:cubicBezTo>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051">
              <a:extLst>
                <a:ext uri="{FF2B5EF4-FFF2-40B4-BE49-F238E27FC236}">
                  <a16:creationId xmlns="" xmlns:a16="http://schemas.microsoft.com/office/drawing/2014/main" id="{E8D57D70-B0E1-4E9B-B3CE-05BDD6C12B01}"/>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close/>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52">
              <a:extLst>
                <a:ext uri="{FF2B5EF4-FFF2-40B4-BE49-F238E27FC236}">
                  <a16:creationId xmlns="" xmlns:a16="http://schemas.microsoft.com/office/drawing/2014/main" id="{F501DBEA-5932-4AAA-91CD-A217B10B86AF}"/>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053">
              <a:extLst>
                <a:ext uri="{FF2B5EF4-FFF2-40B4-BE49-F238E27FC236}">
                  <a16:creationId xmlns="" xmlns:a16="http://schemas.microsoft.com/office/drawing/2014/main" id="{047816D0-B14C-48BB-A4F6-4469FEA87E51}"/>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close/>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054">
              <a:extLst>
                <a:ext uri="{FF2B5EF4-FFF2-40B4-BE49-F238E27FC236}">
                  <a16:creationId xmlns="" xmlns:a16="http://schemas.microsoft.com/office/drawing/2014/main" id="{491B0594-9A1B-40AB-AD88-B0F95853F3C6}"/>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8" name="Picture 5055">
              <a:extLst>
                <a:ext uri="{FF2B5EF4-FFF2-40B4-BE49-F238E27FC236}">
                  <a16:creationId xmlns="" xmlns:a16="http://schemas.microsoft.com/office/drawing/2014/main" id="{A8BB8A95-FBEB-47B5-BCFD-DCD8DFBA8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993" y="5738134"/>
              <a:ext cx="134790" cy="14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5056">
              <a:extLst>
                <a:ext uri="{FF2B5EF4-FFF2-40B4-BE49-F238E27FC236}">
                  <a16:creationId xmlns="" xmlns:a16="http://schemas.microsoft.com/office/drawing/2014/main" id="{B84F7221-554D-435D-9F3A-0D81D8A28FE9}"/>
                </a:ext>
              </a:extLst>
            </p:cNvPr>
            <p:cNvSpPr>
              <a:spLocks noChangeArrowheads="1"/>
            </p:cNvSpPr>
            <p:nvPr/>
          </p:nvSpPr>
          <p:spPr bwMode="auto">
            <a:xfrm>
              <a:off x="4765873" y="6000619"/>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5057">
              <a:extLst>
                <a:ext uri="{FF2B5EF4-FFF2-40B4-BE49-F238E27FC236}">
                  <a16:creationId xmlns="" xmlns:a16="http://schemas.microsoft.com/office/drawing/2014/main" id="{1906CC60-61BE-4164-9811-BF028A047023}"/>
                </a:ext>
              </a:extLst>
            </p:cNvPr>
            <p:cNvSpPr>
              <a:spLocks noChangeArrowheads="1"/>
            </p:cNvSpPr>
            <p:nvPr/>
          </p:nvSpPr>
          <p:spPr bwMode="auto">
            <a:xfrm>
              <a:off x="4765873" y="6000619"/>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5058">
              <a:extLst>
                <a:ext uri="{FF2B5EF4-FFF2-40B4-BE49-F238E27FC236}">
                  <a16:creationId xmlns="" xmlns:a16="http://schemas.microsoft.com/office/drawing/2014/main" id="{EE07C14D-5F21-4749-AFAE-A06798A97948}"/>
                </a:ext>
              </a:extLst>
            </p:cNvPr>
            <p:cNvSpPr>
              <a:spLocks noChangeArrowheads="1"/>
            </p:cNvSpPr>
            <p:nvPr/>
          </p:nvSpPr>
          <p:spPr bwMode="auto">
            <a:xfrm>
              <a:off x="4780066" y="6071561"/>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5059">
              <a:extLst>
                <a:ext uri="{FF2B5EF4-FFF2-40B4-BE49-F238E27FC236}">
                  <a16:creationId xmlns="" xmlns:a16="http://schemas.microsoft.com/office/drawing/2014/main" id="{9A656733-4C70-47BC-A335-BC8979802F25}"/>
                </a:ext>
              </a:extLst>
            </p:cNvPr>
            <p:cNvSpPr>
              <a:spLocks noChangeArrowheads="1"/>
            </p:cNvSpPr>
            <p:nvPr/>
          </p:nvSpPr>
          <p:spPr bwMode="auto">
            <a:xfrm>
              <a:off x="4780066" y="6071561"/>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060">
              <a:extLst>
                <a:ext uri="{FF2B5EF4-FFF2-40B4-BE49-F238E27FC236}">
                  <a16:creationId xmlns="" xmlns:a16="http://schemas.microsoft.com/office/drawing/2014/main" id="{0BB879EE-0D50-4DDF-9229-3B82D1B6FE75}"/>
                </a:ext>
              </a:extLst>
            </p:cNvPr>
            <p:cNvSpPr>
              <a:spLocks/>
            </p:cNvSpPr>
            <p:nvPr/>
          </p:nvSpPr>
          <p:spPr bwMode="auto">
            <a:xfrm>
              <a:off x="4602707" y="6256012"/>
              <a:ext cx="241202" cy="255391"/>
            </a:xfrm>
            <a:custGeom>
              <a:avLst/>
              <a:gdLst>
                <a:gd name="T0" fmla="*/ 9 w 47"/>
                <a:gd name="T1" fmla="*/ 2 h 50"/>
                <a:gd name="T2" fmla="*/ 4 w 47"/>
                <a:gd name="T3" fmla="*/ 27 h 50"/>
                <a:gd name="T4" fmla="*/ 0 w 47"/>
                <a:gd name="T5" fmla="*/ 50 h 50"/>
                <a:gd name="T6" fmla="*/ 22 w 47"/>
                <a:gd name="T7" fmla="*/ 34 h 50"/>
                <a:gd name="T8" fmla="*/ 47 w 47"/>
                <a:gd name="T9" fmla="*/ 48 h 50"/>
                <a:gd name="T10" fmla="*/ 38 w 47"/>
                <a:gd name="T11" fmla="*/ 0 h 50"/>
                <a:gd name="T12" fmla="*/ 9 w 47"/>
                <a:gd name="T13" fmla="*/ 2 h 50"/>
              </a:gdLst>
              <a:ahLst/>
              <a:cxnLst>
                <a:cxn ang="0">
                  <a:pos x="T0" y="T1"/>
                </a:cxn>
                <a:cxn ang="0">
                  <a:pos x="T2" y="T3"/>
                </a:cxn>
                <a:cxn ang="0">
                  <a:pos x="T4" y="T5"/>
                </a:cxn>
                <a:cxn ang="0">
                  <a:pos x="T6" y="T7"/>
                </a:cxn>
                <a:cxn ang="0">
                  <a:pos x="T8" y="T9"/>
                </a:cxn>
                <a:cxn ang="0">
                  <a:pos x="T10" y="T11"/>
                </a:cxn>
                <a:cxn ang="0">
                  <a:pos x="T12" y="T13"/>
                </a:cxn>
              </a:cxnLst>
              <a:rect l="0" t="0" r="r" b="b"/>
              <a:pathLst>
                <a:path w="47" h="50">
                  <a:moveTo>
                    <a:pt x="9" y="2"/>
                  </a:moveTo>
                  <a:cubicBezTo>
                    <a:pt x="4" y="27"/>
                    <a:pt x="4" y="27"/>
                    <a:pt x="4" y="27"/>
                  </a:cubicBezTo>
                  <a:cubicBezTo>
                    <a:pt x="0" y="50"/>
                    <a:pt x="0" y="50"/>
                    <a:pt x="0" y="50"/>
                  </a:cubicBezTo>
                  <a:cubicBezTo>
                    <a:pt x="22" y="34"/>
                    <a:pt x="22" y="34"/>
                    <a:pt x="22" y="34"/>
                  </a:cubicBezTo>
                  <a:cubicBezTo>
                    <a:pt x="47" y="48"/>
                    <a:pt x="47" y="48"/>
                    <a:pt x="47" y="48"/>
                  </a:cubicBezTo>
                  <a:cubicBezTo>
                    <a:pt x="38" y="0"/>
                    <a:pt x="38" y="0"/>
                    <a:pt x="38" y="0"/>
                  </a:cubicBezTo>
                  <a:cubicBezTo>
                    <a:pt x="38" y="0"/>
                    <a:pt x="17" y="0"/>
                    <a:pt x="9" y="2"/>
                  </a:cubicBezTo>
                </a:path>
              </a:pathLst>
            </a:cu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061">
              <a:extLst>
                <a:ext uri="{FF2B5EF4-FFF2-40B4-BE49-F238E27FC236}">
                  <a16:creationId xmlns="" xmlns:a16="http://schemas.microsoft.com/office/drawing/2014/main" id="{3FD535D1-640A-4D83-ADCE-4409AE7883B9}"/>
                </a:ext>
              </a:extLst>
            </p:cNvPr>
            <p:cNvSpPr>
              <a:spLocks/>
            </p:cNvSpPr>
            <p:nvPr/>
          </p:nvSpPr>
          <p:spPr bwMode="auto">
            <a:xfrm>
              <a:off x="4623991" y="6298577"/>
              <a:ext cx="21283" cy="106412"/>
            </a:xfrm>
            <a:custGeom>
              <a:avLst/>
              <a:gdLst>
                <a:gd name="T0" fmla="*/ 4 w 4"/>
                <a:gd name="T1" fmla="*/ 0 h 21"/>
                <a:gd name="T2" fmla="*/ 0 w 4"/>
                <a:gd name="T3" fmla="*/ 21 h 21"/>
                <a:gd name="T4" fmla="*/ 0 w 4"/>
                <a:gd name="T5" fmla="*/ 21 h 21"/>
                <a:gd name="T6" fmla="*/ 0 w 4"/>
                <a:gd name="T7" fmla="*/ 19 h 21"/>
                <a:gd name="T8" fmla="*/ 4 w 4"/>
                <a:gd name="T9" fmla="*/ 0 h 21"/>
                <a:gd name="T10" fmla="*/ 4 w 4"/>
                <a:gd name="T11" fmla="*/ 0 h 21"/>
              </a:gdLst>
              <a:ahLst/>
              <a:cxnLst>
                <a:cxn ang="0">
                  <a:pos x="T0" y="T1"/>
                </a:cxn>
                <a:cxn ang="0">
                  <a:pos x="T2" y="T3"/>
                </a:cxn>
                <a:cxn ang="0">
                  <a:pos x="T4" y="T5"/>
                </a:cxn>
                <a:cxn ang="0">
                  <a:pos x="T6" y="T7"/>
                </a:cxn>
                <a:cxn ang="0">
                  <a:pos x="T8" y="T9"/>
                </a:cxn>
                <a:cxn ang="0">
                  <a:pos x="T10" y="T11"/>
                </a:cxn>
              </a:cxnLst>
              <a:rect l="0" t="0" r="r" b="b"/>
              <a:pathLst>
                <a:path w="4" h="21">
                  <a:moveTo>
                    <a:pt x="4" y="0"/>
                  </a:moveTo>
                  <a:cubicBezTo>
                    <a:pt x="0" y="21"/>
                    <a:pt x="0" y="21"/>
                    <a:pt x="0" y="21"/>
                  </a:cubicBezTo>
                  <a:cubicBezTo>
                    <a:pt x="0" y="21"/>
                    <a:pt x="0" y="21"/>
                    <a:pt x="0" y="21"/>
                  </a:cubicBezTo>
                  <a:cubicBezTo>
                    <a:pt x="0" y="19"/>
                    <a:pt x="0" y="19"/>
                    <a:pt x="0" y="19"/>
                  </a:cubicBezTo>
                  <a:cubicBezTo>
                    <a:pt x="4" y="0"/>
                    <a:pt x="4" y="0"/>
                    <a:pt x="4" y="0"/>
                  </a:cubicBezTo>
                  <a:cubicBezTo>
                    <a:pt x="4" y="0"/>
                    <a:pt x="4" y="0"/>
                    <a:pt x="4" y="0"/>
                  </a:cubicBezTo>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062">
              <a:extLst>
                <a:ext uri="{FF2B5EF4-FFF2-40B4-BE49-F238E27FC236}">
                  <a16:creationId xmlns="" xmlns:a16="http://schemas.microsoft.com/office/drawing/2014/main" id="{E257816A-42D7-4F6D-B398-FF814521E646}"/>
                </a:ext>
              </a:extLst>
            </p:cNvPr>
            <p:cNvSpPr>
              <a:spLocks/>
            </p:cNvSpPr>
            <p:nvPr/>
          </p:nvSpPr>
          <p:spPr bwMode="auto">
            <a:xfrm>
              <a:off x="4623991" y="6298577"/>
              <a:ext cx="85129" cy="106412"/>
            </a:xfrm>
            <a:custGeom>
              <a:avLst/>
              <a:gdLst>
                <a:gd name="T0" fmla="*/ 4 w 16"/>
                <a:gd name="T1" fmla="*/ 0 h 21"/>
                <a:gd name="T2" fmla="*/ 0 w 16"/>
                <a:gd name="T3" fmla="*/ 19 h 21"/>
                <a:gd name="T4" fmla="*/ 0 w 16"/>
                <a:gd name="T5" fmla="*/ 21 h 21"/>
                <a:gd name="T6" fmla="*/ 16 w 16"/>
                <a:gd name="T7" fmla="*/ 4 h 21"/>
                <a:gd name="T8" fmla="*/ 4 w 16"/>
                <a:gd name="T9" fmla="*/ 0 h 21"/>
              </a:gdLst>
              <a:ahLst/>
              <a:cxnLst>
                <a:cxn ang="0">
                  <a:pos x="T0" y="T1"/>
                </a:cxn>
                <a:cxn ang="0">
                  <a:pos x="T2" y="T3"/>
                </a:cxn>
                <a:cxn ang="0">
                  <a:pos x="T4" y="T5"/>
                </a:cxn>
                <a:cxn ang="0">
                  <a:pos x="T6" y="T7"/>
                </a:cxn>
                <a:cxn ang="0">
                  <a:pos x="T8" y="T9"/>
                </a:cxn>
              </a:cxnLst>
              <a:rect l="0" t="0" r="r" b="b"/>
              <a:pathLst>
                <a:path w="16" h="21">
                  <a:moveTo>
                    <a:pt x="4" y="0"/>
                  </a:moveTo>
                  <a:cubicBezTo>
                    <a:pt x="0" y="19"/>
                    <a:pt x="0" y="19"/>
                    <a:pt x="0" y="19"/>
                  </a:cubicBezTo>
                  <a:cubicBezTo>
                    <a:pt x="0" y="21"/>
                    <a:pt x="0" y="21"/>
                    <a:pt x="0" y="21"/>
                  </a:cubicBezTo>
                  <a:cubicBezTo>
                    <a:pt x="16" y="4"/>
                    <a:pt x="16" y="4"/>
                    <a:pt x="16" y="4"/>
                  </a:cubicBezTo>
                  <a:cubicBezTo>
                    <a:pt x="12" y="4"/>
                    <a:pt x="7" y="3"/>
                    <a:pt x="4" y="0"/>
                  </a:cubicBezTo>
                </a:path>
              </a:pathLst>
            </a:custGeom>
            <a:solidFill>
              <a:srgbClr val="CE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Oval 5063">
              <a:extLst>
                <a:ext uri="{FF2B5EF4-FFF2-40B4-BE49-F238E27FC236}">
                  <a16:creationId xmlns="" xmlns:a16="http://schemas.microsoft.com/office/drawing/2014/main" id="{2A3491A3-1122-4F0E-897B-6EB1DC4579C4}"/>
                </a:ext>
              </a:extLst>
            </p:cNvPr>
            <p:cNvSpPr>
              <a:spLocks noChangeArrowheads="1"/>
            </p:cNvSpPr>
            <p:nvPr/>
          </p:nvSpPr>
          <p:spPr bwMode="auto">
            <a:xfrm>
              <a:off x="4560143" y="6007711"/>
              <a:ext cx="319239" cy="319239"/>
            </a:xfrm>
            <a:prstGeom prst="ellipse">
              <a:avLst/>
            </a:pr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064">
              <a:extLst>
                <a:ext uri="{FF2B5EF4-FFF2-40B4-BE49-F238E27FC236}">
                  <a16:creationId xmlns="" xmlns:a16="http://schemas.microsoft.com/office/drawing/2014/main" id="{1EA1303A-AE7D-4028-8D46-210911E98DAE}"/>
                </a:ext>
              </a:extLst>
            </p:cNvPr>
            <p:cNvSpPr>
              <a:spLocks/>
            </p:cNvSpPr>
            <p:nvPr/>
          </p:nvSpPr>
          <p:spPr bwMode="auto">
            <a:xfrm>
              <a:off x="4560143" y="6156695"/>
              <a:ext cx="0" cy="7097"/>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65">
              <a:extLst>
                <a:ext uri="{FF2B5EF4-FFF2-40B4-BE49-F238E27FC236}">
                  <a16:creationId xmlns="" xmlns:a16="http://schemas.microsoft.com/office/drawing/2014/main" id="{3BAFA55B-133E-44F7-890B-4977D713FE74}"/>
                </a:ext>
              </a:extLst>
            </p:cNvPr>
            <p:cNvSpPr>
              <a:spLocks/>
            </p:cNvSpPr>
            <p:nvPr/>
          </p:nvSpPr>
          <p:spPr bwMode="auto">
            <a:xfrm>
              <a:off x="4560143" y="6149598"/>
              <a:ext cx="35472" cy="28375"/>
            </a:xfrm>
            <a:custGeom>
              <a:avLst/>
              <a:gdLst>
                <a:gd name="T0" fmla="*/ 6 w 6"/>
                <a:gd name="T1" fmla="*/ 0 h 5"/>
                <a:gd name="T2" fmla="*/ 0 w 6"/>
                <a:gd name="T3" fmla="*/ 0 h 5"/>
                <a:gd name="T4" fmla="*/ 0 w 6"/>
                <a:gd name="T5" fmla="*/ 1 h 5"/>
                <a:gd name="T6" fmla="*/ 0 w 6"/>
                <a:gd name="T7" fmla="*/ 2 h 5"/>
                <a:gd name="T8" fmla="*/ 0 w 6"/>
                <a:gd name="T9" fmla="*/ 5 h 5"/>
                <a:gd name="T10" fmla="*/ 6 w 6"/>
                <a:gd name="T11" fmla="*/ 5 h 5"/>
                <a:gd name="T12" fmla="*/ 6 w 6"/>
                <a:gd name="T13" fmla="*/ 4 h 5"/>
                <a:gd name="T14" fmla="*/ 6 w 6"/>
                <a:gd name="T15" fmla="*/ 4 h 5"/>
                <a:gd name="T16" fmla="*/ 6 w 6"/>
                <a:gd name="T17" fmla="*/ 4 h 5"/>
                <a:gd name="T18" fmla="*/ 6 w 6"/>
                <a:gd name="T19" fmla="*/ 4 h 5"/>
                <a:gd name="T20" fmla="*/ 6 w 6"/>
                <a:gd name="T21" fmla="*/ 4 h 5"/>
                <a:gd name="T22" fmla="*/ 6 w 6"/>
                <a:gd name="T23" fmla="*/ 4 h 5"/>
                <a:gd name="T24" fmla="*/ 6 w 6"/>
                <a:gd name="T25" fmla="*/ 4 h 5"/>
                <a:gd name="T26" fmla="*/ 6 w 6"/>
                <a:gd name="T27" fmla="*/ 4 h 5"/>
                <a:gd name="T28" fmla="*/ 6 w 6"/>
                <a:gd name="T29" fmla="*/ 4 h 5"/>
                <a:gd name="T30" fmla="*/ 6 w 6"/>
                <a:gd name="T31" fmla="*/ 4 h 5"/>
                <a:gd name="T32" fmla="*/ 6 w 6"/>
                <a:gd name="T33" fmla="*/ 4 h 5"/>
                <a:gd name="T34" fmla="*/ 6 w 6"/>
                <a:gd name="T35" fmla="*/ 3 h 5"/>
                <a:gd name="T36" fmla="*/ 6 w 6"/>
                <a:gd name="T37" fmla="*/ 3 h 5"/>
                <a:gd name="T38" fmla="*/ 6 w 6"/>
                <a:gd name="T39" fmla="*/ 3 h 5"/>
                <a:gd name="T40" fmla="*/ 6 w 6"/>
                <a:gd name="T41" fmla="*/ 3 h 5"/>
                <a:gd name="T42" fmla="*/ 6 w 6"/>
                <a:gd name="T43" fmla="*/ 3 h 5"/>
                <a:gd name="T44" fmla="*/ 6 w 6"/>
                <a:gd name="T45" fmla="*/ 2 h 5"/>
                <a:gd name="T46" fmla="*/ 6 w 6"/>
                <a:gd name="T4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6" y="0"/>
                  </a:moveTo>
                  <a:cubicBezTo>
                    <a:pt x="0" y="0"/>
                    <a:pt x="0" y="0"/>
                    <a:pt x="0" y="0"/>
                  </a:cubicBezTo>
                  <a:cubicBezTo>
                    <a:pt x="0" y="0"/>
                    <a:pt x="0" y="1"/>
                    <a:pt x="0" y="1"/>
                  </a:cubicBezTo>
                  <a:cubicBezTo>
                    <a:pt x="0" y="2"/>
                    <a:pt x="0" y="2"/>
                    <a:pt x="0" y="2"/>
                  </a:cubicBezTo>
                  <a:cubicBezTo>
                    <a:pt x="0" y="3"/>
                    <a:pt x="0" y="4"/>
                    <a:pt x="0" y="5"/>
                  </a:cubicBezTo>
                  <a:cubicBezTo>
                    <a:pt x="6" y="5"/>
                    <a:pt x="6" y="5"/>
                    <a:pt x="6" y="5"/>
                  </a:cubicBezTo>
                  <a:cubicBezTo>
                    <a:pt x="6" y="5"/>
                    <a:pt x="6" y="5"/>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1"/>
                    <a:pt x="6"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066">
              <a:extLst>
                <a:ext uri="{FF2B5EF4-FFF2-40B4-BE49-F238E27FC236}">
                  <a16:creationId xmlns="" xmlns:a16="http://schemas.microsoft.com/office/drawing/2014/main" id="{6BDCDED4-1C0C-472F-AB61-B730ADE4E35B}"/>
                </a:ext>
              </a:extLst>
            </p:cNvPr>
            <p:cNvSpPr>
              <a:spLocks/>
            </p:cNvSpPr>
            <p:nvPr/>
          </p:nvSpPr>
          <p:spPr bwMode="auto">
            <a:xfrm>
              <a:off x="4879382" y="61637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67">
              <a:extLst>
                <a:ext uri="{FF2B5EF4-FFF2-40B4-BE49-F238E27FC236}">
                  <a16:creationId xmlns="" xmlns:a16="http://schemas.microsoft.com/office/drawing/2014/main" id="{0072E574-DE2D-4CDE-A7B0-64936D01F2CD}"/>
                </a:ext>
              </a:extLst>
            </p:cNvPr>
            <p:cNvSpPr>
              <a:spLocks/>
            </p:cNvSpPr>
            <p:nvPr/>
          </p:nvSpPr>
          <p:spPr bwMode="auto">
            <a:xfrm>
              <a:off x="4858098" y="6149598"/>
              <a:ext cx="21283" cy="28375"/>
            </a:xfrm>
            <a:custGeom>
              <a:avLst/>
              <a:gdLst>
                <a:gd name="T0" fmla="*/ 5 w 5"/>
                <a:gd name="T1" fmla="*/ 0 h 5"/>
                <a:gd name="T2" fmla="*/ 0 w 5"/>
                <a:gd name="T3" fmla="*/ 0 h 5"/>
                <a:gd name="T4" fmla="*/ 0 w 5"/>
                <a:gd name="T5" fmla="*/ 3 h 5"/>
                <a:gd name="T6" fmla="*/ 0 w 5"/>
                <a:gd name="T7" fmla="*/ 5 h 5"/>
                <a:gd name="T8" fmla="*/ 5 w 5"/>
                <a:gd name="T9" fmla="*/ 5 h 5"/>
                <a:gd name="T10" fmla="*/ 5 w 5"/>
                <a:gd name="T11" fmla="*/ 2 h 5"/>
                <a:gd name="T12" fmla="*/ 5 w 5"/>
                <a:gd name="T13" fmla="*/ 2 h 5"/>
                <a:gd name="T14" fmla="*/ 5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0"/>
                  </a:moveTo>
                  <a:cubicBezTo>
                    <a:pt x="0" y="0"/>
                    <a:pt x="0" y="0"/>
                    <a:pt x="0" y="0"/>
                  </a:cubicBezTo>
                  <a:cubicBezTo>
                    <a:pt x="0" y="1"/>
                    <a:pt x="0" y="2"/>
                    <a:pt x="0" y="3"/>
                  </a:cubicBezTo>
                  <a:cubicBezTo>
                    <a:pt x="0" y="3"/>
                    <a:pt x="0" y="4"/>
                    <a:pt x="0" y="5"/>
                  </a:cubicBezTo>
                  <a:cubicBezTo>
                    <a:pt x="5" y="5"/>
                    <a:pt x="5" y="5"/>
                    <a:pt x="5" y="5"/>
                  </a:cubicBezTo>
                  <a:cubicBezTo>
                    <a:pt x="5" y="4"/>
                    <a:pt x="5" y="3"/>
                    <a:pt x="5" y="2"/>
                  </a:cubicBezTo>
                  <a:cubicBezTo>
                    <a:pt x="5" y="2"/>
                    <a:pt x="5" y="2"/>
                    <a:pt x="5" y="2"/>
                  </a:cubicBezTo>
                  <a:cubicBezTo>
                    <a:pt x="5" y="1"/>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068">
              <a:extLst>
                <a:ext uri="{FF2B5EF4-FFF2-40B4-BE49-F238E27FC236}">
                  <a16:creationId xmlns="" xmlns:a16="http://schemas.microsoft.com/office/drawing/2014/main" id="{F8E66B8D-81C3-48F7-911E-1111728B53F4}"/>
                </a:ext>
              </a:extLst>
            </p:cNvPr>
            <p:cNvSpPr>
              <a:spLocks/>
            </p:cNvSpPr>
            <p:nvPr/>
          </p:nvSpPr>
          <p:spPr bwMode="auto">
            <a:xfrm>
              <a:off x="4709120" y="6291480"/>
              <a:ext cx="28375" cy="28375"/>
            </a:xfrm>
            <a:custGeom>
              <a:avLst/>
              <a:gdLst>
                <a:gd name="T0" fmla="*/ 5 w 5"/>
                <a:gd name="T1" fmla="*/ 0 h 5"/>
                <a:gd name="T2" fmla="*/ 2 w 5"/>
                <a:gd name="T3" fmla="*/ 0 h 5"/>
                <a:gd name="T4" fmla="*/ 0 w 5"/>
                <a:gd name="T5" fmla="*/ 0 h 5"/>
                <a:gd name="T6" fmla="*/ 0 w 5"/>
                <a:gd name="T7" fmla="*/ 5 h 5"/>
                <a:gd name="T8" fmla="*/ 2 w 5"/>
                <a:gd name="T9" fmla="*/ 5 h 5"/>
                <a:gd name="T10" fmla="*/ 5 w 5"/>
                <a:gd name="T11" fmla="*/ 5 h 5"/>
                <a:gd name="T12" fmla="*/ 5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0"/>
                  </a:moveTo>
                  <a:cubicBezTo>
                    <a:pt x="4" y="0"/>
                    <a:pt x="3" y="0"/>
                    <a:pt x="2" y="0"/>
                  </a:cubicBezTo>
                  <a:cubicBezTo>
                    <a:pt x="1" y="0"/>
                    <a:pt x="0" y="0"/>
                    <a:pt x="0" y="0"/>
                  </a:cubicBezTo>
                  <a:cubicBezTo>
                    <a:pt x="0" y="5"/>
                    <a:pt x="0" y="5"/>
                    <a:pt x="0" y="5"/>
                  </a:cubicBezTo>
                  <a:cubicBezTo>
                    <a:pt x="0" y="5"/>
                    <a:pt x="1" y="5"/>
                    <a:pt x="2" y="5"/>
                  </a:cubicBezTo>
                  <a:cubicBezTo>
                    <a:pt x="3" y="5"/>
                    <a:pt x="4" y="5"/>
                    <a:pt x="5" y="5"/>
                  </a:cubicBezTo>
                  <a:cubicBezTo>
                    <a:pt x="5" y="0"/>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069">
              <a:extLst>
                <a:ext uri="{FF2B5EF4-FFF2-40B4-BE49-F238E27FC236}">
                  <a16:creationId xmlns="" xmlns:a16="http://schemas.microsoft.com/office/drawing/2014/main" id="{9A9E65BF-D6DF-4991-88CB-49B4C4A6A114}"/>
                </a:ext>
              </a:extLst>
            </p:cNvPr>
            <p:cNvSpPr>
              <a:spLocks/>
            </p:cNvSpPr>
            <p:nvPr/>
          </p:nvSpPr>
          <p:spPr bwMode="auto">
            <a:xfrm>
              <a:off x="4709120" y="6007711"/>
              <a:ext cx="28375" cy="28375"/>
            </a:xfrm>
            <a:custGeom>
              <a:avLst/>
              <a:gdLst>
                <a:gd name="T0" fmla="*/ 2 w 5"/>
                <a:gd name="T1" fmla="*/ 0 h 5"/>
                <a:gd name="T2" fmla="*/ 0 w 5"/>
                <a:gd name="T3" fmla="*/ 0 h 5"/>
                <a:gd name="T4" fmla="*/ 0 w 5"/>
                <a:gd name="T5" fmla="*/ 5 h 5"/>
                <a:gd name="T6" fmla="*/ 2 w 5"/>
                <a:gd name="T7" fmla="*/ 5 h 5"/>
                <a:gd name="T8" fmla="*/ 5 w 5"/>
                <a:gd name="T9" fmla="*/ 5 h 5"/>
                <a:gd name="T10" fmla="*/ 5 w 5"/>
                <a:gd name="T11" fmla="*/ 0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1" y="0"/>
                    <a:pt x="0" y="0"/>
                    <a:pt x="0" y="0"/>
                  </a:cubicBezTo>
                  <a:cubicBezTo>
                    <a:pt x="0" y="5"/>
                    <a:pt x="0" y="5"/>
                    <a:pt x="0" y="5"/>
                  </a:cubicBezTo>
                  <a:cubicBezTo>
                    <a:pt x="0" y="5"/>
                    <a:pt x="1" y="5"/>
                    <a:pt x="2" y="5"/>
                  </a:cubicBezTo>
                  <a:cubicBezTo>
                    <a:pt x="3" y="5"/>
                    <a:pt x="4" y="5"/>
                    <a:pt x="5" y="5"/>
                  </a:cubicBezTo>
                  <a:cubicBezTo>
                    <a:pt x="5" y="0"/>
                    <a:pt x="5" y="0"/>
                    <a:pt x="5" y="0"/>
                  </a:cubicBezTo>
                  <a:cubicBezTo>
                    <a:pt x="4" y="0"/>
                    <a:pt x="3" y="0"/>
                    <a:pt x="2"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70">
              <a:extLst>
                <a:ext uri="{FF2B5EF4-FFF2-40B4-BE49-F238E27FC236}">
                  <a16:creationId xmlns="" xmlns:a16="http://schemas.microsoft.com/office/drawing/2014/main" id="{25EB44D5-DFC4-4722-BE6D-DB0FE6012796}"/>
                </a:ext>
              </a:extLst>
            </p:cNvPr>
            <p:cNvSpPr>
              <a:spLocks/>
            </p:cNvSpPr>
            <p:nvPr/>
          </p:nvSpPr>
          <p:spPr bwMode="auto">
            <a:xfrm>
              <a:off x="4801345" y="6043186"/>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0" y="4"/>
                    <a:pt x="0" y="4"/>
                    <a:pt x="0" y="4"/>
                  </a:cubicBezTo>
                  <a:cubicBezTo>
                    <a:pt x="2" y="5"/>
                    <a:pt x="3" y="6"/>
                    <a:pt x="4" y="8"/>
                  </a:cubicBezTo>
                  <a:cubicBezTo>
                    <a:pt x="8" y="4"/>
                    <a:pt x="8" y="4"/>
                    <a:pt x="8" y="4"/>
                  </a:cubicBezTo>
                  <a:cubicBezTo>
                    <a:pt x="7" y="2"/>
                    <a:pt x="6" y="1"/>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071">
              <a:extLst>
                <a:ext uri="{FF2B5EF4-FFF2-40B4-BE49-F238E27FC236}">
                  <a16:creationId xmlns="" xmlns:a16="http://schemas.microsoft.com/office/drawing/2014/main" id="{0F3EABA5-E1F7-4961-9EDB-16536059C5E6}"/>
                </a:ext>
              </a:extLst>
            </p:cNvPr>
            <p:cNvSpPr>
              <a:spLocks/>
            </p:cNvSpPr>
            <p:nvPr/>
          </p:nvSpPr>
          <p:spPr bwMode="auto">
            <a:xfrm>
              <a:off x="4602707" y="6241824"/>
              <a:ext cx="35472" cy="42564"/>
            </a:xfrm>
            <a:custGeom>
              <a:avLst/>
              <a:gdLst>
                <a:gd name="T0" fmla="*/ 3 w 7"/>
                <a:gd name="T1" fmla="*/ 0 h 8"/>
                <a:gd name="T2" fmla="*/ 0 w 7"/>
                <a:gd name="T3" fmla="*/ 4 h 8"/>
                <a:gd name="T4" fmla="*/ 3 w 7"/>
                <a:gd name="T5" fmla="*/ 8 h 8"/>
                <a:gd name="T6" fmla="*/ 7 w 7"/>
                <a:gd name="T7" fmla="*/ 4 h 8"/>
                <a:gd name="T8" fmla="*/ 5 w 7"/>
                <a:gd name="T9" fmla="*/ 2 h 8"/>
                <a:gd name="T10" fmla="*/ 5 w 7"/>
                <a:gd name="T11" fmla="*/ 2 h 8"/>
                <a:gd name="T12" fmla="*/ 5 w 7"/>
                <a:gd name="T13" fmla="*/ 2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0" y="4"/>
                    <a:pt x="0" y="4"/>
                    <a:pt x="0" y="4"/>
                  </a:cubicBezTo>
                  <a:cubicBezTo>
                    <a:pt x="1" y="6"/>
                    <a:pt x="2" y="7"/>
                    <a:pt x="3" y="8"/>
                  </a:cubicBezTo>
                  <a:cubicBezTo>
                    <a:pt x="7" y="4"/>
                    <a:pt x="7" y="4"/>
                    <a:pt x="7" y="4"/>
                  </a:cubicBezTo>
                  <a:cubicBezTo>
                    <a:pt x="7" y="4"/>
                    <a:pt x="6" y="3"/>
                    <a:pt x="5" y="2"/>
                  </a:cubicBezTo>
                  <a:cubicBezTo>
                    <a:pt x="5" y="2"/>
                    <a:pt x="5" y="2"/>
                    <a:pt x="5" y="2"/>
                  </a:cubicBezTo>
                  <a:cubicBezTo>
                    <a:pt x="5" y="2"/>
                    <a:pt x="5" y="2"/>
                    <a:pt x="5" y="2"/>
                  </a:cubicBezTo>
                  <a:cubicBezTo>
                    <a:pt x="4" y="2"/>
                    <a:pt x="4" y="1"/>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072">
              <a:extLst>
                <a:ext uri="{FF2B5EF4-FFF2-40B4-BE49-F238E27FC236}">
                  <a16:creationId xmlns="" xmlns:a16="http://schemas.microsoft.com/office/drawing/2014/main" id="{0124A301-A012-42BB-9E10-98E9E9A0B3E5}"/>
                </a:ext>
              </a:extLst>
            </p:cNvPr>
            <p:cNvSpPr>
              <a:spLocks/>
            </p:cNvSpPr>
            <p:nvPr/>
          </p:nvSpPr>
          <p:spPr bwMode="auto">
            <a:xfrm>
              <a:off x="4602707" y="6043186"/>
              <a:ext cx="35472" cy="42564"/>
            </a:xfrm>
            <a:custGeom>
              <a:avLst/>
              <a:gdLst>
                <a:gd name="T0" fmla="*/ 3 w 7"/>
                <a:gd name="T1" fmla="*/ 0 h 8"/>
                <a:gd name="T2" fmla="*/ 0 w 7"/>
                <a:gd name="T3" fmla="*/ 4 h 8"/>
                <a:gd name="T4" fmla="*/ 3 w 7"/>
                <a:gd name="T5" fmla="*/ 8 h 8"/>
                <a:gd name="T6" fmla="*/ 5 w 7"/>
                <a:gd name="T7" fmla="*/ 6 h 8"/>
                <a:gd name="T8" fmla="*/ 5 w 7"/>
                <a:gd name="T9" fmla="*/ 5 h 8"/>
                <a:gd name="T10" fmla="*/ 5 w 7"/>
                <a:gd name="T11" fmla="*/ 5 h 8"/>
                <a:gd name="T12" fmla="*/ 7 w 7"/>
                <a:gd name="T13" fmla="*/ 4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2" y="1"/>
                    <a:pt x="1" y="2"/>
                    <a:pt x="0" y="4"/>
                  </a:cubicBezTo>
                  <a:cubicBezTo>
                    <a:pt x="3" y="8"/>
                    <a:pt x="3" y="8"/>
                    <a:pt x="3" y="8"/>
                  </a:cubicBezTo>
                  <a:cubicBezTo>
                    <a:pt x="4" y="7"/>
                    <a:pt x="5" y="6"/>
                    <a:pt x="5" y="6"/>
                  </a:cubicBezTo>
                  <a:cubicBezTo>
                    <a:pt x="5" y="5"/>
                    <a:pt x="5" y="5"/>
                    <a:pt x="5" y="5"/>
                  </a:cubicBezTo>
                  <a:cubicBezTo>
                    <a:pt x="5" y="5"/>
                    <a:pt x="5" y="5"/>
                    <a:pt x="5" y="5"/>
                  </a:cubicBezTo>
                  <a:cubicBezTo>
                    <a:pt x="6" y="5"/>
                    <a:pt x="7" y="4"/>
                    <a:pt x="7" y="4"/>
                  </a:cubicBezTo>
                  <a:cubicBezTo>
                    <a:pt x="3" y="0"/>
                    <a:pt x="3" y="0"/>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73">
              <a:extLst>
                <a:ext uri="{FF2B5EF4-FFF2-40B4-BE49-F238E27FC236}">
                  <a16:creationId xmlns="" xmlns:a16="http://schemas.microsoft.com/office/drawing/2014/main" id="{6596769E-E520-4263-8FE2-4D1BF279985B}"/>
                </a:ext>
              </a:extLst>
            </p:cNvPr>
            <p:cNvSpPr>
              <a:spLocks/>
            </p:cNvSpPr>
            <p:nvPr/>
          </p:nvSpPr>
          <p:spPr bwMode="auto">
            <a:xfrm>
              <a:off x="4801345" y="6241824"/>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3" y="2"/>
                    <a:pt x="2" y="3"/>
                    <a:pt x="0" y="4"/>
                  </a:cubicBezTo>
                  <a:cubicBezTo>
                    <a:pt x="4" y="8"/>
                    <a:pt x="4" y="8"/>
                    <a:pt x="4" y="8"/>
                  </a:cubicBezTo>
                  <a:cubicBezTo>
                    <a:pt x="6" y="7"/>
                    <a:pt x="7" y="6"/>
                    <a:pt x="8" y="4"/>
                  </a:cubicBezTo>
                  <a:cubicBezTo>
                    <a:pt x="4" y="0"/>
                    <a:pt x="4" y="0"/>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Oval 5074">
              <a:extLst>
                <a:ext uri="{FF2B5EF4-FFF2-40B4-BE49-F238E27FC236}">
                  <a16:creationId xmlns="" xmlns:a16="http://schemas.microsoft.com/office/drawing/2014/main" id="{D8A6CE1A-FE9F-40C3-BF85-3D8542CD07D4}"/>
                </a:ext>
              </a:extLst>
            </p:cNvPr>
            <p:cNvSpPr>
              <a:spLocks noChangeArrowheads="1"/>
            </p:cNvSpPr>
            <p:nvPr/>
          </p:nvSpPr>
          <p:spPr bwMode="auto">
            <a:xfrm>
              <a:off x="4595615" y="6036089"/>
              <a:ext cx="262488" cy="255391"/>
            </a:xfrm>
            <a:prstGeom prst="ellipse">
              <a:avLst/>
            </a:pr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075">
              <a:extLst>
                <a:ext uri="{FF2B5EF4-FFF2-40B4-BE49-F238E27FC236}">
                  <a16:creationId xmlns="" xmlns:a16="http://schemas.microsoft.com/office/drawing/2014/main" id="{5B789EFC-3A44-4E98-948C-EAE3213A182A}"/>
                </a:ext>
              </a:extLst>
            </p:cNvPr>
            <p:cNvSpPr>
              <a:spLocks noEditPoints="1"/>
            </p:cNvSpPr>
            <p:nvPr/>
          </p:nvSpPr>
          <p:spPr bwMode="auto">
            <a:xfrm>
              <a:off x="4602707" y="6085750"/>
              <a:ext cx="14189" cy="21283"/>
            </a:xfrm>
            <a:custGeom>
              <a:avLst/>
              <a:gdLst>
                <a:gd name="T0" fmla="*/ 0 w 3"/>
                <a:gd name="T1" fmla="*/ 5 h 5"/>
                <a:gd name="T2" fmla="*/ 0 w 3"/>
                <a:gd name="T3" fmla="*/ 5 h 5"/>
                <a:gd name="T4" fmla="*/ 0 w 3"/>
                <a:gd name="T5" fmla="*/ 5 h 5"/>
                <a:gd name="T6" fmla="*/ 3 w 3"/>
                <a:gd name="T7" fmla="*/ 0 h 5"/>
                <a:gd name="T8" fmla="*/ 0 w 3"/>
                <a:gd name="T9" fmla="*/ 5 h 5"/>
                <a:gd name="T10" fmla="*/ 3 w 3"/>
                <a:gd name="T11" fmla="*/ 0 h 5"/>
                <a:gd name="T12" fmla="*/ 3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5"/>
                  </a:moveTo>
                  <a:cubicBezTo>
                    <a:pt x="0" y="5"/>
                    <a:pt x="0" y="5"/>
                    <a:pt x="0" y="5"/>
                  </a:cubicBezTo>
                  <a:cubicBezTo>
                    <a:pt x="0" y="5"/>
                    <a:pt x="0" y="5"/>
                    <a:pt x="0" y="5"/>
                  </a:cubicBezTo>
                  <a:moveTo>
                    <a:pt x="3" y="0"/>
                  </a:moveTo>
                  <a:cubicBezTo>
                    <a:pt x="2" y="1"/>
                    <a:pt x="1" y="3"/>
                    <a:pt x="0" y="5"/>
                  </a:cubicBezTo>
                  <a:cubicBezTo>
                    <a:pt x="1" y="3"/>
                    <a:pt x="2" y="1"/>
                    <a:pt x="3" y="0"/>
                  </a:cubicBezTo>
                  <a:cubicBezTo>
                    <a:pt x="3" y="0"/>
                    <a:pt x="3" y="0"/>
                    <a:pt x="3"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076">
              <a:extLst>
                <a:ext uri="{FF2B5EF4-FFF2-40B4-BE49-F238E27FC236}">
                  <a16:creationId xmlns="" xmlns:a16="http://schemas.microsoft.com/office/drawing/2014/main" id="{9A883855-9085-4DCC-807E-D7B67DBAA826}"/>
                </a:ext>
              </a:extLst>
            </p:cNvPr>
            <p:cNvSpPr>
              <a:spLocks noEditPoints="1"/>
            </p:cNvSpPr>
            <p:nvPr/>
          </p:nvSpPr>
          <p:spPr bwMode="auto">
            <a:xfrm>
              <a:off x="4595615" y="6163787"/>
              <a:ext cx="0" cy="7097"/>
            </a:xfrm>
            <a:custGeom>
              <a:avLst/>
              <a:gdLst>
                <a:gd name="T0" fmla="*/ 2 h 2"/>
                <a:gd name="T1" fmla="*/ 2 h 2"/>
                <a:gd name="T2" fmla="*/ 2 h 2"/>
                <a:gd name="T3" fmla="*/ 2 h 2"/>
                <a:gd name="T4" fmla="*/ 2 h 2"/>
                <a:gd name="T5" fmla="*/ 2 h 2"/>
                <a:gd name="T6" fmla="*/ 2 h 2"/>
                <a:gd name="T7" fmla="*/ 2 h 2"/>
                <a:gd name="T8" fmla="*/ 2 h 2"/>
                <a:gd name="T9" fmla="*/ 2 h 2"/>
                <a:gd name="T10" fmla="*/ 2 h 2"/>
                <a:gd name="T11" fmla="*/ 2 h 2"/>
                <a:gd name="T12" fmla="*/ 2 h 2"/>
                <a:gd name="T13" fmla="*/ 2 h 2"/>
                <a:gd name="T14" fmla="*/ 2 h 2"/>
                <a:gd name="T15" fmla="*/ 1 h 2"/>
                <a:gd name="T16" fmla="*/ 2 h 2"/>
                <a:gd name="T17" fmla="*/ 1 h 2"/>
                <a:gd name="T18" fmla="*/ 1 h 2"/>
                <a:gd name="T19" fmla="*/ 1 h 2"/>
                <a:gd name="T20" fmla="*/ 1 h 2"/>
                <a:gd name="T21" fmla="*/ 0 h 2"/>
                <a:gd name="T22" fmla="*/ 1 h 2"/>
                <a:gd name="T23"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Lst>
              <a:rect l="0" t="0" r="r" b="b"/>
              <a:pathLst>
                <a:path h="2">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2"/>
                  </a:cubicBezTo>
                  <a:cubicBezTo>
                    <a:pt x="0" y="1"/>
                    <a:pt x="0" y="1"/>
                    <a:pt x="0" y="1"/>
                  </a:cubicBezTo>
                  <a:moveTo>
                    <a:pt x="0" y="1"/>
                  </a:moveTo>
                  <a:cubicBezTo>
                    <a:pt x="0" y="1"/>
                    <a:pt x="0" y="1"/>
                    <a:pt x="0" y="1"/>
                  </a:cubicBezTo>
                  <a:cubicBezTo>
                    <a:pt x="0" y="1"/>
                    <a:pt x="0" y="1"/>
                    <a:pt x="0" y="1"/>
                  </a:cubicBezTo>
                  <a:moveTo>
                    <a:pt x="0" y="0"/>
                  </a:moveTo>
                  <a:cubicBezTo>
                    <a:pt x="0" y="0"/>
                    <a:pt x="0" y="1"/>
                    <a:pt x="0" y="1"/>
                  </a:cubicBezTo>
                  <a:cubicBezTo>
                    <a:pt x="0" y="1"/>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077">
              <a:extLst>
                <a:ext uri="{FF2B5EF4-FFF2-40B4-BE49-F238E27FC236}">
                  <a16:creationId xmlns="" xmlns:a16="http://schemas.microsoft.com/office/drawing/2014/main" id="{6850B246-183A-4047-8DF6-634FC8EC8E9E}"/>
                </a:ext>
              </a:extLst>
            </p:cNvPr>
            <p:cNvSpPr>
              <a:spLocks noEditPoints="1"/>
            </p:cNvSpPr>
            <p:nvPr/>
          </p:nvSpPr>
          <p:spPr bwMode="auto">
            <a:xfrm>
              <a:off x="4638180" y="6263105"/>
              <a:ext cx="35472" cy="21283"/>
            </a:xfrm>
            <a:custGeom>
              <a:avLst/>
              <a:gdLst>
                <a:gd name="T0" fmla="*/ 6 w 6"/>
                <a:gd name="T1" fmla="*/ 4 h 4"/>
                <a:gd name="T2" fmla="*/ 6 w 6"/>
                <a:gd name="T3" fmla="*/ 4 h 4"/>
                <a:gd name="T4" fmla="*/ 6 w 6"/>
                <a:gd name="T5" fmla="*/ 4 h 4"/>
                <a:gd name="T6" fmla="*/ 0 w 6"/>
                <a:gd name="T7" fmla="*/ 0 h 4"/>
                <a:gd name="T8" fmla="*/ 0 w 6"/>
                <a:gd name="T9" fmla="*/ 0 h 4"/>
                <a:gd name="T10" fmla="*/ 6 w 6"/>
                <a:gd name="T11" fmla="*/ 4 h 4"/>
                <a:gd name="T12" fmla="*/ 0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4"/>
                  </a:moveTo>
                  <a:cubicBezTo>
                    <a:pt x="6" y="4"/>
                    <a:pt x="6" y="4"/>
                    <a:pt x="6" y="4"/>
                  </a:cubicBezTo>
                  <a:cubicBezTo>
                    <a:pt x="6" y="4"/>
                    <a:pt x="6" y="4"/>
                    <a:pt x="6" y="4"/>
                  </a:cubicBezTo>
                  <a:moveTo>
                    <a:pt x="0" y="0"/>
                  </a:moveTo>
                  <a:cubicBezTo>
                    <a:pt x="0" y="0"/>
                    <a:pt x="0" y="0"/>
                    <a:pt x="0" y="0"/>
                  </a:cubicBezTo>
                  <a:cubicBezTo>
                    <a:pt x="2" y="2"/>
                    <a:pt x="4" y="3"/>
                    <a:pt x="6" y="4"/>
                  </a:cubicBezTo>
                  <a:cubicBezTo>
                    <a:pt x="4" y="3"/>
                    <a:pt x="2" y="2"/>
                    <a:pt x="0"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078">
              <a:extLst>
                <a:ext uri="{FF2B5EF4-FFF2-40B4-BE49-F238E27FC236}">
                  <a16:creationId xmlns="" xmlns:a16="http://schemas.microsoft.com/office/drawing/2014/main" id="{163F6144-EB5F-41C9-8C16-73A4C57075FD}"/>
                </a:ext>
              </a:extLst>
            </p:cNvPr>
            <p:cNvSpPr>
              <a:spLocks noEditPoints="1"/>
            </p:cNvSpPr>
            <p:nvPr/>
          </p:nvSpPr>
          <p:spPr bwMode="auto">
            <a:xfrm>
              <a:off x="4631083" y="6256012"/>
              <a:ext cx="7097" cy="7097"/>
            </a:xfrm>
            <a:custGeom>
              <a:avLst/>
              <a:gdLst>
                <a:gd name="T0" fmla="*/ 0 w 2"/>
                <a:gd name="T1" fmla="*/ 0 h 2"/>
                <a:gd name="T2" fmla="*/ 2 w 2"/>
                <a:gd name="T3" fmla="*/ 2 h 2"/>
                <a:gd name="T4" fmla="*/ 2 w 2"/>
                <a:gd name="T5" fmla="*/ 2 h 2"/>
                <a:gd name="T6" fmla="*/ 0 w 2"/>
                <a:gd name="T7" fmla="*/ 0 h 2"/>
                <a:gd name="T8" fmla="*/ 0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cubicBezTo>
                    <a:pt x="1" y="1"/>
                    <a:pt x="2" y="2"/>
                    <a:pt x="2" y="2"/>
                  </a:cubicBezTo>
                  <a:cubicBezTo>
                    <a:pt x="2" y="2"/>
                    <a:pt x="2" y="2"/>
                    <a:pt x="2" y="2"/>
                  </a:cubicBezTo>
                  <a:cubicBezTo>
                    <a:pt x="2" y="2"/>
                    <a:pt x="1" y="1"/>
                    <a:pt x="0" y="0"/>
                  </a:cubicBezTo>
                  <a:moveTo>
                    <a:pt x="0" y="0"/>
                  </a:moveTo>
                  <a:cubicBezTo>
                    <a:pt x="0" y="0"/>
                    <a:pt x="0" y="0"/>
                    <a:pt x="0" y="0"/>
                  </a:cubicBezTo>
                  <a:cubicBezTo>
                    <a:pt x="0" y="0"/>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079">
              <a:extLst>
                <a:ext uri="{FF2B5EF4-FFF2-40B4-BE49-F238E27FC236}">
                  <a16:creationId xmlns="" xmlns:a16="http://schemas.microsoft.com/office/drawing/2014/main" id="{0E577277-EA68-4F86-B610-8DA869DD919B}"/>
                </a:ext>
              </a:extLst>
            </p:cNvPr>
            <p:cNvSpPr>
              <a:spLocks noEditPoints="1"/>
            </p:cNvSpPr>
            <p:nvPr/>
          </p:nvSpPr>
          <p:spPr bwMode="auto">
            <a:xfrm>
              <a:off x="4616896" y="6071561"/>
              <a:ext cx="14189" cy="14189"/>
            </a:xfrm>
            <a:custGeom>
              <a:avLst/>
              <a:gdLst>
                <a:gd name="T0" fmla="*/ 2 w 2"/>
                <a:gd name="T1" fmla="*/ 1 h 3"/>
                <a:gd name="T2" fmla="*/ 0 w 2"/>
                <a:gd name="T3" fmla="*/ 3 h 3"/>
                <a:gd name="T4" fmla="*/ 0 w 2"/>
                <a:gd name="T5" fmla="*/ 3 h 3"/>
                <a:gd name="T6" fmla="*/ 2 w 2"/>
                <a:gd name="T7" fmla="*/ 1 h 3"/>
                <a:gd name="T8" fmla="*/ 2 w 2"/>
                <a:gd name="T9" fmla="*/ 0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1" y="2"/>
                    <a:pt x="0" y="3"/>
                  </a:cubicBezTo>
                  <a:cubicBezTo>
                    <a:pt x="0" y="3"/>
                    <a:pt x="0" y="3"/>
                    <a:pt x="0" y="3"/>
                  </a:cubicBezTo>
                  <a:cubicBezTo>
                    <a:pt x="1" y="2"/>
                    <a:pt x="2" y="1"/>
                    <a:pt x="2" y="1"/>
                  </a:cubicBezTo>
                  <a:moveTo>
                    <a:pt x="2" y="0"/>
                  </a:moveTo>
                  <a:cubicBezTo>
                    <a:pt x="2" y="0"/>
                    <a:pt x="2" y="0"/>
                    <a:pt x="2" y="0"/>
                  </a:cubicBezTo>
                  <a:cubicBezTo>
                    <a:pt x="2" y="0"/>
                    <a:pt x="2" y="0"/>
                    <a:pt x="2"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080">
              <a:extLst>
                <a:ext uri="{FF2B5EF4-FFF2-40B4-BE49-F238E27FC236}">
                  <a16:creationId xmlns="" xmlns:a16="http://schemas.microsoft.com/office/drawing/2014/main" id="{1DF4288A-E70D-430E-A3BE-692E1FA00250}"/>
                </a:ext>
              </a:extLst>
            </p:cNvPr>
            <p:cNvSpPr>
              <a:spLocks/>
            </p:cNvSpPr>
            <p:nvPr/>
          </p:nvSpPr>
          <p:spPr bwMode="auto">
            <a:xfrm>
              <a:off x="4595615" y="6036089"/>
              <a:ext cx="134790" cy="255391"/>
            </a:xfrm>
            <a:custGeom>
              <a:avLst/>
              <a:gdLst>
                <a:gd name="T0" fmla="*/ 25 w 26"/>
                <a:gd name="T1" fmla="*/ 0 h 51"/>
                <a:gd name="T2" fmla="*/ 9 w 26"/>
                <a:gd name="T3" fmla="*/ 6 h 51"/>
                <a:gd name="T4" fmla="*/ 7 w 26"/>
                <a:gd name="T5" fmla="*/ 7 h 51"/>
                <a:gd name="T6" fmla="*/ 7 w 26"/>
                <a:gd name="T7" fmla="*/ 7 h 51"/>
                <a:gd name="T8" fmla="*/ 7 w 26"/>
                <a:gd name="T9" fmla="*/ 8 h 51"/>
                <a:gd name="T10" fmla="*/ 5 w 26"/>
                <a:gd name="T11" fmla="*/ 10 h 51"/>
                <a:gd name="T12" fmla="*/ 2 w 26"/>
                <a:gd name="T13" fmla="*/ 15 h 51"/>
                <a:gd name="T14" fmla="*/ 2 w 26"/>
                <a:gd name="T15" fmla="*/ 15 h 51"/>
                <a:gd name="T16" fmla="*/ 2 w 26"/>
                <a:gd name="T17" fmla="*/ 15 h 51"/>
                <a:gd name="T18" fmla="*/ 0 w 26"/>
                <a:gd name="T19" fmla="*/ 25 h 51"/>
                <a:gd name="T20" fmla="*/ 0 w 26"/>
                <a:gd name="T21" fmla="*/ 26 h 51"/>
                <a:gd name="T22" fmla="*/ 0 w 26"/>
                <a:gd name="T23" fmla="*/ 26 h 51"/>
                <a:gd name="T24" fmla="*/ 0 w 26"/>
                <a:gd name="T25" fmla="*/ 26 h 51"/>
                <a:gd name="T26" fmla="*/ 0 w 26"/>
                <a:gd name="T27" fmla="*/ 26 h 51"/>
                <a:gd name="T28" fmla="*/ 0 w 26"/>
                <a:gd name="T29" fmla="*/ 27 h 51"/>
                <a:gd name="T30" fmla="*/ 0 w 26"/>
                <a:gd name="T31" fmla="*/ 27 h 51"/>
                <a:gd name="T32" fmla="*/ 0 w 26"/>
                <a:gd name="T33" fmla="*/ 27 h 51"/>
                <a:gd name="T34" fmla="*/ 0 w 26"/>
                <a:gd name="T35" fmla="*/ 27 h 51"/>
                <a:gd name="T36" fmla="*/ 0 w 26"/>
                <a:gd name="T37" fmla="*/ 27 h 51"/>
                <a:gd name="T38" fmla="*/ 0 w 26"/>
                <a:gd name="T39" fmla="*/ 27 h 51"/>
                <a:gd name="T40" fmla="*/ 0 w 26"/>
                <a:gd name="T41" fmla="*/ 27 h 51"/>
                <a:gd name="T42" fmla="*/ 0 w 26"/>
                <a:gd name="T43" fmla="*/ 27 h 51"/>
                <a:gd name="T44" fmla="*/ 0 w 26"/>
                <a:gd name="T45" fmla="*/ 27 h 51"/>
                <a:gd name="T46" fmla="*/ 0 w 26"/>
                <a:gd name="T47" fmla="*/ 27 h 51"/>
                <a:gd name="T48" fmla="*/ 0 w 26"/>
                <a:gd name="T49" fmla="*/ 27 h 51"/>
                <a:gd name="T50" fmla="*/ 6 w 26"/>
                <a:gd name="T51" fmla="*/ 42 h 51"/>
                <a:gd name="T52" fmla="*/ 7 w 26"/>
                <a:gd name="T53" fmla="*/ 43 h 51"/>
                <a:gd name="T54" fmla="*/ 7 w 26"/>
                <a:gd name="T55" fmla="*/ 43 h 51"/>
                <a:gd name="T56" fmla="*/ 7 w 26"/>
                <a:gd name="T57" fmla="*/ 43 h 51"/>
                <a:gd name="T58" fmla="*/ 9 w 26"/>
                <a:gd name="T59" fmla="*/ 45 h 51"/>
                <a:gd name="T60" fmla="*/ 15 w 26"/>
                <a:gd name="T61" fmla="*/ 49 h 51"/>
                <a:gd name="T62" fmla="*/ 15 w 26"/>
                <a:gd name="T63" fmla="*/ 49 h 51"/>
                <a:gd name="T64" fmla="*/ 15 w 26"/>
                <a:gd name="T65" fmla="*/ 49 h 51"/>
                <a:gd name="T66" fmla="*/ 25 w 26"/>
                <a:gd name="T67" fmla="*/ 51 h 51"/>
                <a:gd name="T68" fmla="*/ 26 w 26"/>
                <a:gd name="T69" fmla="*/ 51 h 51"/>
                <a:gd name="T70" fmla="*/ 26 w 26"/>
                <a:gd name="T71" fmla="*/ 0 h 51"/>
                <a:gd name="T72" fmla="*/ 25 w 26"/>
                <a:gd name="T7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51">
                  <a:moveTo>
                    <a:pt x="25" y="0"/>
                  </a:moveTo>
                  <a:cubicBezTo>
                    <a:pt x="19" y="0"/>
                    <a:pt x="13" y="2"/>
                    <a:pt x="9" y="6"/>
                  </a:cubicBezTo>
                  <a:cubicBezTo>
                    <a:pt x="8" y="7"/>
                    <a:pt x="8" y="7"/>
                    <a:pt x="7" y="7"/>
                  </a:cubicBezTo>
                  <a:cubicBezTo>
                    <a:pt x="7" y="7"/>
                    <a:pt x="7" y="7"/>
                    <a:pt x="7" y="7"/>
                  </a:cubicBezTo>
                  <a:cubicBezTo>
                    <a:pt x="7" y="7"/>
                    <a:pt x="7" y="7"/>
                    <a:pt x="7" y="8"/>
                  </a:cubicBezTo>
                  <a:cubicBezTo>
                    <a:pt x="7" y="8"/>
                    <a:pt x="6" y="9"/>
                    <a:pt x="5" y="10"/>
                  </a:cubicBezTo>
                  <a:cubicBezTo>
                    <a:pt x="4" y="11"/>
                    <a:pt x="3" y="13"/>
                    <a:pt x="2" y="15"/>
                  </a:cubicBezTo>
                  <a:cubicBezTo>
                    <a:pt x="2" y="15"/>
                    <a:pt x="2" y="15"/>
                    <a:pt x="2" y="15"/>
                  </a:cubicBezTo>
                  <a:cubicBezTo>
                    <a:pt x="2" y="15"/>
                    <a:pt x="2" y="15"/>
                    <a:pt x="2" y="15"/>
                  </a:cubicBezTo>
                  <a:cubicBezTo>
                    <a:pt x="1" y="18"/>
                    <a:pt x="0" y="22"/>
                    <a:pt x="0" y="25"/>
                  </a:cubicBezTo>
                  <a:cubicBezTo>
                    <a:pt x="0" y="25"/>
                    <a:pt x="0" y="26"/>
                    <a:pt x="0" y="26"/>
                  </a:cubicBezTo>
                  <a:cubicBezTo>
                    <a:pt x="0" y="26"/>
                    <a:pt x="0" y="26"/>
                    <a:pt x="0" y="26"/>
                  </a:cubicBezTo>
                  <a:cubicBezTo>
                    <a:pt x="0" y="26"/>
                    <a:pt x="0" y="26"/>
                    <a:pt x="0" y="26"/>
                  </a:cubicBezTo>
                  <a:cubicBezTo>
                    <a:pt x="0" y="26"/>
                    <a:pt x="0" y="26"/>
                    <a:pt x="0" y="26"/>
                  </a:cubicBezTo>
                  <a:cubicBezTo>
                    <a:pt x="0" y="26"/>
                    <a:pt x="0" y="26"/>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33"/>
                    <a:pt x="2" y="38"/>
                    <a:pt x="6" y="42"/>
                  </a:cubicBezTo>
                  <a:cubicBezTo>
                    <a:pt x="6" y="43"/>
                    <a:pt x="7" y="43"/>
                    <a:pt x="7" y="43"/>
                  </a:cubicBezTo>
                  <a:cubicBezTo>
                    <a:pt x="7" y="43"/>
                    <a:pt x="7" y="43"/>
                    <a:pt x="7" y="43"/>
                  </a:cubicBezTo>
                  <a:cubicBezTo>
                    <a:pt x="7" y="43"/>
                    <a:pt x="7" y="43"/>
                    <a:pt x="7" y="43"/>
                  </a:cubicBezTo>
                  <a:cubicBezTo>
                    <a:pt x="8" y="44"/>
                    <a:pt x="9" y="45"/>
                    <a:pt x="9" y="45"/>
                  </a:cubicBezTo>
                  <a:cubicBezTo>
                    <a:pt x="11" y="47"/>
                    <a:pt x="13" y="48"/>
                    <a:pt x="15" y="49"/>
                  </a:cubicBezTo>
                  <a:cubicBezTo>
                    <a:pt x="15" y="49"/>
                    <a:pt x="15" y="49"/>
                    <a:pt x="15" y="49"/>
                  </a:cubicBezTo>
                  <a:cubicBezTo>
                    <a:pt x="15" y="49"/>
                    <a:pt x="15" y="49"/>
                    <a:pt x="15" y="49"/>
                  </a:cubicBezTo>
                  <a:cubicBezTo>
                    <a:pt x="18" y="50"/>
                    <a:pt x="22" y="51"/>
                    <a:pt x="25" y="51"/>
                  </a:cubicBezTo>
                  <a:cubicBezTo>
                    <a:pt x="26" y="51"/>
                    <a:pt x="26" y="51"/>
                    <a:pt x="26" y="51"/>
                  </a:cubicBezTo>
                  <a:cubicBezTo>
                    <a:pt x="26" y="0"/>
                    <a:pt x="26" y="0"/>
                    <a:pt x="26" y="0"/>
                  </a:cubicBezTo>
                  <a:cubicBezTo>
                    <a:pt x="26" y="0"/>
                    <a:pt x="26" y="0"/>
                    <a:pt x="25"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Rectangle 5081">
              <a:extLst>
                <a:ext uri="{FF2B5EF4-FFF2-40B4-BE49-F238E27FC236}">
                  <a16:creationId xmlns="" xmlns:a16="http://schemas.microsoft.com/office/drawing/2014/main" id="{AD2C886A-B357-4C6D-81ED-C897D63B798B}"/>
                </a:ext>
              </a:extLst>
            </p:cNvPr>
            <p:cNvSpPr>
              <a:spLocks noChangeArrowheads="1"/>
            </p:cNvSpPr>
            <p:nvPr/>
          </p:nvSpPr>
          <p:spPr bwMode="auto">
            <a:xfrm>
              <a:off x="4730401" y="5851643"/>
              <a:ext cx="468217"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5082">
              <a:extLst>
                <a:ext uri="{FF2B5EF4-FFF2-40B4-BE49-F238E27FC236}">
                  <a16:creationId xmlns="" xmlns:a16="http://schemas.microsoft.com/office/drawing/2014/main" id="{C790A76D-A3D8-4FB2-9A61-E22F19BB9776}"/>
                </a:ext>
              </a:extLst>
            </p:cNvPr>
            <p:cNvSpPr>
              <a:spLocks noChangeArrowheads="1"/>
            </p:cNvSpPr>
            <p:nvPr/>
          </p:nvSpPr>
          <p:spPr bwMode="auto">
            <a:xfrm>
              <a:off x="4765873" y="5922583"/>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083">
              <a:extLst>
                <a:ext uri="{FF2B5EF4-FFF2-40B4-BE49-F238E27FC236}">
                  <a16:creationId xmlns="" xmlns:a16="http://schemas.microsoft.com/office/drawing/2014/main" id="{EDC52490-DE64-4728-A1CC-064777A24172}"/>
                </a:ext>
              </a:extLst>
            </p:cNvPr>
            <p:cNvSpPr>
              <a:spLocks noEditPoints="1"/>
            </p:cNvSpPr>
            <p:nvPr/>
          </p:nvSpPr>
          <p:spPr bwMode="auto">
            <a:xfrm>
              <a:off x="5134773" y="6142506"/>
              <a:ext cx="141882" cy="92226"/>
            </a:xfrm>
            <a:custGeom>
              <a:avLst/>
              <a:gdLst>
                <a:gd name="T0" fmla="*/ 15 w 28"/>
                <a:gd name="T1" fmla="*/ 17 h 18"/>
                <a:gd name="T2" fmla="*/ 16 w 28"/>
                <a:gd name="T3" fmla="*/ 18 h 18"/>
                <a:gd name="T4" fmla="*/ 19 w 28"/>
                <a:gd name="T5" fmla="*/ 16 h 18"/>
                <a:gd name="T6" fmla="*/ 23 w 28"/>
                <a:gd name="T7" fmla="*/ 13 h 18"/>
                <a:gd name="T8" fmla="*/ 25 w 28"/>
                <a:gd name="T9" fmla="*/ 12 h 18"/>
                <a:gd name="T10" fmla="*/ 25 w 28"/>
                <a:gd name="T11" fmla="*/ 13 h 18"/>
                <a:gd name="T12" fmla="*/ 26 w 28"/>
                <a:gd name="T13" fmla="*/ 14 h 18"/>
                <a:gd name="T14" fmla="*/ 28 w 28"/>
                <a:gd name="T15" fmla="*/ 11 h 18"/>
                <a:gd name="T16" fmla="*/ 27 w 28"/>
                <a:gd name="T17" fmla="*/ 10 h 18"/>
                <a:gd name="T18" fmla="*/ 27 w 28"/>
                <a:gd name="T19" fmla="*/ 10 h 18"/>
                <a:gd name="T20" fmla="*/ 26 w 28"/>
                <a:gd name="T21" fmla="*/ 6 h 18"/>
                <a:gd name="T22" fmla="*/ 20 w 28"/>
                <a:gd name="T23" fmla="*/ 2 h 18"/>
                <a:gd name="T24" fmla="*/ 16 w 28"/>
                <a:gd name="T25" fmla="*/ 4 h 18"/>
                <a:gd name="T26" fmla="*/ 18 w 28"/>
                <a:gd name="T27" fmla="*/ 10 h 18"/>
                <a:gd name="T28" fmla="*/ 17 w 28"/>
                <a:gd name="T29" fmla="*/ 10 h 18"/>
                <a:gd name="T30" fmla="*/ 16 w 28"/>
                <a:gd name="T31" fmla="*/ 10 h 18"/>
                <a:gd name="T32" fmla="*/ 11 w 28"/>
                <a:gd name="T33" fmla="*/ 8 h 18"/>
                <a:gd name="T34" fmla="*/ 11 w 28"/>
                <a:gd name="T35" fmla="*/ 6 h 18"/>
                <a:gd name="T36" fmla="*/ 12 w 28"/>
                <a:gd name="T37" fmla="*/ 2 h 18"/>
                <a:gd name="T38" fmla="*/ 7 w 28"/>
                <a:gd name="T39" fmla="*/ 0 h 18"/>
                <a:gd name="T40" fmla="*/ 2 w 28"/>
                <a:gd name="T41" fmla="*/ 2 h 18"/>
                <a:gd name="T42" fmla="*/ 6 w 28"/>
                <a:gd name="T43" fmla="*/ 16 h 18"/>
                <a:gd name="T44" fmla="*/ 8 w 28"/>
                <a:gd name="T45" fmla="*/ 14 h 18"/>
                <a:gd name="T46" fmla="*/ 5 w 28"/>
                <a:gd name="T47" fmla="*/ 4 h 18"/>
                <a:gd name="T48" fmla="*/ 7 w 28"/>
                <a:gd name="T49" fmla="*/ 3 h 18"/>
                <a:gd name="T50" fmla="*/ 9 w 28"/>
                <a:gd name="T51" fmla="*/ 3 h 18"/>
                <a:gd name="T52" fmla="*/ 8 w 28"/>
                <a:gd name="T53" fmla="*/ 5 h 18"/>
                <a:gd name="T54" fmla="*/ 8 w 28"/>
                <a:gd name="T55" fmla="*/ 10 h 18"/>
                <a:gd name="T56" fmla="*/ 15 w 28"/>
                <a:gd name="T57" fmla="*/ 13 h 18"/>
                <a:gd name="T58" fmla="*/ 15 w 28"/>
                <a:gd name="T59" fmla="*/ 17 h 18"/>
                <a:gd name="T60" fmla="*/ 19 w 28"/>
                <a:gd name="T61" fmla="*/ 6 h 18"/>
                <a:gd name="T62" fmla="*/ 20 w 28"/>
                <a:gd name="T63" fmla="*/ 5 h 18"/>
                <a:gd name="T64" fmla="*/ 20 w 28"/>
                <a:gd name="T65" fmla="*/ 5 h 18"/>
                <a:gd name="T66" fmla="*/ 24 w 28"/>
                <a:gd name="T67" fmla="*/ 8 h 18"/>
                <a:gd name="T68" fmla="*/ 24 w 28"/>
                <a:gd name="T69" fmla="*/ 9 h 18"/>
                <a:gd name="T70" fmla="*/ 24 w 28"/>
                <a:gd name="T71" fmla="*/ 8 h 18"/>
                <a:gd name="T72" fmla="*/ 22 w 28"/>
                <a:gd name="T73" fmla="*/ 10 h 18"/>
                <a:gd name="T74" fmla="*/ 21 w 28"/>
                <a:gd name="T75" fmla="*/ 10 h 18"/>
                <a:gd name="T76" fmla="*/ 21 w 28"/>
                <a:gd name="T77" fmla="*/ 10 h 18"/>
                <a:gd name="T78" fmla="*/ 21 w 28"/>
                <a:gd name="T79" fmla="*/ 9 h 18"/>
                <a:gd name="T80" fmla="*/ 19 w 28"/>
                <a:gd name="T8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8">
                  <a:moveTo>
                    <a:pt x="15" y="17"/>
                  </a:moveTo>
                  <a:cubicBezTo>
                    <a:pt x="15" y="18"/>
                    <a:pt x="15" y="18"/>
                    <a:pt x="16" y="18"/>
                  </a:cubicBezTo>
                  <a:cubicBezTo>
                    <a:pt x="17" y="18"/>
                    <a:pt x="18" y="17"/>
                    <a:pt x="19" y="16"/>
                  </a:cubicBezTo>
                  <a:cubicBezTo>
                    <a:pt x="23" y="13"/>
                    <a:pt x="23" y="13"/>
                    <a:pt x="23" y="13"/>
                  </a:cubicBezTo>
                  <a:cubicBezTo>
                    <a:pt x="24" y="13"/>
                    <a:pt x="24" y="13"/>
                    <a:pt x="25" y="12"/>
                  </a:cubicBezTo>
                  <a:cubicBezTo>
                    <a:pt x="25" y="13"/>
                    <a:pt x="25" y="13"/>
                    <a:pt x="25" y="13"/>
                  </a:cubicBezTo>
                  <a:cubicBezTo>
                    <a:pt x="26" y="14"/>
                    <a:pt x="26" y="14"/>
                    <a:pt x="26" y="14"/>
                  </a:cubicBezTo>
                  <a:cubicBezTo>
                    <a:pt x="28" y="11"/>
                    <a:pt x="28" y="11"/>
                    <a:pt x="28" y="11"/>
                  </a:cubicBezTo>
                  <a:cubicBezTo>
                    <a:pt x="27" y="10"/>
                    <a:pt x="27" y="10"/>
                    <a:pt x="27" y="10"/>
                  </a:cubicBezTo>
                  <a:cubicBezTo>
                    <a:pt x="27" y="10"/>
                    <a:pt x="27" y="10"/>
                    <a:pt x="27" y="10"/>
                  </a:cubicBezTo>
                  <a:cubicBezTo>
                    <a:pt x="27" y="9"/>
                    <a:pt x="27" y="7"/>
                    <a:pt x="26" y="6"/>
                  </a:cubicBezTo>
                  <a:cubicBezTo>
                    <a:pt x="25" y="4"/>
                    <a:pt x="22" y="2"/>
                    <a:pt x="20" y="2"/>
                  </a:cubicBezTo>
                  <a:cubicBezTo>
                    <a:pt x="18" y="2"/>
                    <a:pt x="17" y="3"/>
                    <a:pt x="16" y="4"/>
                  </a:cubicBezTo>
                  <a:cubicBezTo>
                    <a:pt x="16" y="6"/>
                    <a:pt x="17" y="9"/>
                    <a:pt x="18" y="10"/>
                  </a:cubicBezTo>
                  <a:cubicBezTo>
                    <a:pt x="17" y="10"/>
                    <a:pt x="17" y="10"/>
                    <a:pt x="17" y="10"/>
                  </a:cubicBezTo>
                  <a:cubicBezTo>
                    <a:pt x="17" y="10"/>
                    <a:pt x="17" y="10"/>
                    <a:pt x="16" y="10"/>
                  </a:cubicBezTo>
                  <a:cubicBezTo>
                    <a:pt x="12" y="9"/>
                    <a:pt x="11" y="8"/>
                    <a:pt x="11" y="8"/>
                  </a:cubicBezTo>
                  <a:cubicBezTo>
                    <a:pt x="10" y="8"/>
                    <a:pt x="11" y="7"/>
                    <a:pt x="11" y="6"/>
                  </a:cubicBezTo>
                  <a:cubicBezTo>
                    <a:pt x="12" y="5"/>
                    <a:pt x="12" y="3"/>
                    <a:pt x="12" y="2"/>
                  </a:cubicBezTo>
                  <a:cubicBezTo>
                    <a:pt x="11" y="0"/>
                    <a:pt x="9" y="0"/>
                    <a:pt x="7" y="0"/>
                  </a:cubicBezTo>
                  <a:cubicBezTo>
                    <a:pt x="4" y="0"/>
                    <a:pt x="3" y="1"/>
                    <a:pt x="2" y="2"/>
                  </a:cubicBezTo>
                  <a:cubicBezTo>
                    <a:pt x="0" y="6"/>
                    <a:pt x="5" y="14"/>
                    <a:pt x="6" y="16"/>
                  </a:cubicBezTo>
                  <a:cubicBezTo>
                    <a:pt x="8" y="14"/>
                    <a:pt x="8" y="14"/>
                    <a:pt x="8" y="14"/>
                  </a:cubicBezTo>
                  <a:cubicBezTo>
                    <a:pt x="6" y="11"/>
                    <a:pt x="4" y="5"/>
                    <a:pt x="5" y="4"/>
                  </a:cubicBezTo>
                  <a:cubicBezTo>
                    <a:pt x="5" y="3"/>
                    <a:pt x="6" y="3"/>
                    <a:pt x="7" y="3"/>
                  </a:cubicBezTo>
                  <a:cubicBezTo>
                    <a:pt x="8" y="3"/>
                    <a:pt x="9" y="3"/>
                    <a:pt x="9" y="3"/>
                  </a:cubicBezTo>
                  <a:cubicBezTo>
                    <a:pt x="9" y="4"/>
                    <a:pt x="8" y="4"/>
                    <a:pt x="8" y="5"/>
                  </a:cubicBezTo>
                  <a:cubicBezTo>
                    <a:pt x="8" y="6"/>
                    <a:pt x="7" y="8"/>
                    <a:pt x="8" y="10"/>
                  </a:cubicBezTo>
                  <a:cubicBezTo>
                    <a:pt x="9" y="11"/>
                    <a:pt x="11" y="12"/>
                    <a:pt x="15" y="13"/>
                  </a:cubicBezTo>
                  <a:cubicBezTo>
                    <a:pt x="13" y="16"/>
                    <a:pt x="14" y="17"/>
                    <a:pt x="15" y="17"/>
                  </a:cubicBezTo>
                  <a:close/>
                  <a:moveTo>
                    <a:pt x="19" y="6"/>
                  </a:moveTo>
                  <a:cubicBezTo>
                    <a:pt x="19" y="6"/>
                    <a:pt x="19" y="5"/>
                    <a:pt x="20" y="5"/>
                  </a:cubicBezTo>
                  <a:cubicBezTo>
                    <a:pt x="20" y="5"/>
                    <a:pt x="20" y="5"/>
                    <a:pt x="20" y="5"/>
                  </a:cubicBezTo>
                  <a:cubicBezTo>
                    <a:pt x="21" y="5"/>
                    <a:pt x="23" y="6"/>
                    <a:pt x="24" y="8"/>
                  </a:cubicBezTo>
                  <a:cubicBezTo>
                    <a:pt x="24" y="8"/>
                    <a:pt x="24" y="8"/>
                    <a:pt x="24" y="9"/>
                  </a:cubicBezTo>
                  <a:cubicBezTo>
                    <a:pt x="24" y="8"/>
                    <a:pt x="24" y="8"/>
                    <a:pt x="24" y="8"/>
                  </a:cubicBezTo>
                  <a:cubicBezTo>
                    <a:pt x="22" y="10"/>
                    <a:pt x="22" y="10"/>
                    <a:pt x="22" y="10"/>
                  </a:cubicBezTo>
                  <a:cubicBezTo>
                    <a:pt x="21" y="10"/>
                    <a:pt x="21" y="10"/>
                    <a:pt x="21" y="10"/>
                  </a:cubicBezTo>
                  <a:cubicBezTo>
                    <a:pt x="21" y="10"/>
                    <a:pt x="21" y="10"/>
                    <a:pt x="21" y="10"/>
                  </a:cubicBezTo>
                  <a:cubicBezTo>
                    <a:pt x="21" y="9"/>
                    <a:pt x="21" y="9"/>
                    <a:pt x="21" y="9"/>
                  </a:cubicBezTo>
                  <a:cubicBezTo>
                    <a:pt x="20" y="8"/>
                    <a:pt x="19" y="6"/>
                    <a:pt x="19" y="6"/>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084">
              <a:extLst>
                <a:ext uri="{FF2B5EF4-FFF2-40B4-BE49-F238E27FC236}">
                  <a16:creationId xmlns="" xmlns:a16="http://schemas.microsoft.com/office/drawing/2014/main" id="{455A5C20-1CCC-45E1-9C2A-27E54A95F0CE}"/>
                </a:ext>
              </a:extLst>
            </p:cNvPr>
            <p:cNvSpPr>
              <a:spLocks/>
            </p:cNvSpPr>
            <p:nvPr/>
          </p:nvSpPr>
          <p:spPr bwMode="auto">
            <a:xfrm>
              <a:off x="5226993" y="6213446"/>
              <a:ext cx="63848" cy="42564"/>
            </a:xfrm>
            <a:custGeom>
              <a:avLst/>
              <a:gdLst>
                <a:gd name="T0" fmla="*/ 13 w 13"/>
                <a:gd name="T1" fmla="*/ 4 h 9"/>
                <a:gd name="T2" fmla="*/ 13 w 13"/>
                <a:gd name="T3" fmla="*/ 1 h 9"/>
                <a:gd name="T4" fmla="*/ 0 w 13"/>
                <a:gd name="T5" fmla="*/ 7 h 9"/>
                <a:gd name="T6" fmla="*/ 2 w 13"/>
                <a:gd name="T7" fmla="*/ 9 h 9"/>
                <a:gd name="T8" fmla="*/ 13 w 13"/>
                <a:gd name="T9" fmla="*/ 4 h 9"/>
              </a:gdLst>
              <a:ahLst/>
              <a:cxnLst>
                <a:cxn ang="0">
                  <a:pos x="T0" y="T1"/>
                </a:cxn>
                <a:cxn ang="0">
                  <a:pos x="T2" y="T3"/>
                </a:cxn>
                <a:cxn ang="0">
                  <a:pos x="T4" y="T5"/>
                </a:cxn>
                <a:cxn ang="0">
                  <a:pos x="T6" y="T7"/>
                </a:cxn>
                <a:cxn ang="0">
                  <a:pos x="T8" y="T9"/>
                </a:cxn>
              </a:cxnLst>
              <a:rect l="0" t="0" r="r" b="b"/>
              <a:pathLst>
                <a:path w="13" h="9">
                  <a:moveTo>
                    <a:pt x="13" y="4"/>
                  </a:moveTo>
                  <a:cubicBezTo>
                    <a:pt x="13" y="1"/>
                    <a:pt x="13" y="1"/>
                    <a:pt x="13" y="1"/>
                  </a:cubicBezTo>
                  <a:cubicBezTo>
                    <a:pt x="5" y="0"/>
                    <a:pt x="0" y="7"/>
                    <a:pt x="0" y="7"/>
                  </a:cubicBezTo>
                  <a:cubicBezTo>
                    <a:pt x="2" y="9"/>
                    <a:pt x="2" y="9"/>
                    <a:pt x="2" y="9"/>
                  </a:cubicBezTo>
                  <a:cubicBezTo>
                    <a:pt x="2" y="9"/>
                    <a:pt x="6" y="3"/>
                    <a:pt x="13" y="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a:extLst>
              <a:ext uri="{FF2B5EF4-FFF2-40B4-BE49-F238E27FC236}">
                <a16:creationId xmlns="" xmlns:a16="http://schemas.microsoft.com/office/drawing/2014/main" id="{2CD961E7-B027-4695-A439-A77701B45E58}"/>
              </a:ext>
            </a:extLst>
          </p:cNvPr>
          <p:cNvSpPr/>
          <p:nvPr/>
        </p:nvSpPr>
        <p:spPr>
          <a:xfrm>
            <a:off x="3635896" y="4965367"/>
            <a:ext cx="2201244" cy="369332"/>
          </a:xfrm>
          <a:prstGeom prst="rect">
            <a:avLst/>
          </a:prstGeom>
        </p:spPr>
        <p:txBody>
          <a:bodyPr wrap="none">
            <a:spAutoFit/>
          </a:bodyPr>
          <a:lstStyle/>
          <a:p>
            <a:pPr fontAlgn="base"/>
            <a:r>
              <a:rPr lang="en-US" i="1" dirty="0">
                <a:solidFill>
                  <a:schemeClr val="bg1">
                    <a:lumMod val="65000"/>
                  </a:schemeClr>
                </a:solidFill>
                <a:latin typeface="Open Sans"/>
              </a:rPr>
              <a:t>Devils in the details.</a:t>
            </a:r>
            <a:endParaRPr lang="en-US" i="1" dirty="0">
              <a:solidFill>
                <a:schemeClr val="bg1">
                  <a:lumMod val="65000"/>
                </a:schemeClr>
              </a:solidFill>
              <a:effectLst/>
              <a:latin typeface="Open Sans"/>
            </a:endParaRPr>
          </a:p>
        </p:txBody>
      </p:sp>
    </p:spTree>
    <p:extLst>
      <p:ext uri="{BB962C8B-B14F-4D97-AF65-F5344CB8AC3E}">
        <p14:creationId xmlns:p14="http://schemas.microsoft.com/office/powerpoint/2010/main" val="938679121"/>
      </p:ext>
    </p:extLst>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选题背景和意义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0882" y="3136678"/>
            <a:ext cx="152337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背景和意义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895526" y="2101012"/>
            <a:ext cx="11079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可预报性问题</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实际效益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交叉学科</a:t>
            </a:r>
          </a:p>
        </p:txBody>
      </p:sp>
      <p:sp>
        <p:nvSpPr>
          <p:cNvPr id="51" name="TextBox 50"/>
          <p:cNvSpPr txBox="1"/>
          <p:nvPr/>
        </p:nvSpPr>
        <p:spPr>
          <a:xfrm>
            <a:off x="5003522" y="2031695"/>
            <a:ext cx="2916183" cy="461665"/>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事件的可预报性研究一直是国内外</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学术界研究的热点问题。</a:t>
            </a: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31150" y="3146724"/>
            <a:ext cx="2762295" cy="46166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获得目标观测敏感区，提高</a:t>
            </a:r>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的可预报性。</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76056" y="4343375"/>
            <a:ext cx="223651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计算机科学 </a:t>
            </a:r>
            <a:r>
              <a:rPr lang="en-US" altLang="zh-CN" sz="1200" dirty="0">
                <a:solidFill>
                  <a:schemeClr val="bg1"/>
                </a:solidFill>
                <a:latin typeface="微软雅黑" panose="020B0503020204020204" pitchFamily="34" charset="-122"/>
                <a:ea typeface="微软雅黑" panose="020B0503020204020204" pitchFamily="34" charset="-122"/>
              </a:rPr>
              <a:t>&amp;&amp;</a:t>
            </a:r>
            <a:r>
              <a:rPr lang="zh-CN" altLang="en-US" sz="1200" dirty="0">
                <a:solidFill>
                  <a:schemeClr val="bg1"/>
                </a:solidFill>
                <a:latin typeface="微软雅黑" panose="020B0503020204020204" pitchFamily="34" charset="-122"/>
                <a:ea typeface="微软雅黑" panose="020B0503020204020204" pitchFamily="34" charset="-122"/>
              </a:rPr>
              <a:t> 大气海洋科学</a:t>
            </a:r>
          </a:p>
        </p:txBody>
      </p:sp>
    </p:spTree>
    <p:extLst>
      <p:ext uri="{BB962C8B-B14F-4D97-AF65-F5344CB8AC3E}">
        <p14:creationId xmlns:p14="http://schemas.microsoft.com/office/powerpoint/2010/main" val="2836619330"/>
      </p:ext>
    </p:extLst>
  </p:cSld>
  <p:clrMapOvr>
    <a:masterClrMapping/>
  </p:clrMapOvr>
  <p:transition spd="med">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71600" y="1566132"/>
            <a:ext cx="40163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初始扰动（</a:t>
            </a:r>
            <a:r>
              <a:rPr lang="en-US" altLang="zh-CN" sz="2000" dirty="0">
                <a:latin typeface="微软雅黑" panose="020B0503020204020204" pitchFamily="34" charset="-122"/>
                <a:ea typeface="微软雅黑" panose="020B0503020204020204" pitchFamily="34" charset="-122"/>
              </a:rPr>
              <a:t>Initial P</a:t>
            </a:r>
            <a:r>
              <a:rPr lang="en-US" sz="2000" dirty="0">
                <a:latin typeface="微软雅黑" panose="020B0503020204020204" pitchFamily="34" charset="-122"/>
                <a:ea typeface="微软雅黑" panose="020B0503020204020204" pitchFamily="34" charset="-122"/>
              </a:rPr>
              <a:t>erturbation</a:t>
            </a:r>
            <a:r>
              <a:rPr lang="zh-CN" altLang="en-US" sz="2000" dirty="0">
                <a:latin typeface="微软雅黑" panose="020B0503020204020204" pitchFamily="34" charset="-122"/>
                <a:ea typeface="微软雅黑" panose="020B0503020204020204" pitchFamily="34" charset="-122"/>
              </a:rPr>
              <a:t>）</a:t>
            </a:r>
          </a:p>
        </p:txBody>
      </p:sp>
      <p:sp>
        <p:nvSpPr>
          <p:cNvPr id="62" name="TextBox 61"/>
          <p:cNvSpPr txBox="1"/>
          <p:nvPr/>
        </p:nvSpPr>
        <p:spPr>
          <a:xfrm>
            <a:off x="977461" y="2924944"/>
            <a:ext cx="41729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智能算法（</a:t>
            </a:r>
            <a:r>
              <a:rPr lang="en-US" altLang="zh-CN" sz="2000" dirty="0">
                <a:latin typeface="微软雅黑" panose="020B0503020204020204" pitchFamily="34" charset="-122"/>
                <a:ea typeface="微软雅黑" panose="020B0503020204020204" pitchFamily="34" charset="-122"/>
              </a:rPr>
              <a:t>Artificial Algorithm</a:t>
            </a:r>
            <a:r>
              <a:rPr lang="zh-CN" altLang="en-US" sz="2000" dirty="0">
                <a:latin typeface="微软雅黑" panose="020B0503020204020204" pitchFamily="34" charset="-122"/>
                <a:ea typeface="微软雅黑" panose="020B0503020204020204" pitchFamily="34" charset="-122"/>
              </a:rPr>
              <a:t>）</a:t>
            </a:r>
          </a:p>
        </p:txBody>
      </p:sp>
      <p:sp>
        <p:nvSpPr>
          <p:cNvPr id="23" name="TextBox 22"/>
          <p:cNvSpPr txBox="1"/>
          <p:nvPr/>
        </p:nvSpPr>
        <p:spPr>
          <a:xfrm>
            <a:off x="1001126" y="1973960"/>
            <a:ext cx="184731" cy="415498"/>
          </a:xfrm>
          <a:prstGeom prst="rect">
            <a:avLst/>
          </a:prstGeom>
          <a:noFill/>
        </p:spPr>
        <p:txBody>
          <a:bodyPr wrap="none" rtlCol="0">
            <a:spAutoFit/>
          </a:bodyPr>
          <a:lstStyle/>
          <a:p>
            <a:endParaRPr lang="zh-CN" altLang="en-US" sz="1050" dirty="0">
              <a:latin typeface="微软雅黑" panose="020B0503020204020204" pitchFamily="34" charset="-122"/>
              <a:ea typeface="微软雅黑" panose="020B0503020204020204" pitchFamily="34" charset="-122"/>
            </a:endParaRP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2119494" y="3421811"/>
            <a:ext cx="4036682"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最优化问题的一种求解思路；</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将智能算法应用于</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求解（本课题组相关工作）。</a:t>
            </a:r>
            <a:endParaRPr lang="en-US" altLang="zh-CN" sz="1200" dirty="0">
              <a:latin typeface="微软雅黑" panose="020B0503020204020204" pitchFamily="34" charset="-122"/>
              <a:ea typeface="微软雅黑" panose="020B0503020204020204" pitchFamily="34" charset="-122"/>
            </a:endParaRPr>
          </a:p>
        </p:txBody>
      </p:sp>
      <p:sp>
        <p:nvSpPr>
          <p:cNvPr id="41" name="TextBox 61">
            <a:extLst>
              <a:ext uri="{FF2B5EF4-FFF2-40B4-BE49-F238E27FC236}">
                <a16:creationId xmlns="" xmlns:a16="http://schemas.microsoft.com/office/drawing/2014/main" id="{0BC71808-54A6-4054-83C8-D2934E8E834C}"/>
              </a:ext>
            </a:extLst>
          </p:cNvPr>
          <p:cNvSpPr txBox="1"/>
          <p:nvPr/>
        </p:nvSpPr>
        <p:spPr>
          <a:xfrm>
            <a:off x="971600" y="4365104"/>
            <a:ext cx="352160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气候模式（</a:t>
            </a:r>
            <a:r>
              <a:rPr lang="en-US" altLang="zh-CN" sz="2000" dirty="0">
                <a:latin typeface="微软雅黑" panose="020B0503020204020204" pitchFamily="34" charset="-122"/>
                <a:ea typeface="微软雅黑" panose="020B0503020204020204" pitchFamily="34" charset="-122"/>
              </a:rPr>
              <a:t>Climate Model</a:t>
            </a:r>
            <a:r>
              <a:rPr lang="zh-CN" altLang="en-US" sz="2000" dirty="0">
                <a:latin typeface="微软雅黑" panose="020B0503020204020204" pitchFamily="34" charset="-122"/>
                <a:ea typeface="微软雅黑" panose="020B0503020204020204" pitchFamily="34" charset="-122"/>
              </a:rPr>
              <a:t>）</a:t>
            </a:r>
          </a:p>
        </p:txBody>
      </p:sp>
      <p:sp>
        <p:nvSpPr>
          <p:cNvPr id="51" name="TextBox 65">
            <a:extLst>
              <a:ext uri="{FF2B5EF4-FFF2-40B4-BE49-F238E27FC236}">
                <a16:creationId xmlns="" xmlns:a16="http://schemas.microsoft.com/office/drawing/2014/main" id="{BA67980A-A26E-45C6-B6CD-D26B985B4168}"/>
              </a:ext>
            </a:extLst>
          </p:cNvPr>
          <p:cNvSpPr txBox="1"/>
          <p:nvPr/>
        </p:nvSpPr>
        <p:spPr>
          <a:xfrm>
            <a:off x="2119494" y="4870901"/>
            <a:ext cx="3127779"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对气候变化的一种数值模拟；</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各模式间相互作用，海量计算得到结果。</a:t>
            </a:r>
            <a:endParaRPr lang="en-US" altLang="zh-CN" sz="1200" dirty="0">
              <a:latin typeface="微软雅黑" panose="020B0503020204020204" pitchFamily="34" charset="-122"/>
              <a:ea typeface="微软雅黑" panose="020B0503020204020204" pitchFamily="34" charset="-122"/>
            </a:endParaRPr>
          </a:p>
        </p:txBody>
      </p:sp>
      <p:sp>
        <p:nvSpPr>
          <p:cNvPr id="54" name="TextBox 65">
            <a:extLst>
              <a:ext uri="{FF2B5EF4-FFF2-40B4-BE49-F238E27FC236}">
                <a16:creationId xmlns="" xmlns:a16="http://schemas.microsoft.com/office/drawing/2014/main" id="{02AE4DDF-D462-4148-BAC7-DB93F3D3DD21}"/>
              </a:ext>
            </a:extLst>
          </p:cNvPr>
          <p:cNvSpPr txBox="1"/>
          <p:nvPr/>
        </p:nvSpPr>
        <p:spPr>
          <a:xfrm>
            <a:off x="2119494" y="2077704"/>
            <a:ext cx="5737468"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线性（奇异向量，</a:t>
            </a:r>
            <a:r>
              <a:rPr lang="en-US" altLang="zh-CN" sz="1200" dirty="0">
                <a:latin typeface="微软雅黑" panose="020B0503020204020204" pitchFamily="34" charset="-122"/>
                <a:ea typeface="微软雅黑" panose="020B0503020204020204" pitchFamily="34" charset="-122"/>
              </a:rPr>
              <a:t>SV</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非线性（</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方法，</a:t>
            </a:r>
            <a:r>
              <a:rPr lang="en-US" altLang="zh-CN" sz="1200" dirty="0">
                <a:latin typeface="微软雅黑" panose="020B0503020204020204" pitchFamily="34" charset="-122"/>
                <a:ea typeface="微软雅黑" panose="020B0503020204020204" pitchFamily="34" charset="-122"/>
              </a:rPr>
              <a:t> 2003</a:t>
            </a:r>
            <a:r>
              <a:rPr lang="zh-CN" altLang="en-US" sz="1200" dirty="0">
                <a:latin typeface="微软雅黑" panose="020B0503020204020204" pitchFamily="34" charset="-122"/>
                <a:ea typeface="微软雅黑" panose="020B0503020204020204" pitchFamily="34" charset="-122"/>
              </a:rPr>
              <a:t>年提出，一直在发展）；</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预报时刻具有最大非线性发展。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p:transition spd="med">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4615" y="-6610"/>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 xmlns:a16="http://schemas.microsoft.com/office/drawing/2014/main" id="{0AA6D2C9-5976-422B-A661-AF060040B2E2}"/>
              </a:ext>
            </a:extLst>
          </p:cNvPr>
          <p:cNvSpPr/>
          <p:nvPr/>
        </p:nvSpPr>
        <p:spPr>
          <a:xfrm>
            <a:off x="827584" y="1752856"/>
            <a:ext cx="8136904" cy="369332"/>
          </a:xfrm>
          <a:prstGeom prst="rect">
            <a:avLst/>
          </a:prstGeom>
        </p:spPr>
        <p:txBody>
          <a:bodyPr wrap="square">
            <a:spAutoFit/>
          </a:bodyPr>
          <a:lstStyle/>
          <a:p>
            <a:r>
              <a:rPr lang="en-US" u="sng" dirty="0">
                <a:solidFill>
                  <a:srgbClr val="FF0000"/>
                </a:solidFill>
                <a:latin typeface="微软雅黑" panose="020B0503020204020204" pitchFamily="34" charset="-122"/>
                <a:ea typeface="微软雅黑" panose="020B0503020204020204" pitchFamily="34" charset="-122"/>
              </a:rPr>
              <a:t>CTS-</a:t>
            </a:r>
            <a:r>
              <a:rPr lang="en-US" u="sng" dirty="0" err="1">
                <a:solidFill>
                  <a:srgbClr val="FF0000"/>
                </a:solidFill>
                <a:latin typeface="微软雅黑" panose="020B0503020204020204" pitchFamily="34" charset="-122"/>
                <a:ea typeface="微软雅黑" panose="020B0503020204020204" pitchFamily="34" charset="-122"/>
              </a:rPr>
              <a:t>SS</a:t>
            </a:r>
            <a:r>
              <a:rPr lang="en-US" dirty="0" err="1">
                <a:latin typeface="微软雅黑" panose="020B0503020204020204" pitchFamily="34" charset="-122"/>
                <a:ea typeface="微软雅黑" panose="020B0503020204020204" pitchFamily="34" charset="-122"/>
              </a:rPr>
              <a:t>求解</a:t>
            </a:r>
            <a:r>
              <a:rPr lang="en-US" u="sng" dirty="0" err="1">
                <a:solidFill>
                  <a:srgbClr val="FF0000"/>
                </a:solidFill>
                <a:latin typeface="微软雅黑" panose="020B0503020204020204" pitchFamily="34" charset="-122"/>
                <a:ea typeface="微软雅黑" panose="020B0503020204020204" pitchFamily="34" charset="-122"/>
              </a:rPr>
              <a:t>GFDL</a:t>
            </a:r>
            <a:r>
              <a:rPr lang="en-US" u="sng" dirty="0">
                <a:solidFill>
                  <a:srgbClr val="FF0000"/>
                </a:solidFill>
                <a:latin typeface="微软雅黑" panose="020B0503020204020204" pitchFamily="34" charset="-122"/>
                <a:ea typeface="微软雅黑" panose="020B0503020204020204" pitchFamily="34" charset="-122"/>
              </a:rPr>
              <a:t> </a:t>
            </a:r>
            <a:r>
              <a:rPr lang="en-US" u="sng" dirty="0" err="1">
                <a:solidFill>
                  <a:srgbClr val="FF0000"/>
                </a:solidFill>
                <a:latin typeface="微软雅黑" panose="020B0503020204020204" pitchFamily="34" charset="-122"/>
                <a:ea typeface="微软雅黑" panose="020B0503020204020204" pitchFamily="34" charset="-122"/>
              </a:rPr>
              <a:t>CM</a:t>
            </a:r>
            <a:r>
              <a:rPr lang="en-US" dirty="0" err="1">
                <a:latin typeface="微软雅黑" panose="020B0503020204020204" pitchFamily="34" charset="-122"/>
                <a:ea typeface="微软雅黑" panose="020B0503020204020204" pitchFamily="34" charset="-122"/>
              </a:rPr>
              <a:t>模式</a:t>
            </a:r>
            <a:r>
              <a:rPr lang="en-US" u="sng" dirty="0" err="1">
                <a:solidFill>
                  <a:srgbClr val="FF0000"/>
                </a:solidFill>
                <a:latin typeface="微软雅黑" panose="020B0503020204020204" pitchFamily="34" charset="-122"/>
                <a:ea typeface="微软雅黑" panose="020B0503020204020204" pitchFamily="34" charset="-122"/>
              </a:rPr>
              <a:t>CNOP</a:t>
            </a:r>
            <a:r>
              <a:rPr lang="en-US" dirty="0" err="1">
                <a:latin typeface="微软雅黑" panose="020B0503020204020204" pitchFamily="34" charset="-122"/>
                <a:ea typeface="微软雅黑" panose="020B0503020204020204" pitchFamily="34" charset="-122"/>
              </a:rPr>
              <a:t>及其在</a:t>
            </a:r>
            <a:r>
              <a:rPr lang="en-US" u="sng" dirty="0" err="1">
                <a:solidFill>
                  <a:srgbClr val="FF0000"/>
                </a:solidFill>
                <a:latin typeface="微软雅黑" panose="020B0503020204020204" pitchFamily="34" charset="-122"/>
                <a:ea typeface="微软雅黑" panose="020B0503020204020204" pitchFamily="34" charset="-122"/>
              </a:rPr>
              <a:t>ENSO事件最快增长初始误差</a:t>
            </a:r>
            <a:r>
              <a:rPr lang="en-US" dirty="0" err="1">
                <a:latin typeface="微软雅黑" panose="020B0503020204020204" pitchFamily="34" charset="-122"/>
                <a:ea typeface="微软雅黑" panose="020B0503020204020204" pitchFamily="34" charset="-122"/>
              </a:rPr>
              <a:t>中的应用</a:t>
            </a:r>
            <a:endParaRPr lang="en-US" dirty="0"/>
          </a:p>
        </p:txBody>
      </p:sp>
      <p:sp>
        <p:nvSpPr>
          <p:cNvPr id="27" name="TextBox 7">
            <a:extLst>
              <a:ext uri="{FF2B5EF4-FFF2-40B4-BE49-F238E27FC236}">
                <a16:creationId xmlns="" xmlns:a16="http://schemas.microsoft.com/office/drawing/2014/main" id="{FE1C372A-1ED4-4CDC-B790-1F78510B9C62}"/>
              </a:ext>
            </a:extLst>
          </p:cNvPr>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相关概念介绍</a:t>
            </a:r>
          </a:p>
        </p:txBody>
      </p:sp>
      <p:cxnSp>
        <p:nvCxnSpPr>
          <p:cNvPr id="32" name="直接箭头连接符 31">
            <a:extLst>
              <a:ext uri="{FF2B5EF4-FFF2-40B4-BE49-F238E27FC236}">
                <a16:creationId xmlns="" xmlns:a16="http://schemas.microsoft.com/office/drawing/2014/main" id="{CC8EC2C4-01DD-4697-B494-A1E1A9A14F47}"/>
              </a:ext>
            </a:extLst>
          </p:cNvPr>
          <p:cNvCxnSpPr>
            <a:cxnSpLocks/>
          </p:cNvCxnSpPr>
          <p:nvPr/>
        </p:nvCxnSpPr>
        <p:spPr>
          <a:xfrm>
            <a:off x="1403648" y="2072246"/>
            <a:ext cx="0" cy="5167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C3C9D9A9-4FBD-45FC-AD11-95E1F034FABF}"/>
              </a:ext>
            </a:extLst>
          </p:cNvPr>
          <p:cNvCxnSpPr>
            <a:cxnSpLocks/>
          </p:cNvCxnSpPr>
          <p:nvPr/>
        </p:nvCxnSpPr>
        <p:spPr>
          <a:xfrm>
            <a:off x="2718629" y="2082094"/>
            <a:ext cx="0" cy="26414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E738DA61-C26B-44AC-9C33-7C586BAA6442}"/>
              </a:ext>
            </a:extLst>
          </p:cNvPr>
          <p:cNvCxnSpPr>
            <a:cxnSpLocks/>
          </p:cNvCxnSpPr>
          <p:nvPr/>
        </p:nvCxnSpPr>
        <p:spPr>
          <a:xfrm flipH="1">
            <a:off x="4063142" y="2072246"/>
            <a:ext cx="1" cy="9794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 xmlns:a16="http://schemas.microsoft.com/office/drawing/2014/main" id="{04FFC272-FAA7-4626-B9A0-8CFE571CB7E8}"/>
              </a:ext>
            </a:extLst>
          </p:cNvPr>
          <p:cNvCxnSpPr>
            <a:cxnSpLocks/>
          </p:cNvCxnSpPr>
          <p:nvPr/>
        </p:nvCxnSpPr>
        <p:spPr>
          <a:xfrm>
            <a:off x="6660232" y="2072246"/>
            <a:ext cx="0" cy="195895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24">
            <a:extLst>
              <a:ext uri="{FF2B5EF4-FFF2-40B4-BE49-F238E27FC236}">
                <a16:creationId xmlns="" xmlns:a16="http://schemas.microsoft.com/office/drawing/2014/main" id="{C8729CE6-C307-42CB-9901-07527381FAB2}"/>
              </a:ext>
            </a:extLst>
          </p:cNvPr>
          <p:cNvSpPr/>
          <p:nvPr/>
        </p:nvSpPr>
        <p:spPr>
          <a:xfrm>
            <a:off x="481838" y="266183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改进的连续禁忌搜索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寻优方法</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1" name="圆角矩形 24">
            <a:extLst>
              <a:ext uri="{FF2B5EF4-FFF2-40B4-BE49-F238E27FC236}">
                <a16:creationId xmlns="" xmlns:a16="http://schemas.microsoft.com/office/drawing/2014/main" id="{96082CC1-8126-4D17-869D-F40976CDEF5B}"/>
              </a:ext>
            </a:extLst>
          </p:cNvPr>
          <p:cNvSpPr/>
          <p:nvPr/>
        </p:nvSpPr>
        <p:spPr>
          <a:xfrm>
            <a:off x="1796819" y="479869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气候模式，用于模拟气候态发展（求解环境）</a:t>
            </a:r>
          </a:p>
        </p:txBody>
      </p:sp>
      <p:sp>
        <p:nvSpPr>
          <p:cNvPr id="52" name="圆角矩形 24">
            <a:extLst>
              <a:ext uri="{FF2B5EF4-FFF2-40B4-BE49-F238E27FC236}">
                <a16:creationId xmlns="" xmlns:a16="http://schemas.microsoft.com/office/drawing/2014/main" id="{ED16B0DE-82E7-41D4-B044-A51EFCA392E1}"/>
              </a:ext>
            </a:extLst>
          </p:cNvPr>
          <p:cNvSpPr/>
          <p:nvPr/>
        </p:nvSpPr>
        <p:spPr>
          <a:xfrm>
            <a:off x="3141333" y="3121641"/>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条件非线性最优扰动（求解方法）</a:t>
            </a:r>
          </a:p>
        </p:txBody>
      </p:sp>
      <p:sp>
        <p:nvSpPr>
          <p:cNvPr id="53" name="圆角矩形 24">
            <a:extLst>
              <a:ext uri="{FF2B5EF4-FFF2-40B4-BE49-F238E27FC236}">
                <a16:creationId xmlns="" xmlns:a16="http://schemas.microsoft.com/office/drawing/2014/main" id="{03B6EDBA-56AB-45A1-9AB6-95BEDCF4F9F9}"/>
              </a:ext>
            </a:extLst>
          </p:cNvPr>
          <p:cNvSpPr/>
          <p:nvPr/>
        </p:nvSpPr>
        <p:spPr>
          <a:xfrm>
            <a:off x="5738422" y="4156782"/>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厄尔尼诺</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南方涛动现象（求解问题）</a:t>
            </a:r>
          </a:p>
        </p:txBody>
      </p:sp>
    </p:spTree>
    <p:extLst>
      <p:ext uri="{BB962C8B-B14F-4D97-AF65-F5344CB8AC3E}">
        <p14:creationId xmlns:p14="http://schemas.microsoft.com/office/powerpoint/2010/main" val="2829476139"/>
      </p:ext>
    </p:extLst>
  </p:cSld>
  <p:clrMapOvr>
    <a:masterClrMapping/>
  </p:clrMapOvr>
  <p:transition spd="med">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实验难点与解决方案</a:t>
            </a:r>
          </a:p>
        </p:txBody>
      </p:sp>
      <p:sp>
        <p:nvSpPr>
          <p:cNvPr id="16" name="TextBox 15"/>
          <p:cNvSpPr txBox="1"/>
          <p:nvPr/>
        </p:nvSpPr>
        <p:spPr>
          <a:xfrm>
            <a:off x="4729514" y="2844657"/>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主要实验难点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解决方案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p:transition spd="med">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主要实验难点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914471" y="2862165"/>
            <a:ext cx="1119798"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1.</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模式移植</a:t>
            </a:r>
          </a:p>
        </p:txBody>
      </p:sp>
      <p:sp>
        <p:nvSpPr>
          <p:cNvPr id="45" name="TextBox 49"/>
          <p:cNvSpPr txBox="1">
            <a:spLocks noChangeArrowheads="1"/>
          </p:cNvSpPr>
          <p:nvPr/>
        </p:nvSpPr>
        <p:spPr bwMode="auto">
          <a:xfrm>
            <a:off x="1361179" y="3144395"/>
            <a:ext cx="2468936"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模式运算量过大，运行前需要</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移植到超算中心。</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模式是在服务器上动态运行的，</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如何实现轮询以及时获得结果。</a:t>
            </a:r>
            <a:endParaRPr lang="en-US" altLang="zh-CN" sz="1200" dirty="0">
              <a:solidFill>
                <a:srgbClr val="909090"/>
              </a:solidFill>
              <a:latin typeface="微软雅黑" pitchFamily="34" charset="-122"/>
            </a:endParaRPr>
          </a:p>
        </p:txBody>
      </p:sp>
      <p:sp>
        <p:nvSpPr>
          <p:cNvPr id="55" name="TextBox 34"/>
          <p:cNvSpPr txBox="1">
            <a:spLocks noChangeArrowheads="1"/>
          </p:cNvSpPr>
          <p:nvPr/>
        </p:nvSpPr>
        <p:spPr bwMode="auto">
          <a:xfrm>
            <a:off x="1677469" y="4385095"/>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原始数据维度过高，直接应用</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智能算法求解难以收敛。</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如何判断结果，其是</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否为最快增长初始误差？</a:t>
            </a:r>
            <a:endParaRPr lang="zh-CN" altLang="en-US" sz="1200" dirty="0">
              <a:solidFill>
                <a:srgbClr val="909090"/>
              </a:solidFill>
              <a:latin typeface="微软雅黑" pitchFamily="34" charset="-122"/>
            </a:endParaRP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21386" y="238701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3.</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技术实现</a:t>
            </a:r>
          </a:p>
        </p:txBody>
      </p:sp>
      <p:sp>
        <p:nvSpPr>
          <p:cNvPr id="61" name="TextBox 46"/>
          <p:cNvSpPr txBox="1"/>
          <p:nvPr/>
        </p:nvSpPr>
        <p:spPr>
          <a:xfrm>
            <a:off x="1341691"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2.</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数据降维</a:t>
            </a:r>
          </a:p>
        </p:txBody>
      </p:sp>
      <p:sp>
        <p:nvSpPr>
          <p:cNvPr id="62" name="TextBox 46"/>
          <p:cNvSpPr txBox="1"/>
          <p:nvPr/>
        </p:nvSpPr>
        <p:spPr>
          <a:xfrm>
            <a:off x="5743033" y="3830742"/>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4.</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295524138"/>
      </p:ext>
    </p:extLst>
  </p:cSld>
  <p:clrMapOvr>
    <a:masterClrMapping/>
  </p:clrMapOvr>
  <p:transition spd="med">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6610"/>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46">
            <a:extLst>
              <a:ext uri="{FF2B5EF4-FFF2-40B4-BE49-F238E27FC236}">
                <a16:creationId xmlns="" xmlns:a16="http://schemas.microsoft.com/office/drawing/2014/main" id="{18A57166-29B5-42C1-8CC5-9A0A1F8B67CA}"/>
              </a:ext>
            </a:extLst>
          </p:cNvPr>
          <p:cNvSpPr txBox="1"/>
          <p:nvPr/>
        </p:nvSpPr>
        <p:spPr>
          <a:xfrm>
            <a:off x="970604" y="1048461"/>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模式移植</a:t>
            </a:r>
          </a:p>
        </p:txBody>
      </p:sp>
      <p:sp>
        <p:nvSpPr>
          <p:cNvPr id="2" name="文本框 1">
            <a:extLst>
              <a:ext uri="{FF2B5EF4-FFF2-40B4-BE49-F238E27FC236}">
                <a16:creationId xmlns="" xmlns:a16="http://schemas.microsoft.com/office/drawing/2014/main" id="{61A0FF85-8FCD-4F09-B849-7BF7368B5631}"/>
              </a:ext>
            </a:extLst>
          </p:cNvPr>
          <p:cNvSpPr txBox="1"/>
          <p:nvPr/>
        </p:nvSpPr>
        <p:spPr>
          <a:xfrm>
            <a:off x="2242368" y="2336608"/>
            <a:ext cx="568962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模式使用</a:t>
            </a:r>
            <a:r>
              <a:rPr lang="en-US" dirty="0">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ortran</a:t>
            </a:r>
            <a:r>
              <a:rPr lang="zh-CN" altLang="en-US" dirty="0">
                <a:latin typeface="微软雅黑" panose="020B0503020204020204" pitchFamily="34" charset="-122"/>
                <a:ea typeface="微软雅黑" panose="020B0503020204020204" pitchFamily="34" charset="-122"/>
              </a:rPr>
              <a:t>语言编写（由</a:t>
            </a:r>
            <a:r>
              <a:rPr lang="zh-CN" altLang="en-US" dirty="0" smtClean="0">
                <a:latin typeface="微软雅黑" panose="020B0503020204020204" pitchFamily="34" charset="-122"/>
                <a:ea typeface="微软雅黑" panose="020B0503020204020204" pitchFamily="34" charset="-122"/>
              </a:rPr>
              <a:t>中科院海洋所</a:t>
            </a:r>
            <a:r>
              <a:rPr lang="zh-CN" altLang="en-US" dirty="0">
                <a:latin typeface="微软雅黑" panose="020B0503020204020204" pitchFamily="34" charset="-122"/>
                <a:ea typeface="微软雅黑" panose="020B0503020204020204" pitchFamily="34" charset="-122"/>
              </a:rPr>
              <a:t>提供）</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移植到“天河二号”超级计算中心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输入文件与编译器版本问题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906586"/>
      </p:ext>
    </p:extLst>
  </p:cSld>
  <p:clrMapOvr>
    <a:masterClrMapping/>
  </p:clrMapOvr>
  <p:transition spd="med">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1661</Words>
  <Application>Microsoft Macintosh PowerPoint</Application>
  <PresentationFormat>On-screen Show (4:3)</PresentationFormat>
  <Paragraphs>361</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Bodoni MT</vt:lpstr>
      <vt:lpstr>Calibri</vt:lpstr>
      <vt:lpstr>Open Sans</vt:lpstr>
      <vt:lpstr>宋体</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Peng Cheng</cp:lastModifiedBy>
  <cp:revision>571</cp:revision>
  <dcterms:created xsi:type="dcterms:W3CDTF">2015-07-08T10:50:36Z</dcterms:created>
  <dcterms:modified xsi:type="dcterms:W3CDTF">2017-06-03T15:08:11Z</dcterms:modified>
</cp:coreProperties>
</file>