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6" r:id="rId1"/>
  </p:sldMasterIdLst>
  <p:notesMasterIdLst>
    <p:notesMasterId r:id="rId32"/>
  </p:notesMasterIdLst>
  <p:sldIdLst>
    <p:sldId id="295" r:id="rId2"/>
    <p:sldId id="258" r:id="rId3"/>
    <p:sldId id="264" r:id="rId4"/>
    <p:sldId id="269" r:id="rId5"/>
    <p:sldId id="270" r:id="rId6"/>
    <p:sldId id="273" r:id="rId7"/>
    <p:sldId id="275" r:id="rId8"/>
    <p:sldId id="276" r:id="rId9"/>
    <p:sldId id="297" r:id="rId10"/>
    <p:sldId id="298" r:id="rId11"/>
    <p:sldId id="301" r:id="rId12"/>
    <p:sldId id="304" r:id="rId13"/>
    <p:sldId id="299" r:id="rId14"/>
    <p:sldId id="300" r:id="rId15"/>
    <p:sldId id="281" r:id="rId16"/>
    <p:sldId id="278" r:id="rId17"/>
    <p:sldId id="279" r:id="rId18"/>
    <p:sldId id="285" r:id="rId19"/>
    <p:sldId id="282" r:id="rId20"/>
    <p:sldId id="283" r:id="rId21"/>
    <p:sldId id="284" r:id="rId22"/>
    <p:sldId id="286" r:id="rId23"/>
    <p:sldId id="287" r:id="rId24"/>
    <p:sldId id="290" r:id="rId25"/>
    <p:sldId id="291" r:id="rId26"/>
    <p:sldId id="292" r:id="rId27"/>
    <p:sldId id="293" r:id="rId28"/>
    <p:sldId id="294" r:id="rId29"/>
    <p:sldId id="303" r:id="rId30"/>
    <p:sldId id="302" r:id="rId31"/>
  </p:sldIdLst>
  <p:sldSz cx="9144000" cy="6858000" type="screen4x3"/>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6" autoAdjust="0"/>
    <p:restoredTop sz="94675"/>
  </p:normalViewPr>
  <p:slideViewPr>
    <p:cSldViewPr>
      <p:cViewPr varScale="1">
        <p:scale>
          <a:sx n="108" d="100"/>
          <a:sy n="108" d="100"/>
        </p:scale>
        <p:origin x="172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AE5F92-84F3-453A-A2D0-DF016B3E2CD2}" type="datetimeFigureOut">
              <a:rPr lang="zh-CN" altLang="en-US" smtClean="0"/>
              <a:t>2017/6/4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1D8317-3E66-4CBC-B0CB-E0D7DB0EAD7C}" type="slidenum">
              <a:rPr lang="zh-CN" altLang="en-US" smtClean="0"/>
              <a:t>‹#›</a:t>
            </a:fld>
            <a:endParaRPr lang="zh-CN" altLang="en-US"/>
          </a:p>
        </p:txBody>
      </p:sp>
    </p:spTree>
    <p:extLst>
      <p:ext uri="{BB962C8B-B14F-4D97-AF65-F5344CB8AC3E}">
        <p14:creationId xmlns:p14="http://schemas.microsoft.com/office/powerpoint/2010/main" val="2171600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1D8317-3E66-4CBC-B0CB-E0D7DB0EAD7C}" type="slidenum">
              <a:rPr lang="zh-CN" altLang="en-US" smtClean="0"/>
              <a:t>0</a:t>
            </a:fld>
            <a:endParaRPr lang="zh-CN" altLang="en-US"/>
          </a:p>
        </p:txBody>
      </p:sp>
    </p:spTree>
    <p:extLst>
      <p:ext uri="{BB962C8B-B14F-4D97-AF65-F5344CB8AC3E}">
        <p14:creationId xmlns:p14="http://schemas.microsoft.com/office/powerpoint/2010/main" val="1924688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9</a:t>
            </a:fld>
            <a:endParaRPr lang="zh-CN" altLang="en-US"/>
          </a:p>
        </p:txBody>
      </p:sp>
    </p:spTree>
    <p:extLst>
      <p:ext uri="{BB962C8B-B14F-4D97-AF65-F5344CB8AC3E}">
        <p14:creationId xmlns:p14="http://schemas.microsoft.com/office/powerpoint/2010/main" val="447393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10</a:t>
            </a:fld>
            <a:endParaRPr lang="zh-CN" altLang="en-US"/>
          </a:p>
        </p:txBody>
      </p:sp>
    </p:spTree>
    <p:extLst>
      <p:ext uri="{BB962C8B-B14F-4D97-AF65-F5344CB8AC3E}">
        <p14:creationId xmlns:p14="http://schemas.microsoft.com/office/powerpoint/2010/main" val="389094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11</a:t>
            </a:fld>
            <a:endParaRPr lang="zh-CN" altLang="en-US"/>
          </a:p>
        </p:txBody>
      </p:sp>
    </p:spTree>
    <p:extLst>
      <p:ext uri="{BB962C8B-B14F-4D97-AF65-F5344CB8AC3E}">
        <p14:creationId xmlns:p14="http://schemas.microsoft.com/office/powerpoint/2010/main" val="1774822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12</a:t>
            </a:fld>
            <a:endParaRPr lang="zh-CN" altLang="en-US"/>
          </a:p>
        </p:txBody>
      </p:sp>
    </p:spTree>
    <p:extLst>
      <p:ext uri="{BB962C8B-B14F-4D97-AF65-F5344CB8AC3E}">
        <p14:creationId xmlns:p14="http://schemas.microsoft.com/office/powerpoint/2010/main" val="2611983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13</a:t>
            </a:fld>
            <a:endParaRPr lang="zh-CN" altLang="en-US"/>
          </a:p>
        </p:txBody>
      </p:sp>
    </p:spTree>
    <p:extLst>
      <p:ext uri="{BB962C8B-B14F-4D97-AF65-F5344CB8AC3E}">
        <p14:creationId xmlns:p14="http://schemas.microsoft.com/office/powerpoint/2010/main" val="1667983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14</a:t>
            </a:fld>
            <a:endParaRPr lang="zh-CN" altLang="en-US"/>
          </a:p>
        </p:txBody>
      </p:sp>
    </p:spTree>
    <p:extLst>
      <p:ext uri="{BB962C8B-B14F-4D97-AF65-F5344CB8AC3E}">
        <p14:creationId xmlns:p14="http://schemas.microsoft.com/office/powerpoint/2010/main" val="1095098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15</a:t>
            </a:fld>
            <a:endParaRPr lang="zh-CN" altLang="en-US"/>
          </a:p>
        </p:txBody>
      </p:sp>
    </p:spTree>
    <p:extLst>
      <p:ext uri="{BB962C8B-B14F-4D97-AF65-F5344CB8AC3E}">
        <p14:creationId xmlns:p14="http://schemas.microsoft.com/office/powerpoint/2010/main" val="2902651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16</a:t>
            </a:fld>
            <a:endParaRPr lang="zh-CN" altLang="en-US"/>
          </a:p>
        </p:txBody>
      </p:sp>
    </p:spTree>
    <p:extLst>
      <p:ext uri="{BB962C8B-B14F-4D97-AF65-F5344CB8AC3E}">
        <p14:creationId xmlns:p14="http://schemas.microsoft.com/office/powerpoint/2010/main" val="1999081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17</a:t>
            </a:fld>
            <a:endParaRPr lang="zh-CN" altLang="en-US"/>
          </a:p>
        </p:txBody>
      </p:sp>
    </p:spTree>
    <p:extLst>
      <p:ext uri="{BB962C8B-B14F-4D97-AF65-F5344CB8AC3E}">
        <p14:creationId xmlns:p14="http://schemas.microsoft.com/office/powerpoint/2010/main" val="209249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18</a:t>
            </a:fld>
            <a:endParaRPr lang="zh-CN" altLang="en-US"/>
          </a:p>
        </p:txBody>
      </p:sp>
    </p:spTree>
    <p:extLst>
      <p:ext uri="{BB962C8B-B14F-4D97-AF65-F5344CB8AC3E}">
        <p14:creationId xmlns:p14="http://schemas.microsoft.com/office/powerpoint/2010/main" val="41488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a:t>
            </a:fld>
            <a:endParaRPr lang="zh-CN" altLang="en-US"/>
          </a:p>
        </p:txBody>
      </p:sp>
    </p:spTree>
    <p:extLst>
      <p:ext uri="{BB962C8B-B14F-4D97-AF65-F5344CB8AC3E}">
        <p14:creationId xmlns:p14="http://schemas.microsoft.com/office/powerpoint/2010/main" val="3000592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19</a:t>
            </a:fld>
            <a:endParaRPr lang="zh-CN" altLang="en-US"/>
          </a:p>
        </p:txBody>
      </p:sp>
    </p:spTree>
    <p:extLst>
      <p:ext uri="{BB962C8B-B14F-4D97-AF65-F5344CB8AC3E}">
        <p14:creationId xmlns:p14="http://schemas.microsoft.com/office/powerpoint/2010/main" val="1569237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20</a:t>
            </a:fld>
            <a:endParaRPr lang="zh-CN" altLang="en-US"/>
          </a:p>
        </p:txBody>
      </p:sp>
    </p:spTree>
    <p:extLst>
      <p:ext uri="{BB962C8B-B14F-4D97-AF65-F5344CB8AC3E}">
        <p14:creationId xmlns:p14="http://schemas.microsoft.com/office/powerpoint/2010/main" val="1727985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21</a:t>
            </a:fld>
            <a:endParaRPr lang="zh-CN" altLang="en-US"/>
          </a:p>
        </p:txBody>
      </p:sp>
    </p:spTree>
    <p:extLst>
      <p:ext uri="{BB962C8B-B14F-4D97-AF65-F5344CB8AC3E}">
        <p14:creationId xmlns:p14="http://schemas.microsoft.com/office/powerpoint/2010/main" val="2316335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22</a:t>
            </a:fld>
            <a:endParaRPr lang="zh-CN" altLang="en-US"/>
          </a:p>
        </p:txBody>
      </p:sp>
    </p:spTree>
    <p:extLst>
      <p:ext uri="{BB962C8B-B14F-4D97-AF65-F5344CB8AC3E}">
        <p14:creationId xmlns:p14="http://schemas.microsoft.com/office/powerpoint/2010/main" val="4198808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23</a:t>
            </a:fld>
            <a:endParaRPr lang="zh-CN" altLang="en-US"/>
          </a:p>
        </p:txBody>
      </p:sp>
    </p:spTree>
    <p:extLst>
      <p:ext uri="{BB962C8B-B14F-4D97-AF65-F5344CB8AC3E}">
        <p14:creationId xmlns:p14="http://schemas.microsoft.com/office/powerpoint/2010/main" val="4223114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24</a:t>
            </a:fld>
            <a:endParaRPr lang="zh-CN" altLang="en-US"/>
          </a:p>
        </p:txBody>
      </p:sp>
    </p:spTree>
    <p:extLst>
      <p:ext uri="{BB962C8B-B14F-4D97-AF65-F5344CB8AC3E}">
        <p14:creationId xmlns:p14="http://schemas.microsoft.com/office/powerpoint/2010/main" val="51382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25</a:t>
            </a:fld>
            <a:endParaRPr lang="zh-CN" altLang="en-US"/>
          </a:p>
        </p:txBody>
      </p:sp>
    </p:spTree>
    <p:extLst>
      <p:ext uri="{BB962C8B-B14F-4D97-AF65-F5344CB8AC3E}">
        <p14:creationId xmlns:p14="http://schemas.microsoft.com/office/powerpoint/2010/main" val="1929178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26</a:t>
            </a:fld>
            <a:endParaRPr lang="zh-CN" altLang="en-US"/>
          </a:p>
        </p:txBody>
      </p:sp>
    </p:spTree>
    <p:extLst>
      <p:ext uri="{BB962C8B-B14F-4D97-AF65-F5344CB8AC3E}">
        <p14:creationId xmlns:p14="http://schemas.microsoft.com/office/powerpoint/2010/main" val="11318376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27</a:t>
            </a:fld>
            <a:endParaRPr lang="zh-CN" altLang="en-US"/>
          </a:p>
        </p:txBody>
      </p:sp>
    </p:spTree>
    <p:extLst>
      <p:ext uri="{BB962C8B-B14F-4D97-AF65-F5344CB8AC3E}">
        <p14:creationId xmlns:p14="http://schemas.microsoft.com/office/powerpoint/2010/main" val="46402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1D8317-3E66-4CBC-B0CB-E0D7DB0EAD7C}" type="slidenum">
              <a:rPr lang="zh-CN" altLang="en-US" smtClean="0"/>
              <a:t>28</a:t>
            </a:fld>
            <a:endParaRPr lang="zh-CN" altLang="en-US"/>
          </a:p>
        </p:txBody>
      </p:sp>
    </p:spTree>
    <p:extLst>
      <p:ext uri="{BB962C8B-B14F-4D97-AF65-F5344CB8AC3E}">
        <p14:creationId xmlns:p14="http://schemas.microsoft.com/office/powerpoint/2010/main" val="3177658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a:t>
            </a:fld>
            <a:endParaRPr lang="zh-CN" altLang="en-US"/>
          </a:p>
        </p:txBody>
      </p:sp>
    </p:spTree>
    <p:extLst>
      <p:ext uri="{BB962C8B-B14F-4D97-AF65-F5344CB8AC3E}">
        <p14:creationId xmlns:p14="http://schemas.microsoft.com/office/powerpoint/2010/main" val="12115954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1D8317-3E66-4CBC-B0CB-E0D7DB0EAD7C}" type="slidenum">
              <a:rPr lang="zh-CN" altLang="en-US" smtClean="0"/>
              <a:t>29</a:t>
            </a:fld>
            <a:endParaRPr lang="zh-CN" altLang="en-US"/>
          </a:p>
        </p:txBody>
      </p:sp>
    </p:spTree>
    <p:extLst>
      <p:ext uri="{BB962C8B-B14F-4D97-AF65-F5344CB8AC3E}">
        <p14:creationId xmlns:p14="http://schemas.microsoft.com/office/powerpoint/2010/main" val="914235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1D8317-3E66-4CBC-B0CB-E0D7DB0EAD7C}" type="slidenum">
              <a:rPr lang="zh-CN" altLang="en-US" smtClean="0"/>
              <a:t>3</a:t>
            </a:fld>
            <a:endParaRPr lang="zh-CN" altLang="en-US"/>
          </a:p>
        </p:txBody>
      </p:sp>
    </p:spTree>
    <p:extLst>
      <p:ext uri="{BB962C8B-B14F-4D97-AF65-F5344CB8AC3E}">
        <p14:creationId xmlns:p14="http://schemas.microsoft.com/office/powerpoint/2010/main" val="52449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4</a:t>
            </a:fld>
            <a:endParaRPr lang="zh-CN" altLang="en-US"/>
          </a:p>
        </p:txBody>
      </p:sp>
    </p:spTree>
    <p:extLst>
      <p:ext uri="{BB962C8B-B14F-4D97-AF65-F5344CB8AC3E}">
        <p14:creationId xmlns:p14="http://schemas.microsoft.com/office/powerpoint/2010/main" val="4214127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5</a:t>
            </a:fld>
            <a:endParaRPr lang="zh-CN" altLang="en-US"/>
          </a:p>
        </p:txBody>
      </p:sp>
    </p:spTree>
    <p:extLst>
      <p:ext uri="{BB962C8B-B14F-4D97-AF65-F5344CB8AC3E}">
        <p14:creationId xmlns:p14="http://schemas.microsoft.com/office/powerpoint/2010/main" val="2434378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6</a:t>
            </a:fld>
            <a:endParaRPr lang="zh-CN" altLang="en-US"/>
          </a:p>
        </p:txBody>
      </p:sp>
    </p:spTree>
    <p:extLst>
      <p:ext uri="{BB962C8B-B14F-4D97-AF65-F5344CB8AC3E}">
        <p14:creationId xmlns:p14="http://schemas.microsoft.com/office/powerpoint/2010/main" val="1422045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7</a:t>
            </a:fld>
            <a:endParaRPr lang="zh-CN" altLang="en-US"/>
          </a:p>
        </p:txBody>
      </p:sp>
    </p:spTree>
    <p:extLst>
      <p:ext uri="{BB962C8B-B14F-4D97-AF65-F5344CB8AC3E}">
        <p14:creationId xmlns:p14="http://schemas.microsoft.com/office/powerpoint/2010/main" val="1970515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1D8317-3E66-4CBC-B0CB-E0D7DB0EAD7C}" type="slidenum">
              <a:rPr lang="zh-CN" altLang="en-US" smtClean="0"/>
              <a:t>8</a:t>
            </a:fld>
            <a:endParaRPr lang="zh-CN" altLang="en-US"/>
          </a:p>
        </p:txBody>
      </p:sp>
    </p:spTree>
    <p:extLst>
      <p:ext uri="{BB962C8B-B14F-4D97-AF65-F5344CB8AC3E}">
        <p14:creationId xmlns:p14="http://schemas.microsoft.com/office/powerpoint/2010/main" val="2630048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93579312"/>
      </p:ext>
    </p:extLst>
  </p:cSld>
  <p:clrMapOvr>
    <a:masterClrMapping/>
  </p:clrMapOvr>
  <p:transition spd="med">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41034095"/>
      </p:ext>
    </p:extLst>
  </p:cSld>
  <p:clrMapOvr>
    <a:masterClrMapping/>
  </p:clrMapOvr>
  <p:transition spd="med">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80210725"/>
      </p:ext>
    </p:extLst>
  </p:cSld>
  <p:clrMapOvr>
    <a:masterClrMapping/>
  </p:clrMapOvr>
  <p:transition spd="med">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23076871"/>
      </p:ext>
    </p:extLst>
  </p:cSld>
  <p:clrMapOvr>
    <a:masterClrMapping/>
  </p:clrMapOvr>
  <p:transition spd="med">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27180819"/>
      </p:ext>
    </p:extLst>
  </p:cSld>
  <p:clrMapOvr>
    <a:masterClrMapping/>
  </p:clrMapOvr>
  <p:transition spd="med">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68488126"/>
      </p:ext>
    </p:extLst>
  </p:cSld>
  <p:clrMapOvr>
    <a:masterClrMapping/>
  </p:clrMapOvr>
  <p:transition spd="med">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2017/6/4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70913465"/>
      </p:ext>
    </p:extLst>
  </p:cSld>
  <p:clrMapOvr>
    <a:masterClrMapping/>
  </p:clrMapOvr>
  <p:transition spd="med">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2017/6/4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41823311"/>
      </p:ext>
    </p:extLst>
  </p:cSld>
  <p:clrMapOvr>
    <a:masterClrMapping/>
  </p:clrMapOvr>
  <p:transition spd="med">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05910561"/>
      </p:ext>
    </p:extLst>
  </p:cSld>
  <p:clrMapOvr>
    <a:masterClrMapping/>
  </p:clrMapOvr>
  <p:transition spd="med">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05135740"/>
      </p:ext>
    </p:extLst>
  </p:cSld>
  <p:clrMapOvr>
    <a:masterClrMapping/>
  </p:clrMapOvr>
  <p:transition spd="med">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0946504"/>
      </p:ext>
    </p:extLst>
  </p:cSld>
  <p:clrMapOvr>
    <a:masterClrMapping/>
  </p:clrMapOvr>
  <p:transition spd="med">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2017/6/4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240833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11.png"/><Relationship Id="rId4" Type="http://schemas.microsoft.com/office/2007/relationships/hdphoto" Target="../media/hdphoto3.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2543" y="-23019"/>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TextBox 176"/>
          <p:cNvSpPr txBox="1"/>
          <p:nvPr/>
        </p:nvSpPr>
        <p:spPr>
          <a:xfrm>
            <a:off x="1723438" y="1556267"/>
            <a:ext cx="6587571" cy="954107"/>
          </a:xfrm>
          <a:prstGeom prst="rect">
            <a:avLst/>
          </a:prstGeom>
          <a:noFill/>
        </p:spPr>
        <p:txBody>
          <a:bodyPr wrap="square" rtlCol="0">
            <a:spAutoFit/>
          </a:bodyPr>
          <a:lstStyle/>
          <a:p>
            <a:r>
              <a:rPr lang="en-US" sz="2800" dirty="0">
                <a:latin typeface="微软雅黑" panose="020B0503020204020204" pitchFamily="34" charset="-122"/>
                <a:ea typeface="微软雅黑" panose="020B0503020204020204" pitchFamily="34" charset="-122"/>
              </a:rPr>
              <a:t>CTS-</a:t>
            </a:r>
            <a:r>
              <a:rPr lang="en-US" sz="2800" dirty="0" err="1">
                <a:latin typeface="微软雅黑" panose="020B0503020204020204" pitchFamily="34" charset="-122"/>
                <a:ea typeface="微软雅黑" panose="020B0503020204020204" pitchFamily="34" charset="-122"/>
              </a:rPr>
              <a:t>SS求解GFDL</a:t>
            </a:r>
            <a:r>
              <a:rPr lang="en-US" sz="2800" dirty="0">
                <a:latin typeface="微软雅黑" panose="020B0503020204020204" pitchFamily="34" charset="-122"/>
                <a:ea typeface="微软雅黑" panose="020B0503020204020204" pitchFamily="34" charset="-122"/>
              </a:rPr>
              <a:t> </a:t>
            </a:r>
            <a:r>
              <a:rPr lang="en-US" sz="2800" dirty="0" err="1">
                <a:latin typeface="微软雅黑" panose="020B0503020204020204" pitchFamily="34" charset="-122"/>
                <a:ea typeface="微软雅黑" panose="020B0503020204020204" pitchFamily="34" charset="-122"/>
              </a:rPr>
              <a:t>CM模式CNOP及其在</a:t>
            </a:r>
            <a:endParaRPr lang="en-US" sz="2800" dirty="0">
              <a:latin typeface="微软雅黑" panose="020B0503020204020204" pitchFamily="34" charset="-122"/>
              <a:ea typeface="微软雅黑" panose="020B0503020204020204" pitchFamily="34" charset="-122"/>
            </a:endParaRPr>
          </a:p>
          <a:p>
            <a:r>
              <a:rPr lang="en-US" sz="2800" dirty="0" err="1">
                <a:latin typeface="微软雅黑" panose="020B0503020204020204" pitchFamily="34" charset="-122"/>
                <a:ea typeface="微软雅黑" panose="020B0503020204020204" pitchFamily="34" charset="-122"/>
              </a:rPr>
              <a:t>ENSO事件最快增长初始误差中的应用</a:t>
            </a:r>
            <a:endParaRPr lang="zh-CN" altLang="en-US" sz="6000" b="1" dirty="0">
              <a:latin typeface="微软雅黑" panose="020B0503020204020204" pitchFamily="34" charset="-122"/>
              <a:ea typeface="微软雅黑" panose="020B0503020204020204" pitchFamily="34" charset="-122"/>
            </a:endParaRPr>
          </a:p>
        </p:txBody>
      </p:sp>
      <p:cxnSp>
        <p:nvCxnSpPr>
          <p:cNvPr id="179" name="直接连接符 178"/>
          <p:cNvCxnSpPr>
            <a:cxnSpLocks/>
          </p:cNvCxnSpPr>
          <p:nvPr/>
        </p:nvCxnSpPr>
        <p:spPr>
          <a:xfrm>
            <a:off x="755576" y="1538504"/>
            <a:ext cx="7524264" cy="9281"/>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3733895" y="3015243"/>
            <a:ext cx="2055371" cy="1061829"/>
          </a:xfrm>
          <a:prstGeom prst="rect">
            <a:avLst/>
          </a:prstGeom>
          <a:noFill/>
        </p:spPr>
        <p:txBody>
          <a:bodyPr wrap="non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答辩人   ： 彭程</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a:t>
            </a:r>
          </a:p>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指导老师：袁时金教授</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答辩时间：</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2017-6-8</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8303939" y="1231628"/>
            <a:ext cx="864096" cy="1629549"/>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021592" y="544522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691680" y="544522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519744" y="5445224"/>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856636" y="5445224"/>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347808" y="544522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8"/>
          <p:cNvSpPr/>
          <p:nvPr/>
        </p:nvSpPr>
        <p:spPr>
          <a:xfrm flipH="1">
            <a:off x="2212011" y="5935724"/>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8"/>
          <p:cNvSpPr/>
          <p:nvPr/>
        </p:nvSpPr>
        <p:spPr>
          <a:xfrm flipH="1">
            <a:off x="2294610" y="5967315"/>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flipH="1">
            <a:off x="2402572" y="5981275"/>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图文框 38"/>
          <p:cNvSpPr/>
          <p:nvPr/>
        </p:nvSpPr>
        <p:spPr>
          <a:xfrm>
            <a:off x="3419872" y="5717357"/>
            <a:ext cx="662033" cy="457091"/>
          </a:xfrm>
          <a:prstGeom prst="frame">
            <a:avLst>
              <a:gd name="adj1" fmla="val 1116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0" name="组合 39"/>
          <p:cNvGrpSpPr/>
          <p:nvPr/>
        </p:nvGrpSpPr>
        <p:grpSpPr>
          <a:xfrm flipH="1">
            <a:off x="3563888" y="5811555"/>
            <a:ext cx="269827" cy="172809"/>
            <a:chOff x="3959346" y="3777396"/>
            <a:chExt cx="352182" cy="225553"/>
          </a:xfrm>
          <a:solidFill>
            <a:schemeClr val="tx1">
              <a:lumMod val="65000"/>
              <a:lumOff val="35000"/>
            </a:schemeClr>
          </a:solidFill>
        </p:grpSpPr>
        <p:sp>
          <p:nvSpPr>
            <p:cNvPr id="41" name="椭圆 40"/>
            <p:cNvSpPr/>
            <p:nvPr/>
          </p:nvSpPr>
          <p:spPr>
            <a:xfrm>
              <a:off x="3974996" y="392962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4004401" y="3828446"/>
              <a:ext cx="307127" cy="174503"/>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rot="19476170">
              <a:off x="3959346" y="3777396"/>
              <a:ext cx="245117" cy="152308"/>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8591971" y="4124152"/>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756927" y="4089098"/>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598529" y="405078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590488" y="477920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8410867" y="4130284"/>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8417425" y="405691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409384" y="478533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740352" y="4755580"/>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矩形 51"/>
          <p:cNvSpPr/>
          <p:nvPr/>
        </p:nvSpPr>
        <p:spPr>
          <a:xfrm>
            <a:off x="7740352" y="4660900"/>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矩形 52"/>
          <p:cNvSpPr/>
          <p:nvPr/>
        </p:nvSpPr>
        <p:spPr>
          <a:xfrm rot="16200000" flipH="1">
            <a:off x="8126444" y="4081933"/>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1" y="4869160"/>
            <a:ext cx="9192114" cy="1512168"/>
            <a:chOff x="1" y="4005064"/>
            <a:chExt cx="9374634" cy="1512168"/>
          </a:xfrm>
        </p:grpSpPr>
        <p:sp>
          <p:nvSpPr>
            <p:cNvPr id="3" name="矩形 2"/>
            <p:cNvSpPr/>
            <p:nvPr/>
          </p:nvSpPr>
          <p:spPr>
            <a:xfrm>
              <a:off x="1" y="5360074"/>
              <a:ext cx="4355976"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236298" y="4005064"/>
              <a:ext cx="191686" cy="151216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305868" y="400506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355976" y="536007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矩形 54"/>
          <p:cNvSpPr/>
          <p:nvPr/>
        </p:nvSpPr>
        <p:spPr>
          <a:xfrm>
            <a:off x="5580112" y="5472856"/>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415156" y="5472856"/>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38"/>
          <p:cNvSpPr/>
          <p:nvPr/>
        </p:nvSpPr>
        <p:spPr>
          <a:xfrm flipH="1">
            <a:off x="4446272" y="5681241"/>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38"/>
          <p:cNvSpPr/>
          <p:nvPr/>
        </p:nvSpPr>
        <p:spPr>
          <a:xfrm flipH="1">
            <a:off x="4528871" y="5712832"/>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直角三角形 58"/>
          <p:cNvSpPr/>
          <p:nvPr/>
        </p:nvSpPr>
        <p:spPr>
          <a:xfrm flipH="1">
            <a:off x="4636833" y="5726792"/>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38"/>
          <p:cNvSpPr/>
          <p:nvPr/>
        </p:nvSpPr>
        <p:spPr>
          <a:xfrm flipH="1">
            <a:off x="4446272" y="5948333"/>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38"/>
          <p:cNvSpPr/>
          <p:nvPr/>
        </p:nvSpPr>
        <p:spPr>
          <a:xfrm flipH="1">
            <a:off x="4528871" y="5979924"/>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直角三角形 61"/>
          <p:cNvSpPr/>
          <p:nvPr/>
        </p:nvSpPr>
        <p:spPr>
          <a:xfrm flipH="1">
            <a:off x="4636833" y="5993884"/>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647755" y="5479125"/>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812711" y="5444071"/>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6641836" y="5405757"/>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646272" y="6134177"/>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6466651" y="5485257"/>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6460732" y="5411889"/>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465168" y="6140309"/>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5796136" y="6110553"/>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矩形 78"/>
          <p:cNvSpPr/>
          <p:nvPr/>
        </p:nvSpPr>
        <p:spPr>
          <a:xfrm>
            <a:off x="5796136" y="6015873"/>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矩形 79"/>
          <p:cNvSpPr/>
          <p:nvPr/>
        </p:nvSpPr>
        <p:spPr>
          <a:xfrm rot="10800000" flipH="1">
            <a:off x="7190576" y="5642960"/>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7568060" y="5454942"/>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7742560" y="5450680"/>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8081660" y="5559796"/>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矩形 83"/>
          <p:cNvSpPr/>
          <p:nvPr/>
        </p:nvSpPr>
        <p:spPr>
          <a:xfrm>
            <a:off x="8171240" y="5559796"/>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矩形 85"/>
          <p:cNvSpPr/>
          <p:nvPr/>
        </p:nvSpPr>
        <p:spPr>
          <a:xfrm>
            <a:off x="7919497" y="5487936"/>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7913578" y="542154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918014" y="614298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8279840" y="5449794"/>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9015556" y="5483160"/>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9009637" y="540979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9014073" y="613821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8834452" y="5489292"/>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8828533" y="541592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8832969" y="614434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5400000">
            <a:off x="8146189" y="5558246"/>
            <a:ext cx="957609" cy="336093"/>
            <a:chOff x="5533567" y="5687705"/>
            <a:chExt cx="813593" cy="244403"/>
          </a:xfrm>
        </p:grpSpPr>
        <p:sp>
          <p:nvSpPr>
            <p:cNvPr id="109" name="矩形 38"/>
            <p:cNvSpPr/>
            <p:nvPr/>
          </p:nvSpPr>
          <p:spPr>
            <a:xfrm flipH="1">
              <a:off x="5533567" y="5687705"/>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38"/>
            <p:cNvSpPr/>
            <p:nvPr/>
          </p:nvSpPr>
          <p:spPr>
            <a:xfrm flipH="1">
              <a:off x="5616166" y="5719296"/>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直角三角形 110"/>
            <p:cNvSpPr/>
            <p:nvPr/>
          </p:nvSpPr>
          <p:spPr>
            <a:xfrm flipH="1">
              <a:off x="5724128" y="5733256"/>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连接符 115">
            <a:extLst>
              <a:ext uri="{FF2B5EF4-FFF2-40B4-BE49-F238E27FC236}">
                <a16:creationId xmlns:a16="http://schemas.microsoft.com/office/drawing/2014/main" id="{935B4380-C8CD-4AEE-BFB0-D8B729F00EFC}"/>
              </a:ext>
            </a:extLst>
          </p:cNvPr>
          <p:cNvCxnSpPr>
            <a:cxnSpLocks/>
          </p:cNvCxnSpPr>
          <p:nvPr/>
        </p:nvCxnSpPr>
        <p:spPr>
          <a:xfrm flipV="1">
            <a:off x="755576" y="2537340"/>
            <a:ext cx="7524264" cy="25528"/>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9" name="Freeform 325">
            <a:extLst>
              <a:ext uri="{FF2B5EF4-FFF2-40B4-BE49-F238E27FC236}">
                <a16:creationId xmlns:a16="http://schemas.microsoft.com/office/drawing/2014/main" id="{68C0778E-22E1-4C0C-A17B-06709E6DAB2F}"/>
              </a:ext>
            </a:extLst>
          </p:cNvPr>
          <p:cNvSpPr>
            <a:spLocks noEditPoints="1"/>
          </p:cNvSpPr>
          <p:nvPr/>
        </p:nvSpPr>
        <p:spPr bwMode="auto">
          <a:xfrm>
            <a:off x="3450437" y="3458982"/>
            <a:ext cx="314193" cy="192085"/>
          </a:xfrm>
          <a:custGeom>
            <a:avLst/>
            <a:gdLst>
              <a:gd name="T0" fmla="*/ 201 w 259"/>
              <a:gd name="T1" fmla="*/ 84 h 157"/>
              <a:gd name="T2" fmla="*/ 182 w 259"/>
              <a:gd name="T3" fmla="*/ 70 h 157"/>
              <a:gd name="T4" fmla="*/ 161 w 259"/>
              <a:gd name="T5" fmla="*/ 60 h 157"/>
              <a:gd name="T6" fmla="*/ 134 w 259"/>
              <a:gd name="T7" fmla="*/ 56 h 157"/>
              <a:gd name="T8" fmla="*/ 120 w 259"/>
              <a:gd name="T9" fmla="*/ 57 h 157"/>
              <a:gd name="T10" fmla="*/ 94 w 259"/>
              <a:gd name="T11" fmla="*/ 65 h 157"/>
              <a:gd name="T12" fmla="*/ 65 w 259"/>
              <a:gd name="T13" fmla="*/ 81 h 157"/>
              <a:gd name="T14" fmla="*/ 38 w 259"/>
              <a:gd name="T15" fmla="*/ 75 h 157"/>
              <a:gd name="T16" fmla="*/ 38 w 259"/>
              <a:gd name="T17" fmla="*/ 101 h 157"/>
              <a:gd name="T18" fmla="*/ 43 w 259"/>
              <a:gd name="T19" fmla="*/ 107 h 157"/>
              <a:gd name="T20" fmla="*/ 43 w 259"/>
              <a:gd name="T21" fmla="*/ 109 h 157"/>
              <a:gd name="T22" fmla="*/ 42 w 259"/>
              <a:gd name="T23" fmla="*/ 114 h 157"/>
              <a:gd name="T24" fmla="*/ 38 w 259"/>
              <a:gd name="T25" fmla="*/ 117 h 157"/>
              <a:gd name="T26" fmla="*/ 25 w 259"/>
              <a:gd name="T27" fmla="*/ 146 h 157"/>
              <a:gd name="T28" fmla="*/ 31 w 259"/>
              <a:gd name="T29" fmla="*/ 117 h 157"/>
              <a:gd name="T30" fmla="*/ 26 w 259"/>
              <a:gd name="T31" fmla="*/ 109 h 157"/>
              <a:gd name="T32" fmla="*/ 27 w 259"/>
              <a:gd name="T33" fmla="*/ 105 h 157"/>
              <a:gd name="T34" fmla="*/ 31 w 259"/>
              <a:gd name="T35" fmla="*/ 73 h 157"/>
              <a:gd name="T36" fmla="*/ 135 w 259"/>
              <a:gd name="T37" fmla="*/ 0 h 157"/>
              <a:gd name="T38" fmla="*/ 201 w 259"/>
              <a:gd name="T39" fmla="*/ 84 h 157"/>
              <a:gd name="T40" fmla="*/ 133 w 259"/>
              <a:gd name="T41" fmla="*/ 70 h 157"/>
              <a:gd name="T42" fmla="*/ 159 w 259"/>
              <a:gd name="T43" fmla="*/ 74 h 157"/>
              <a:gd name="T44" fmla="*/ 177 w 259"/>
              <a:gd name="T45" fmla="*/ 81 h 157"/>
              <a:gd name="T46" fmla="*/ 194 w 259"/>
              <a:gd name="T47" fmla="*/ 91 h 157"/>
              <a:gd name="T48" fmla="*/ 194 w 259"/>
              <a:gd name="T49" fmla="*/ 140 h 157"/>
              <a:gd name="T50" fmla="*/ 177 w 259"/>
              <a:gd name="T51" fmla="*/ 149 h 157"/>
              <a:gd name="T52" fmla="*/ 156 w 259"/>
              <a:gd name="T53" fmla="*/ 155 h 157"/>
              <a:gd name="T54" fmla="*/ 129 w 259"/>
              <a:gd name="T55" fmla="*/ 157 h 157"/>
              <a:gd name="T56" fmla="*/ 114 w 259"/>
              <a:gd name="T57" fmla="*/ 156 h 157"/>
              <a:gd name="T58" fmla="*/ 94 w 259"/>
              <a:gd name="T59" fmla="*/ 152 h 157"/>
              <a:gd name="T60" fmla="*/ 75 w 259"/>
              <a:gd name="T61" fmla="*/ 143 h 157"/>
              <a:gd name="T62" fmla="*/ 73 w 259"/>
              <a:gd name="T63" fmla="*/ 91 h 157"/>
              <a:gd name="T64" fmla="*/ 77 w 259"/>
              <a:gd name="T65" fmla="*/ 87 h 157"/>
              <a:gd name="T66" fmla="*/ 96 w 259"/>
              <a:gd name="T67" fmla="*/ 77 h 157"/>
              <a:gd name="T68" fmla="*/ 118 w 259"/>
              <a:gd name="T69" fmla="*/ 71 h 157"/>
              <a:gd name="T70" fmla="*/ 133 w 259"/>
              <a:gd name="T71" fmla="*/ 70 h 157"/>
              <a:gd name="T72" fmla="*/ 131 w 259"/>
              <a:gd name="T73" fmla="*/ 148 h 157"/>
              <a:gd name="T74" fmla="*/ 166 w 259"/>
              <a:gd name="T75" fmla="*/ 144 h 157"/>
              <a:gd name="T76" fmla="*/ 179 w 259"/>
              <a:gd name="T77" fmla="*/ 138 h 157"/>
              <a:gd name="T78" fmla="*/ 181 w 259"/>
              <a:gd name="T79" fmla="*/ 135 h 157"/>
              <a:gd name="T80" fmla="*/ 177 w 259"/>
              <a:gd name="T81" fmla="*/ 131 h 157"/>
              <a:gd name="T82" fmla="*/ 151 w 259"/>
              <a:gd name="T83" fmla="*/ 125 h 157"/>
              <a:gd name="T84" fmla="*/ 131 w 259"/>
              <a:gd name="T85" fmla="*/ 123 h 157"/>
              <a:gd name="T86" fmla="*/ 96 w 259"/>
              <a:gd name="T87" fmla="*/ 127 h 157"/>
              <a:gd name="T88" fmla="*/ 83 w 259"/>
              <a:gd name="T89" fmla="*/ 133 h 157"/>
              <a:gd name="T90" fmla="*/ 82 w 259"/>
              <a:gd name="T91" fmla="*/ 135 h 157"/>
              <a:gd name="T92" fmla="*/ 86 w 259"/>
              <a:gd name="T93" fmla="*/ 140 h 157"/>
              <a:gd name="T94" fmla="*/ 112 w 259"/>
              <a:gd name="T95" fmla="*/ 147 h 157"/>
              <a:gd name="T96" fmla="*/ 131 w 259"/>
              <a:gd name="T97"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157">
                <a:moveTo>
                  <a:pt x="201" y="84"/>
                </a:moveTo>
                <a:lnTo>
                  <a:pt x="201" y="84"/>
                </a:lnTo>
                <a:lnTo>
                  <a:pt x="196" y="81"/>
                </a:lnTo>
                <a:lnTo>
                  <a:pt x="182" y="70"/>
                </a:lnTo>
                <a:lnTo>
                  <a:pt x="172" y="65"/>
                </a:lnTo>
                <a:lnTo>
                  <a:pt x="161" y="60"/>
                </a:lnTo>
                <a:lnTo>
                  <a:pt x="148" y="57"/>
                </a:lnTo>
                <a:lnTo>
                  <a:pt x="134" y="56"/>
                </a:lnTo>
                <a:lnTo>
                  <a:pt x="134" y="56"/>
                </a:lnTo>
                <a:lnTo>
                  <a:pt x="120" y="57"/>
                </a:lnTo>
                <a:lnTo>
                  <a:pt x="107" y="60"/>
                </a:lnTo>
                <a:lnTo>
                  <a:pt x="94" y="65"/>
                </a:lnTo>
                <a:lnTo>
                  <a:pt x="82" y="70"/>
                </a:lnTo>
                <a:lnTo>
                  <a:pt x="65" y="81"/>
                </a:lnTo>
                <a:lnTo>
                  <a:pt x="59" y="84"/>
                </a:lnTo>
                <a:lnTo>
                  <a:pt x="38" y="75"/>
                </a:lnTo>
                <a:lnTo>
                  <a:pt x="38" y="101"/>
                </a:lnTo>
                <a:lnTo>
                  <a:pt x="38" y="101"/>
                </a:lnTo>
                <a:lnTo>
                  <a:pt x="42" y="104"/>
                </a:lnTo>
                <a:lnTo>
                  <a:pt x="43" y="107"/>
                </a:lnTo>
                <a:lnTo>
                  <a:pt x="43" y="109"/>
                </a:lnTo>
                <a:lnTo>
                  <a:pt x="43" y="109"/>
                </a:lnTo>
                <a:lnTo>
                  <a:pt x="43" y="112"/>
                </a:lnTo>
                <a:lnTo>
                  <a:pt x="42" y="114"/>
                </a:lnTo>
                <a:lnTo>
                  <a:pt x="39" y="116"/>
                </a:lnTo>
                <a:lnTo>
                  <a:pt x="38" y="117"/>
                </a:lnTo>
                <a:lnTo>
                  <a:pt x="43" y="146"/>
                </a:lnTo>
                <a:lnTo>
                  <a:pt x="25" y="146"/>
                </a:lnTo>
                <a:lnTo>
                  <a:pt x="31" y="117"/>
                </a:lnTo>
                <a:lnTo>
                  <a:pt x="31" y="117"/>
                </a:lnTo>
                <a:lnTo>
                  <a:pt x="27" y="114"/>
                </a:lnTo>
                <a:lnTo>
                  <a:pt x="26" y="109"/>
                </a:lnTo>
                <a:lnTo>
                  <a:pt x="26" y="109"/>
                </a:lnTo>
                <a:lnTo>
                  <a:pt x="27" y="105"/>
                </a:lnTo>
                <a:lnTo>
                  <a:pt x="31" y="101"/>
                </a:lnTo>
                <a:lnTo>
                  <a:pt x="31" y="73"/>
                </a:lnTo>
                <a:lnTo>
                  <a:pt x="0" y="60"/>
                </a:lnTo>
                <a:lnTo>
                  <a:pt x="135" y="0"/>
                </a:lnTo>
                <a:lnTo>
                  <a:pt x="259" y="61"/>
                </a:lnTo>
                <a:lnTo>
                  <a:pt x="201" y="84"/>
                </a:lnTo>
                <a:close/>
                <a:moveTo>
                  <a:pt x="133" y="70"/>
                </a:moveTo>
                <a:lnTo>
                  <a:pt x="133" y="70"/>
                </a:lnTo>
                <a:lnTo>
                  <a:pt x="146" y="71"/>
                </a:lnTo>
                <a:lnTo>
                  <a:pt x="159" y="74"/>
                </a:lnTo>
                <a:lnTo>
                  <a:pt x="169" y="77"/>
                </a:lnTo>
                <a:lnTo>
                  <a:pt x="177" y="81"/>
                </a:lnTo>
                <a:lnTo>
                  <a:pt x="188" y="87"/>
                </a:lnTo>
                <a:lnTo>
                  <a:pt x="194" y="91"/>
                </a:lnTo>
                <a:lnTo>
                  <a:pt x="194" y="140"/>
                </a:lnTo>
                <a:lnTo>
                  <a:pt x="194" y="140"/>
                </a:lnTo>
                <a:lnTo>
                  <a:pt x="188" y="143"/>
                </a:lnTo>
                <a:lnTo>
                  <a:pt x="177" y="149"/>
                </a:lnTo>
                <a:lnTo>
                  <a:pt x="168" y="152"/>
                </a:lnTo>
                <a:lnTo>
                  <a:pt x="156" y="155"/>
                </a:lnTo>
                <a:lnTo>
                  <a:pt x="144" y="156"/>
                </a:lnTo>
                <a:lnTo>
                  <a:pt x="129" y="157"/>
                </a:lnTo>
                <a:lnTo>
                  <a:pt x="129" y="157"/>
                </a:lnTo>
                <a:lnTo>
                  <a:pt x="114" y="156"/>
                </a:lnTo>
                <a:lnTo>
                  <a:pt x="103" y="155"/>
                </a:lnTo>
                <a:lnTo>
                  <a:pt x="94" y="152"/>
                </a:lnTo>
                <a:lnTo>
                  <a:pt x="86" y="149"/>
                </a:lnTo>
                <a:lnTo>
                  <a:pt x="75" y="143"/>
                </a:lnTo>
                <a:lnTo>
                  <a:pt x="73" y="140"/>
                </a:lnTo>
                <a:lnTo>
                  <a:pt x="73" y="91"/>
                </a:lnTo>
                <a:lnTo>
                  <a:pt x="73" y="91"/>
                </a:lnTo>
                <a:lnTo>
                  <a:pt x="77" y="87"/>
                </a:lnTo>
                <a:lnTo>
                  <a:pt x="88" y="81"/>
                </a:lnTo>
                <a:lnTo>
                  <a:pt x="96" y="77"/>
                </a:lnTo>
                <a:lnTo>
                  <a:pt x="107" y="74"/>
                </a:lnTo>
                <a:lnTo>
                  <a:pt x="118" y="71"/>
                </a:lnTo>
                <a:lnTo>
                  <a:pt x="133" y="70"/>
                </a:lnTo>
                <a:lnTo>
                  <a:pt x="133" y="70"/>
                </a:lnTo>
                <a:close/>
                <a:moveTo>
                  <a:pt x="131" y="148"/>
                </a:moveTo>
                <a:lnTo>
                  <a:pt x="131" y="148"/>
                </a:lnTo>
                <a:lnTo>
                  <a:pt x="151" y="147"/>
                </a:lnTo>
                <a:lnTo>
                  <a:pt x="166" y="144"/>
                </a:lnTo>
                <a:lnTo>
                  <a:pt x="177" y="140"/>
                </a:lnTo>
                <a:lnTo>
                  <a:pt x="179" y="138"/>
                </a:lnTo>
                <a:lnTo>
                  <a:pt x="181" y="135"/>
                </a:lnTo>
                <a:lnTo>
                  <a:pt x="181" y="135"/>
                </a:lnTo>
                <a:lnTo>
                  <a:pt x="179" y="133"/>
                </a:lnTo>
                <a:lnTo>
                  <a:pt x="177" y="131"/>
                </a:lnTo>
                <a:lnTo>
                  <a:pt x="166" y="127"/>
                </a:lnTo>
                <a:lnTo>
                  <a:pt x="151" y="125"/>
                </a:lnTo>
                <a:lnTo>
                  <a:pt x="131" y="123"/>
                </a:lnTo>
                <a:lnTo>
                  <a:pt x="131" y="123"/>
                </a:lnTo>
                <a:lnTo>
                  <a:pt x="112" y="125"/>
                </a:lnTo>
                <a:lnTo>
                  <a:pt x="96" y="127"/>
                </a:lnTo>
                <a:lnTo>
                  <a:pt x="86" y="131"/>
                </a:lnTo>
                <a:lnTo>
                  <a:pt x="83" y="133"/>
                </a:lnTo>
                <a:lnTo>
                  <a:pt x="82" y="135"/>
                </a:lnTo>
                <a:lnTo>
                  <a:pt x="82" y="135"/>
                </a:lnTo>
                <a:lnTo>
                  <a:pt x="83" y="138"/>
                </a:lnTo>
                <a:lnTo>
                  <a:pt x="86" y="140"/>
                </a:lnTo>
                <a:lnTo>
                  <a:pt x="96" y="144"/>
                </a:lnTo>
                <a:lnTo>
                  <a:pt x="112" y="147"/>
                </a:lnTo>
                <a:lnTo>
                  <a:pt x="131" y="148"/>
                </a:lnTo>
                <a:lnTo>
                  <a:pt x="131" y="148"/>
                </a:lnTo>
                <a:close/>
              </a:path>
            </a:pathLst>
          </a:custGeom>
          <a:solidFill>
            <a:srgbClr val="6D7B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12">
            <a:extLst>
              <a:ext uri="{FF2B5EF4-FFF2-40B4-BE49-F238E27FC236}">
                <a16:creationId xmlns:a16="http://schemas.microsoft.com/office/drawing/2014/main" id="{2A1B9DA8-986D-41A5-BF6C-668C33AF0106}"/>
              </a:ext>
            </a:extLst>
          </p:cNvPr>
          <p:cNvSpPr>
            <a:spLocks noEditPoints="1"/>
          </p:cNvSpPr>
          <p:nvPr/>
        </p:nvSpPr>
        <p:spPr bwMode="auto">
          <a:xfrm>
            <a:off x="3493282" y="3764570"/>
            <a:ext cx="245267" cy="203249"/>
          </a:xfrm>
          <a:custGeom>
            <a:avLst/>
            <a:gdLst>
              <a:gd name="T0" fmla="*/ 21 w 260"/>
              <a:gd name="T1" fmla="*/ 260 h 260"/>
              <a:gd name="T2" fmla="*/ 5 w 260"/>
              <a:gd name="T3" fmla="*/ 248 h 260"/>
              <a:gd name="T4" fmla="*/ 0 w 260"/>
              <a:gd name="T5" fmla="*/ 115 h 260"/>
              <a:gd name="T6" fmla="*/ 15 w 260"/>
              <a:gd name="T7" fmla="*/ 219 h 260"/>
              <a:gd name="T8" fmla="*/ 26 w 260"/>
              <a:gd name="T9" fmla="*/ 237 h 260"/>
              <a:gd name="T10" fmla="*/ 47 w 260"/>
              <a:gd name="T11" fmla="*/ 245 h 260"/>
              <a:gd name="T12" fmla="*/ 225 w 260"/>
              <a:gd name="T13" fmla="*/ 242 h 260"/>
              <a:gd name="T14" fmla="*/ 242 w 260"/>
              <a:gd name="T15" fmla="*/ 229 h 260"/>
              <a:gd name="T16" fmla="*/ 244 w 260"/>
              <a:gd name="T17" fmla="*/ 115 h 260"/>
              <a:gd name="T18" fmla="*/ 260 w 260"/>
              <a:gd name="T19" fmla="*/ 239 h 260"/>
              <a:gd name="T20" fmla="*/ 248 w 260"/>
              <a:gd name="T21" fmla="*/ 256 h 260"/>
              <a:gd name="T22" fmla="*/ 234 w 260"/>
              <a:gd name="T23" fmla="*/ 260 h 260"/>
              <a:gd name="T24" fmla="*/ 145 w 260"/>
              <a:gd name="T25" fmla="*/ 115 h 260"/>
              <a:gd name="T26" fmla="*/ 218 w 260"/>
              <a:gd name="T27" fmla="*/ 115 h 260"/>
              <a:gd name="T28" fmla="*/ 187 w 260"/>
              <a:gd name="T29" fmla="*/ 229 h 260"/>
              <a:gd name="T30" fmla="*/ 114 w 260"/>
              <a:gd name="T31" fmla="*/ 229 h 260"/>
              <a:gd name="T32" fmla="*/ 41 w 260"/>
              <a:gd name="T33" fmla="*/ 229 h 260"/>
              <a:gd name="T34" fmla="*/ 73 w 260"/>
              <a:gd name="T35" fmla="*/ 115 h 260"/>
              <a:gd name="T36" fmla="*/ 218 w 260"/>
              <a:gd name="T37" fmla="*/ 193 h 260"/>
              <a:gd name="T38" fmla="*/ 218 w 260"/>
              <a:gd name="T39" fmla="*/ 187 h 260"/>
              <a:gd name="T40" fmla="*/ 187 w 260"/>
              <a:gd name="T41" fmla="*/ 151 h 260"/>
              <a:gd name="T42" fmla="*/ 187 w 260"/>
              <a:gd name="T43" fmla="*/ 151 h 260"/>
              <a:gd name="T44" fmla="*/ 151 w 260"/>
              <a:gd name="T45" fmla="*/ 193 h 260"/>
              <a:gd name="T46" fmla="*/ 182 w 260"/>
              <a:gd name="T47" fmla="*/ 156 h 260"/>
              <a:gd name="T48" fmla="*/ 182 w 260"/>
              <a:gd name="T49" fmla="*/ 151 h 260"/>
              <a:gd name="T50" fmla="*/ 114 w 260"/>
              <a:gd name="T51" fmla="*/ 224 h 260"/>
              <a:gd name="T52" fmla="*/ 114 w 260"/>
              <a:gd name="T53" fmla="*/ 224 h 260"/>
              <a:gd name="T54" fmla="*/ 114 w 260"/>
              <a:gd name="T55" fmla="*/ 156 h 260"/>
              <a:gd name="T56" fmla="*/ 145 w 260"/>
              <a:gd name="T57" fmla="*/ 120 h 260"/>
              <a:gd name="T58" fmla="*/ 109 w 260"/>
              <a:gd name="T59" fmla="*/ 224 h 260"/>
              <a:gd name="T60" fmla="*/ 78 w 260"/>
              <a:gd name="T61" fmla="*/ 187 h 260"/>
              <a:gd name="T62" fmla="*/ 78 w 260"/>
              <a:gd name="T63" fmla="*/ 187 h 260"/>
              <a:gd name="T64" fmla="*/ 78 w 260"/>
              <a:gd name="T65" fmla="*/ 120 h 260"/>
              <a:gd name="T66" fmla="*/ 73 w 260"/>
              <a:gd name="T67" fmla="*/ 193 h 260"/>
              <a:gd name="T68" fmla="*/ 73 w 260"/>
              <a:gd name="T69" fmla="*/ 187 h 260"/>
              <a:gd name="T70" fmla="*/ 41 w 260"/>
              <a:gd name="T71" fmla="*/ 151 h 260"/>
              <a:gd name="T72" fmla="*/ 41 w 260"/>
              <a:gd name="T73" fmla="*/ 151 h 260"/>
              <a:gd name="T74" fmla="*/ 2 w 260"/>
              <a:gd name="T75" fmla="*/ 37 h 260"/>
              <a:gd name="T76" fmla="*/ 15 w 260"/>
              <a:gd name="T77" fmla="*/ 24 h 260"/>
              <a:gd name="T78" fmla="*/ 36 w 260"/>
              <a:gd name="T79" fmla="*/ 73 h 260"/>
              <a:gd name="T80" fmla="*/ 182 w 260"/>
              <a:gd name="T81" fmla="*/ 21 h 260"/>
              <a:gd name="T82" fmla="*/ 223 w 260"/>
              <a:gd name="T83" fmla="*/ 21 h 260"/>
              <a:gd name="T84" fmla="*/ 244 w 260"/>
              <a:gd name="T85" fmla="*/ 24 h 260"/>
              <a:gd name="T86" fmla="*/ 259 w 260"/>
              <a:gd name="T87" fmla="*/ 37 h 260"/>
              <a:gd name="T88" fmla="*/ 260 w 260"/>
              <a:gd name="T89" fmla="*/ 104 h 260"/>
              <a:gd name="T90" fmla="*/ 187 w 260"/>
              <a:gd name="T91" fmla="*/ 16 h 260"/>
              <a:gd name="T92" fmla="*/ 203 w 260"/>
              <a:gd name="T93" fmla="*/ 0 h 260"/>
              <a:gd name="T94" fmla="*/ 217 w 260"/>
              <a:gd name="T95" fmla="*/ 9 h 260"/>
              <a:gd name="T96" fmla="*/ 187 w 260"/>
              <a:gd name="T97" fmla="*/ 68 h 260"/>
              <a:gd name="T98" fmla="*/ 41 w 260"/>
              <a:gd name="T99" fmla="*/ 16 h 260"/>
              <a:gd name="T100" fmla="*/ 52 w 260"/>
              <a:gd name="T101" fmla="*/ 2 h 260"/>
              <a:gd name="T102" fmla="*/ 69 w 260"/>
              <a:gd name="T103" fmla="*/ 4 h 260"/>
              <a:gd name="T104" fmla="*/ 73 w 260"/>
              <a:gd name="T105" fmla="*/ 68 h 260"/>
              <a:gd name="T106" fmla="*/ 41 w 260"/>
              <a:gd name="T107" fmla="*/ 1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0" h="260">
                <a:moveTo>
                  <a:pt x="234" y="260"/>
                </a:moveTo>
                <a:lnTo>
                  <a:pt x="26" y="260"/>
                </a:lnTo>
                <a:lnTo>
                  <a:pt x="26" y="260"/>
                </a:lnTo>
                <a:lnTo>
                  <a:pt x="21" y="260"/>
                </a:lnTo>
                <a:lnTo>
                  <a:pt x="15" y="258"/>
                </a:lnTo>
                <a:lnTo>
                  <a:pt x="12" y="256"/>
                </a:lnTo>
                <a:lnTo>
                  <a:pt x="8" y="252"/>
                </a:lnTo>
                <a:lnTo>
                  <a:pt x="5" y="248"/>
                </a:lnTo>
                <a:lnTo>
                  <a:pt x="2" y="245"/>
                </a:lnTo>
                <a:lnTo>
                  <a:pt x="1" y="239"/>
                </a:lnTo>
                <a:lnTo>
                  <a:pt x="0" y="234"/>
                </a:lnTo>
                <a:lnTo>
                  <a:pt x="0" y="115"/>
                </a:lnTo>
                <a:lnTo>
                  <a:pt x="17" y="115"/>
                </a:lnTo>
                <a:lnTo>
                  <a:pt x="17" y="115"/>
                </a:lnTo>
                <a:lnTo>
                  <a:pt x="15" y="219"/>
                </a:lnTo>
                <a:lnTo>
                  <a:pt x="15" y="219"/>
                </a:lnTo>
                <a:lnTo>
                  <a:pt x="17" y="224"/>
                </a:lnTo>
                <a:lnTo>
                  <a:pt x="18" y="229"/>
                </a:lnTo>
                <a:lnTo>
                  <a:pt x="22" y="233"/>
                </a:lnTo>
                <a:lnTo>
                  <a:pt x="26" y="237"/>
                </a:lnTo>
                <a:lnTo>
                  <a:pt x="31" y="241"/>
                </a:lnTo>
                <a:lnTo>
                  <a:pt x="36" y="242"/>
                </a:lnTo>
                <a:lnTo>
                  <a:pt x="41" y="245"/>
                </a:lnTo>
                <a:lnTo>
                  <a:pt x="47" y="245"/>
                </a:lnTo>
                <a:lnTo>
                  <a:pt x="213" y="245"/>
                </a:lnTo>
                <a:lnTo>
                  <a:pt x="213" y="245"/>
                </a:lnTo>
                <a:lnTo>
                  <a:pt x="218" y="245"/>
                </a:lnTo>
                <a:lnTo>
                  <a:pt x="225" y="242"/>
                </a:lnTo>
                <a:lnTo>
                  <a:pt x="230" y="241"/>
                </a:lnTo>
                <a:lnTo>
                  <a:pt x="234" y="237"/>
                </a:lnTo>
                <a:lnTo>
                  <a:pt x="239" y="233"/>
                </a:lnTo>
                <a:lnTo>
                  <a:pt x="242" y="229"/>
                </a:lnTo>
                <a:lnTo>
                  <a:pt x="244" y="224"/>
                </a:lnTo>
                <a:lnTo>
                  <a:pt x="244" y="219"/>
                </a:lnTo>
                <a:lnTo>
                  <a:pt x="244" y="219"/>
                </a:lnTo>
                <a:lnTo>
                  <a:pt x="244" y="115"/>
                </a:lnTo>
                <a:lnTo>
                  <a:pt x="260" y="115"/>
                </a:lnTo>
                <a:lnTo>
                  <a:pt x="260" y="234"/>
                </a:lnTo>
                <a:lnTo>
                  <a:pt x="260" y="234"/>
                </a:lnTo>
                <a:lnTo>
                  <a:pt x="260" y="239"/>
                </a:lnTo>
                <a:lnTo>
                  <a:pt x="259" y="245"/>
                </a:lnTo>
                <a:lnTo>
                  <a:pt x="256" y="248"/>
                </a:lnTo>
                <a:lnTo>
                  <a:pt x="252" y="252"/>
                </a:lnTo>
                <a:lnTo>
                  <a:pt x="248" y="256"/>
                </a:lnTo>
                <a:lnTo>
                  <a:pt x="244" y="258"/>
                </a:lnTo>
                <a:lnTo>
                  <a:pt x="239" y="260"/>
                </a:lnTo>
                <a:lnTo>
                  <a:pt x="234" y="260"/>
                </a:lnTo>
                <a:lnTo>
                  <a:pt x="234" y="260"/>
                </a:lnTo>
                <a:close/>
                <a:moveTo>
                  <a:pt x="78" y="115"/>
                </a:moveTo>
                <a:lnTo>
                  <a:pt x="109" y="115"/>
                </a:lnTo>
                <a:lnTo>
                  <a:pt x="114" y="115"/>
                </a:lnTo>
                <a:lnTo>
                  <a:pt x="145" y="115"/>
                </a:lnTo>
                <a:lnTo>
                  <a:pt x="151" y="115"/>
                </a:lnTo>
                <a:lnTo>
                  <a:pt x="182" y="115"/>
                </a:lnTo>
                <a:lnTo>
                  <a:pt x="187" y="115"/>
                </a:lnTo>
                <a:lnTo>
                  <a:pt x="218" y="115"/>
                </a:lnTo>
                <a:lnTo>
                  <a:pt x="223" y="115"/>
                </a:lnTo>
                <a:lnTo>
                  <a:pt x="223" y="229"/>
                </a:lnTo>
                <a:lnTo>
                  <a:pt x="218" y="229"/>
                </a:lnTo>
                <a:lnTo>
                  <a:pt x="187" y="229"/>
                </a:lnTo>
                <a:lnTo>
                  <a:pt x="182" y="229"/>
                </a:lnTo>
                <a:lnTo>
                  <a:pt x="151" y="229"/>
                </a:lnTo>
                <a:lnTo>
                  <a:pt x="145" y="229"/>
                </a:lnTo>
                <a:lnTo>
                  <a:pt x="114" y="229"/>
                </a:lnTo>
                <a:lnTo>
                  <a:pt x="109" y="229"/>
                </a:lnTo>
                <a:lnTo>
                  <a:pt x="78" y="229"/>
                </a:lnTo>
                <a:lnTo>
                  <a:pt x="73" y="229"/>
                </a:lnTo>
                <a:lnTo>
                  <a:pt x="41" y="229"/>
                </a:lnTo>
                <a:lnTo>
                  <a:pt x="36" y="229"/>
                </a:lnTo>
                <a:lnTo>
                  <a:pt x="36" y="115"/>
                </a:lnTo>
                <a:lnTo>
                  <a:pt x="41" y="115"/>
                </a:lnTo>
                <a:lnTo>
                  <a:pt x="73" y="115"/>
                </a:lnTo>
                <a:lnTo>
                  <a:pt x="78" y="115"/>
                </a:lnTo>
                <a:close/>
                <a:moveTo>
                  <a:pt x="187" y="224"/>
                </a:moveTo>
                <a:lnTo>
                  <a:pt x="218" y="224"/>
                </a:lnTo>
                <a:lnTo>
                  <a:pt x="218" y="193"/>
                </a:lnTo>
                <a:lnTo>
                  <a:pt x="187" y="193"/>
                </a:lnTo>
                <a:lnTo>
                  <a:pt x="187" y="224"/>
                </a:lnTo>
                <a:close/>
                <a:moveTo>
                  <a:pt x="187" y="187"/>
                </a:moveTo>
                <a:lnTo>
                  <a:pt x="218" y="187"/>
                </a:lnTo>
                <a:lnTo>
                  <a:pt x="218" y="156"/>
                </a:lnTo>
                <a:lnTo>
                  <a:pt x="187" y="156"/>
                </a:lnTo>
                <a:lnTo>
                  <a:pt x="187" y="187"/>
                </a:lnTo>
                <a:close/>
                <a:moveTo>
                  <a:pt x="187" y="151"/>
                </a:moveTo>
                <a:lnTo>
                  <a:pt x="218" y="151"/>
                </a:lnTo>
                <a:lnTo>
                  <a:pt x="218" y="120"/>
                </a:lnTo>
                <a:lnTo>
                  <a:pt x="187" y="120"/>
                </a:lnTo>
                <a:lnTo>
                  <a:pt x="187" y="151"/>
                </a:lnTo>
                <a:close/>
                <a:moveTo>
                  <a:pt x="151" y="224"/>
                </a:moveTo>
                <a:lnTo>
                  <a:pt x="182" y="224"/>
                </a:lnTo>
                <a:lnTo>
                  <a:pt x="182" y="193"/>
                </a:lnTo>
                <a:lnTo>
                  <a:pt x="151" y="193"/>
                </a:lnTo>
                <a:lnTo>
                  <a:pt x="151" y="224"/>
                </a:lnTo>
                <a:close/>
                <a:moveTo>
                  <a:pt x="151" y="187"/>
                </a:moveTo>
                <a:lnTo>
                  <a:pt x="182" y="187"/>
                </a:lnTo>
                <a:lnTo>
                  <a:pt x="182" y="156"/>
                </a:lnTo>
                <a:lnTo>
                  <a:pt x="151" y="156"/>
                </a:lnTo>
                <a:lnTo>
                  <a:pt x="151" y="187"/>
                </a:lnTo>
                <a:close/>
                <a:moveTo>
                  <a:pt x="151" y="151"/>
                </a:moveTo>
                <a:lnTo>
                  <a:pt x="182" y="151"/>
                </a:lnTo>
                <a:lnTo>
                  <a:pt x="182" y="120"/>
                </a:lnTo>
                <a:lnTo>
                  <a:pt x="151" y="120"/>
                </a:lnTo>
                <a:lnTo>
                  <a:pt x="151" y="151"/>
                </a:lnTo>
                <a:close/>
                <a:moveTo>
                  <a:pt x="114" y="224"/>
                </a:moveTo>
                <a:lnTo>
                  <a:pt x="145" y="224"/>
                </a:lnTo>
                <a:lnTo>
                  <a:pt x="145" y="193"/>
                </a:lnTo>
                <a:lnTo>
                  <a:pt x="114" y="193"/>
                </a:lnTo>
                <a:lnTo>
                  <a:pt x="114" y="224"/>
                </a:lnTo>
                <a:close/>
                <a:moveTo>
                  <a:pt x="114" y="187"/>
                </a:moveTo>
                <a:lnTo>
                  <a:pt x="145" y="187"/>
                </a:lnTo>
                <a:lnTo>
                  <a:pt x="145" y="156"/>
                </a:lnTo>
                <a:lnTo>
                  <a:pt x="114" y="156"/>
                </a:lnTo>
                <a:lnTo>
                  <a:pt x="114" y="187"/>
                </a:lnTo>
                <a:close/>
                <a:moveTo>
                  <a:pt x="114" y="151"/>
                </a:moveTo>
                <a:lnTo>
                  <a:pt x="145" y="151"/>
                </a:lnTo>
                <a:lnTo>
                  <a:pt x="145" y="120"/>
                </a:lnTo>
                <a:lnTo>
                  <a:pt x="114" y="120"/>
                </a:lnTo>
                <a:lnTo>
                  <a:pt x="114" y="151"/>
                </a:lnTo>
                <a:close/>
                <a:moveTo>
                  <a:pt x="78" y="224"/>
                </a:moveTo>
                <a:lnTo>
                  <a:pt x="109" y="224"/>
                </a:lnTo>
                <a:lnTo>
                  <a:pt x="109" y="193"/>
                </a:lnTo>
                <a:lnTo>
                  <a:pt x="78" y="193"/>
                </a:lnTo>
                <a:lnTo>
                  <a:pt x="78" y="224"/>
                </a:lnTo>
                <a:close/>
                <a:moveTo>
                  <a:pt x="78" y="187"/>
                </a:moveTo>
                <a:lnTo>
                  <a:pt x="109" y="187"/>
                </a:lnTo>
                <a:lnTo>
                  <a:pt x="109" y="156"/>
                </a:lnTo>
                <a:lnTo>
                  <a:pt x="78" y="156"/>
                </a:lnTo>
                <a:lnTo>
                  <a:pt x="78" y="187"/>
                </a:lnTo>
                <a:close/>
                <a:moveTo>
                  <a:pt x="78" y="151"/>
                </a:moveTo>
                <a:lnTo>
                  <a:pt x="109" y="151"/>
                </a:lnTo>
                <a:lnTo>
                  <a:pt x="109" y="120"/>
                </a:lnTo>
                <a:lnTo>
                  <a:pt x="78" y="120"/>
                </a:lnTo>
                <a:lnTo>
                  <a:pt x="78" y="151"/>
                </a:lnTo>
                <a:close/>
                <a:moveTo>
                  <a:pt x="41" y="224"/>
                </a:moveTo>
                <a:lnTo>
                  <a:pt x="73" y="224"/>
                </a:lnTo>
                <a:lnTo>
                  <a:pt x="73" y="193"/>
                </a:lnTo>
                <a:lnTo>
                  <a:pt x="41" y="193"/>
                </a:lnTo>
                <a:lnTo>
                  <a:pt x="41" y="224"/>
                </a:lnTo>
                <a:close/>
                <a:moveTo>
                  <a:pt x="41" y="187"/>
                </a:moveTo>
                <a:lnTo>
                  <a:pt x="73" y="187"/>
                </a:lnTo>
                <a:lnTo>
                  <a:pt x="73" y="156"/>
                </a:lnTo>
                <a:lnTo>
                  <a:pt x="41" y="156"/>
                </a:lnTo>
                <a:lnTo>
                  <a:pt x="41" y="187"/>
                </a:lnTo>
                <a:close/>
                <a:moveTo>
                  <a:pt x="41" y="151"/>
                </a:moveTo>
                <a:lnTo>
                  <a:pt x="73" y="151"/>
                </a:lnTo>
                <a:lnTo>
                  <a:pt x="73" y="120"/>
                </a:lnTo>
                <a:lnTo>
                  <a:pt x="41" y="120"/>
                </a:lnTo>
                <a:lnTo>
                  <a:pt x="41" y="151"/>
                </a:lnTo>
                <a:close/>
                <a:moveTo>
                  <a:pt x="0" y="47"/>
                </a:moveTo>
                <a:lnTo>
                  <a:pt x="0" y="47"/>
                </a:lnTo>
                <a:lnTo>
                  <a:pt x="1" y="42"/>
                </a:lnTo>
                <a:lnTo>
                  <a:pt x="2" y="37"/>
                </a:lnTo>
                <a:lnTo>
                  <a:pt x="5" y="33"/>
                </a:lnTo>
                <a:lnTo>
                  <a:pt x="8" y="29"/>
                </a:lnTo>
                <a:lnTo>
                  <a:pt x="12" y="25"/>
                </a:lnTo>
                <a:lnTo>
                  <a:pt x="15" y="24"/>
                </a:lnTo>
                <a:lnTo>
                  <a:pt x="21" y="21"/>
                </a:lnTo>
                <a:lnTo>
                  <a:pt x="26" y="21"/>
                </a:lnTo>
                <a:lnTo>
                  <a:pt x="36" y="21"/>
                </a:lnTo>
                <a:lnTo>
                  <a:pt x="36" y="73"/>
                </a:lnTo>
                <a:lnTo>
                  <a:pt x="36" y="73"/>
                </a:lnTo>
                <a:lnTo>
                  <a:pt x="78" y="73"/>
                </a:lnTo>
                <a:lnTo>
                  <a:pt x="78" y="21"/>
                </a:lnTo>
                <a:lnTo>
                  <a:pt x="182" y="21"/>
                </a:lnTo>
                <a:lnTo>
                  <a:pt x="182" y="73"/>
                </a:lnTo>
                <a:lnTo>
                  <a:pt x="182" y="73"/>
                </a:lnTo>
                <a:lnTo>
                  <a:pt x="223" y="73"/>
                </a:lnTo>
                <a:lnTo>
                  <a:pt x="223" y="21"/>
                </a:lnTo>
                <a:lnTo>
                  <a:pt x="234" y="21"/>
                </a:lnTo>
                <a:lnTo>
                  <a:pt x="234" y="21"/>
                </a:lnTo>
                <a:lnTo>
                  <a:pt x="239" y="21"/>
                </a:lnTo>
                <a:lnTo>
                  <a:pt x="244" y="24"/>
                </a:lnTo>
                <a:lnTo>
                  <a:pt x="248" y="25"/>
                </a:lnTo>
                <a:lnTo>
                  <a:pt x="252" y="29"/>
                </a:lnTo>
                <a:lnTo>
                  <a:pt x="256" y="33"/>
                </a:lnTo>
                <a:lnTo>
                  <a:pt x="259" y="37"/>
                </a:lnTo>
                <a:lnTo>
                  <a:pt x="260" y="42"/>
                </a:lnTo>
                <a:lnTo>
                  <a:pt x="260" y="47"/>
                </a:lnTo>
                <a:lnTo>
                  <a:pt x="260" y="104"/>
                </a:lnTo>
                <a:lnTo>
                  <a:pt x="260" y="104"/>
                </a:lnTo>
                <a:lnTo>
                  <a:pt x="0" y="104"/>
                </a:lnTo>
                <a:lnTo>
                  <a:pt x="0" y="47"/>
                </a:lnTo>
                <a:close/>
                <a:moveTo>
                  <a:pt x="187" y="16"/>
                </a:moveTo>
                <a:lnTo>
                  <a:pt x="187" y="16"/>
                </a:lnTo>
                <a:lnTo>
                  <a:pt x="188" y="9"/>
                </a:lnTo>
                <a:lnTo>
                  <a:pt x="192" y="4"/>
                </a:lnTo>
                <a:lnTo>
                  <a:pt x="197" y="2"/>
                </a:lnTo>
                <a:lnTo>
                  <a:pt x="203" y="0"/>
                </a:lnTo>
                <a:lnTo>
                  <a:pt x="203" y="0"/>
                </a:lnTo>
                <a:lnTo>
                  <a:pt x="209" y="2"/>
                </a:lnTo>
                <a:lnTo>
                  <a:pt x="214" y="4"/>
                </a:lnTo>
                <a:lnTo>
                  <a:pt x="217" y="9"/>
                </a:lnTo>
                <a:lnTo>
                  <a:pt x="218" y="16"/>
                </a:lnTo>
                <a:lnTo>
                  <a:pt x="218" y="68"/>
                </a:lnTo>
                <a:lnTo>
                  <a:pt x="218" y="68"/>
                </a:lnTo>
                <a:lnTo>
                  <a:pt x="187" y="68"/>
                </a:lnTo>
                <a:lnTo>
                  <a:pt x="187" y="68"/>
                </a:lnTo>
                <a:lnTo>
                  <a:pt x="187" y="16"/>
                </a:lnTo>
                <a:lnTo>
                  <a:pt x="187" y="16"/>
                </a:lnTo>
                <a:close/>
                <a:moveTo>
                  <a:pt x="41" y="16"/>
                </a:moveTo>
                <a:lnTo>
                  <a:pt x="41" y="16"/>
                </a:lnTo>
                <a:lnTo>
                  <a:pt x="43" y="9"/>
                </a:lnTo>
                <a:lnTo>
                  <a:pt x="47" y="4"/>
                </a:lnTo>
                <a:lnTo>
                  <a:pt x="52" y="2"/>
                </a:lnTo>
                <a:lnTo>
                  <a:pt x="57" y="0"/>
                </a:lnTo>
                <a:lnTo>
                  <a:pt x="57" y="0"/>
                </a:lnTo>
                <a:lnTo>
                  <a:pt x="64" y="2"/>
                </a:lnTo>
                <a:lnTo>
                  <a:pt x="69" y="4"/>
                </a:lnTo>
                <a:lnTo>
                  <a:pt x="71" y="9"/>
                </a:lnTo>
                <a:lnTo>
                  <a:pt x="73" y="16"/>
                </a:lnTo>
                <a:lnTo>
                  <a:pt x="73" y="68"/>
                </a:lnTo>
                <a:lnTo>
                  <a:pt x="73" y="68"/>
                </a:lnTo>
                <a:lnTo>
                  <a:pt x="41" y="68"/>
                </a:lnTo>
                <a:lnTo>
                  <a:pt x="41" y="68"/>
                </a:lnTo>
                <a:lnTo>
                  <a:pt x="41" y="16"/>
                </a:lnTo>
                <a:lnTo>
                  <a:pt x="41" y="16"/>
                </a:lnTo>
                <a:close/>
              </a:path>
            </a:pathLst>
          </a:custGeom>
          <a:solidFill>
            <a:srgbClr val="6D7B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4" name="Freeform 121">
            <a:extLst>
              <a:ext uri="{FF2B5EF4-FFF2-40B4-BE49-F238E27FC236}">
                <a16:creationId xmlns:a16="http://schemas.microsoft.com/office/drawing/2014/main" id="{B93A3FCA-7723-41E1-B0FD-8E2D1F9214AF}"/>
              </a:ext>
            </a:extLst>
          </p:cNvPr>
          <p:cNvSpPr>
            <a:spLocks noEditPoints="1"/>
          </p:cNvSpPr>
          <p:nvPr/>
        </p:nvSpPr>
        <p:spPr bwMode="auto">
          <a:xfrm>
            <a:off x="3501289" y="3141564"/>
            <a:ext cx="229254" cy="197902"/>
          </a:xfrm>
          <a:custGeom>
            <a:avLst/>
            <a:gdLst>
              <a:gd name="T0" fmla="*/ 254 w 259"/>
              <a:gd name="T1" fmla="*/ 67 h 260"/>
              <a:gd name="T2" fmla="*/ 235 w 259"/>
              <a:gd name="T3" fmla="*/ 85 h 260"/>
              <a:gd name="T4" fmla="*/ 173 w 259"/>
              <a:gd name="T5" fmla="*/ 24 h 260"/>
              <a:gd name="T6" fmla="*/ 193 w 259"/>
              <a:gd name="T7" fmla="*/ 5 h 260"/>
              <a:gd name="T8" fmla="*/ 193 w 259"/>
              <a:gd name="T9" fmla="*/ 5 h 260"/>
              <a:gd name="T10" fmla="*/ 198 w 259"/>
              <a:gd name="T11" fmla="*/ 1 h 260"/>
              <a:gd name="T12" fmla="*/ 204 w 259"/>
              <a:gd name="T13" fmla="*/ 0 h 260"/>
              <a:gd name="T14" fmla="*/ 211 w 259"/>
              <a:gd name="T15" fmla="*/ 1 h 260"/>
              <a:gd name="T16" fmla="*/ 216 w 259"/>
              <a:gd name="T17" fmla="*/ 5 h 260"/>
              <a:gd name="T18" fmla="*/ 255 w 259"/>
              <a:gd name="T19" fmla="*/ 44 h 260"/>
              <a:gd name="T20" fmla="*/ 255 w 259"/>
              <a:gd name="T21" fmla="*/ 44 h 260"/>
              <a:gd name="T22" fmla="*/ 259 w 259"/>
              <a:gd name="T23" fmla="*/ 49 h 260"/>
              <a:gd name="T24" fmla="*/ 259 w 259"/>
              <a:gd name="T25" fmla="*/ 56 h 260"/>
              <a:gd name="T26" fmla="*/ 258 w 259"/>
              <a:gd name="T27" fmla="*/ 62 h 260"/>
              <a:gd name="T28" fmla="*/ 254 w 259"/>
              <a:gd name="T29" fmla="*/ 67 h 260"/>
              <a:gd name="T30" fmla="*/ 254 w 259"/>
              <a:gd name="T31" fmla="*/ 67 h 260"/>
              <a:gd name="T32" fmla="*/ 92 w 259"/>
              <a:gd name="T33" fmla="*/ 228 h 260"/>
              <a:gd name="T34" fmla="*/ 31 w 259"/>
              <a:gd name="T35" fmla="*/ 166 h 260"/>
              <a:gd name="T36" fmla="*/ 168 w 259"/>
              <a:gd name="T37" fmla="*/ 30 h 260"/>
              <a:gd name="T38" fmla="*/ 229 w 259"/>
              <a:gd name="T39" fmla="*/ 92 h 260"/>
              <a:gd name="T40" fmla="*/ 92 w 259"/>
              <a:gd name="T41" fmla="*/ 228 h 260"/>
              <a:gd name="T42" fmla="*/ 0 w 259"/>
              <a:gd name="T43" fmla="*/ 260 h 260"/>
              <a:gd name="T44" fmla="*/ 25 w 259"/>
              <a:gd name="T45" fmla="*/ 172 h 260"/>
              <a:gd name="T46" fmla="*/ 86 w 259"/>
              <a:gd name="T47" fmla="*/ 235 h 260"/>
              <a:gd name="T48" fmla="*/ 0 w 259"/>
              <a:gd name="T49"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9" h="260">
                <a:moveTo>
                  <a:pt x="254" y="67"/>
                </a:moveTo>
                <a:lnTo>
                  <a:pt x="235" y="85"/>
                </a:lnTo>
                <a:lnTo>
                  <a:pt x="173" y="24"/>
                </a:lnTo>
                <a:lnTo>
                  <a:pt x="193" y="5"/>
                </a:lnTo>
                <a:lnTo>
                  <a:pt x="193" y="5"/>
                </a:lnTo>
                <a:lnTo>
                  <a:pt x="198" y="1"/>
                </a:lnTo>
                <a:lnTo>
                  <a:pt x="204" y="0"/>
                </a:lnTo>
                <a:lnTo>
                  <a:pt x="211" y="1"/>
                </a:lnTo>
                <a:lnTo>
                  <a:pt x="216" y="5"/>
                </a:lnTo>
                <a:lnTo>
                  <a:pt x="255" y="44"/>
                </a:lnTo>
                <a:lnTo>
                  <a:pt x="255" y="44"/>
                </a:lnTo>
                <a:lnTo>
                  <a:pt x="259" y="49"/>
                </a:lnTo>
                <a:lnTo>
                  <a:pt x="259" y="56"/>
                </a:lnTo>
                <a:lnTo>
                  <a:pt x="258" y="62"/>
                </a:lnTo>
                <a:lnTo>
                  <a:pt x="254" y="67"/>
                </a:lnTo>
                <a:lnTo>
                  <a:pt x="254" y="67"/>
                </a:lnTo>
                <a:close/>
                <a:moveTo>
                  <a:pt x="92" y="228"/>
                </a:moveTo>
                <a:lnTo>
                  <a:pt x="31" y="166"/>
                </a:lnTo>
                <a:lnTo>
                  <a:pt x="168" y="30"/>
                </a:lnTo>
                <a:lnTo>
                  <a:pt x="229" y="92"/>
                </a:lnTo>
                <a:lnTo>
                  <a:pt x="92" y="228"/>
                </a:lnTo>
                <a:close/>
                <a:moveTo>
                  <a:pt x="0" y="260"/>
                </a:moveTo>
                <a:lnTo>
                  <a:pt x="25" y="172"/>
                </a:lnTo>
                <a:lnTo>
                  <a:pt x="86" y="235"/>
                </a:lnTo>
                <a:lnTo>
                  <a:pt x="0" y="260"/>
                </a:lnTo>
                <a:close/>
              </a:path>
            </a:pathLst>
          </a:custGeom>
          <a:solidFill>
            <a:srgbClr val="6D7B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6" y="1593410"/>
            <a:ext cx="896649" cy="896649"/>
          </a:xfrm>
          <a:prstGeom prst="rect">
            <a:avLst/>
          </a:prstGeom>
        </p:spPr>
      </p:pic>
    </p:spTree>
    <p:extLst>
      <p:ext uri="{BB962C8B-B14F-4D97-AF65-F5344CB8AC3E}">
        <p14:creationId xmlns:p14="http://schemas.microsoft.com/office/powerpoint/2010/main" val="847662385"/>
      </p:ext>
    </p:extLst>
  </p:cSld>
  <p:clrMapOvr>
    <a:masterClrMapping/>
  </p:clrMapOvr>
  <p:transition spd="med">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27384"/>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解决方案</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实验难点与解决方案</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46">
            <a:extLst>
              <a:ext uri="{FF2B5EF4-FFF2-40B4-BE49-F238E27FC236}">
                <a16:creationId xmlns:a16="http://schemas.microsoft.com/office/drawing/2014/main" id="{038ACC64-63F6-420B-A042-E14A9A7C9394}"/>
              </a:ext>
            </a:extLst>
          </p:cNvPr>
          <p:cNvSpPr txBox="1"/>
          <p:nvPr/>
        </p:nvSpPr>
        <p:spPr>
          <a:xfrm>
            <a:off x="971600" y="1043485"/>
            <a:ext cx="1512168" cy="429631"/>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2400" kern="0" dirty="0">
                <a:solidFill>
                  <a:schemeClr val="accent6">
                    <a:lumMod val="75000"/>
                  </a:schemeClr>
                </a:solidFill>
                <a:latin typeface="微软雅黑" panose="020B0503020204020204" pitchFamily="34" charset="-122"/>
                <a:ea typeface="微软雅黑" panose="020B0503020204020204" pitchFamily="34" charset="-122"/>
              </a:rPr>
              <a:t>数据降维</a:t>
            </a:r>
          </a:p>
        </p:txBody>
      </p:sp>
      <p:sp>
        <p:nvSpPr>
          <p:cNvPr id="2" name="文本框 1">
            <a:extLst>
              <a:ext uri="{FF2B5EF4-FFF2-40B4-BE49-F238E27FC236}">
                <a16:creationId xmlns:a16="http://schemas.microsoft.com/office/drawing/2014/main" id="{438292ED-D2E8-4262-9581-1707CDFB388D}"/>
              </a:ext>
            </a:extLst>
          </p:cNvPr>
          <p:cNvSpPr txBox="1"/>
          <p:nvPr/>
        </p:nvSpPr>
        <p:spPr>
          <a:xfrm>
            <a:off x="3155102" y="2132856"/>
            <a:ext cx="2808885"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：数据为什么要降维？</a:t>
            </a:r>
            <a:endParaRPr 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AA7239C-6048-4F2C-8688-E366405EE940}"/>
              </a:ext>
            </a:extLst>
          </p:cNvPr>
          <p:cNvSpPr txBox="1"/>
          <p:nvPr/>
        </p:nvSpPr>
        <p:spPr>
          <a:xfrm>
            <a:off x="2628981" y="2890133"/>
            <a:ext cx="4392488"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：数据维度过高（</a:t>
            </a:r>
            <a:r>
              <a:rPr lang="en-US" altLang="zh-CN" dirty="0">
                <a:latin typeface="微软雅黑" panose="020B0503020204020204" pitchFamily="34" charset="-122"/>
                <a:ea typeface="微软雅黑" panose="020B0503020204020204" pitchFamily="34" charset="-122"/>
              </a:rPr>
              <a:t>360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1200</a:t>
            </a:r>
            <a:r>
              <a:rPr lang="zh-CN" altLang="en-US" dirty="0">
                <a:latin typeface="微软雅黑" panose="020B0503020204020204" pitchFamily="34" charset="-122"/>
                <a:ea typeface="微软雅黑" panose="020B0503020204020204" pitchFamily="34" charset="-122"/>
              </a:rPr>
              <a:t>），直接应用特征分解计算量过大。</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dirty="0">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CF2F48F4-F51B-4D48-927C-F0C564DC8AE6}"/>
              </a:ext>
            </a:extLst>
          </p:cNvPr>
          <p:cNvPicPr>
            <a:picLocks noChangeAspect="1"/>
          </p:cNvPicPr>
          <p:nvPr/>
        </p:nvPicPr>
        <p:blipFill>
          <a:blip r:embed="rId3"/>
          <a:stretch>
            <a:fillRect/>
          </a:stretch>
        </p:blipFill>
        <p:spPr>
          <a:xfrm>
            <a:off x="2739618" y="3717032"/>
            <a:ext cx="4119627" cy="1609078"/>
          </a:xfrm>
          <a:prstGeom prst="rect">
            <a:avLst/>
          </a:prstGeom>
        </p:spPr>
      </p:pic>
      <p:sp>
        <p:nvSpPr>
          <p:cNvPr id="18" name="文本框 17">
            <a:extLst>
              <a:ext uri="{FF2B5EF4-FFF2-40B4-BE49-F238E27FC236}">
                <a16:creationId xmlns:a16="http://schemas.microsoft.com/office/drawing/2014/main" id="{5EDAFA36-2A5D-443A-BA17-723877191E59}"/>
              </a:ext>
            </a:extLst>
          </p:cNvPr>
          <p:cNvSpPr txBox="1"/>
          <p:nvPr/>
        </p:nvSpPr>
        <p:spPr>
          <a:xfrm>
            <a:off x="4362876" y="5435886"/>
            <a:ext cx="924697" cy="276999"/>
          </a:xfrm>
          <a:prstGeom prst="rect">
            <a:avLst/>
          </a:prstGeom>
          <a:noFill/>
        </p:spPr>
        <p:txBody>
          <a:bodyPr wrap="squar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数据格式</a:t>
            </a:r>
            <a:endParaRPr lang="en-US" sz="12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1793234"/>
      </p:ext>
    </p:extLst>
  </p:cSld>
  <p:clrMapOvr>
    <a:masterClrMapping/>
  </p:clrMapOvr>
  <p:transition spd="med">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27384"/>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解决方案</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实验难点与解决方案</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46">
            <a:extLst>
              <a:ext uri="{FF2B5EF4-FFF2-40B4-BE49-F238E27FC236}">
                <a16:creationId xmlns:a16="http://schemas.microsoft.com/office/drawing/2014/main" id="{038ACC64-63F6-420B-A042-E14A9A7C9394}"/>
              </a:ext>
            </a:extLst>
          </p:cNvPr>
          <p:cNvSpPr txBox="1"/>
          <p:nvPr/>
        </p:nvSpPr>
        <p:spPr>
          <a:xfrm>
            <a:off x="971600" y="1043485"/>
            <a:ext cx="1512168" cy="429631"/>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2400" kern="0" dirty="0">
                <a:solidFill>
                  <a:schemeClr val="accent6">
                    <a:lumMod val="75000"/>
                  </a:schemeClr>
                </a:solidFill>
                <a:latin typeface="微软雅黑" panose="020B0503020204020204" pitchFamily="34" charset="-122"/>
                <a:ea typeface="微软雅黑" panose="020B0503020204020204" pitchFamily="34" charset="-122"/>
              </a:rPr>
              <a:t>数据降维</a:t>
            </a:r>
          </a:p>
        </p:txBody>
      </p:sp>
      <p:sp>
        <p:nvSpPr>
          <p:cNvPr id="15" name="文本框 1">
            <a:extLst>
              <a:ext uri="{FF2B5EF4-FFF2-40B4-BE49-F238E27FC236}">
                <a16:creationId xmlns:a16="http://schemas.microsoft.com/office/drawing/2014/main" id="{438292ED-D2E8-4262-9581-1707CDFB388D}"/>
              </a:ext>
            </a:extLst>
          </p:cNvPr>
          <p:cNvSpPr txBox="1"/>
          <p:nvPr/>
        </p:nvSpPr>
        <p:spPr>
          <a:xfrm>
            <a:off x="3635609" y="2132856"/>
            <a:ext cx="1872782"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：如何降维？</a:t>
            </a:r>
            <a:endParaRPr lang="en-US" sz="20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E6F4ECFA-13B3-48DE-9E3E-DF7BBDA53533}"/>
              </a:ext>
            </a:extLst>
          </p:cNvPr>
          <p:cNvSpPr txBox="1"/>
          <p:nvPr/>
        </p:nvSpPr>
        <p:spPr>
          <a:xfrm>
            <a:off x="2803319" y="4463590"/>
            <a:ext cx="3512452" cy="461665"/>
          </a:xfrm>
          <a:prstGeom prst="rect">
            <a:avLst/>
          </a:prstGeom>
          <a:noFill/>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rPr>
              <a:t>PCA</a:t>
            </a:r>
            <a:r>
              <a:rPr lang="zh-CN" altLang="en-US" sz="1200" dirty="0">
                <a:latin typeface="微软雅黑" panose="020B0503020204020204" pitchFamily="34" charset="-122"/>
                <a:ea typeface="微软雅黑" panose="020B0503020204020204" pitchFamily="34" charset="-122"/>
              </a:rPr>
              <a:t>流程</a:t>
            </a:r>
            <a:endParaRPr lang="en-US" altLang="zh-CN" sz="1200" dirty="0">
              <a:latin typeface="微软雅黑" panose="020B0503020204020204" pitchFamily="34" charset="-122"/>
              <a:ea typeface="微软雅黑" panose="020B0503020204020204" pitchFamily="34" charset="-122"/>
            </a:endParaRPr>
          </a:p>
          <a:p>
            <a:pPr algn="ctr"/>
            <a:r>
              <a:rPr lang="en-US" altLang="zh-CN" sz="1200" dirty="0">
                <a:latin typeface="微软雅黑" panose="020B0503020204020204" pitchFamily="34" charset="-122"/>
                <a:ea typeface="微软雅黑" panose="020B0503020204020204" pitchFamily="34" charset="-122"/>
              </a:rPr>
              <a:t>ref(Machine Learning by Andrew Ng)</a:t>
            </a:r>
            <a:endParaRPr lang="en-US" sz="12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420292E-33FF-4264-AB0D-02351FB20E36}"/>
              </a:ext>
            </a:extLst>
          </p:cNvPr>
          <p:cNvSpPr/>
          <p:nvPr/>
        </p:nvSpPr>
        <p:spPr>
          <a:xfrm>
            <a:off x="1145361" y="3140421"/>
            <a:ext cx="618327" cy="792088"/>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原始数据</a:t>
            </a:r>
            <a:endParaRPr lang="en-US" sz="1600" dirty="0">
              <a:solidFill>
                <a:schemeClr val="bg1"/>
              </a:solidFill>
              <a:latin typeface="微软雅黑" panose="020B0503020204020204" pitchFamily="34" charset="-122"/>
              <a:ea typeface="微软雅黑" panose="020B0503020204020204" pitchFamily="34" charset="-122"/>
            </a:endParaRPr>
          </a:p>
        </p:txBody>
      </p:sp>
      <p:sp>
        <p:nvSpPr>
          <p:cNvPr id="18" name="下箭头 32">
            <a:extLst>
              <a:ext uri="{FF2B5EF4-FFF2-40B4-BE49-F238E27FC236}">
                <a16:creationId xmlns:a16="http://schemas.microsoft.com/office/drawing/2014/main" id="{58C148CE-C64E-469D-8722-275221F9D022}"/>
              </a:ext>
            </a:extLst>
          </p:cNvPr>
          <p:cNvSpPr/>
          <p:nvPr/>
        </p:nvSpPr>
        <p:spPr>
          <a:xfrm rot="16200000">
            <a:off x="2532916" y="3345493"/>
            <a:ext cx="45719" cy="288030"/>
          </a:xfrm>
          <a:prstGeom prst="down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54F12738-BEC8-4788-993E-3A7BE34EF640}"/>
              </a:ext>
            </a:extLst>
          </p:cNvPr>
          <p:cNvSpPr txBox="1"/>
          <p:nvPr/>
        </p:nvSpPr>
        <p:spPr>
          <a:xfrm>
            <a:off x="683569" y="3367188"/>
            <a:ext cx="648072" cy="338554"/>
          </a:xfrm>
          <a:prstGeom prst="rect">
            <a:avLst/>
          </a:prstGeom>
          <a:noFill/>
        </p:spPr>
        <p:txBody>
          <a:bodyPr wrap="square" rtlCol="0">
            <a:spAutoFit/>
          </a:bodyPr>
          <a:lstStyle/>
          <a:p>
            <a:r>
              <a:rPr lang="en-US" sz="1600" dirty="0"/>
              <a:t>360</a:t>
            </a:r>
          </a:p>
        </p:txBody>
      </p:sp>
      <p:sp>
        <p:nvSpPr>
          <p:cNvPr id="20" name="文本框 19">
            <a:extLst>
              <a:ext uri="{FF2B5EF4-FFF2-40B4-BE49-F238E27FC236}">
                <a16:creationId xmlns:a16="http://schemas.microsoft.com/office/drawing/2014/main" id="{C2538DF4-FB90-4911-B44A-A6F7C1648B61}"/>
              </a:ext>
            </a:extLst>
          </p:cNvPr>
          <p:cNvSpPr txBox="1"/>
          <p:nvPr/>
        </p:nvSpPr>
        <p:spPr>
          <a:xfrm>
            <a:off x="1212264" y="2844608"/>
            <a:ext cx="518369" cy="338554"/>
          </a:xfrm>
          <a:prstGeom prst="rect">
            <a:avLst/>
          </a:prstGeom>
          <a:noFill/>
        </p:spPr>
        <p:txBody>
          <a:bodyPr wrap="square" rtlCol="0">
            <a:spAutoFit/>
          </a:bodyPr>
          <a:lstStyle/>
          <a:p>
            <a:r>
              <a:rPr lang="en-US" sz="1600" dirty="0"/>
              <a:t>200</a:t>
            </a:r>
          </a:p>
        </p:txBody>
      </p:sp>
      <p:sp>
        <p:nvSpPr>
          <p:cNvPr id="21" name="文本框 20">
            <a:extLst>
              <a:ext uri="{FF2B5EF4-FFF2-40B4-BE49-F238E27FC236}">
                <a16:creationId xmlns:a16="http://schemas.microsoft.com/office/drawing/2014/main" id="{1E91F165-E54A-425D-BFAD-F08B52B24551}"/>
              </a:ext>
            </a:extLst>
          </p:cNvPr>
          <p:cNvSpPr txBox="1"/>
          <p:nvPr/>
        </p:nvSpPr>
        <p:spPr>
          <a:xfrm>
            <a:off x="1773331" y="3348776"/>
            <a:ext cx="860816" cy="338554"/>
          </a:xfrm>
          <a:prstGeom prst="rect">
            <a:avLst/>
          </a:prstGeom>
          <a:noFill/>
        </p:spPr>
        <p:txBody>
          <a:bodyPr wrap="square" rtlCol="0">
            <a:spAutoFit/>
          </a:bodyPr>
          <a:lstStyle/>
          <a:p>
            <a:r>
              <a:rPr lang="zh-CN" altLang="en-US" sz="1600" dirty="0"/>
              <a:t>*</a:t>
            </a:r>
            <a:r>
              <a:rPr lang="en-US" altLang="zh-CN" sz="1600" dirty="0"/>
              <a:t>1200</a:t>
            </a:r>
            <a:endParaRPr lang="en-US" sz="1600" dirty="0"/>
          </a:p>
        </p:txBody>
      </p:sp>
      <p:sp>
        <p:nvSpPr>
          <p:cNvPr id="23" name="矩形 22">
            <a:extLst>
              <a:ext uri="{FF2B5EF4-FFF2-40B4-BE49-F238E27FC236}">
                <a16:creationId xmlns:a16="http://schemas.microsoft.com/office/drawing/2014/main" id="{D8EC7A10-C9A7-4C09-A9ED-B0400D102A74}"/>
              </a:ext>
            </a:extLst>
          </p:cNvPr>
          <p:cNvSpPr/>
          <p:nvPr/>
        </p:nvSpPr>
        <p:spPr>
          <a:xfrm>
            <a:off x="3258741" y="3122008"/>
            <a:ext cx="618327" cy="792088"/>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初始矩阵</a:t>
            </a:r>
            <a:endParaRPr lang="en-US" sz="1600" dirty="0">
              <a:solidFill>
                <a:schemeClr val="bg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2657C0C8-F42A-4F20-A478-79138EC817E1}"/>
              </a:ext>
            </a:extLst>
          </p:cNvPr>
          <p:cNvSpPr txBox="1"/>
          <p:nvPr/>
        </p:nvSpPr>
        <p:spPr>
          <a:xfrm>
            <a:off x="3291796" y="2844608"/>
            <a:ext cx="621400" cy="338554"/>
          </a:xfrm>
          <a:prstGeom prst="rect">
            <a:avLst/>
          </a:prstGeom>
          <a:noFill/>
        </p:spPr>
        <p:txBody>
          <a:bodyPr wrap="square" rtlCol="0">
            <a:spAutoFit/>
          </a:bodyPr>
          <a:lstStyle/>
          <a:p>
            <a:r>
              <a:rPr lang="en-US" sz="1600" dirty="0"/>
              <a:t>1200</a:t>
            </a:r>
          </a:p>
        </p:txBody>
      </p:sp>
      <p:sp>
        <p:nvSpPr>
          <p:cNvPr id="25" name="文本框 24">
            <a:extLst>
              <a:ext uri="{FF2B5EF4-FFF2-40B4-BE49-F238E27FC236}">
                <a16:creationId xmlns:a16="http://schemas.microsoft.com/office/drawing/2014/main" id="{76C335F0-957C-4BE8-B64D-D2B41BFBEF30}"/>
              </a:ext>
            </a:extLst>
          </p:cNvPr>
          <p:cNvSpPr txBox="1"/>
          <p:nvPr/>
        </p:nvSpPr>
        <p:spPr>
          <a:xfrm>
            <a:off x="2699792" y="3201063"/>
            <a:ext cx="648072" cy="584775"/>
          </a:xfrm>
          <a:prstGeom prst="rect">
            <a:avLst/>
          </a:prstGeom>
          <a:noFill/>
        </p:spPr>
        <p:txBody>
          <a:bodyPr wrap="square" rtlCol="0">
            <a:spAutoFit/>
          </a:bodyPr>
          <a:lstStyle/>
          <a:p>
            <a:r>
              <a:rPr lang="en-US" sz="1600" dirty="0"/>
              <a:t>360</a:t>
            </a:r>
            <a:r>
              <a:rPr lang="zh-CN" altLang="en-US" sz="1600" dirty="0"/>
              <a:t>*</a:t>
            </a:r>
            <a:endParaRPr lang="en-US" altLang="zh-CN" sz="1600" dirty="0"/>
          </a:p>
          <a:p>
            <a:r>
              <a:rPr lang="en-US" sz="1600" dirty="0"/>
              <a:t>200</a:t>
            </a:r>
          </a:p>
        </p:txBody>
      </p:sp>
      <p:sp>
        <p:nvSpPr>
          <p:cNvPr id="26" name="下箭头 32">
            <a:extLst>
              <a:ext uri="{FF2B5EF4-FFF2-40B4-BE49-F238E27FC236}">
                <a16:creationId xmlns:a16="http://schemas.microsoft.com/office/drawing/2014/main" id="{31193F67-61DF-4F75-A6E0-14E0AF212675}"/>
              </a:ext>
            </a:extLst>
          </p:cNvPr>
          <p:cNvSpPr/>
          <p:nvPr/>
        </p:nvSpPr>
        <p:spPr>
          <a:xfrm rot="16200000">
            <a:off x="4269079" y="3137437"/>
            <a:ext cx="45720" cy="704139"/>
          </a:xfrm>
          <a:prstGeom prst="down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E566D48D-20DC-4C7A-B36F-1B2DA1A605C4}"/>
              </a:ext>
            </a:extLst>
          </p:cNvPr>
          <p:cNvSpPr txBox="1"/>
          <p:nvPr/>
        </p:nvSpPr>
        <p:spPr>
          <a:xfrm>
            <a:off x="3929882" y="3186948"/>
            <a:ext cx="88003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预处理</a:t>
            </a:r>
            <a:endParaRPr lang="en-US" sz="14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747D2FD7-951A-415D-87F1-6947B8DB7888}"/>
              </a:ext>
            </a:extLst>
          </p:cNvPr>
          <p:cNvSpPr txBox="1"/>
          <p:nvPr/>
        </p:nvSpPr>
        <p:spPr>
          <a:xfrm>
            <a:off x="4630571" y="3304840"/>
            <a:ext cx="1944216" cy="369332"/>
          </a:xfrm>
          <a:prstGeom prst="rect">
            <a:avLst/>
          </a:prstGeom>
          <a:noFill/>
        </p:spPr>
        <p:txBody>
          <a:bodyPr wrap="square" rtlCol="0">
            <a:spAutoFit/>
          </a:bodyPr>
          <a:lstStyle/>
          <a:p>
            <a:r>
              <a:rPr lang="en-US" dirty="0"/>
              <a:t>[U,S,V]=</a:t>
            </a:r>
            <a:r>
              <a:rPr lang="en-US" altLang="zh-CN" dirty="0" err="1"/>
              <a:t>svd</a:t>
            </a:r>
            <a:r>
              <a:rPr lang="en-US" altLang="zh-CN" dirty="0"/>
              <a:t>(Sigma)</a:t>
            </a:r>
            <a:endParaRPr lang="en-US" dirty="0"/>
          </a:p>
        </p:txBody>
      </p:sp>
      <p:sp>
        <p:nvSpPr>
          <p:cNvPr id="30" name="下箭头 32">
            <a:extLst>
              <a:ext uri="{FF2B5EF4-FFF2-40B4-BE49-F238E27FC236}">
                <a16:creationId xmlns:a16="http://schemas.microsoft.com/office/drawing/2014/main" id="{EAB50E5D-2EF6-4520-9081-7BBDE39756EE}"/>
              </a:ext>
            </a:extLst>
          </p:cNvPr>
          <p:cNvSpPr/>
          <p:nvPr/>
        </p:nvSpPr>
        <p:spPr>
          <a:xfrm rot="16200000">
            <a:off x="6971142" y="3160296"/>
            <a:ext cx="45720" cy="704139"/>
          </a:xfrm>
          <a:prstGeom prst="down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a:extLst>
              <a:ext uri="{FF2B5EF4-FFF2-40B4-BE49-F238E27FC236}">
                <a16:creationId xmlns:a16="http://schemas.microsoft.com/office/drawing/2014/main" id="{C9F2FA20-2F65-41C6-8B08-2023C9261F99}"/>
              </a:ext>
            </a:extLst>
          </p:cNvPr>
          <p:cNvSpPr txBox="1"/>
          <p:nvPr/>
        </p:nvSpPr>
        <p:spPr>
          <a:xfrm>
            <a:off x="6572284" y="3194887"/>
            <a:ext cx="88003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选取</a:t>
            </a:r>
            <a:r>
              <a:rPr lang="en-US" altLang="zh-CN" sz="1400" dirty="0">
                <a:latin typeface="微软雅黑" panose="020B0503020204020204" pitchFamily="34" charset="-122"/>
                <a:ea typeface="微软雅黑" panose="020B0503020204020204" pitchFamily="34" charset="-122"/>
              </a:rPr>
              <a:t>PCs</a:t>
            </a:r>
            <a:endParaRPr lang="en-US" sz="1400"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10A05179-4B68-4E00-928A-8BE5394A0437}"/>
              </a:ext>
            </a:extLst>
          </p:cNvPr>
          <p:cNvSpPr/>
          <p:nvPr/>
        </p:nvSpPr>
        <p:spPr>
          <a:xfrm>
            <a:off x="7438994" y="3093461"/>
            <a:ext cx="852402" cy="792088"/>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特征</a:t>
            </a:r>
            <a:endParaRPr lang="en-US" altLang="zh-CN" sz="1600" dirty="0">
              <a:solidFill>
                <a:schemeClr val="bg1"/>
              </a:solidFill>
              <a:latin typeface="微软雅黑" panose="020B0503020204020204" pitchFamily="34" charset="-122"/>
              <a:ea typeface="微软雅黑" panose="020B0503020204020204" pitchFamily="34" charset="-122"/>
            </a:endParaRPr>
          </a:p>
          <a:p>
            <a:pPr algn="ctr"/>
            <a:r>
              <a:rPr lang="zh-CN" altLang="en-US" sz="1600" dirty="0">
                <a:solidFill>
                  <a:schemeClr val="bg1"/>
                </a:solidFill>
                <a:latin typeface="微软雅黑" panose="020B0503020204020204" pitchFamily="34" charset="-122"/>
                <a:ea typeface="微软雅黑" panose="020B0503020204020204" pitchFamily="34" charset="-122"/>
              </a:rPr>
              <a:t>基向量</a:t>
            </a:r>
            <a:endParaRPr lang="en-US"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136447"/>
      </p:ext>
    </p:extLst>
  </p:cSld>
  <p:clrMapOvr>
    <a:masterClrMapping/>
  </p:clrMapOvr>
  <p:transition spd="med">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解决方案</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实验难点与解决方案</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46">
            <a:extLst>
              <a:ext uri="{FF2B5EF4-FFF2-40B4-BE49-F238E27FC236}">
                <a16:creationId xmlns:a16="http://schemas.microsoft.com/office/drawing/2014/main" id="{038ACC64-63F6-420B-A042-E14A9A7C9394}"/>
              </a:ext>
            </a:extLst>
          </p:cNvPr>
          <p:cNvSpPr txBox="1"/>
          <p:nvPr/>
        </p:nvSpPr>
        <p:spPr>
          <a:xfrm>
            <a:off x="971600" y="1043485"/>
            <a:ext cx="1512168" cy="429631"/>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2400" kern="0" dirty="0">
                <a:solidFill>
                  <a:schemeClr val="accent6">
                    <a:lumMod val="75000"/>
                  </a:schemeClr>
                </a:solidFill>
                <a:latin typeface="微软雅黑" panose="020B0503020204020204" pitchFamily="34" charset="-122"/>
                <a:ea typeface="微软雅黑" panose="020B0503020204020204" pitchFamily="34" charset="-122"/>
              </a:rPr>
              <a:t>数据降维</a:t>
            </a:r>
          </a:p>
        </p:txBody>
      </p:sp>
      <p:sp>
        <p:nvSpPr>
          <p:cNvPr id="15" name="文本框 1">
            <a:extLst>
              <a:ext uri="{FF2B5EF4-FFF2-40B4-BE49-F238E27FC236}">
                <a16:creationId xmlns:a16="http://schemas.microsoft.com/office/drawing/2014/main" id="{438292ED-D2E8-4262-9581-1707CDFB388D}"/>
              </a:ext>
            </a:extLst>
          </p:cNvPr>
          <p:cNvSpPr txBox="1"/>
          <p:nvPr/>
        </p:nvSpPr>
        <p:spPr>
          <a:xfrm>
            <a:off x="3491736" y="2132856"/>
            <a:ext cx="2160527"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PC</a:t>
            </a:r>
            <a:r>
              <a:rPr lang="zh-CN" altLang="en-US" sz="2000" dirty="0">
                <a:latin typeface="微软雅黑" panose="020B0503020204020204" pitchFamily="34" charset="-122"/>
                <a:ea typeface="微软雅黑" panose="020B0503020204020204" pitchFamily="34" charset="-122"/>
              </a:rPr>
              <a:t>数目选取？</a:t>
            </a:r>
            <a:endParaRPr lang="en-US" sz="2000" dirty="0">
              <a:latin typeface="微软雅黑" panose="020B0503020204020204" pitchFamily="34" charset="-122"/>
              <a:ea typeface="微软雅黑" panose="020B0503020204020204" pitchFamily="34" charset="-122"/>
            </a:endParaRPr>
          </a:p>
        </p:txBody>
      </p:sp>
      <p:pic>
        <p:nvPicPr>
          <p:cNvPr id="17" name="图片 16" descr="C:\Users\Kris\AppData\Local\Microsoft\Windows\INetCache\Content.Word\Screen Shot 2017-05-18 at11.49.58 AM.PNG">
            <a:extLst>
              <a:ext uri="{FF2B5EF4-FFF2-40B4-BE49-F238E27FC236}">
                <a16:creationId xmlns:a16="http://schemas.microsoft.com/office/drawing/2014/main" id="{FB8F0208-5C7C-4F6B-AD12-051A6B48CEF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4225" y="2593144"/>
            <a:ext cx="4484039" cy="3644168"/>
          </a:xfrm>
          <a:prstGeom prst="rect">
            <a:avLst/>
          </a:prstGeom>
          <a:noFill/>
          <a:ln>
            <a:noFill/>
          </a:ln>
        </p:spPr>
      </p:pic>
      <p:sp>
        <p:nvSpPr>
          <p:cNvPr id="2" name="文本框 1">
            <a:extLst>
              <a:ext uri="{FF2B5EF4-FFF2-40B4-BE49-F238E27FC236}">
                <a16:creationId xmlns:a16="http://schemas.microsoft.com/office/drawing/2014/main" id="{7E5DC1FD-53DC-4E23-8264-3C15899C53E5}"/>
              </a:ext>
            </a:extLst>
          </p:cNvPr>
          <p:cNvSpPr txBox="1"/>
          <p:nvPr/>
        </p:nvSpPr>
        <p:spPr>
          <a:xfrm>
            <a:off x="3779912" y="6218825"/>
            <a:ext cx="2388617"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相对误差</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实验中选</a:t>
            </a:r>
            <a:r>
              <a:rPr lang="en-US" altLang="zh-CN" sz="1200" dirty="0">
                <a:latin typeface="微软雅黑" panose="020B0503020204020204" pitchFamily="34" charset="-122"/>
                <a:ea typeface="微软雅黑" panose="020B0503020204020204" pitchFamily="34" charset="-122"/>
              </a:rPr>
              <a:t>80</a:t>
            </a:r>
            <a:r>
              <a:rPr lang="zh-CN" altLang="en-US" sz="1200" dirty="0">
                <a:latin typeface="微软雅黑" panose="020B0503020204020204" pitchFamily="34" charset="-122"/>
                <a:ea typeface="微软雅黑" panose="020B0503020204020204" pitchFamily="34" charset="-122"/>
              </a:rPr>
              <a:t>个主成分</a:t>
            </a:r>
            <a:r>
              <a:rPr lang="en-US" altLang="zh-CN" sz="1200" dirty="0">
                <a:latin typeface="微软雅黑" panose="020B0503020204020204" pitchFamily="34" charset="-122"/>
                <a:ea typeface="微软雅黑" panose="020B0503020204020204" pitchFamily="34" charset="-122"/>
              </a:rPr>
              <a:t>)</a:t>
            </a: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2051206"/>
      </p:ext>
    </p:extLst>
  </p:cSld>
  <p:clrMapOvr>
    <a:masterClrMapping/>
  </p:clrMapOvr>
  <p:transition spd="med">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27384"/>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解决方案</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实验难点与解决方案</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46">
            <a:extLst>
              <a:ext uri="{FF2B5EF4-FFF2-40B4-BE49-F238E27FC236}">
                <a16:creationId xmlns:a16="http://schemas.microsoft.com/office/drawing/2014/main" id="{76E85F30-8AC3-4FC8-961C-DD7C5D54F1B4}"/>
              </a:ext>
            </a:extLst>
          </p:cNvPr>
          <p:cNvSpPr txBox="1"/>
          <p:nvPr/>
        </p:nvSpPr>
        <p:spPr>
          <a:xfrm>
            <a:off x="971600" y="1043485"/>
            <a:ext cx="1512168" cy="429631"/>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2400" kern="0" dirty="0">
                <a:solidFill>
                  <a:schemeClr val="accent6">
                    <a:lumMod val="75000"/>
                  </a:schemeClr>
                </a:solidFill>
                <a:latin typeface="微软雅黑" panose="020B0503020204020204" pitchFamily="34" charset="-122"/>
                <a:ea typeface="微软雅黑" panose="020B0503020204020204" pitchFamily="34" charset="-122"/>
              </a:rPr>
              <a:t>技术实现</a:t>
            </a:r>
          </a:p>
        </p:txBody>
      </p:sp>
      <p:sp>
        <p:nvSpPr>
          <p:cNvPr id="15" name="文本框 14">
            <a:extLst>
              <a:ext uri="{FF2B5EF4-FFF2-40B4-BE49-F238E27FC236}">
                <a16:creationId xmlns:a16="http://schemas.microsoft.com/office/drawing/2014/main" id="{B47B0DCC-369C-4BE7-868C-D416FA078B6D}"/>
              </a:ext>
            </a:extLst>
          </p:cNvPr>
          <p:cNvSpPr txBox="1"/>
          <p:nvPr/>
        </p:nvSpPr>
        <p:spPr>
          <a:xfrm>
            <a:off x="2242368" y="2336608"/>
            <a:ext cx="5689628"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数据处理与算法实现分为两部分（</a:t>
            </a:r>
            <a:r>
              <a:rPr lang="en-US" altLang="zh-CN" dirty="0" err="1">
                <a:latin typeface="微软雅黑" panose="020B0503020204020204" pitchFamily="34" charset="-122"/>
                <a:ea typeface="微软雅黑" panose="020B0503020204020204" pitchFamily="34" charset="-122"/>
              </a:rPr>
              <a:t>MATLAB+Java</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动态调用</a:t>
            </a:r>
            <a:r>
              <a:rPr lang="en-US" altLang="zh-CN" dirty="0">
                <a:latin typeface="微软雅黑" panose="020B0503020204020204" pitchFamily="34" charset="-122"/>
                <a:ea typeface="微软雅黑" panose="020B0503020204020204" pitchFamily="34" charset="-122"/>
              </a:rPr>
              <a:t>Shell</a:t>
            </a:r>
            <a:r>
              <a:rPr lang="zh-CN" altLang="en-US" dirty="0">
                <a:latin typeface="微软雅黑" panose="020B0503020204020204" pitchFamily="34" charset="-122"/>
                <a:ea typeface="微软雅黑" panose="020B0503020204020204" pitchFamily="34" charset="-122"/>
              </a:rPr>
              <a:t>脚本和轮询实验结果</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log</a:t>
            </a:r>
            <a:r>
              <a:rPr lang="zh-CN" altLang="en-US" dirty="0">
                <a:latin typeface="微软雅黑" panose="020B0503020204020204" pitchFamily="34" charset="-122"/>
                <a:ea typeface="微软雅黑" panose="020B0503020204020204" pitchFamily="34" charset="-122"/>
              </a:rPr>
              <a:t>文件用于记录实验过程</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参数设置</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4086883"/>
      </p:ext>
    </p:extLst>
  </p:cSld>
  <p:clrMapOvr>
    <a:masterClrMapping/>
  </p:clrMapOvr>
  <p:transition spd="med">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解决方案</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实验难点与解决方案</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46">
            <a:extLst>
              <a:ext uri="{FF2B5EF4-FFF2-40B4-BE49-F238E27FC236}">
                <a16:creationId xmlns:a16="http://schemas.microsoft.com/office/drawing/2014/main" id="{55883CF2-AF6F-490F-8A55-D365665B6802}"/>
              </a:ext>
            </a:extLst>
          </p:cNvPr>
          <p:cNvSpPr txBox="1"/>
          <p:nvPr/>
        </p:nvSpPr>
        <p:spPr>
          <a:xfrm>
            <a:off x="971600" y="1050562"/>
            <a:ext cx="1512168" cy="429631"/>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2400" kern="0" dirty="0">
                <a:solidFill>
                  <a:schemeClr val="accent6">
                    <a:lumMod val="75000"/>
                  </a:schemeClr>
                </a:solidFill>
                <a:latin typeface="微软雅黑" panose="020B0503020204020204" pitchFamily="34" charset="-122"/>
                <a:ea typeface="微软雅黑" panose="020B0503020204020204" pitchFamily="34" charset="-122"/>
              </a:rPr>
              <a:t>判断标准</a:t>
            </a:r>
          </a:p>
        </p:txBody>
      </p:sp>
    </p:spTree>
    <p:extLst>
      <p:ext uri="{BB962C8B-B14F-4D97-AF65-F5344CB8AC3E}">
        <p14:creationId xmlns:p14="http://schemas.microsoft.com/office/powerpoint/2010/main" val="2400780633"/>
      </p:ext>
    </p:extLst>
  </p:cSld>
  <p:clrMapOvr>
    <a:masterClrMapping/>
  </p:clrMapOvr>
  <p:transition spd="med">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0" y="2132856"/>
            <a:ext cx="291581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1620957"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实验流程</a:t>
            </a:r>
          </a:p>
        </p:txBody>
      </p:sp>
      <p:sp>
        <p:nvSpPr>
          <p:cNvPr id="16" name="TextBox 15"/>
          <p:cNvSpPr txBox="1"/>
          <p:nvPr/>
        </p:nvSpPr>
        <p:spPr>
          <a:xfrm>
            <a:off x="4729514" y="3050376"/>
            <a:ext cx="1608133" cy="738664"/>
          </a:xfrm>
          <a:prstGeom prst="rect">
            <a:avLst/>
          </a:prstGeom>
          <a:noFill/>
        </p:spPr>
        <p:txBody>
          <a:bodyPr wrap="none" rtlCol="0">
            <a:spAutoFit/>
          </a:bodyPr>
          <a:lstStyle/>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整体求解流程</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细节说明</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11"/>
          <p:cNvGrpSpPr>
            <a:grpSpLocks noChangeAspect="1"/>
          </p:cNvGrpSpPr>
          <p:nvPr/>
        </p:nvGrpSpPr>
        <p:grpSpPr bwMode="auto">
          <a:xfrm>
            <a:off x="2646072" y="2546616"/>
            <a:ext cx="864096" cy="1085897"/>
            <a:chOff x="2398" y="2256"/>
            <a:chExt cx="374" cy="470"/>
          </a:xfrm>
          <a:solidFill>
            <a:schemeClr val="tx2">
              <a:lumMod val="75000"/>
            </a:schemeClr>
          </a:solidFill>
        </p:grpSpPr>
        <p:sp>
          <p:nvSpPr>
            <p:cNvPr id="11" name="Freeform 12"/>
            <p:cNvSpPr>
              <a:spLocks/>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3"/>
            <p:cNvSpPr>
              <a:spLocks/>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4"/>
            <p:cNvSpPr>
              <a:spLocks/>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
            <p:cNvSpPr>
              <a:spLocks/>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323238705"/>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1000" fill="hold"/>
                                        <p:tgtEl>
                                          <p:spTgt spid="12"/>
                                        </p:tgtEl>
                                        <p:attrNameLst>
                                          <p:attrName>ppt_w</p:attrName>
                                        </p:attrNameLst>
                                      </p:cBhvr>
                                      <p:tavLst>
                                        <p:tav tm="0">
                                          <p:val>
                                            <p:fltVal val="0"/>
                                          </p:val>
                                        </p:tav>
                                        <p:tav tm="100000">
                                          <p:val>
                                            <p:strVal val="#ppt_w"/>
                                          </p:val>
                                        </p:tav>
                                      </p:tavLst>
                                    </p:anim>
                                    <p:anim calcmode="lin" valueType="num">
                                      <p:cBhvr>
                                        <p:cTn id="21" dur="1000" fill="hold"/>
                                        <p:tgtEl>
                                          <p:spTgt spid="12"/>
                                        </p:tgtEl>
                                        <p:attrNameLst>
                                          <p:attrName>ppt_h</p:attrName>
                                        </p:attrNameLst>
                                      </p:cBhvr>
                                      <p:tavLst>
                                        <p:tav tm="0">
                                          <p:val>
                                            <p:fltVal val="0"/>
                                          </p:val>
                                        </p:tav>
                                        <p:tav tm="100000">
                                          <p:val>
                                            <p:strVal val="#ppt_h"/>
                                          </p:val>
                                        </p:tav>
                                      </p:tavLst>
                                    </p:anim>
                                    <p:anim calcmode="lin" valueType="num">
                                      <p:cBhvr>
                                        <p:cTn id="22" dur="1000" fill="hold"/>
                                        <p:tgtEl>
                                          <p:spTgt spid="12"/>
                                        </p:tgtEl>
                                        <p:attrNameLst>
                                          <p:attrName>style.rotation</p:attrName>
                                        </p:attrNameLst>
                                      </p:cBhvr>
                                      <p:tavLst>
                                        <p:tav tm="0">
                                          <p:val>
                                            <p:fltVal val="90"/>
                                          </p:val>
                                        </p:tav>
                                        <p:tav tm="100000">
                                          <p:val>
                                            <p:fltVal val="0"/>
                                          </p:val>
                                        </p:tav>
                                      </p:tavLst>
                                    </p:anim>
                                    <p:animEffect transition="in" filter="fade">
                                      <p:cBhvr>
                                        <p:cTn id="23" dur="10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1250"/>
                                        <p:tgtEl>
                                          <p:spTgt spid="14"/>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6">
                                            <p:txEl>
                                              <p:pRg st="0" end="0"/>
                                            </p:txEl>
                                          </p:spTgt>
                                        </p:tgtEl>
                                        <p:attrNameLst>
                                          <p:attrName>style.visibility</p:attrName>
                                        </p:attrNameLst>
                                      </p:cBhvr>
                                      <p:to>
                                        <p:strVal val="visible"/>
                                      </p:to>
                                    </p:set>
                                    <p:animEffect transition="in" filter="wipe(up)">
                                      <p:cBhvr>
                                        <p:cTn id="46" dur="500"/>
                                        <p:tgtEl>
                                          <p:spTgt spid="16">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6">
                                            <p:txEl>
                                              <p:pRg st="1" end="1"/>
                                            </p:txEl>
                                          </p:spTgt>
                                        </p:tgtEl>
                                        <p:attrNameLst>
                                          <p:attrName>style.visibility</p:attrName>
                                        </p:attrNameLst>
                                      </p:cBhvr>
                                      <p:to>
                                        <p:strVal val="visible"/>
                                      </p:to>
                                    </p:set>
                                    <p:animEffect transition="in" filter="wipe(up)">
                                      <p:cBhvr>
                                        <p:cTn id="51"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animBg="1"/>
      <p:bldP spid="15" grpId="0" animBg="1"/>
      <p:bldP spid="12" grpId="0" animBg="1"/>
      <p:bldP spid="14" grpId="0"/>
      <p:bldP spid="16" grpId="0" build="p"/>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整体求解流程</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实验流程</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弧形 13"/>
          <p:cNvSpPr/>
          <p:nvPr/>
        </p:nvSpPr>
        <p:spPr>
          <a:xfrm>
            <a:off x="1905603" y="1772816"/>
            <a:ext cx="5977604" cy="5544616"/>
          </a:xfrm>
          <a:prstGeom prst="arc">
            <a:avLst>
              <a:gd name="adj1" fmla="val 10899728"/>
              <a:gd name="adj2" fmla="val 0"/>
            </a:avLst>
          </a:prstGeom>
          <a:ln w="12700">
            <a:solidFill>
              <a:schemeClr val="bg1">
                <a:lumMod val="50000"/>
              </a:schemeClr>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连接符 16"/>
          <p:cNvCxnSpPr/>
          <p:nvPr/>
        </p:nvCxnSpPr>
        <p:spPr>
          <a:xfrm>
            <a:off x="3489779" y="2114568"/>
            <a:ext cx="0" cy="2421412"/>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298091" y="2114568"/>
            <a:ext cx="0" cy="2529424"/>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4894405" y="1772816"/>
            <a:ext cx="27330" cy="2871176"/>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2088280" y="4355960"/>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3562727" y="4365104"/>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972487" y="4355960"/>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6448079" y="4355960"/>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2337309" y="4354692"/>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STEP1</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4" name="TextBox 53"/>
          <p:cNvSpPr txBox="1"/>
          <p:nvPr/>
        </p:nvSpPr>
        <p:spPr>
          <a:xfrm>
            <a:off x="3829655" y="4365104"/>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STEP2</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229216" y="4355960"/>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STEP3</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6705952" y="4355960"/>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STEP4</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2167860" y="3356992"/>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8" name="TextBox 57"/>
          <p:cNvSpPr txBox="1"/>
          <p:nvPr/>
        </p:nvSpPr>
        <p:spPr>
          <a:xfrm>
            <a:off x="3663328" y="3347848"/>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5069412" y="3358585"/>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0" name="TextBox 59"/>
          <p:cNvSpPr txBox="1"/>
          <p:nvPr/>
        </p:nvSpPr>
        <p:spPr>
          <a:xfrm>
            <a:off x="6444208" y="3356992"/>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069907"/>
      </p:ext>
    </p:extLst>
  </p:cSld>
  <p:clrMapOvr>
    <a:masterClrMapping/>
  </p:clrMapOvr>
  <p:transition spd="med">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9939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研究过程</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研究思路与研究方法</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483768" y="1458147"/>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179827" y="1458147"/>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79827" y="3053180"/>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543481" y="3053180"/>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2741080" y="1708525"/>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初步</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目标</a:t>
            </a:r>
          </a:p>
        </p:txBody>
      </p:sp>
      <p:sp>
        <p:nvSpPr>
          <p:cNvPr id="20" name="椭圆 19"/>
          <p:cNvSpPr/>
          <p:nvPr/>
        </p:nvSpPr>
        <p:spPr>
          <a:xfrm>
            <a:off x="6229800" y="4736826"/>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6450416" y="1708525"/>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初步</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构想</a:t>
            </a:r>
          </a:p>
        </p:txBody>
      </p:sp>
      <p:sp>
        <p:nvSpPr>
          <p:cNvPr id="22" name="TextBox 21"/>
          <p:cNvSpPr txBox="1"/>
          <p:nvPr/>
        </p:nvSpPr>
        <p:spPr>
          <a:xfrm>
            <a:off x="2806856" y="3323417"/>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认证</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假设</a:t>
            </a:r>
          </a:p>
        </p:txBody>
      </p:sp>
      <p:sp>
        <p:nvSpPr>
          <p:cNvPr id="23" name="TextBox 22"/>
          <p:cNvSpPr txBox="1"/>
          <p:nvPr/>
        </p:nvSpPr>
        <p:spPr>
          <a:xfrm>
            <a:off x="6363882" y="3345860"/>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进一步</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  目标</a:t>
            </a:r>
          </a:p>
        </p:txBody>
      </p:sp>
      <p:sp>
        <p:nvSpPr>
          <p:cNvPr id="24" name="TextBox 23"/>
          <p:cNvSpPr txBox="1"/>
          <p:nvPr/>
        </p:nvSpPr>
        <p:spPr>
          <a:xfrm>
            <a:off x="6495952" y="4986983"/>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思维</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发散</a:t>
            </a:r>
          </a:p>
        </p:txBody>
      </p:sp>
      <p:cxnSp>
        <p:nvCxnSpPr>
          <p:cNvPr id="25" name="直接箭头连接符 24"/>
          <p:cNvCxnSpPr/>
          <p:nvPr/>
        </p:nvCxnSpPr>
        <p:spPr>
          <a:xfrm>
            <a:off x="3631768" y="3651674"/>
            <a:ext cx="2464039" cy="0"/>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3698985" y="5445730"/>
            <a:ext cx="2480842" cy="4562"/>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3568534" y="2061517"/>
            <a:ext cx="2464039" cy="0"/>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008945" y="1756501"/>
            <a:ext cx="1877437"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点击添加文字文本研究过程</a:t>
            </a:r>
          </a:p>
        </p:txBody>
      </p:sp>
      <p:sp>
        <p:nvSpPr>
          <p:cNvPr id="30" name="TextBox 29"/>
          <p:cNvSpPr txBox="1"/>
          <p:nvPr/>
        </p:nvSpPr>
        <p:spPr>
          <a:xfrm>
            <a:off x="4008945" y="3347524"/>
            <a:ext cx="1877437"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点击添加文字文本研究过程</a:t>
            </a:r>
          </a:p>
        </p:txBody>
      </p:sp>
      <p:sp>
        <p:nvSpPr>
          <p:cNvPr id="31" name="TextBox 30"/>
          <p:cNvSpPr txBox="1"/>
          <p:nvPr/>
        </p:nvSpPr>
        <p:spPr>
          <a:xfrm>
            <a:off x="4184948" y="5142040"/>
            <a:ext cx="1877437"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点击添加文字文本研究过程</a:t>
            </a:r>
          </a:p>
        </p:txBody>
      </p:sp>
      <p:sp>
        <p:nvSpPr>
          <p:cNvPr id="33" name="下箭头 32"/>
          <p:cNvSpPr/>
          <p:nvPr/>
        </p:nvSpPr>
        <p:spPr>
          <a:xfrm>
            <a:off x="2924231" y="2432889"/>
            <a:ext cx="119223" cy="531678"/>
          </a:xfrm>
          <a:prstGeom prst="down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下箭头 33"/>
          <p:cNvSpPr/>
          <p:nvPr/>
        </p:nvSpPr>
        <p:spPr>
          <a:xfrm>
            <a:off x="6631851" y="4082694"/>
            <a:ext cx="119223" cy="531678"/>
          </a:xfrm>
          <a:prstGeom prst="down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虚尾箭头 8"/>
          <p:cNvSpPr/>
          <p:nvPr/>
        </p:nvSpPr>
        <p:spPr>
          <a:xfrm flipH="1">
            <a:off x="7233172" y="1726992"/>
            <a:ext cx="648072" cy="429876"/>
          </a:xfrm>
          <a:prstGeom prst="striped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2368436" y="5309342"/>
            <a:ext cx="1313180"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输入文本信息内容</a:t>
            </a:r>
          </a:p>
        </p:txBody>
      </p:sp>
    </p:spTree>
    <p:extLst>
      <p:ext uri="{BB962C8B-B14F-4D97-AF65-F5344CB8AC3E}">
        <p14:creationId xmlns:p14="http://schemas.microsoft.com/office/powerpoint/2010/main" val="28319354"/>
      </p:ext>
    </p:extLst>
  </p:cSld>
  <p:clrMapOvr>
    <a:masterClrMapping/>
  </p:clrMapOvr>
  <p:transition spd="med">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750" y="2132856"/>
            <a:ext cx="291756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2339102"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实验结果分析</a:t>
            </a: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4"/>
          <p:cNvGrpSpPr>
            <a:grpSpLocks noChangeAspect="1"/>
          </p:cNvGrpSpPr>
          <p:nvPr/>
        </p:nvGrpSpPr>
        <p:grpSpPr bwMode="auto">
          <a:xfrm>
            <a:off x="2699773" y="2647996"/>
            <a:ext cx="809251" cy="909924"/>
            <a:chOff x="3313" y="3205"/>
            <a:chExt cx="418" cy="470"/>
          </a:xfrm>
          <a:solidFill>
            <a:schemeClr val="tx2">
              <a:lumMod val="75000"/>
            </a:schemeClr>
          </a:solidFill>
        </p:grpSpPr>
        <p:sp>
          <p:nvSpPr>
            <p:cNvPr id="11" name="Freeform 5"/>
            <p:cNvSpPr>
              <a:spLocks/>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
            <p:cNvSpPr>
              <a:spLocks/>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
            <p:cNvSpPr>
              <a:spLocks/>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8"/>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073126071"/>
      </p:ext>
    </p:extLst>
  </p:cSld>
  <p:clrMapOvr>
    <a:masterClrMapping/>
  </p:clrMapOvr>
  <p:transition spd="med">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4" name="圆角矩形 13"/>
          <p:cNvSpPr/>
          <p:nvPr/>
        </p:nvSpPr>
        <p:spPr>
          <a:xfrm>
            <a:off x="1648907" y="1907688"/>
            <a:ext cx="6212565" cy="1008112"/>
          </a:xfrm>
          <a:prstGeom prst="round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22981"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实践难点</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关键技术与实践难点</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1671803" y="3059816"/>
            <a:ext cx="6212565" cy="1008112"/>
          </a:xfrm>
          <a:prstGeom prst="round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1671803" y="4221088"/>
            <a:ext cx="6212565" cy="1008112"/>
          </a:xfrm>
          <a:prstGeom prst="round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a:off x="3812610" y="2710064"/>
            <a:ext cx="1975077" cy="1728192"/>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4464063" y="3205274"/>
            <a:ext cx="697627" cy="707886"/>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实践</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难点</a:t>
            </a:r>
          </a:p>
        </p:txBody>
      </p:sp>
      <p:sp>
        <p:nvSpPr>
          <p:cNvPr id="18" name="TextBox 17"/>
          <p:cNvSpPr txBox="1"/>
          <p:nvPr/>
        </p:nvSpPr>
        <p:spPr>
          <a:xfrm>
            <a:off x="1764832" y="3173692"/>
            <a:ext cx="2018501" cy="1015663"/>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息或者复制粘贴已经写好的文</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本输入时间难点相关内容详细</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信息或者复制粘贴已经写文本</a:t>
            </a: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1835696" y="2021524"/>
            <a:ext cx="6035627" cy="1354217"/>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1773951" y="4504552"/>
            <a:ext cx="6035627" cy="1354217"/>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5839579" y="3159256"/>
            <a:ext cx="2018501" cy="1015663"/>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息或者复制粘贴已经写好的文</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本输入时间难点相关内容详细</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信息或者复制粘贴已经写文本</a:t>
            </a: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9990769"/>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1000" fill="hold"/>
                                        <p:tgtEl>
                                          <p:spTgt spid="15"/>
                                        </p:tgtEl>
                                        <p:attrNameLst>
                                          <p:attrName>ppt_w</p:attrName>
                                        </p:attrNameLst>
                                      </p:cBhvr>
                                      <p:tavLst>
                                        <p:tav tm="0">
                                          <p:val>
                                            <p:fltVal val="0"/>
                                          </p:val>
                                        </p:tav>
                                        <p:tav tm="100000">
                                          <p:val>
                                            <p:strVal val="#ppt_w"/>
                                          </p:val>
                                        </p:tav>
                                      </p:tavLst>
                                    </p:anim>
                                    <p:anim calcmode="lin" valueType="num">
                                      <p:cBhvr>
                                        <p:cTn id="47" dur="1000" fill="hold"/>
                                        <p:tgtEl>
                                          <p:spTgt spid="15"/>
                                        </p:tgtEl>
                                        <p:attrNameLst>
                                          <p:attrName>ppt_h</p:attrName>
                                        </p:attrNameLst>
                                      </p:cBhvr>
                                      <p:tavLst>
                                        <p:tav tm="0">
                                          <p:val>
                                            <p:fltVal val="0"/>
                                          </p:val>
                                        </p:tav>
                                        <p:tav tm="100000">
                                          <p:val>
                                            <p:strVal val="#ppt_h"/>
                                          </p:val>
                                        </p:tav>
                                      </p:tavLst>
                                    </p:anim>
                                    <p:anim calcmode="lin" valueType="num">
                                      <p:cBhvr>
                                        <p:cTn id="48" dur="1000" fill="hold"/>
                                        <p:tgtEl>
                                          <p:spTgt spid="15"/>
                                        </p:tgtEl>
                                        <p:attrNameLst>
                                          <p:attrName>style.rotation</p:attrName>
                                        </p:attrNameLst>
                                      </p:cBhvr>
                                      <p:tavLst>
                                        <p:tav tm="0">
                                          <p:val>
                                            <p:fltVal val="90"/>
                                          </p:val>
                                        </p:tav>
                                        <p:tav tm="100000">
                                          <p:val>
                                            <p:fltVal val="0"/>
                                          </p:val>
                                        </p:tav>
                                      </p:tavLst>
                                    </p:anim>
                                    <p:animEffect transition="in" filter="fade">
                                      <p:cBhvr>
                                        <p:cTn id="49" dur="10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arn(inVertical)">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up)">
                                      <p:cBhvr>
                                        <p:cTn id="59" dur="500"/>
                                        <p:tgtEl>
                                          <p:spTgt spid="43"/>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barn(inVertical)">
                                      <p:cBhvr>
                                        <p:cTn id="64" dur="500"/>
                                        <p:tgtEl>
                                          <p:spTgt spid="3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up)">
                                      <p:cBhvr>
                                        <p:cTn id="69" dur="5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up)">
                                      <p:cBhvr>
                                        <p:cTn id="74" dur="500"/>
                                        <p:tgtEl>
                                          <p:spTgt spid="46"/>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barn(inVertical)">
                                      <p:cBhvr>
                                        <p:cTn id="79" dur="500"/>
                                        <p:tgtEl>
                                          <p:spTgt spid="3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wipe(up)">
                                      <p:cBhvr>
                                        <p:cTn id="8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p:bldP spid="10" grpId="0" animBg="1"/>
      <p:bldP spid="12" grpId="0"/>
      <p:bldP spid="16" grpId="0" animBg="1"/>
      <p:bldP spid="31" grpId="0" animBg="1"/>
      <p:bldP spid="32" grpId="0" animBg="1"/>
      <p:bldP spid="9" grpId="0" animBg="1"/>
      <p:bldP spid="15" grpId="0"/>
      <p:bldP spid="18" grpId="0"/>
      <p:bldP spid="43" grpId="0"/>
      <p:bldP spid="45" grpId="0"/>
      <p:bldP spid="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0" y="2204864"/>
            <a:ext cx="2699792" cy="2016224"/>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956376" y="2204864"/>
            <a:ext cx="1235739" cy="2016224"/>
          </a:xfrm>
          <a:custGeom>
            <a:avLst/>
            <a:gdLst>
              <a:gd name="connsiteX0" fmla="*/ 0 w 1296144"/>
              <a:gd name="connsiteY0" fmla="*/ 0 h 2016224"/>
              <a:gd name="connsiteX1" fmla="*/ 1296144 w 1296144"/>
              <a:gd name="connsiteY1" fmla="*/ 0 h 2016224"/>
              <a:gd name="connsiteX2" fmla="*/ 1296144 w 1296144"/>
              <a:gd name="connsiteY2" fmla="*/ 2016224 h 2016224"/>
              <a:gd name="connsiteX3" fmla="*/ 0 w 1296144"/>
              <a:gd name="connsiteY3" fmla="*/ 2016224 h 2016224"/>
              <a:gd name="connsiteX4" fmla="*/ 0 w 1296144"/>
              <a:gd name="connsiteY4" fmla="*/ 0 h 2016224"/>
              <a:gd name="connsiteX0" fmla="*/ 0 w 1296144"/>
              <a:gd name="connsiteY0" fmla="*/ 0 h 2016224"/>
              <a:gd name="connsiteX1" fmla="*/ 1296144 w 1296144"/>
              <a:gd name="connsiteY1" fmla="*/ 0 h 2016224"/>
              <a:gd name="connsiteX2" fmla="*/ 1296144 w 1296144"/>
              <a:gd name="connsiteY2" fmla="*/ 2016224 h 2016224"/>
              <a:gd name="connsiteX3" fmla="*/ 0 w 1296144"/>
              <a:gd name="connsiteY3" fmla="*/ 2016224 h 2016224"/>
              <a:gd name="connsiteX4" fmla="*/ 0 w 1296144"/>
              <a:gd name="connsiteY4" fmla="*/ 0 h 2016224"/>
              <a:gd name="connsiteX0" fmla="*/ 0 w 1296144"/>
              <a:gd name="connsiteY0" fmla="*/ 0 h 2016224"/>
              <a:gd name="connsiteX1" fmla="*/ 1296144 w 1296144"/>
              <a:gd name="connsiteY1" fmla="*/ 0 h 2016224"/>
              <a:gd name="connsiteX2" fmla="*/ 1296144 w 1296144"/>
              <a:gd name="connsiteY2" fmla="*/ 2016224 h 2016224"/>
              <a:gd name="connsiteX3" fmla="*/ 0 w 1296144"/>
              <a:gd name="connsiteY3" fmla="*/ 2016224 h 2016224"/>
              <a:gd name="connsiteX4" fmla="*/ 0 w 1296144"/>
              <a:gd name="connsiteY4" fmla="*/ 0 h 2016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144" h="2016224">
                <a:moveTo>
                  <a:pt x="0" y="0"/>
                </a:moveTo>
                <a:lnTo>
                  <a:pt x="1296144" y="0"/>
                </a:lnTo>
                <a:lnTo>
                  <a:pt x="1296144" y="2016224"/>
                </a:lnTo>
                <a:lnTo>
                  <a:pt x="0" y="2016224"/>
                </a:lnTo>
                <a:cubicBezTo>
                  <a:pt x="310896" y="1554461"/>
                  <a:pt x="484632" y="699507"/>
                  <a:pt x="0" y="0"/>
                </a:cubicBezTo>
                <a:close/>
              </a:path>
            </a:pathLst>
          </a:cu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227820" y="2101044"/>
            <a:ext cx="2223864" cy="222386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03648" y="2249440"/>
            <a:ext cx="1909316" cy="190931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107504" y="684685"/>
            <a:ext cx="4273624" cy="5120579"/>
            <a:chOff x="395536" y="684685"/>
            <a:chExt cx="4273624" cy="5120579"/>
          </a:xfrm>
        </p:grpSpPr>
        <p:sp>
          <p:nvSpPr>
            <p:cNvPr id="20" name="弧形 19"/>
            <p:cNvSpPr/>
            <p:nvPr/>
          </p:nvSpPr>
          <p:spPr>
            <a:xfrm>
              <a:off x="395536" y="692696"/>
              <a:ext cx="4273624" cy="5112568"/>
            </a:xfrm>
            <a:prstGeom prst="arc">
              <a:avLst>
                <a:gd name="adj1" fmla="val 16996090"/>
                <a:gd name="adj2" fmla="val 0"/>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弧形 20"/>
            <p:cNvSpPr/>
            <p:nvPr/>
          </p:nvSpPr>
          <p:spPr>
            <a:xfrm flipV="1">
              <a:off x="395536" y="684685"/>
              <a:ext cx="4273624" cy="5112568"/>
            </a:xfrm>
            <a:prstGeom prst="arc">
              <a:avLst>
                <a:gd name="adj1" fmla="val 16996090"/>
                <a:gd name="adj2" fmla="val 0"/>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2" name="椭圆 21"/>
          <p:cNvSpPr/>
          <p:nvPr/>
        </p:nvSpPr>
        <p:spPr>
          <a:xfrm>
            <a:off x="3397728" y="1054971"/>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839547" y="1709952"/>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074434" y="2490512"/>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flipV="1">
            <a:off x="4074434" y="3306994"/>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flipV="1">
            <a:off x="3873423" y="4114769"/>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flipV="1">
            <a:off x="3401378" y="4862469"/>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4074433" y="1127099"/>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480673" y="1786680"/>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788024" y="2574048"/>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840713" y="3419708"/>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4572000" y="4231106"/>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4074434" y="4953259"/>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4302067" y="1124744"/>
            <a:ext cx="646331"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绪论</a:t>
            </a:r>
          </a:p>
        </p:txBody>
      </p:sp>
      <p:sp>
        <p:nvSpPr>
          <p:cNvPr id="32" name="TextBox 31"/>
          <p:cNvSpPr txBox="1"/>
          <p:nvPr/>
        </p:nvSpPr>
        <p:spPr>
          <a:xfrm>
            <a:off x="4650880" y="1808314"/>
            <a:ext cx="2031325"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实验难点与解决方案</a:t>
            </a:r>
          </a:p>
        </p:txBody>
      </p:sp>
      <p:sp>
        <p:nvSpPr>
          <p:cNvPr id="33" name="TextBox 32"/>
          <p:cNvSpPr txBox="1"/>
          <p:nvPr/>
        </p:nvSpPr>
        <p:spPr>
          <a:xfrm>
            <a:off x="4927778" y="2593148"/>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实验流程</a:t>
            </a:r>
          </a:p>
        </p:txBody>
      </p:sp>
      <p:sp>
        <p:nvSpPr>
          <p:cNvPr id="34" name="TextBox 33"/>
          <p:cNvSpPr txBox="1"/>
          <p:nvPr/>
        </p:nvSpPr>
        <p:spPr>
          <a:xfrm>
            <a:off x="4860032" y="3429000"/>
            <a:ext cx="1415772"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实验结果分析</a:t>
            </a:r>
          </a:p>
        </p:txBody>
      </p:sp>
      <p:sp>
        <p:nvSpPr>
          <p:cNvPr id="35" name="TextBox 34"/>
          <p:cNvSpPr txBox="1"/>
          <p:nvPr/>
        </p:nvSpPr>
        <p:spPr>
          <a:xfrm>
            <a:off x="4644008" y="4242574"/>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论文总结</a:t>
            </a:r>
          </a:p>
        </p:txBody>
      </p:sp>
      <p:sp>
        <p:nvSpPr>
          <p:cNvPr id="36" name="TextBox 35"/>
          <p:cNvSpPr txBox="1"/>
          <p:nvPr/>
        </p:nvSpPr>
        <p:spPr>
          <a:xfrm>
            <a:off x="4193672" y="4971798"/>
            <a:ext cx="673582" cy="338554"/>
          </a:xfrm>
          <a:prstGeom prst="rect">
            <a:avLst/>
          </a:prstGeom>
          <a:noFill/>
        </p:spPr>
        <p:txBody>
          <a:bodyPr wrap="none" rtlCol="0">
            <a:spAutoFit/>
          </a:bodyPr>
          <a:lstStyle/>
          <a:p>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Q&amp;A</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3532602" y="1124744"/>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3964650" y="1795824"/>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4180674" y="2587912"/>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4184528" y="3401568"/>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3992082" y="4211796"/>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3532602" y="4941168"/>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6</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1802560" y="2627768"/>
            <a:ext cx="1094968" cy="1121279"/>
            <a:chOff x="3598200" y="1732459"/>
            <a:chExt cx="1947600" cy="1994400"/>
          </a:xfrm>
        </p:grpSpPr>
        <p:sp>
          <p:nvSpPr>
            <p:cNvPr id="47"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518640777"/>
      </p:ext>
    </p:extLst>
  </p:cSld>
  <p:clrMapOvr>
    <a:masterClrMapping/>
  </p:clrMapOvr>
  <p:transition spd="med">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9" name="圆角矩形 18"/>
          <p:cNvSpPr/>
          <p:nvPr/>
        </p:nvSpPr>
        <p:spPr>
          <a:xfrm>
            <a:off x="2983258" y="206084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2983258" y="269091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2983258" y="332098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2983258" y="395105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2983258" y="458112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282134"/>
            <a:ext cx="1415772"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案例对比分析</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关键技术与实践难点</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3059832" y="2060848"/>
            <a:ext cx="2880320"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2983258" y="2690918"/>
            <a:ext cx="4253038"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59832" y="3320988"/>
            <a:ext cx="1910495"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a:off x="3067832" y="3951058"/>
            <a:ext cx="3376376"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2983258" y="4581128"/>
            <a:ext cx="2668862"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800955" y="198884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800955" y="261891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800955" y="324898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800955" y="387905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800955" y="450912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796981" y="205024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2" name="TextBox 41"/>
          <p:cNvSpPr txBox="1"/>
          <p:nvPr/>
        </p:nvSpPr>
        <p:spPr>
          <a:xfrm>
            <a:off x="1796981" y="268031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4" name="TextBox 43"/>
          <p:cNvSpPr txBox="1"/>
          <p:nvPr/>
        </p:nvSpPr>
        <p:spPr>
          <a:xfrm>
            <a:off x="1796981" y="331038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7" name="TextBox 46"/>
          <p:cNvSpPr txBox="1"/>
          <p:nvPr/>
        </p:nvSpPr>
        <p:spPr>
          <a:xfrm>
            <a:off x="1796981" y="394045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8" name="TextBox 47"/>
          <p:cNvSpPr txBox="1"/>
          <p:nvPr/>
        </p:nvSpPr>
        <p:spPr>
          <a:xfrm>
            <a:off x="1796981" y="457052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21" name="TextBox 20"/>
          <p:cNvSpPr txBox="1"/>
          <p:nvPr/>
        </p:nvSpPr>
        <p:spPr>
          <a:xfrm>
            <a:off x="2771800" y="2047332"/>
            <a:ext cx="495649" cy="307777"/>
          </a:xfrm>
          <a:prstGeom prst="rect">
            <a:avLst/>
          </a:prstGeom>
          <a:noFill/>
        </p:spPr>
        <p:txBody>
          <a:bodyPr wrap="none" rtlCol="0">
            <a:spAutoFit/>
          </a:bodyPr>
          <a:lstStyle/>
          <a:p>
            <a:r>
              <a:rPr lang="en-US" altLang="zh-CN" sz="1400" dirty="0">
                <a:solidFill>
                  <a:schemeClr val="bg1"/>
                </a:solidFill>
              </a:rPr>
              <a:t>69%</a:t>
            </a:r>
            <a:endParaRPr lang="zh-CN" altLang="en-US" sz="1400" dirty="0">
              <a:solidFill>
                <a:schemeClr val="bg1"/>
              </a:solidFill>
            </a:endParaRPr>
          </a:p>
        </p:txBody>
      </p:sp>
      <p:sp>
        <p:nvSpPr>
          <p:cNvPr id="49" name="TextBox 48"/>
          <p:cNvSpPr txBox="1"/>
          <p:nvPr/>
        </p:nvSpPr>
        <p:spPr>
          <a:xfrm>
            <a:off x="2780944" y="2670887"/>
            <a:ext cx="495649" cy="307777"/>
          </a:xfrm>
          <a:prstGeom prst="rect">
            <a:avLst/>
          </a:prstGeom>
          <a:noFill/>
        </p:spPr>
        <p:txBody>
          <a:bodyPr wrap="none" rtlCol="0">
            <a:spAutoFit/>
          </a:bodyPr>
          <a:lstStyle/>
          <a:p>
            <a:r>
              <a:rPr lang="en-US" altLang="zh-CN" sz="1400" dirty="0">
                <a:solidFill>
                  <a:schemeClr val="bg1"/>
                </a:solidFill>
              </a:rPr>
              <a:t>88%</a:t>
            </a:r>
            <a:endParaRPr lang="zh-CN" altLang="en-US" sz="1400" dirty="0">
              <a:solidFill>
                <a:schemeClr val="bg1"/>
              </a:solidFill>
            </a:endParaRPr>
          </a:p>
        </p:txBody>
      </p:sp>
      <p:sp>
        <p:nvSpPr>
          <p:cNvPr id="50" name="TextBox 49"/>
          <p:cNvSpPr txBox="1"/>
          <p:nvPr/>
        </p:nvSpPr>
        <p:spPr>
          <a:xfrm>
            <a:off x="2780944" y="3321247"/>
            <a:ext cx="495649" cy="307777"/>
          </a:xfrm>
          <a:prstGeom prst="rect">
            <a:avLst/>
          </a:prstGeom>
          <a:noFill/>
        </p:spPr>
        <p:txBody>
          <a:bodyPr wrap="none" rtlCol="0">
            <a:spAutoFit/>
          </a:bodyPr>
          <a:lstStyle/>
          <a:p>
            <a:r>
              <a:rPr lang="en-US" altLang="zh-CN" sz="1400" dirty="0">
                <a:solidFill>
                  <a:schemeClr val="bg1"/>
                </a:solidFill>
              </a:rPr>
              <a:t>36%</a:t>
            </a:r>
            <a:endParaRPr lang="zh-CN" altLang="en-US" sz="1400" dirty="0">
              <a:solidFill>
                <a:schemeClr val="bg1"/>
              </a:solidFill>
            </a:endParaRPr>
          </a:p>
        </p:txBody>
      </p:sp>
      <p:sp>
        <p:nvSpPr>
          <p:cNvPr id="51" name="TextBox 50"/>
          <p:cNvSpPr txBox="1"/>
          <p:nvPr/>
        </p:nvSpPr>
        <p:spPr>
          <a:xfrm>
            <a:off x="2780944" y="3933056"/>
            <a:ext cx="495649" cy="307777"/>
          </a:xfrm>
          <a:prstGeom prst="rect">
            <a:avLst/>
          </a:prstGeom>
          <a:noFill/>
        </p:spPr>
        <p:txBody>
          <a:bodyPr wrap="none" rtlCol="0">
            <a:spAutoFit/>
          </a:bodyPr>
          <a:lstStyle/>
          <a:p>
            <a:r>
              <a:rPr lang="en-US" altLang="zh-CN" sz="1400" dirty="0">
                <a:solidFill>
                  <a:schemeClr val="bg1"/>
                </a:solidFill>
              </a:rPr>
              <a:t>78%</a:t>
            </a:r>
            <a:endParaRPr lang="zh-CN" altLang="en-US" sz="1400" dirty="0">
              <a:solidFill>
                <a:schemeClr val="bg1"/>
              </a:solidFill>
            </a:endParaRPr>
          </a:p>
        </p:txBody>
      </p:sp>
      <p:sp>
        <p:nvSpPr>
          <p:cNvPr id="52" name="TextBox 51"/>
          <p:cNvSpPr txBox="1"/>
          <p:nvPr/>
        </p:nvSpPr>
        <p:spPr>
          <a:xfrm>
            <a:off x="2780944" y="4562840"/>
            <a:ext cx="495649" cy="307777"/>
          </a:xfrm>
          <a:prstGeom prst="rect">
            <a:avLst/>
          </a:prstGeom>
          <a:noFill/>
        </p:spPr>
        <p:txBody>
          <a:bodyPr wrap="none" rtlCol="0">
            <a:spAutoFit/>
          </a:bodyPr>
          <a:lstStyle/>
          <a:p>
            <a:r>
              <a:rPr lang="en-US" altLang="zh-CN" sz="1400" dirty="0">
                <a:solidFill>
                  <a:schemeClr val="bg1"/>
                </a:solidFill>
              </a:rPr>
              <a:t>54%</a:t>
            </a:r>
            <a:endParaRPr lang="zh-CN" altLang="en-US" sz="1400" dirty="0">
              <a:solidFill>
                <a:schemeClr val="bg1"/>
              </a:solidFill>
            </a:endParaRPr>
          </a:p>
        </p:txBody>
      </p:sp>
    </p:spTree>
    <p:extLst>
      <p:ext uri="{BB962C8B-B14F-4D97-AF65-F5344CB8AC3E}">
        <p14:creationId xmlns:p14="http://schemas.microsoft.com/office/powerpoint/2010/main" val="2390647431"/>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1000"/>
                                        <p:tgtEl>
                                          <p:spTgt spid="4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left)">
                                      <p:cBhvr>
                                        <p:cTn id="36" dur="1500"/>
                                        <p:tgtEl>
                                          <p:spTgt spid="4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1750"/>
                                        <p:tgtEl>
                                          <p:spTgt spid="4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left)">
                                      <p:cBhvr>
                                        <p:cTn id="42" dur="20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circle(in)">
                                      <p:cBhvr>
                                        <p:cTn id="47" dur="2000"/>
                                        <p:tgtEl>
                                          <p:spTgt spid="17"/>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circle(in)">
                                      <p:cBhvr>
                                        <p:cTn id="50" dur="2000"/>
                                        <p:tgtEl>
                                          <p:spTgt spid="25"/>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circle(in)">
                                      <p:cBhvr>
                                        <p:cTn id="53" dur="2000"/>
                                        <p:tgtEl>
                                          <p:spTgt spid="26"/>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circle(in)">
                                      <p:cBhvr>
                                        <p:cTn id="56" dur="2000"/>
                                        <p:tgtEl>
                                          <p:spTgt spid="27"/>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circle(in)">
                                      <p:cBhvr>
                                        <p:cTn id="59" dur="2000"/>
                                        <p:tgtEl>
                                          <p:spTgt spid="2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1000"/>
                                        <p:tgtEl>
                                          <p:spTgt spid="1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left)">
                                      <p:cBhvr>
                                        <p:cTn id="67" dur="1000"/>
                                        <p:tgtEl>
                                          <p:spTgt spid="30"/>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left)">
                                      <p:cBhvr>
                                        <p:cTn id="70" dur="1000"/>
                                        <p:tgtEl>
                                          <p:spTgt spid="3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left)">
                                      <p:cBhvr>
                                        <p:cTn id="73" dur="1000"/>
                                        <p:tgtEl>
                                          <p:spTgt spid="34"/>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left)">
                                      <p:cBhvr>
                                        <p:cTn id="76" dur="10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randombar(horizontal)">
                                      <p:cBhvr>
                                        <p:cTn id="81" dur="500"/>
                                        <p:tgtEl>
                                          <p:spTgt spid="2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left)">
                                      <p:cBhvr>
                                        <p:cTn id="86" dur="500"/>
                                        <p:tgtEl>
                                          <p:spTgt spid="36"/>
                                        </p:tgtEl>
                                      </p:cBhvr>
                                    </p:animEffect>
                                  </p:childTnLst>
                                </p:cTn>
                              </p:par>
                            </p:childTnLst>
                          </p:cTn>
                        </p:par>
                      </p:childTnLst>
                    </p:cTn>
                  </p:par>
                  <p:par>
                    <p:cTn id="87" fill="hold">
                      <p:stCondLst>
                        <p:cond delay="indefinite"/>
                      </p:stCondLst>
                      <p:childTnLst>
                        <p:par>
                          <p:cTn id="88" fill="hold">
                            <p:stCondLst>
                              <p:cond delay="0"/>
                            </p:stCondLst>
                            <p:childTnLst>
                              <p:par>
                                <p:cTn id="89" presetID="14" presetClass="entr" presetSubtype="10" fill="hold" grpId="0" nodeType="click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randombar(horizontal)">
                                      <p:cBhvr>
                                        <p:cTn id="91" dur="500"/>
                                        <p:tgtEl>
                                          <p:spTgt spid="4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wipe(left)">
                                      <p:cBhvr>
                                        <p:cTn id="96" dur="500"/>
                                        <p:tgtEl>
                                          <p:spTgt spid="38"/>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randombar(horizontal)">
                                      <p:cBhvr>
                                        <p:cTn id="101" dur="500"/>
                                        <p:tgtEl>
                                          <p:spTgt spid="5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wipe(left)">
                                      <p:cBhvr>
                                        <p:cTn id="106" dur="500"/>
                                        <p:tgtEl>
                                          <p:spTgt spid="39"/>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grpId="0" nodeType="clickEffect">
                                  <p:stCondLst>
                                    <p:cond delay="0"/>
                                  </p:stCondLst>
                                  <p:childTnLst>
                                    <p:set>
                                      <p:cBhvr>
                                        <p:cTn id="110" dur="1" fill="hold">
                                          <p:stCondLst>
                                            <p:cond delay="0"/>
                                          </p:stCondLst>
                                        </p:cTn>
                                        <p:tgtEl>
                                          <p:spTgt spid="51"/>
                                        </p:tgtEl>
                                        <p:attrNameLst>
                                          <p:attrName>style.visibility</p:attrName>
                                        </p:attrNameLst>
                                      </p:cBhvr>
                                      <p:to>
                                        <p:strVal val="visible"/>
                                      </p:to>
                                    </p:set>
                                    <p:animEffect transition="in" filter="randombar(horizontal)">
                                      <p:cBhvr>
                                        <p:cTn id="111" dur="500"/>
                                        <p:tgtEl>
                                          <p:spTgt spid="51"/>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wipe(left)">
                                      <p:cBhvr>
                                        <p:cTn id="116" dur="500"/>
                                        <p:tgtEl>
                                          <p:spTgt spid="40"/>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wipe(down)">
                                      <p:cBhvr>
                                        <p:cTn id="121" dur="500"/>
                                        <p:tgtEl>
                                          <p:spTgt spid="52"/>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41"/>
                                        </p:tgtEl>
                                        <p:attrNameLst>
                                          <p:attrName>style.visibility</p:attrName>
                                        </p:attrNameLst>
                                      </p:cBhvr>
                                      <p:to>
                                        <p:strVal val="visible"/>
                                      </p:to>
                                    </p:set>
                                    <p:animEffect transition="in" filter="wipe(left)">
                                      <p:cBhvr>
                                        <p:cTn id="1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0" grpId="0" animBg="1"/>
      <p:bldP spid="33" grpId="0" animBg="1"/>
      <p:bldP spid="34" grpId="0" animBg="1"/>
      <p:bldP spid="35" grpId="0" animBg="1"/>
      <p:bldP spid="8" grpId="0"/>
      <p:bldP spid="10" grpId="0" animBg="1"/>
      <p:bldP spid="12" grpId="0"/>
      <p:bldP spid="16" grpId="0" animBg="1"/>
      <p:bldP spid="36" grpId="0" animBg="1"/>
      <p:bldP spid="38" grpId="0" animBg="1"/>
      <p:bldP spid="39" grpId="0" animBg="1"/>
      <p:bldP spid="40" grpId="0" animBg="1"/>
      <p:bldP spid="41" grpId="0" animBg="1"/>
      <p:bldP spid="17" grpId="0" animBg="1"/>
      <p:bldP spid="25" grpId="0" animBg="1"/>
      <p:bldP spid="26" grpId="0" animBg="1"/>
      <p:bldP spid="27" grpId="0" animBg="1"/>
      <p:bldP spid="28" grpId="0" animBg="1"/>
      <p:bldP spid="20" grpId="0"/>
      <p:bldP spid="42" grpId="0"/>
      <p:bldP spid="44" grpId="0"/>
      <p:bldP spid="47" grpId="0"/>
      <p:bldP spid="48" grpId="0"/>
      <p:bldP spid="21" grpId="0"/>
      <p:bldP spid="49" grpId="0"/>
      <p:bldP spid="50" grpId="0"/>
      <p:bldP spid="51" grpId="0"/>
      <p:bldP spid="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282134"/>
            <a:ext cx="1415772"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研究最终目标</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研究成果与应用</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4173096" y="1052736"/>
            <a:ext cx="1152128" cy="114426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176520" y="2588526"/>
            <a:ext cx="1152128" cy="1144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虚尾箭头 8"/>
          <p:cNvSpPr/>
          <p:nvPr/>
        </p:nvSpPr>
        <p:spPr>
          <a:xfrm rot="5400000">
            <a:off x="4535075" y="2117289"/>
            <a:ext cx="453305" cy="400561"/>
          </a:xfrm>
          <a:prstGeom prst="striped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66824" y="14402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研究目标</a:t>
            </a:r>
          </a:p>
        </p:txBody>
      </p:sp>
      <p:sp>
        <p:nvSpPr>
          <p:cNvPr id="45" name="TextBox 44"/>
          <p:cNvSpPr txBox="1"/>
          <p:nvPr/>
        </p:nvSpPr>
        <p:spPr>
          <a:xfrm>
            <a:off x="4369415" y="2893242"/>
            <a:ext cx="800219" cy="584775"/>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进一步</a:t>
            </a:r>
            <a:endParaRPr lang="en-US" altLang="zh-CN" sz="1600" dirty="0">
              <a:solidFill>
                <a:schemeClr val="bg1"/>
              </a:solidFill>
              <a:latin typeface="微软雅黑" panose="020B0503020204020204" pitchFamily="34" charset="-122"/>
              <a:ea typeface="微软雅黑" panose="020B0503020204020204" pitchFamily="34" charset="-122"/>
            </a:endParaRPr>
          </a:p>
          <a:p>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目标</a:t>
            </a:r>
          </a:p>
        </p:txBody>
      </p:sp>
      <p:sp>
        <p:nvSpPr>
          <p:cNvPr id="15" name="圆角矩形 14"/>
          <p:cNvSpPr/>
          <p:nvPr/>
        </p:nvSpPr>
        <p:spPr>
          <a:xfrm>
            <a:off x="1440394" y="4126240"/>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4825708" y="4130792"/>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1440378" y="5048968"/>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825692" y="5053520"/>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虚尾箭头 17"/>
          <p:cNvSpPr/>
          <p:nvPr/>
        </p:nvSpPr>
        <p:spPr>
          <a:xfrm rot="8630869">
            <a:off x="3630760" y="3479552"/>
            <a:ext cx="648072" cy="504056"/>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虚尾箭头 50"/>
          <p:cNvSpPr/>
          <p:nvPr/>
        </p:nvSpPr>
        <p:spPr>
          <a:xfrm rot="12969131" flipH="1">
            <a:off x="5196648" y="3490480"/>
            <a:ext cx="648072" cy="504056"/>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1484800" y="4149080"/>
            <a:ext cx="301686" cy="369332"/>
          </a:xfrm>
          <a:prstGeom prst="rect">
            <a:avLst/>
          </a:prstGeom>
          <a:noFill/>
        </p:spPr>
        <p:txBody>
          <a:bodyPr wrap="none" rtlCol="0">
            <a:spAutoFit/>
          </a:bodyPr>
          <a:lstStyle/>
          <a:p>
            <a:r>
              <a:rPr lang="en-US" altLang="zh-CN" dirty="0"/>
              <a:t>1</a:t>
            </a:r>
            <a:endParaRPr lang="zh-CN" altLang="en-US" dirty="0"/>
          </a:p>
        </p:txBody>
      </p:sp>
      <p:sp>
        <p:nvSpPr>
          <p:cNvPr id="52" name="TextBox 51"/>
          <p:cNvSpPr txBox="1"/>
          <p:nvPr/>
        </p:nvSpPr>
        <p:spPr>
          <a:xfrm>
            <a:off x="4869176" y="4149080"/>
            <a:ext cx="301686" cy="369332"/>
          </a:xfrm>
          <a:prstGeom prst="rect">
            <a:avLst/>
          </a:prstGeom>
          <a:noFill/>
        </p:spPr>
        <p:txBody>
          <a:bodyPr wrap="none" rtlCol="0">
            <a:spAutoFit/>
          </a:bodyPr>
          <a:lstStyle/>
          <a:p>
            <a:r>
              <a:rPr lang="en-US" altLang="zh-CN" dirty="0"/>
              <a:t>2</a:t>
            </a:r>
            <a:endParaRPr lang="zh-CN" altLang="en-US" dirty="0"/>
          </a:p>
        </p:txBody>
      </p:sp>
      <p:sp>
        <p:nvSpPr>
          <p:cNvPr id="53" name="TextBox 52"/>
          <p:cNvSpPr txBox="1"/>
          <p:nvPr/>
        </p:nvSpPr>
        <p:spPr>
          <a:xfrm>
            <a:off x="1484800" y="5075892"/>
            <a:ext cx="301686" cy="369332"/>
          </a:xfrm>
          <a:prstGeom prst="rect">
            <a:avLst/>
          </a:prstGeom>
          <a:noFill/>
        </p:spPr>
        <p:txBody>
          <a:bodyPr wrap="none" rtlCol="0">
            <a:spAutoFit/>
          </a:bodyPr>
          <a:lstStyle/>
          <a:p>
            <a:r>
              <a:rPr lang="en-US" altLang="zh-CN" dirty="0"/>
              <a:t>3</a:t>
            </a:r>
            <a:endParaRPr lang="zh-CN" altLang="en-US" dirty="0"/>
          </a:p>
        </p:txBody>
      </p:sp>
      <p:sp>
        <p:nvSpPr>
          <p:cNvPr id="54" name="TextBox 53"/>
          <p:cNvSpPr txBox="1"/>
          <p:nvPr/>
        </p:nvSpPr>
        <p:spPr>
          <a:xfrm>
            <a:off x="4869176" y="5075892"/>
            <a:ext cx="301686" cy="369332"/>
          </a:xfrm>
          <a:prstGeom prst="rect">
            <a:avLst/>
          </a:prstGeom>
          <a:noFill/>
        </p:spPr>
        <p:txBody>
          <a:bodyPr wrap="none" rtlCol="0">
            <a:spAutoFit/>
          </a:bodyPr>
          <a:lstStyle/>
          <a:p>
            <a:r>
              <a:rPr lang="en-US" altLang="zh-CN" dirty="0"/>
              <a:t>4</a:t>
            </a:r>
            <a:endParaRPr lang="zh-CN" altLang="en-US" dirty="0"/>
          </a:p>
        </p:txBody>
      </p:sp>
      <p:sp>
        <p:nvSpPr>
          <p:cNvPr id="22" name="TextBox 21"/>
          <p:cNvSpPr txBox="1"/>
          <p:nvPr/>
        </p:nvSpPr>
        <p:spPr>
          <a:xfrm>
            <a:off x="1957382" y="4248523"/>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281182" y="4248520"/>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5301224" y="5157195"/>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1916848" y="5166339"/>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2526866"/>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up)">
                                      <p:cBhvr>
                                        <p:cTn id="41" dur="500"/>
                                        <p:tgtEl>
                                          <p:spTgt spid="2"/>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up)">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randombar(horizontal)">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up)">
                                      <p:cBhvr>
                                        <p:cTn id="54" dur="500"/>
                                        <p:tgtEl>
                                          <p:spTgt spid="43"/>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randombar(horizontal)">
                                      <p:cBhvr>
                                        <p:cTn id="59" dur="500"/>
                                        <p:tgtEl>
                                          <p:spTgt spid="4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up)">
                                      <p:cBhvr>
                                        <p:cTn id="64" dur="500"/>
                                        <p:tgtEl>
                                          <p:spTgt spid="18"/>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wipe(up)">
                                      <p:cBhvr>
                                        <p:cTn id="67" dur="500"/>
                                        <p:tgtEl>
                                          <p:spTgt spid="5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500"/>
                                        <p:tgtEl>
                                          <p:spTgt spid="4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500"/>
                                        <p:tgtEl>
                                          <p:spTgt spid="5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fade">
                                      <p:cBhvr>
                                        <p:cTn id="93" dur="500"/>
                                        <p:tgtEl>
                                          <p:spTgt spid="55"/>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fade">
                                      <p:cBhvr>
                                        <p:cTn id="103" dur="500"/>
                                        <p:tgtEl>
                                          <p:spTgt spid="5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fade">
                                      <p:cBhvr>
                                        <p:cTn id="106" dur="500"/>
                                        <p:tgtEl>
                                          <p:spTgt spid="5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fade">
                                      <p:cBhvr>
                                        <p:cTn id="111" dur="500"/>
                                        <p:tgtEl>
                                          <p:spTgt spid="50"/>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54"/>
                                        </p:tgtEl>
                                        <p:attrNameLst>
                                          <p:attrName>style.visibility</p:attrName>
                                        </p:attrNameLst>
                                      </p:cBhvr>
                                      <p:to>
                                        <p:strVal val="visible"/>
                                      </p:to>
                                    </p:set>
                                    <p:animEffect transition="in" filter="fade">
                                      <p:cBhvr>
                                        <p:cTn id="116" dur="500"/>
                                        <p:tgtEl>
                                          <p:spTgt spid="5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6"/>
                                        </p:tgtEl>
                                        <p:attrNameLst>
                                          <p:attrName>style.visibility</p:attrName>
                                        </p:attrNameLst>
                                      </p:cBhvr>
                                      <p:to>
                                        <p:strVal val="visible"/>
                                      </p:to>
                                    </p:set>
                                    <p:animEffect transition="in" filter="fade">
                                      <p:cBhvr>
                                        <p:cTn id="11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43" grpId="0" animBg="1"/>
      <p:bldP spid="9" grpId="0" animBg="1"/>
      <p:bldP spid="14" grpId="0"/>
      <p:bldP spid="45" grpId="0"/>
      <p:bldP spid="15" grpId="0" animBg="1"/>
      <p:bldP spid="46" grpId="0" animBg="1"/>
      <p:bldP spid="49" grpId="0" animBg="1"/>
      <p:bldP spid="50" grpId="0" animBg="1"/>
      <p:bldP spid="18" grpId="0" animBg="1"/>
      <p:bldP spid="51" grpId="0" animBg="1"/>
      <p:bldP spid="21" grpId="0"/>
      <p:bldP spid="52" grpId="0"/>
      <p:bldP spid="53" grpId="0"/>
      <p:bldP spid="54" grpId="0"/>
      <p:bldP spid="22" grpId="0"/>
      <p:bldP spid="55" grpId="0"/>
      <p:bldP spid="56" grpId="0"/>
      <p:bldP spid="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44208" y="282134"/>
            <a:ext cx="1826141"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研究成果表现形式</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研究成果与应用</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925992"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434811"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943630"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452448"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361184" y="1892544"/>
            <a:ext cx="500912" cy="500912"/>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1925992"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434811"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943630"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6452448"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2175306" y="308235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工程样机</a:t>
            </a:r>
          </a:p>
        </p:txBody>
      </p:sp>
      <p:sp>
        <p:nvSpPr>
          <p:cNvPr id="59" name="TextBox 58"/>
          <p:cNvSpPr txBox="1"/>
          <p:nvPr/>
        </p:nvSpPr>
        <p:spPr>
          <a:xfrm>
            <a:off x="3684125" y="308235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研究报告</a:t>
            </a:r>
          </a:p>
        </p:txBody>
      </p:sp>
      <p:sp>
        <p:nvSpPr>
          <p:cNvPr id="60" name="TextBox 59"/>
          <p:cNvSpPr txBox="1"/>
          <p:nvPr/>
        </p:nvSpPr>
        <p:spPr>
          <a:xfrm>
            <a:off x="5192944" y="3090831"/>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设计报告</a:t>
            </a:r>
          </a:p>
        </p:txBody>
      </p:sp>
      <p:sp>
        <p:nvSpPr>
          <p:cNvPr id="61" name="TextBox 60"/>
          <p:cNvSpPr txBox="1"/>
          <p:nvPr/>
        </p:nvSpPr>
        <p:spPr>
          <a:xfrm>
            <a:off x="6710237" y="308235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市场报告</a:t>
            </a:r>
          </a:p>
        </p:txBody>
      </p:sp>
      <p:cxnSp>
        <p:nvCxnSpPr>
          <p:cNvPr id="62" name="直接连接符 61"/>
          <p:cNvCxnSpPr/>
          <p:nvPr/>
        </p:nvCxnSpPr>
        <p:spPr>
          <a:xfrm>
            <a:off x="2586743" y="2684971"/>
            <a:ext cx="1518841"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4117874" y="2693445"/>
            <a:ext cx="1518841"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645188" y="2693445"/>
            <a:ext cx="1518841"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65"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873352" y="1892544"/>
            <a:ext cx="500912" cy="500912"/>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5385520" y="1892544"/>
            <a:ext cx="500912" cy="500912"/>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897688" y="1892544"/>
            <a:ext cx="500912" cy="50091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960344" y="3525502"/>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68" name="TextBox 67"/>
          <p:cNvSpPr txBox="1"/>
          <p:nvPr/>
        </p:nvSpPr>
        <p:spPr>
          <a:xfrm>
            <a:off x="3443979" y="3534372"/>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69" name="TextBox 68"/>
          <p:cNvSpPr txBox="1"/>
          <p:nvPr/>
        </p:nvSpPr>
        <p:spPr>
          <a:xfrm>
            <a:off x="4959472" y="3510152"/>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70" name="TextBox 69"/>
          <p:cNvSpPr txBox="1"/>
          <p:nvPr/>
        </p:nvSpPr>
        <p:spPr>
          <a:xfrm>
            <a:off x="6463748" y="3501008"/>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20" name="圆角矩形 19"/>
          <p:cNvSpPr/>
          <p:nvPr/>
        </p:nvSpPr>
        <p:spPr>
          <a:xfrm>
            <a:off x="1763688" y="5517232"/>
            <a:ext cx="6131088" cy="504056"/>
          </a:xfrm>
          <a:prstGeom prst="roundRect">
            <a:avLst>
              <a:gd name="adj" fmla="val 50000"/>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4218458" y="554801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研究结果</a:t>
            </a:r>
          </a:p>
        </p:txBody>
      </p:sp>
    </p:spTree>
    <p:extLst>
      <p:ext uri="{BB962C8B-B14F-4D97-AF65-F5344CB8AC3E}">
        <p14:creationId xmlns:p14="http://schemas.microsoft.com/office/powerpoint/2010/main" val="3543528728"/>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up)">
                                      <p:cBhvr>
                                        <p:cTn id="31" dur="500"/>
                                        <p:tgtEl>
                                          <p:spTgt spid="3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up)">
                                      <p:cBhvr>
                                        <p:cTn id="34" dur="500"/>
                                        <p:tgtEl>
                                          <p:spTgt spid="3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500"/>
                                        <p:tgtEl>
                                          <p:spTgt spid="35"/>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up)">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down)">
                                      <p:cBhvr>
                                        <p:cTn id="45" dur="500"/>
                                        <p:tgtEl>
                                          <p:spTgt spid="39"/>
                                        </p:tgtEl>
                                      </p:cBhvr>
                                    </p:animEffect>
                                  </p:childTnLst>
                                </p:cTn>
                              </p:par>
                              <p:par>
                                <p:cTn id="46" presetID="22" presetClass="entr" presetSubtype="4" fill="hold" nodeType="with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wipe(down)">
                                      <p:cBhvr>
                                        <p:cTn id="48" dur="750"/>
                                        <p:tgtEl>
                                          <p:spTgt spid="65"/>
                                        </p:tgtEl>
                                      </p:cBhvr>
                                    </p:animEffect>
                                  </p:childTnLst>
                                </p:cTn>
                              </p:par>
                              <p:par>
                                <p:cTn id="49" presetID="22" presetClass="entr" presetSubtype="4"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wipe(down)">
                                      <p:cBhvr>
                                        <p:cTn id="51" dur="750"/>
                                        <p:tgtEl>
                                          <p:spTgt spid="66"/>
                                        </p:tgtEl>
                                      </p:cBhvr>
                                    </p:animEffect>
                                  </p:childTnLst>
                                </p:cTn>
                              </p:par>
                              <p:par>
                                <p:cTn id="52" presetID="22" presetClass="entr" presetSubtype="4"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wipe(down)">
                                      <p:cBhvr>
                                        <p:cTn id="54" dur="750"/>
                                        <p:tgtEl>
                                          <p:spTgt spid="6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barn(inVertical)">
                                      <p:cBhvr>
                                        <p:cTn id="59" dur="500"/>
                                        <p:tgtEl>
                                          <p:spTgt spid="62"/>
                                        </p:tgtEl>
                                      </p:cBhvr>
                                    </p:animEffect>
                                  </p:childTnLst>
                                </p:cTn>
                              </p:par>
                              <p:par>
                                <p:cTn id="60" presetID="16" presetClass="entr" presetSubtype="21" fill="hold"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barn(inVertical)">
                                      <p:cBhvr>
                                        <p:cTn id="62" dur="500"/>
                                        <p:tgtEl>
                                          <p:spTgt spid="63"/>
                                        </p:tgtEl>
                                      </p:cBhvr>
                                    </p:animEffect>
                                  </p:childTnLst>
                                </p:cTn>
                              </p:par>
                              <p:par>
                                <p:cTn id="63" presetID="16" presetClass="entr" presetSubtype="21" fill="hold" nodeType="withEffect">
                                  <p:stCondLst>
                                    <p:cond delay="0"/>
                                  </p:stCondLst>
                                  <p:childTnLst>
                                    <p:set>
                                      <p:cBhvr>
                                        <p:cTn id="64" dur="1" fill="hold">
                                          <p:stCondLst>
                                            <p:cond delay="0"/>
                                          </p:stCondLst>
                                        </p:cTn>
                                        <p:tgtEl>
                                          <p:spTgt spid="64"/>
                                        </p:tgtEl>
                                        <p:attrNameLst>
                                          <p:attrName>style.visibility</p:attrName>
                                        </p:attrNameLst>
                                      </p:cBhvr>
                                      <p:to>
                                        <p:strVal val="visible"/>
                                      </p:to>
                                    </p:set>
                                    <p:animEffect transition="in" filter="barn(inVertical)">
                                      <p:cBhvr>
                                        <p:cTn id="65" dur="500"/>
                                        <p:tgtEl>
                                          <p:spTgt spid="6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wipe(up)">
                                      <p:cBhvr>
                                        <p:cTn id="70" dur="500"/>
                                        <p:tgtEl>
                                          <p:spTgt spid="42"/>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up)">
                                      <p:cBhvr>
                                        <p:cTn id="73" dur="1000"/>
                                        <p:tgtEl>
                                          <p:spTgt spid="44"/>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wipe(up)">
                                      <p:cBhvr>
                                        <p:cTn id="76" dur="1250"/>
                                        <p:tgtEl>
                                          <p:spTgt spid="47"/>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wipe(up)">
                                      <p:cBhvr>
                                        <p:cTn id="79" dur="1750"/>
                                        <p:tgtEl>
                                          <p:spTgt spid="48"/>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barn(inVertical)">
                                      <p:cBhvr>
                                        <p:cTn id="84" dur="500"/>
                                        <p:tgtEl>
                                          <p:spTgt spid="5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wipe(up)">
                                      <p:cBhvr>
                                        <p:cTn id="89" dur="500"/>
                                        <p:tgtEl>
                                          <p:spTgt spid="19"/>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barn(inVertical)">
                                      <p:cBhvr>
                                        <p:cTn id="94" dur="500"/>
                                        <p:tgtEl>
                                          <p:spTgt spid="59"/>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barn(inVertical)">
                                      <p:cBhvr>
                                        <p:cTn id="104" dur="500"/>
                                        <p:tgtEl>
                                          <p:spTgt spid="6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69"/>
                                        </p:tgtEl>
                                        <p:attrNameLst>
                                          <p:attrName>style.visibility</p:attrName>
                                        </p:attrNameLst>
                                      </p:cBhvr>
                                      <p:to>
                                        <p:strVal val="visible"/>
                                      </p:to>
                                    </p:set>
                                    <p:animEffect transition="in" filter="wipe(up)">
                                      <p:cBhvr>
                                        <p:cTn id="109" dur="500"/>
                                        <p:tgtEl>
                                          <p:spTgt spid="69"/>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ntr" presetSubtype="21" fill="hold" grpId="0" nodeType="clickEffect">
                                  <p:stCondLst>
                                    <p:cond delay="0"/>
                                  </p:stCondLst>
                                  <p:childTnLst>
                                    <p:set>
                                      <p:cBhvr>
                                        <p:cTn id="113" dur="1" fill="hold">
                                          <p:stCondLst>
                                            <p:cond delay="0"/>
                                          </p:stCondLst>
                                        </p:cTn>
                                        <p:tgtEl>
                                          <p:spTgt spid="61"/>
                                        </p:tgtEl>
                                        <p:attrNameLst>
                                          <p:attrName>style.visibility</p:attrName>
                                        </p:attrNameLst>
                                      </p:cBhvr>
                                      <p:to>
                                        <p:strVal val="visible"/>
                                      </p:to>
                                    </p:set>
                                    <p:animEffect transition="in" filter="barn(inVertical)">
                                      <p:cBhvr>
                                        <p:cTn id="114" dur="500"/>
                                        <p:tgtEl>
                                          <p:spTgt spid="6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up)">
                                      <p:cBhvr>
                                        <p:cTn id="119" dur="500"/>
                                        <p:tgtEl>
                                          <p:spTgt spid="70"/>
                                        </p:tgtEl>
                                      </p:cBhvr>
                                    </p:animEffect>
                                  </p:childTnLst>
                                </p:cTn>
                              </p:par>
                            </p:childTnLst>
                          </p:cTn>
                        </p:par>
                      </p:childTnLst>
                    </p:cTn>
                  </p:par>
                  <p:par>
                    <p:cTn id="120" fill="hold">
                      <p:stCondLst>
                        <p:cond delay="indefinite"/>
                      </p:stCondLst>
                      <p:childTnLst>
                        <p:par>
                          <p:cTn id="121" fill="hold">
                            <p:stCondLst>
                              <p:cond delay="0"/>
                            </p:stCondLst>
                            <p:childTnLst>
                              <p:par>
                                <p:cTn id="122" presetID="6" presetClass="entr" presetSubtype="16" fill="hold" grpId="0" nodeType="click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circle(in)">
                                      <p:cBhvr>
                                        <p:cTn id="124" dur="1250"/>
                                        <p:tgtEl>
                                          <p:spTgt spid="20"/>
                                        </p:tgtEl>
                                      </p:cBhvr>
                                    </p:animEffect>
                                  </p:childTnLst>
                                </p:cTn>
                              </p:par>
                            </p:childTnLst>
                          </p:cTn>
                        </p:par>
                      </p:childTnLst>
                    </p:cTn>
                  </p:par>
                  <p:par>
                    <p:cTn id="125" fill="hold">
                      <p:stCondLst>
                        <p:cond delay="indefinite"/>
                      </p:stCondLst>
                      <p:childTnLst>
                        <p:par>
                          <p:cTn id="126" fill="hold">
                            <p:stCondLst>
                              <p:cond delay="0"/>
                            </p:stCondLst>
                            <p:childTnLst>
                              <p:par>
                                <p:cTn id="127" presetID="16" presetClass="entr" presetSubtype="21" fill="hold" grpId="0" nodeType="clickEffect">
                                  <p:stCondLst>
                                    <p:cond delay="0"/>
                                  </p:stCondLst>
                                  <p:childTnLst>
                                    <p:set>
                                      <p:cBhvr>
                                        <p:cTn id="128" dur="1" fill="hold">
                                          <p:stCondLst>
                                            <p:cond delay="0"/>
                                          </p:stCondLst>
                                        </p:cTn>
                                        <p:tgtEl>
                                          <p:spTgt spid="23"/>
                                        </p:tgtEl>
                                        <p:attrNameLst>
                                          <p:attrName>style.visibility</p:attrName>
                                        </p:attrNameLst>
                                      </p:cBhvr>
                                      <p:to>
                                        <p:strVal val="visible"/>
                                      </p:to>
                                    </p:set>
                                    <p:animEffect transition="in" filter="barn(inVertical)">
                                      <p:cBhvr>
                                        <p:cTn id="129" dur="1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3" grpId="0" animBg="1"/>
      <p:bldP spid="34" grpId="0" animBg="1"/>
      <p:bldP spid="35" grpId="0" animBg="1"/>
      <p:bldP spid="36" grpId="0" animBg="1"/>
      <p:bldP spid="42" grpId="0" animBg="1"/>
      <p:bldP spid="44" grpId="0" animBg="1"/>
      <p:bldP spid="47" grpId="0" animBg="1"/>
      <p:bldP spid="48" grpId="0" animBg="1"/>
      <p:bldP spid="58" grpId="0"/>
      <p:bldP spid="59" grpId="0"/>
      <p:bldP spid="60" grpId="0"/>
      <p:bldP spid="61" grpId="0"/>
      <p:bldP spid="19" grpId="0"/>
      <p:bldP spid="68" grpId="0"/>
      <p:bldP spid="69" grpId="0"/>
      <p:bldP spid="70" grpId="0"/>
      <p:bldP spid="20" grpId="0" animBg="1"/>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应用前景</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研究成果与应用</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Picture 3" descr="F:\psds35738.jpg"/>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19575" y="1567552"/>
            <a:ext cx="2182789" cy="137797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F:\4cbc5d8d8e88ad3e77820000.jpg"/>
          <p:cNvPicPr>
            <a:picLocks noChangeAspect="1" noChangeArrowheads="1"/>
          </p:cNvPicPr>
          <p:nvPr/>
        </p:nvPicPr>
        <p:blipFill>
          <a:blip r:embed="rId5">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18461" y="3068153"/>
            <a:ext cx="2183727" cy="137105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5" descr="F:\158gb.jpg"/>
          <p:cNvPicPr>
            <a:picLocks noChangeAspect="1" noChangeArrowheads="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723945" y="4549624"/>
            <a:ext cx="2177976" cy="140010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981316" y="1566132"/>
            <a:ext cx="3940250" cy="13710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988257" y="3068153"/>
            <a:ext cx="3940250" cy="13710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014147" y="4578670"/>
            <a:ext cx="3940250" cy="13710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88256" y="1566132"/>
            <a:ext cx="3933309" cy="2786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84786" y="3088115"/>
            <a:ext cx="3933309" cy="2786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995936" y="4590468"/>
            <a:ext cx="3933309" cy="2786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5434455" y="1547648"/>
            <a:ext cx="100860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应用前景</a:t>
            </a:r>
            <a:r>
              <a:rPr lang="en-US" altLang="zh-CN" sz="1400" dirty="0">
                <a:solidFill>
                  <a:schemeClr val="bg1"/>
                </a:solidFill>
                <a:latin typeface="微软雅黑" panose="020B0503020204020204" pitchFamily="34" charset="-122"/>
                <a:ea typeface="微软雅黑" panose="020B0503020204020204" pitchFamily="34" charset="-122"/>
              </a:rPr>
              <a:t>1</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5458285" y="3059030"/>
            <a:ext cx="100860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应用前景</a:t>
            </a:r>
            <a:r>
              <a:rPr lang="en-US" altLang="zh-CN" sz="1400" dirty="0">
                <a:solidFill>
                  <a:schemeClr val="bg1"/>
                </a:solidFill>
                <a:latin typeface="微软雅黑" panose="020B0503020204020204" pitchFamily="34" charset="-122"/>
                <a:ea typeface="微软雅黑" panose="020B0503020204020204" pitchFamily="34" charset="-122"/>
              </a:rPr>
              <a:t>2</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5452743" y="4571286"/>
            <a:ext cx="100860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应用前景</a:t>
            </a:r>
            <a:r>
              <a:rPr lang="en-US" altLang="zh-CN" sz="1400" dirty="0">
                <a:solidFill>
                  <a:schemeClr val="bg1"/>
                </a:solidFill>
                <a:latin typeface="微软雅黑" panose="020B0503020204020204" pitchFamily="34" charset="-122"/>
                <a:ea typeface="微软雅黑" panose="020B0503020204020204" pitchFamily="34" charset="-122"/>
              </a:rPr>
              <a:t>3</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4211960" y="2032972"/>
            <a:ext cx="3637534" cy="1107996"/>
          </a:xfrm>
          <a:prstGeom prst="rect">
            <a:avLst/>
          </a:prstGeom>
          <a:noFill/>
        </p:spPr>
        <p:txBody>
          <a:bodyPr wrap="none" rtlCol="0">
            <a:spAutoFit/>
          </a:bodyPr>
          <a:lstStyle/>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4211960" y="3573016"/>
            <a:ext cx="3637534" cy="1107996"/>
          </a:xfrm>
          <a:prstGeom prst="rect">
            <a:avLst/>
          </a:prstGeom>
          <a:noFill/>
        </p:spPr>
        <p:txBody>
          <a:bodyPr wrap="none" rtlCol="0">
            <a:spAutoFit/>
          </a:bodyPr>
          <a:lstStyle/>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4211960" y="5057308"/>
            <a:ext cx="3637534" cy="1107996"/>
          </a:xfrm>
          <a:prstGeom prst="rect">
            <a:avLst/>
          </a:prstGeom>
          <a:noFill/>
        </p:spPr>
        <p:txBody>
          <a:bodyPr wrap="none" rtlCol="0">
            <a:spAutoFit/>
          </a:bodyPr>
          <a:lstStyle/>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5150098"/>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10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10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par>
                                <p:cTn id="20" presetID="14" presetClass="entr" presetSubtype="1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175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randombar(horizontal)">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inVertic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randombar(horizontal)">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arn(inVertical)">
                                      <p:cBhvr>
                                        <p:cTn id="57" dur="500"/>
                                        <p:tgtEl>
                                          <p:spTgt spid="46"/>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arn(inVertical)">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down)">
                                      <p:cBhvr>
                                        <p:cTn id="67" dur="500"/>
                                        <p:tgtEl>
                                          <p:spTgt spid="5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wipe(down)">
                                      <p:cBhvr>
                                        <p:cTn id="72" dur="500"/>
                                        <p:tgtEl>
                                          <p:spTgt spid="52"/>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randombar(horizontal)">
                                      <p:cBhvr>
                                        <p:cTn id="77" dur="500"/>
                                        <p:tgtEl>
                                          <p:spTgt spid="41"/>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barn(inVertical)">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barn(inVertical)">
                                      <p:cBhvr>
                                        <p:cTn id="87" dur="500"/>
                                        <p:tgtEl>
                                          <p:spTgt spid="4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wipe(down)">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wipe(down)">
                                      <p:cBhvr>
                                        <p:cTn id="9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43" grpId="0" animBg="1"/>
      <p:bldP spid="45" grpId="0" animBg="1"/>
      <p:bldP spid="14" grpId="0" animBg="1"/>
      <p:bldP spid="46" grpId="0" animBg="1"/>
      <p:bldP spid="49" grpId="0" animBg="1"/>
      <p:bldP spid="15" grpId="0"/>
      <p:bldP spid="50" grpId="0"/>
      <p:bldP spid="51" grpId="0"/>
      <p:bldP spid="17" grpId="0"/>
      <p:bldP spid="52" grpId="0"/>
      <p:bldP spid="5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问题评估</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相关建议</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0"/>
          <p:cNvSpPr/>
          <p:nvPr/>
        </p:nvSpPr>
        <p:spPr>
          <a:xfrm rot="1069622">
            <a:off x="2317476" y="1932262"/>
            <a:ext cx="2532062" cy="2759075"/>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p>
        </p:txBody>
      </p:sp>
      <p:sp>
        <p:nvSpPr>
          <p:cNvPr id="46" name="椭圆 30"/>
          <p:cNvSpPr/>
          <p:nvPr/>
        </p:nvSpPr>
        <p:spPr>
          <a:xfrm rot="20530378" flipH="1">
            <a:off x="4690592" y="1932507"/>
            <a:ext cx="2533650" cy="2759075"/>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p>
        </p:txBody>
      </p:sp>
      <p:sp>
        <p:nvSpPr>
          <p:cNvPr id="40" name="任意多边形 39"/>
          <p:cNvSpPr/>
          <p:nvPr/>
        </p:nvSpPr>
        <p:spPr>
          <a:xfrm>
            <a:off x="1475656" y="2520383"/>
            <a:ext cx="2351039" cy="471682"/>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41" name="椭圆 40"/>
          <p:cNvSpPr/>
          <p:nvPr/>
        </p:nvSpPr>
        <p:spPr>
          <a:xfrm>
            <a:off x="3366068" y="2420888"/>
            <a:ext cx="637507" cy="635665"/>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latin typeface="Bodoni MT" panose="02070603080606020203" pitchFamily="18" charset="0"/>
              </a:rPr>
              <a:t>1</a:t>
            </a:r>
            <a:endParaRPr lang="zh-CN" altLang="en-US" sz="2400" dirty="0">
              <a:latin typeface="Bodoni MT" panose="02070603080606020203" pitchFamily="18" charset="0"/>
            </a:endParaRPr>
          </a:p>
        </p:txBody>
      </p:sp>
      <p:sp>
        <p:nvSpPr>
          <p:cNvPr id="43" name="任意多边形 42"/>
          <p:cNvSpPr/>
          <p:nvPr/>
        </p:nvSpPr>
        <p:spPr>
          <a:xfrm>
            <a:off x="1475656" y="3506125"/>
            <a:ext cx="2351039" cy="471682"/>
          </a:xfrm>
          <a:custGeom>
            <a:avLst/>
            <a:gdLst>
              <a:gd name="connsiteX0" fmla="*/ 184972 w 2026745"/>
              <a:gd name="connsiteY0" fmla="*/ 0 h 406077"/>
              <a:gd name="connsiteX1" fmla="*/ 1841773 w 2026745"/>
              <a:gd name="connsiteY1" fmla="*/ 0 h 406077"/>
              <a:gd name="connsiteX2" fmla="*/ 2026745 w 2026745"/>
              <a:gd name="connsiteY2" fmla="*/ 184973 h 406077"/>
              <a:gd name="connsiteX3" fmla="*/ 2026745 w 2026745"/>
              <a:gd name="connsiteY3" fmla="*/ 221105 h 406077"/>
              <a:gd name="connsiteX4" fmla="*/ 1841773 w 2026745"/>
              <a:gd name="connsiteY4" fmla="*/ 406077 h 406077"/>
              <a:gd name="connsiteX5" fmla="*/ 184972 w 2026745"/>
              <a:gd name="connsiteY5" fmla="*/ 406077 h 406077"/>
              <a:gd name="connsiteX6" fmla="*/ 0 w 2026745"/>
              <a:gd name="connsiteY6" fmla="*/ 221105 h 406077"/>
              <a:gd name="connsiteX7" fmla="*/ 0 w 2026745"/>
              <a:gd name="connsiteY7" fmla="*/ 184973 h 406077"/>
              <a:gd name="connsiteX8" fmla="*/ 184972 w 2026745"/>
              <a:gd name="connsiteY8" fmla="*/ 0 h 40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7">
                <a:moveTo>
                  <a:pt x="184972" y="0"/>
                </a:moveTo>
                <a:lnTo>
                  <a:pt x="1841773" y="0"/>
                </a:lnTo>
                <a:cubicBezTo>
                  <a:pt x="1943930" y="0"/>
                  <a:pt x="2026745" y="82816"/>
                  <a:pt x="2026745" y="184973"/>
                </a:cubicBezTo>
                <a:lnTo>
                  <a:pt x="2026745" y="221105"/>
                </a:lnTo>
                <a:cubicBezTo>
                  <a:pt x="2026745" y="323262"/>
                  <a:pt x="1943930" y="406077"/>
                  <a:pt x="1841773" y="406077"/>
                </a:cubicBezTo>
                <a:lnTo>
                  <a:pt x="184972" y="406077"/>
                </a:lnTo>
                <a:cubicBezTo>
                  <a:pt x="82815" y="406077"/>
                  <a:pt x="0" y="323262"/>
                  <a:pt x="0" y="221105"/>
                </a:cubicBezTo>
                <a:lnTo>
                  <a:pt x="0" y="184973"/>
                </a:lnTo>
                <a:cubicBezTo>
                  <a:pt x="0" y="82816"/>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45" name="椭圆 44"/>
          <p:cNvSpPr/>
          <p:nvPr/>
        </p:nvSpPr>
        <p:spPr>
          <a:xfrm>
            <a:off x="3366068" y="3404787"/>
            <a:ext cx="637507" cy="637507"/>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2400" dirty="0">
                <a:solidFill>
                  <a:srgbClr val="FFFFFF"/>
                </a:solidFill>
                <a:latin typeface="Bodoni MT" panose="02070603080606020203" pitchFamily="18" charset="0"/>
              </a:rPr>
              <a:t>2</a:t>
            </a:r>
            <a:endParaRPr lang="zh-CN" altLang="en-US" sz="2400" dirty="0">
              <a:solidFill>
                <a:srgbClr val="FFFFFF"/>
              </a:solidFill>
              <a:latin typeface="Bodoni MT" panose="02070603080606020203" pitchFamily="18" charset="0"/>
            </a:endParaRPr>
          </a:p>
        </p:txBody>
      </p:sp>
      <p:sp>
        <p:nvSpPr>
          <p:cNvPr id="49" name="任意多边形 48"/>
          <p:cNvSpPr/>
          <p:nvPr/>
        </p:nvSpPr>
        <p:spPr>
          <a:xfrm>
            <a:off x="5649976" y="2520383"/>
            <a:ext cx="2352882" cy="471682"/>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50" name="椭圆 49"/>
          <p:cNvSpPr/>
          <p:nvPr/>
        </p:nvSpPr>
        <p:spPr>
          <a:xfrm>
            <a:off x="5508104" y="2420888"/>
            <a:ext cx="635664" cy="635665"/>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2400" dirty="0">
                <a:solidFill>
                  <a:srgbClr val="FFFFFF"/>
                </a:solidFill>
                <a:latin typeface="Bodoni MT" panose="02070603080606020203" pitchFamily="18" charset="0"/>
              </a:rPr>
              <a:t>3</a:t>
            </a:r>
            <a:endParaRPr lang="zh-CN" altLang="en-US" sz="2400" dirty="0">
              <a:solidFill>
                <a:srgbClr val="FFFFFF"/>
              </a:solidFill>
              <a:latin typeface="Bodoni MT" panose="02070603080606020203" pitchFamily="18" charset="0"/>
            </a:endParaRPr>
          </a:p>
        </p:txBody>
      </p:sp>
      <p:sp>
        <p:nvSpPr>
          <p:cNvPr id="51" name="任意多边形 50"/>
          <p:cNvSpPr/>
          <p:nvPr/>
        </p:nvSpPr>
        <p:spPr>
          <a:xfrm>
            <a:off x="5649976" y="3506125"/>
            <a:ext cx="2352882" cy="471682"/>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52" name="椭圆 51"/>
          <p:cNvSpPr/>
          <p:nvPr/>
        </p:nvSpPr>
        <p:spPr>
          <a:xfrm>
            <a:off x="5508104" y="3404787"/>
            <a:ext cx="635664" cy="637507"/>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2400">
                <a:solidFill>
                  <a:srgbClr val="FFFFFF"/>
                </a:solidFill>
                <a:latin typeface="Bodoni MT" panose="02070603080606020203" pitchFamily="18" charset="0"/>
              </a:rPr>
              <a:t>4</a:t>
            </a:r>
            <a:endParaRPr lang="zh-CN" altLang="en-US" sz="2400">
              <a:solidFill>
                <a:srgbClr val="FFFFFF"/>
              </a:solidFill>
              <a:latin typeface="Bodoni MT" panose="02070603080606020203" pitchFamily="18" charset="0"/>
            </a:endParaRPr>
          </a:p>
        </p:txBody>
      </p:sp>
      <p:sp>
        <p:nvSpPr>
          <p:cNvPr id="17" name="TextBox 16"/>
          <p:cNvSpPr txBox="1"/>
          <p:nvPr/>
        </p:nvSpPr>
        <p:spPr>
          <a:xfrm>
            <a:off x="1716068" y="2617167"/>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
        <p:nvSpPr>
          <p:cNvPr id="53" name="TextBox 52"/>
          <p:cNvSpPr txBox="1"/>
          <p:nvPr/>
        </p:nvSpPr>
        <p:spPr>
          <a:xfrm>
            <a:off x="1709968" y="3600448"/>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
        <p:nvSpPr>
          <p:cNvPr id="54" name="TextBox 53"/>
          <p:cNvSpPr txBox="1"/>
          <p:nvPr/>
        </p:nvSpPr>
        <p:spPr>
          <a:xfrm>
            <a:off x="6281334" y="3600448"/>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
        <p:nvSpPr>
          <p:cNvPr id="55" name="TextBox 54"/>
          <p:cNvSpPr txBox="1"/>
          <p:nvPr/>
        </p:nvSpPr>
        <p:spPr>
          <a:xfrm>
            <a:off x="6283234" y="2619768"/>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Tree>
    <p:extLst>
      <p:ext uri="{BB962C8B-B14F-4D97-AF65-F5344CB8AC3E}">
        <p14:creationId xmlns:p14="http://schemas.microsoft.com/office/powerpoint/2010/main" val="334344694"/>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75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10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down)">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down)">
                                      <p:cBhvr>
                                        <p:cTn id="35" dur="500"/>
                                        <p:tgtEl>
                                          <p:spTgt spid="4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right)">
                                      <p:cBhvr>
                                        <p:cTn id="40" dur="500"/>
                                        <p:tgtEl>
                                          <p:spTgt spid="40"/>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right)">
                                      <p:cBhvr>
                                        <p:cTn id="43" dur="500"/>
                                        <p:tgtEl>
                                          <p:spTgt spid="41"/>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right)">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right)">
                                      <p:cBhvr>
                                        <p:cTn id="51" dur="500"/>
                                        <p:tgtEl>
                                          <p:spTgt spid="43"/>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right)">
                                      <p:cBhvr>
                                        <p:cTn id="54" dur="500"/>
                                        <p:tgtEl>
                                          <p:spTgt spid="45"/>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ipe(right)">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wipe(left)">
                                      <p:cBhvr>
                                        <p:cTn id="62" dur="500"/>
                                        <p:tgtEl>
                                          <p:spTgt spid="49"/>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wipe(left)">
                                      <p:cBhvr>
                                        <p:cTn id="65" dur="500"/>
                                        <p:tgtEl>
                                          <p:spTgt spid="50"/>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wipe(left)">
                                      <p:cBhvr>
                                        <p:cTn id="68" dur="500"/>
                                        <p:tgtEl>
                                          <p:spTgt spid="5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left)">
                                      <p:cBhvr>
                                        <p:cTn id="73" dur="1000"/>
                                        <p:tgtEl>
                                          <p:spTgt spid="51"/>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wipe(left)">
                                      <p:cBhvr>
                                        <p:cTn id="76" dur="1000"/>
                                        <p:tgtEl>
                                          <p:spTgt spid="52"/>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wipe(left)">
                                      <p:cBhvr>
                                        <p:cTn id="79"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8" grpId="0" animBg="1"/>
      <p:bldP spid="46" grpId="0" animBg="1"/>
      <p:bldP spid="40" grpId="0" animBg="1"/>
      <p:bldP spid="41" grpId="0" animBg="1"/>
      <p:bldP spid="43" grpId="0" animBg="1"/>
      <p:bldP spid="45" grpId="0" animBg="1"/>
      <p:bldP spid="49" grpId="0" animBg="1"/>
      <p:bldP spid="50" grpId="0" animBg="1"/>
      <p:bldP spid="51" grpId="0" animBg="1"/>
      <p:bldP spid="52" grpId="0" animBg="1"/>
      <p:bldP spid="17" grpId="0"/>
      <p:bldP spid="53" grpId="0"/>
      <p:bldP spid="54" grpId="0"/>
      <p:bldP spid="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相关对策</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相关建议</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3680472" y="1533170"/>
            <a:ext cx="1989813" cy="455670"/>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130364" y="1568076"/>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相关对策</a:t>
            </a:r>
          </a:p>
        </p:txBody>
      </p:sp>
      <p:sp>
        <p:nvSpPr>
          <p:cNvPr id="18" name="任意多边形 17"/>
          <p:cNvSpPr/>
          <p:nvPr/>
        </p:nvSpPr>
        <p:spPr>
          <a:xfrm rot="20297650" flipH="1">
            <a:off x="1317739" y="1299413"/>
            <a:ext cx="3314885" cy="1574692"/>
          </a:xfrm>
          <a:custGeom>
            <a:avLst/>
            <a:gdLst>
              <a:gd name="connsiteX0" fmla="*/ 2770632 w 2770632"/>
              <a:gd name="connsiteY0" fmla="*/ 0 h 1207008"/>
              <a:gd name="connsiteX1" fmla="*/ 0 w 2770632"/>
              <a:gd name="connsiteY1" fmla="*/ 1207008 h 1207008"/>
              <a:gd name="connsiteX2" fmla="*/ 2130552 w 2770632"/>
              <a:gd name="connsiteY2" fmla="*/ 822960 h 1207008"/>
              <a:gd name="connsiteX3" fmla="*/ 2770632 w 2770632"/>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44103 h 1251111"/>
              <a:gd name="connsiteX1" fmla="*/ 0 w 2771016"/>
              <a:gd name="connsiteY1" fmla="*/ 1251111 h 1251111"/>
              <a:gd name="connsiteX2" fmla="*/ 2130552 w 2771016"/>
              <a:gd name="connsiteY2" fmla="*/ 867063 h 1251111"/>
              <a:gd name="connsiteX3" fmla="*/ 2770632 w 2771016"/>
              <a:gd name="connsiteY3" fmla="*/ 44103 h 1251111"/>
              <a:gd name="connsiteX0" fmla="*/ 2770632 w 2771016"/>
              <a:gd name="connsiteY0" fmla="*/ 83823 h 1290831"/>
              <a:gd name="connsiteX1" fmla="*/ 0 w 2771016"/>
              <a:gd name="connsiteY1" fmla="*/ 1290831 h 1290831"/>
              <a:gd name="connsiteX2" fmla="*/ 2130552 w 2771016"/>
              <a:gd name="connsiteY2" fmla="*/ 906783 h 1290831"/>
              <a:gd name="connsiteX3" fmla="*/ 2770632 w 2771016"/>
              <a:gd name="connsiteY3" fmla="*/ 83823 h 1290831"/>
              <a:gd name="connsiteX0" fmla="*/ 3163824 w 3164208"/>
              <a:gd name="connsiteY0" fmla="*/ 93190 h 1144750"/>
              <a:gd name="connsiteX1" fmla="*/ 0 w 3164208"/>
              <a:gd name="connsiteY1" fmla="*/ 1144750 h 1144750"/>
              <a:gd name="connsiteX2" fmla="*/ 2523744 w 3164208"/>
              <a:gd name="connsiteY2" fmla="*/ 916150 h 1144750"/>
              <a:gd name="connsiteX3" fmla="*/ 3163824 w 3164208"/>
              <a:gd name="connsiteY3" fmla="*/ 93190 h 1144750"/>
              <a:gd name="connsiteX0" fmla="*/ 3163824 w 3164208"/>
              <a:gd name="connsiteY0" fmla="*/ 88788 h 1140348"/>
              <a:gd name="connsiteX1" fmla="*/ 0 w 3164208"/>
              <a:gd name="connsiteY1" fmla="*/ 1140348 h 1140348"/>
              <a:gd name="connsiteX2" fmla="*/ 2523744 w 3164208"/>
              <a:gd name="connsiteY2" fmla="*/ 911748 h 1140348"/>
              <a:gd name="connsiteX3" fmla="*/ 3163824 w 3164208"/>
              <a:gd name="connsiteY3" fmla="*/ 88788 h 1140348"/>
              <a:gd name="connsiteX0" fmla="*/ 3163824 w 3164208"/>
              <a:gd name="connsiteY0" fmla="*/ 88788 h 1438987"/>
              <a:gd name="connsiteX1" fmla="*/ 0 w 3164208"/>
              <a:gd name="connsiteY1" fmla="*/ 1140348 h 1438987"/>
              <a:gd name="connsiteX2" fmla="*/ 2523744 w 3164208"/>
              <a:gd name="connsiteY2" fmla="*/ 911748 h 1438987"/>
              <a:gd name="connsiteX3" fmla="*/ 3163824 w 3164208"/>
              <a:gd name="connsiteY3" fmla="*/ 88788 h 1438987"/>
              <a:gd name="connsiteX0" fmla="*/ 3163824 w 3164208"/>
              <a:gd name="connsiteY0" fmla="*/ 50212 h 1400411"/>
              <a:gd name="connsiteX1" fmla="*/ 0 w 3164208"/>
              <a:gd name="connsiteY1" fmla="*/ 1101772 h 1400411"/>
              <a:gd name="connsiteX2" fmla="*/ 2523744 w 3164208"/>
              <a:gd name="connsiteY2" fmla="*/ 873172 h 1400411"/>
              <a:gd name="connsiteX3" fmla="*/ 3163824 w 3164208"/>
              <a:gd name="connsiteY3" fmla="*/ 50212 h 1400411"/>
              <a:gd name="connsiteX0" fmla="*/ 3163824 w 3164119"/>
              <a:gd name="connsiteY0" fmla="*/ 50212 h 1400411"/>
              <a:gd name="connsiteX1" fmla="*/ 0 w 3164119"/>
              <a:gd name="connsiteY1" fmla="*/ 1101772 h 1400411"/>
              <a:gd name="connsiteX2" fmla="*/ 2523744 w 3164119"/>
              <a:gd name="connsiteY2" fmla="*/ 873172 h 1400411"/>
              <a:gd name="connsiteX3" fmla="*/ 3163824 w 3164119"/>
              <a:gd name="connsiteY3" fmla="*/ 50212 h 1400411"/>
              <a:gd name="connsiteX0" fmla="*/ 3163824 w 3163824"/>
              <a:gd name="connsiteY0" fmla="*/ 50212 h 1400411"/>
              <a:gd name="connsiteX1" fmla="*/ 0 w 3163824"/>
              <a:gd name="connsiteY1" fmla="*/ 1101772 h 1400411"/>
              <a:gd name="connsiteX2" fmla="*/ 2523744 w 3163824"/>
              <a:gd name="connsiteY2" fmla="*/ 873172 h 1400411"/>
              <a:gd name="connsiteX3" fmla="*/ 3163824 w 3163824"/>
              <a:gd name="connsiteY3" fmla="*/ 50212 h 1400411"/>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79729 h 1404302"/>
              <a:gd name="connsiteX1" fmla="*/ 0 w 3163824"/>
              <a:gd name="connsiteY1" fmla="*/ 1131289 h 1404302"/>
              <a:gd name="connsiteX2" fmla="*/ 2505456 w 3163824"/>
              <a:gd name="connsiteY2" fmla="*/ 765529 h 1404302"/>
              <a:gd name="connsiteX3" fmla="*/ 3163824 w 3163824"/>
              <a:gd name="connsiteY3" fmla="*/ 79729 h 1404302"/>
              <a:gd name="connsiteX0" fmla="*/ 3163824 w 3163824"/>
              <a:gd name="connsiteY0" fmla="*/ 77374 h 1401947"/>
              <a:gd name="connsiteX1" fmla="*/ 0 w 3163824"/>
              <a:gd name="connsiteY1" fmla="*/ 1128934 h 1401947"/>
              <a:gd name="connsiteX2" fmla="*/ 2505456 w 3163824"/>
              <a:gd name="connsiteY2" fmla="*/ 763174 h 1401947"/>
              <a:gd name="connsiteX3" fmla="*/ 3163824 w 3163824"/>
              <a:gd name="connsiteY3" fmla="*/ 77374 h 1401947"/>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66238"/>
              <a:gd name="connsiteX1" fmla="*/ 0 w 3163824"/>
              <a:gd name="connsiteY1" fmla="*/ 1128934 h 1466238"/>
              <a:gd name="connsiteX2" fmla="*/ 2187673 w 3163824"/>
              <a:gd name="connsiteY2" fmla="*/ 858244 h 1466238"/>
              <a:gd name="connsiteX3" fmla="*/ 3163824 w 3163824"/>
              <a:gd name="connsiteY3" fmla="*/ 77374 h 1466238"/>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10842"/>
              <a:gd name="connsiteX1" fmla="*/ 0 w 3163824"/>
              <a:gd name="connsiteY1" fmla="*/ 1076049 h 1410842"/>
              <a:gd name="connsiteX2" fmla="*/ 2256926 w 3163824"/>
              <a:gd name="connsiteY2" fmla="*/ 654714 h 1410842"/>
              <a:gd name="connsiteX3" fmla="*/ 3163824 w 3163824"/>
              <a:gd name="connsiteY3" fmla="*/ 24489 h 1410842"/>
              <a:gd name="connsiteX0" fmla="*/ 3163824 w 3163824"/>
              <a:gd name="connsiteY0" fmla="*/ 24489 h 1407598"/>
              <a:gd name="connsiteX1" fmla="*/ 0 w 3163824"/>
              <a:gd name="connsiteY1" fmla="*/ 1076049 h 1407598"/>
              <a:gd name="connsiteX2" fmla="*/ 2137030 w 3163824"/>
              <a:gd name="connsiteY2" fmla="*/ 637831 h 1407598"/>
              <a:gd name="connsiteX3" fmla="*/ 3163824 w 3163824"/>
              <a:gd name="connsiteY3" fmla="*/ 24489 h 1407598"/>
            </a:gdLst>
            <a:ahLst/>
            <a:cxnLst>
              <a:cxn ang="0">
                <a:pos x="connsiteX0" y="connsiteY0"/>
              </a:cxn>
              <a:cxn ang="0">
                <a:pos x="connsiteX1" y="connsiteY1"/>
              </a:cxn>
              <a:cxn ang="0">
                <a:pos x="connsiteX2" y="connsiteY2"/>
              </a:cxn>
              <a:cxn ang="0">
                <a:pos x="connsiteX3" y="connsiteY3"/>
              </a:cxn>
            </a:cxnLst>
            <a:rect l="l" t="t" r="r" b="b"/>
            <a:pathLst>
              <a:path w="3163824" h="1407598">
                <a:moveTo>
                  <a:pt x="3163824" y="24489"/>
                </a:moveTo>
                <a:cubicBezTo>
                  <a:pt x="1907868" y="-255433"/>
                  <a:pt x="1541718" y="1975389"/>
                  <a:pt x="0" y="1076049"/>
                </a:cubicBezTo>
                <a:cubicBezTo>
                  <a:pt x="1087155" y="1939575"/>
                  <a:pt x="1955717" y="870193"/>
                  <a:pt x="2137030" y="637831"/>
                </a:cubicBezTo>
                <a:cubicBezTo>
                  <a:pt x="2312842" y="442507"/>
                  <a:pt x="2490379" y="33519"/>
                  <a:pt x="3163824" y="24489"/>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1887061"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39" name="任意多边形 38"/>
          <p:cNvSpPr/>
          <p:nvPr/>
        </p:nvSpPr>
        <p:spPr>
          <a:xfrm>
            <a:off x="3431122"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42" name="任意多边形 41"/>
          <p:cNvSpPr/>
          <p:nvPr/>
        </p:nvSpPr>
        <p:spPr>
          <a:xfrm>
            <a:off x="5007445"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44" name="任意多边形 43"/>
          <p:cNvSpPr/>
          <p:nvPr/>
        </p:nvSpPr>
        <p:spPr>
          <a:xfrm>
            <a:off x="6583769"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47" name="任意多边形 46"/>
          <p:cNvSpPr/>
          <p:nvPr/>
        </p:nvSpPr>
        <p:spPr>
          <a:xfrm rot="1302350">
            <a:off x="4755850" y="1297144"/>
            <a:ext cx="3314885" cy="1574692"/>
          </a:xfrm>
          <a:custGeom>
            <a:avLst/>
            <a:gdLst>
              <a:gd name="connsiteX0" fmla="*/ 2770632 w 2770632"/>
              <a:gd name="connsiteY0" fmla="*/ 0 h 1207008"/>
              <a:gd name="connsiteX1" fmla="*/ 0 w 2770632"/>
              <a:gd name="connsiteY1" fmla="*/ 1207008 h 1207008"/>
              <a:gd name="connsiteX2" fmla="*/ 2130552 w 2770632"/>
              <a:gd name="connsiteY2" fmla="*/ 822960 h 1207008"/>
              <a:gd name="connsiteX3" fmla="*/ 2770632 w 2770632"/>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44103 h 1251111"/>
              <a:gd name="connsiteX1" fmla="*/ 0 w 2771016"/>
              <a:gd name="connsiteY1" fmla="*/ 1251111 h 1251111"/>
              <a:gd name="connsiteX2" fmla="*/ 2130552 w 2771016"/>
              <a:gd name="connsiteY2" fmla="*/ 867063 h 1251111"/>
              <a:gd name="connsiteX3" fmla="*/ 2770632 w 2771016"/>
              <a:gd name="connsiteY3" fmla="*/ 44103 h 1251111"/>
              <a:gd name="connsiteX0" fmla="*/ 2770632 w 2771016"/>
              <a:gd name="connsiteY0" fmla="*/ 83823 h 1290831"/>
              <a:gd name="connsiteX1" fmla="*/ 0 w 2771016"/>
              <a:gd name="connsiteY1" fmla="*/ 1290831 h 1290831"/>
              <a:gd name="connsiteX2" fmla="*/ 2130552 w 2771016"/>
              <a:gd name="connsiteY2" fmla="*/ 906783 h 1290831"/>
              <a:gd name="connsiteX3" fmla="*/ 2770632 w 2771016"/>
              <a:gd name="connsiteY3" fmla="*/ 83823 h 1290831"/>
              <a:gd name="connsiteX0" fmla="*/ 3163824 w 3164208"/>
              <a:gd name="connsiteY0" fmla="*/ 93190 h 1144750"/>
              <a:gd name="connsiteX1" fmla="*/ 0 w 3164208"/>
              <a:gd name="connsiteY1" fmla="*/ 1144750 h 1144750"/>
              <a:gd name="connsiteX2" fmla="*/ 2523744 w 3164208"/>
              <a:gd name="connsiteY2" fmla="*/ 916150 h 1144750"/>
              <a:gd name="connsiteX3" fmla="*/ 3163824 w 3164208"/>
              <a:gd name="connsiteY3" fmla="*/ 93190 h 1144750"/>
              <a:gd name="connsiteX0" fmla="*/ 3163824 w 3164208"/>
              <a:gd name="connsiteY0" fmla="*/ 88788 h 1140348"/>
              <a:gd name="connsiteX1" fmla="*/ 0 w 3164208"/>
              <a:gd name="connsiteY1" fmla="*/ 1140348 h 1140348"/>
              <a:gd name="connsiteX2" fmla="*/ 2523744 w 3164208"/>
              <a:gd name="connsiteY2" fmla="*/ 911748 h 1140348"/>
              <a:gd name="connsiteX3" fmla="*/ 3163824 w 3164208"/>
              <a:gd name="connsiteY3" fmla="*/ 88788 h 1140348"/>
              <a:gd name="connsiteX0" fmla="*/ 3163824 w 3164208"/>
              <a:gd name="connsiteY0" fmla="*/ 88788 h 1438987"/>
              <a:gd name="connsiteX1" fmla="*/ 0 w 3164208"/>
              <a:gd name="connsiteY1" fmla="*/ 1140348 h 1438987"/>
              <a:gd name="connsiteX2" fmla="*/ 2523744 w 3164208"/>
              <a:gd name="connsiteY2" fmla="*/ 911748 h 1438987"/>
              <a:gd name="connsiteX3" fmla="*/ 3163824 w 3164208"/>
              <a:gd name="connsiteY3" fmla="*/ 88788 h 1438987"/>
              <a:gd name="connsiteX0" fmla="*/ 3163824 w 3164208"/>
              <a:gd name="connsiteY0" fmla="*/ 50212 h 1400411"/>
              <a:gd name="connsiteX1" fmla="*/ 0 w 3164208"/>
              <a:gd name="connsiteY1" fmla="*/ 1101772 h 1400411"/>
              <a:gd name="connsiteX2" fmla="*/ 2523744 w 3164208"/>
              <a:gd name="connsiteY2" fmla="*/ 873172 h 1400411"/>
              <a:gd name="connsiteX3" fmla="*/ 3163824 w 3164208"/>
              <a:gd name="connsiteY3" fmla="*/ 50212 h 1400411"/>
              <a:gd name="connsiteX0" fmla="*/ 3163824 w 3164119"/>
              <a:gd name="connsiteY0" fmla="*/ 50212 h 1400411"/>
              <a:gd name="connsiteX1" fmla="*/ 0 w 3164119"/>
              <a:gd name="connsiteY1" fmla="*/ 1101772 h 1400411"/>
              <a:gd name="connsiteX2" fmla="*/ 2523744 w 3164119"/>
              <a:gd name="connsiteY2" fmla="*/ 873172 h 1400411"/>
              <a:gd name="connsiteX3" fmla="*/ 3163824 w 3164119"/>
              <a:gd name="connsiteY3" fmla="*/ 50212 h 1400411"/>
              <a:gd name="connsiteX0" fmla="*/ 3163824 w 3163824"/>
              <a:gd name="connsiteY0" fmla="*/ 50212 h 1400411"/>
              <a:gd name="connsiteX1" fmla="*/ 0 w 3163824"/>
              <a:gd name="connsiteY1" fmla="*/ 1101772 h 1400411"/>
              <a:gd name="connsiteX2" fmla="*/ 2523744 w 3163824"/>
              <a:gd name="connsiteY2" fmla="*/ 873172 h 1400411"/>
              <a:gd name="connsiteX3" fmla="*/ 3163824 w 3163824"/>
              <a:gd name="connsiteY3" fmla="*/ 50212 h 1400411"/>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79729 h 1404302"/>
              <a:gd name="connsiteX1" fmla="*/ 0 w 3163824"/>
              <a:gd name="connsiteY1" fmla="*/ 1131289 h 1404302"/>
              <a:gd name="connsiteX2" fmla="*/ 2505456 w 3163824"/>
              <a:gd name="connsiteY2" fmla="*/ 765529 h 1404302"/>
              <a:gd name="connsiteX3" fmla="*/ 3163824 w 3163824"/>
              <a:gd name="connsiteY3" fmla="*/ 79729 h 1404302"/>
              <a:gd name="connsiteX0" fmla="*/ 3163824 w 3163824"/>
              <a:gd name="connsiteY0" fmla="*/ 77374 h 1401947"/>
              <a:gd name="connsiteX1" fmla="*/ 0 w 3163824"/>
              <a:gd name="connsiteY1" fmla="*/ 1128934 h 1401947"/>
              <a:gd name="connsiteX2" fmla="*/ 2505456 w 3163824"/>
              <a:gd name="connsiteY2" fmla="*/ 763174 h 1401947"/>
              <a:gd name="connsiteX3" fmla="*/ 3163824 w 3163824"/>
              <a:gd name="connsiteY3" fmla="*/ 77374 h 1401947"/>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66238"/>
              <a:gd name="connsiteX1" fmla="*/ 0 w 3163824"/>
              <a:gd name="connsiteY1" fmla="*/ 1128934 h 1466238"/>
              <a:gd name="connsiteX2" fmla="*/ 2187673 w 3163824"/>
              <a:gd name="connsiteY2" fmla="*/ 858244 h 1466238"/>
              <a:gd name="connsiteX3" fmla="*/ 3163824 w 3163824"/>
              <a:gd name="connsiteY3" fmla="*/ 77374 h 1466238"/>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10842"/>
              <a:gd name="connsiteX1" fmla="*/ 0 w 3163824"/>
              <a:gd name="connsiteY1" fmla="*/ 1076049 h 1410842"/>
              <a:gd name="connsiteX2" fmla="*/ 2256926 w 3163824"/>
              <a:gd name="connsiteY2" fmla="*/ 654714 h 1410842"/>
              <a:gd name="connsiteX3" fmla="*/ 3163824 w 3163824"/>
              <a:gd name="connsiteY3" fmla="*/ 24489 h 1410842"/>
              <a:gd name="connsiteX0" fmla="*/ 3163824 w 3163824"/>
              <a:gd name="connsiteY0" fmla="*/ 24489 h 1407598"/>
              <a:gd name="connsiteX1" fmla="*/ 0 w 3163824"/>
              <a:gd name="connsiteY1" fmla="*/ 1076049 h 1407598"/>
              <a:gd name="connsiteX2" fmla="*/ 2137030 w 3163824"/>
              <a:gd name="connsiteY2" fmla="*/ 637831 h 1407598"/>
              <a:gd name="connsiteX3" fmla="*/ 3163824 w 3163824"/>
              <a:gd name="connsiteY3" fmla="*/ 24489 h 1407598"/>
            </a:gdLst>
            <a:ahLst/>
            <a:cxnLst>
              <a:cxn ang="0">
                <a:pos x="connsiteX0" y="connsiteY0"/>
              </a:cxn>
              <a:cxn ang="0">
                <a:pos x="connsiteX1" y="connsiteY1"/>
              </a:cxn>
              <a:cxn ang="0">
                <a:pos x="connsiteX2" y="connsiteY2"/>
              </a:cxn>
              <a:cxn ang="0">
                <a:pos x="connsiteX3" y="connsiteY3"/>
              </a:cxn>
            </a:cxnLst>
            <a:rect l="l" t="t" r="r" b="b"/>
            <a:pathLst>
              <a:path w="3163824" h="1407598">
                <a:moveTo>
                  <a:pt x="3163824" y="24489"/>
                </a:moveTo>
                <a:cubicBezTo>
                  <a:pt x="1907868" y="-255433"/>
                  <a:pt x="1541718" y="1975389"/>
                  <a:pt x="0" y="1076049"/>
                </a:cubicBezTo>
                <a:cubicBezTo>
                  <a:pt x="1087155" y="1939575"/>
                  <a:pt x="1955717" y="870193"/>
                  <a:pt x="2137030" y="637831"/>
                </a:cubicBezTo>
                <a:cubicBezTo>
                  <a:pt x="2312842" y="442507"/>
                  <a:pt x="2490379" y="33519"/>
                  <a:pt x="3163824" y="24489"/>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691680"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48" name="圆角矩形 47"/>
          <p:cNvSpPr/>
          <p:nvPr/>
        </p:nvSpPr>
        <p:spPr>
          <a:xfrm>
            <a:off x="3245034"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56" name="圆角矩形 55"/>
          <p:cNvSpPr/>
          <p:nvPr/>
        </p:nvSpPr>
        <p:spPr>
          <a:xfrm>
            <a:off x="4819957"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57" name="圆角矩形 56"/>
          <p:cNvSpPr/>
          <p:nvPr/>
        </p:nvSpPr>
        <p:spPr>
          <a:xfrm>
            <a:off x="6404133"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21" name="TextBox 20"/>
          <p:cNvSpPr txBox="1"/>
          <p:nvPr/>
        </p:nvSpPr>
        <p:spPr>
          <a:xfrm>
            <a:off x="2126197" y="3114680"/>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58" name="TextBox 57"/>
          <p:cNvSpPr txBox="1"/>
          <p:nvPr/>
        </p:nvSpPr>
        <p:spPr>
          <a:xfrm>
            <a:off x="3682941" y="3113536"/>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59" name="TextBox 58"/>
          <p:cNvSpPr txBox="1"/>
          <p:nvPr/>
        </p:nvSpPr>
        <p:spPr>
          <a:xfrm>
            <a:off x="5267117" y="3105536"/>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60" name="TextBox 59"/>
          <p:cNvSpPr txBox="1"/>
          <p:nvPr/>
        </p:nvSpPr>
        <p:spPr>
          <a:xfrm>
            <a:off x="6843293" y="3096392"/>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22" name="TextBox 21"/>
          <p:cNvSpPr txBox="1"/>
          <p:nvPr/>
        </p:nvSpPr>
        <p:spPr>
          <a:xfrm>
            <a:off x="1860373"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3419872"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5001293"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3" name="TextBox 62"/>
          <p:cNvSpPr txBox="1"/>
          <p:nvPr/>
        </p:nvSpPr>
        <p:spPr>
          <a:xfrm>
            <a:off x="6585469"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3937512"/>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125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10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500"/>
                                        <p:tgtEl>
                                          <p:spTgt spid="9"/>
                                        </p:tgtEl>
                                      </p:cBhvr>
                                    </p:animEffect>
                                    <p:anim calcmode="lin" valueType="num">
                                      <p:cBhvr>
                                        <p:cTn id="36" dur="1500" fill="hold"/>
                                        <p:tgtEl>
                                          <p:spTgt spid="9"/>
                                        </p:tgtEl>
                                        <p:attrNameLst>
                                          <p:attrName>ppt_x</p:attrName>
                                        </p:attrNameLst>
                                      </p:cBhvr>
                                      <p:tavLst>
                                        <p:tav tm="0">
                                          <p:val>
                                            <p:strVal val="#ppt_x"/>
                                          </p:val>
                                        </p:tav>
                                        <p:tav tm="100000">
                                          <p:val>
                                            <p:strVal val="#ppt_x"/>
                                          </p:val>
                                        </p:tav>
                                      </p:tavLst>
                                    </p:anim>
                                    <p:anim calcmode="lin" valueType="num">
                                      <p:cBhvr>
                                        <p:cTn id="37" dur="1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righ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left)">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up)">
                                      <p:cBhvr>
                                        <p:cTn id="52" dur="500"/>
                                        <p:tgtEl>
                                          <p:spTgt spid="36"/>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up)">
                                      <p:cBhvr>
                                        <p:cTn id="55" dur="10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up)">
                                      <p:cBhvr>
                                        <p:cTn id="60" dur="500"/>
                                        <p:tgtEl>
                                          <p:spTgt spid="20"/>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up)">
                                      <p:cBhvr>
                                        <p:cTn id="63" dur="10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wipe(up)">
                                      <p:cBhvr>
                                        <p:cTn id="71" dur="1000"/>
                                        <p:tgtEl>
                                          <p:spTgt spid="48"/>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58"/>
                                        </p:tgtEl>
                                        <p:attrNameLst>
                                          <p:attrName>style.visibility</p:attrName>
                                        </p:attrNameLst>
                                      </p:cBhvr>
                                      <p:to>
                                        <p:strVal val="visible"/>
                                      </p:to>
                                    </p:set>
                                    <p:animEffect transition="in" filter="wipe(up)">
                                      <p:cBhvr>
                                        <p:cTn id="74" dur="750"/>
                                        <p:tgtEl>
                                          <p:spTgt spid="58"/>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wipe(up)">
                                      <p:cBhvr>
                                        <p:cTn id="77" dur="1750"/>
                                        <p:tgtEl>
                                          <p:spTgt spid="6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wipe(up)">
                                      <p:cBhvr>
                                        <p:cTn id="82" dur="500"/>
                                        <p:tgtEl>
                                          <p:spTgt spid="42"/>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wipe(up)">
                                      <p:cBhvr>
                                        <p:cTn id="85" dur="1000"/>
                                        <p:tgtEl>
                                          <p:spTgt spid="56"/>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wipe(up)">
                                      <p:cBhvr>
                                        <p:cTn id="88" dur="1000"/>
                                        <p:tgtEl>
                                          <p:spTgt spid="59"/>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wipe(up)">
                                      <p:cBhvr>
                                        <p:cTn id="91" dur="1750"/>
                                        <p:tgtEl>
                                          <p:spTgt spid="6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wipe(up)">
                                      <p:cBhvr>
                                        <p:cTn id="96" dur="500"/>
                                        <p:tgtEl>
                                          <p:spTgt spid="44"/>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ipe(up)">
                                      <p:cBhvr>
                                        <p:cTn id="99" dur="1500"/>
                                        <p:tgtEl>
                                          <p:spTgt spid="57"/>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wipe(up)">
                                      <p:cBhvr>
                                        <p:cTn id="102" dur="1000"/>
                                        <p:tgtEl>
                                          <p:spTgt spid="60"/>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63"/>
                                        </p:tgtEl>
                                        <p:attrNameLst>
                                          <p:attrName>style.visibility</p:attrName>
                                        </p:attrNameLst>
                                      </p:cBhvr>
                                      <p:to>
                                        <p:strVal val="visible"/>
                                      </p:to>
                                    </p:set>
                                    <p:animEffect transition="in" filter="wipe(up)">
                                      <p:cBhvr>
                                        <p:cTn id="105" dur="17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9" grpId="0"/>
      <p:bldP spid="18" grpId="0" animBg="1"/>
      <p:bldP spid="36" grpId="0" animBg="1"/>
      <p:bldP spid="39" grpId="0" animBg="1"/>
      <p:bldP spid="42" grpId="0" animBg="1"/>
      <p:bldP spid="44" grpId="0" animBg="1"/>
      <p:bldP spid="47" grpId="0" animBg="1"/>
      <p:bldP spid="20" grpId="0" animBg="1"/>
      <p:bldP spid="48" grpId="0" animBg="1"/>
      <p:bldP spid="56" grpId="0" animBg="1"/>
      <p:bldP spid="57" grpId="0" animBg="1"/>
      <p:bldP spid="21" grpId="0"/>
      <p:bldP spid="58" grpId="0"/>
      <p:bldP spid="59" grpId="0"/>
      <p:bldP spid="60" grpId="0"/>
      <p:bldP spid="22" grpId="0"/>
      <p:bldP spid="61" grpId="0"/>
      <p:bldP spid="62" grpId="0"/>
      <p:bldP spid="6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0" y="2132856"/>
            <a:ext cx="291581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1620957"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论文总结</a:t>
            </a:r>
          </a:p>
        </p:txBody>
      </p:sp>
      <p:sp>
        <p:nvSpPr>
          <p:cNvPr id="16" name="TextBox 15"/>
          <p:cNvSpPr txBox="1"/>
          <p:nvPr/>
        </p:nvSpPr>
        <p:spPr>
          <a:xfrm>
            <a:off x="5052099" y="3050376"/>
            <a:ext cx="1428596" cy="523220"/>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研究总结</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亮点和不足</a:t>
            </a: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4"/>
          <p:cNvGrpSpPr>
            <a:grpSpLocks noChangeAspect="1"/>
          </p:cNvGrpSpPr>
          <p:nvPr/>
        </p:nvGrpSpPr>
        <p:grpSpPr bwMode="auto">
          <a:xfrm>
            <a:off x="2639678" y="2474577"/>
            <a:ext cx="851058" cy="1153303"/>
            <a:chOff x="2773" y="2014"/>
            <a:chExt cx="214" cy="290"/>
          </a:xfrm>
          <a:solidFill>
            <a:schemeClr val="tx2">
              <a:lumMod val="75000"/>
            </a:schemeClr>
          </a:solidFill>
        </p:grpSpPr>
        <p:sp>
          <p:nvSpPr>
            <p:cNvPr id="11"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grpFill/>
            <a:ln w="76200">
              <a:solidFill>
                <a:srgbClr val="FFFFFF"/>
              </a:solidFill>
              <a:miter lim="800000"/>
              <a:headEnd/>
              <a:tailEnd/>
            </a:ln>
            <a:extLst/>
          </p:spPr>
          <p:txBody>
            <a:bodyPr/>
            <a:lstStyle/>
            <a:p>
              <a:endParaRPr lang="zh-CN" altLang="en-US"/>
            </a:p>
          </p:txBody>
        </p:sp>
        <p:sp>
          <p:nvSpPr>
            <p:cNvPr id="18"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grpFill/>
            <a:ln w="76200">
              <a:solidFill>
                <a:srgbClr val="FFFFFF"/>
              </a:solidFill>
              <a:miter lim="800000"/>
              <a:headEnd/>
              <a:tailEnd/>
            </a:ln>
            <a:extLst/>
          </p:spPr>
          <p:txBody>
            <a:bodyPr/>
            <a:lstStyle/>
            <a:p>
              <a:endParaRPr lang="zh-CN" altLang="en-US"/>
            </a:p>
          </p:txBody>
        </p:sp>
        <p:sp>
          <p:nvSpPr>
            <p:cNvPr id="19" name="Line 7"/>
            <p:cNvSpPr>
              <a:spLocks noChangeShapeType="1"/>
            </p:cNvSpPr>
            <p:nvPr/>
          </p:nvSpPr>
          <p:spPr bwMode="auto">
            <a:xfrm flipH="1">
              <a:off x="2822" y="2168"/>
              <a:ext cx="117" cy="0"/>
            </a:xfrm>
            <a:prstGeom prst="line">
              <a:avLst/>
            </a:prstGeom>
            <a:grpFill/>
            <a:ln w="76200">
              <a:solidFill>
                <a:srgbClr val="FFFFFF"/>
              </a:solidFill>
              <a:miter lim="800000"/>
              <a:headEnd/>
              <a:tailEnd/>
            </a:ln>
            <a:extLst/>
          </p:spPr>
          <p:txBody>
            <a:bodyPr/>
            <a:lstStyle/>
            <a:p>
              <a:endParaRPr lang="zh-CN" altLang="en-US"/>
            </a:p>
          </p:txBody>
        </p:sp>
        <p:sp>
          <p:nvSpPr>
            <p:cNvPr id="20" name="Line 8"/>
            <p:cNvSpPr>
              <a:spLocks noChangeShapeType="1"/>
            </p:cNvSpPr>
            <p:nvPr/>
          </p:nvSpPr>
          <p:spPr bwMode="auto">
            <a:xfrm flipH="1">
              <a:off x="2822" y="2207"/>
              <a:ext cx="117" cy="0"/>
            </a:xfrm>
            <a:prstGeom prst="line">
              <a:avLst/>
            </a:prstGeom>
            <a:grpFill/>
            <a:ln w="76200">
              <a:solidFill>
                <a:srgbClr val="FFFFFF"/>
              </a:solidFill>
              <a:miter lim="800000"/>
              <a:headEnd/>
              <a:tailEnd/>
            </a:ln>
            <a:extLst/>
          </p:spPr>
          <p:txBody>
            <a:bodyPr/>
            <a:lstStyle/>
            <a:p>
              <a:endParaRPr lang="zh-CN" altLang="en-US"/>
            </a:p>
          </p:txBody>
        </p:sp>
        <p:sp>
          <p:nvSpPr>
            <p:cNvPr id="21" name="Line 9"/>
            <p:cNvSpPr>
              <a:spLocks noChangeShapeType="1"/>
            </p:cNvSpPr>
            <p:nvPr/>
          </p:nvSpPr>
          <p:spPr bwMode="auto">
            <a:xfrm flipH="1">
              <a:off x="2822" y="2246"/>
              <a:ext cx="117" cy="0"/>
            </a:xfrm>
            <a:prstGeom prst="line">
              <a:avLst/>
            </a:prstGeom>
            <a:grpFill/>
            <a:ln w="76200">
              <a:solidFill>
                <a:srgbClr val="FFFFFF"/>
              </a:solidFill>
              <a:miter lim="800000"/>
              <a:headEnd/>
              <a:tailEnd/>
            </a:ln>
            <a:extLst/>
          </p:spPr>
          <p:txBody>
            <a:bodyPr/>
            <a:lstStyle/>
            <a:p>
              <a:endParaRPr lang="zh-CN" altLang="en-US"/>
            </a:p>
          </p:txBody>
        </p:sp>
        <p:sp>
          <p:nvSpPr>
            <p:cNvPr id="22" name="Line 10"/>
            <p:cNvSpPr>
              <a:spLocks noChangeShapeType="1"/>
            </p:cNvSpPr>
            <p:nvPr/>
          </p:nvSpPr>
          <p:spPr bwMode="auto">
            <a:xfrm flipH="1">
              <a:off x="2822" y="2130"/>
              <a:ext cx="117" cy="0"/>
            </a:xfrm>
            <a:prstGeom prst="line">
              <a:avLst/>
            </a:prstGeom>
            <a:grpFill/>
            <a:ln w="76200">
              <a:solidFill>
                <a:srgbClr val="FFFFFF"/>
              </a:solidFill>
              <a:miter lim="800000"/>
              <a:headEnd/>
              <a:tailEnd/>
            </a:ln>
            <a:extLst/>
          </p:spPr>
          <p:txBody>
            <a:bodyPr/>
            <a:lstStyle/>
            <a:p>
              <a:endParaRPr lang="zh-CN" altLang="en-US"/>
            </a:p>
          </p:txBody>
        </p:sp>
      </p:grpSp>
    </p:spTree>
    <p:extLst>
      <p:ext uri="{BB962C8B-B14F-4D97-AF65-F5344CB8AC3E}">
        <p14:creationId xmlns:p14="http://schemas.microsoft.com/office/powerpoint/2010/main" val="2927947138"/>
      </p:ext>
    </p:extLst>
  </p:cSld>
  <p:clrMapOvr>
    <a:masterClrMapping/>
  </p:clrMapOvr>
  <p:transition spd="med">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研究总结</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论文总结</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5"/>
          <p:cNvSpPr txBox="1"/>
          <p:nvPr/>
        </p:nvSpPr>
        <p:spPr>
          <a:xfrm>
            <a:off x="3402618" y="2060848"/>
            <a:ext cx="4121710" cy="656651"/>
          </a:xfrm>
          <a:prstGeom prst="rect">
            <a:avLst/>
          </a:prstGeom>
        </p:spPr>
        <p:txBody>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nSpc>
                <a:spcPct val="130000"/>
              </a:lnSpc>
              <a:defRPr/>
            </a:pPr>
            <a:r>
              <a:rPr lang="zh-CN" altLang="en-US" sz="1050" dirty="0">
                <a:solidFill>
                  <a:schemeClr val="tx2">
                    <a:lumMod val="75000"/>
                  </a:schemeClr>
                </a:solidFill>
                <a:latin typeface="Arial" panose="020B0604020202020204" pitchFamily="34" charset="0"/>
              </a:rPr>
              <a:t>添加内容添加内容添加内容添加内容添加内容添加内容添加内容添加内容添加内容添加内容添加内容添加内容添加内容添加内容添加内容添加内容</a:t>
            </a:r>
          </a:p>
        </p:txBody>
      </p:sp>
      <p:sp>
        <p:nvSpPr>
          <p:cNvPr id="46" name="椭圆 45"/>
          <p:cNvSpPr/>
          <p:nvPr/>
        </p:nvSpPr>
        <p:spPr>
          <a:xfrm>
            <a:off x="2267744" y="3104376"/>
            <a:ext cx="838452" cy="84116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49" name="任意多边形 48"/>
          <p:cNvSpPr/>
          <p:nvPr/>
        </p:nvSpPr>
        <p:spPr>
          <a:xfrm>
            <a:off x="2460399" y="3321450"/>
            <a:ext cx="453143" cy="407015"/>
          </a:xfrm>
          <a:custGeom>
            <a:avLst/>
            <a:gdLst>
              <a:gd name="connsiteX0" fmla="*/ 0 w 264714"/>
              <a:gd name="connsiteY0" fmla="*/ 50792 h 238243"/>
              <a:gd name="connsiteX1" fmla="*/ 2265 w 264714"/>
              <a:gd name="connsiteY1" fmla="*/ 50792 h 238243"/>
              <a:gd name="connsiteX2" fmla="*/ 32565 w 264714"/>
              <a:gd name="connsiteY2" fmla="*/ 171993 h 238243"/>
              <a:gd name="connsiteX3" fmla="*/ 232151 w 264714"/>
              <a:gd name="connsiteY3" fmla="*/ 171993 h 238243"/>
              <a:gd name="connsiteX4" fmla="*/ 262451 w 264714"/>
              <a:gd name="connsiteY4" fmla="*/ 50792 h 238243"/>
              <a:gd name="connsiteX5" fmla="*/ 264714 w 264714"/>
              <a:gd name="connsiteY5" fmla="*/ 50792 h 238243"/>
              <a:gd name="connsiteX6" fmla="*/ 264714 w 264714"/>
              <a:gd name="connsiteY6" fmla="*/ 238243 h 238243"/>
              <a:gd name="connsiteX7" fmla="*/ 0 w 264714"/>
              <a:gd name="connsiteY7" fmla="*/ 238243 h 238243"/>
              <a:gd name="connsiteX8" fmla="*/ 26472 w 264714"/>
              <a:gd name="connsiteY8" fmla="*/ 0 h 238243"/>
              <a:gd name="connsiteX9" fmla="*/ 238243 w 264714"/>
              <a:gd name="connsiteY9" fmla="*/ 0 h 238243"/>
              <a:gd name="connsiteX10" fmla="*/ 205154 w 264714"/>
              <a:gd name="connsiteY10" fmla="*/ 132357 h 238243"/>
              <a:gd name="connsiteX11" fmla="*/ 59561 w 264714"/>
              <a:gd name="connsiteY11" fmla="*/ 132357 h 238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4714" h="238243">
                <a:moveTo>
                  <a:pt x="0" y="50792"/>
                </a:moveTo>
                <a:lnTo>
                  <a:pt x="2265" y="50792"/>
                </a:lnTo>
                <a:lnTo>
                  <a:pt x="32565" y="171993"/>
                </a:lnTo>
                <a:lnTo>
                  <a:pt x="232151" y="171993"/>
                </a:lnTo>
                <a:lnTo>
                  <a:pt x="262451" y="50792"/>
                </a:lnTo>
                <a:lnTo>
                  <a:pt x="264714" y="50792"/>
                </a:lnTo>
                <a:lnTo>
                  <a:pt x="264714" y="238243"/>
                </a:lnTo>
                <a:lnTo>
                  <a:pt x="0" y="238243"/>
                </a:lnTo>
                <a:close/>
                <a:moveTo>
                  <a:pt x="26472" y="0"/>
                </a:moveTo>
                <a:lnTo>
                  <a:pt x="238243" y="0"/>
                </a:lnTo>
                <a:lnTo>
                  <a:pt x="205154" y="132357"/>
                </a:lnTo>
                <a:lnTo>
                  <a:pt x="59561" y="1323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50" name="椭圆 49"/>
          <p:cNvSpPr/>
          <p:nvPr/>
        </p:nvSpPr>
        <p:spPr>
          <a:xfrm>
            <a:off x="2267744" y="1964733"/>
            <a:ext cx="838452" cy="83845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pic>
        <p:nvPicPr>
          <p:cNvPr id="51" name="图片 19"/>
          <p:cNvPicPr>
            <a:picLocks noChangeAspect="1"/>
          </p:cNvPicPr>
          <p:nvPr/>
        </p:nvPicPr>
        <p:blipFill>
          <a:blip r:embed="rId3" cstate="print">
            <a:extLst>
              <a:ext uri="{28A0092B-C50C-407E-A947-70E740481C1C}">
                <a14:useLocalDpi xmlns:a14="http://schemas.microsoft.com/office/drawing/2010/main" val="0"/>
              </a:ext>
            </a:extLst>
          </a:blip>
          <a:srcRect t="5220"/>
          <a:stretch>
            <a:fillRect/>
          </a:stretch>
        </p:blipFill>
        <p:spPr bwMode="auto">
          <a:xfrm>
            <a:off x="2403416" y="2157387"/>
            <a:ext cx="564395" cy="45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椭圆 51"/>
          <p:cNvSpPr/>
          <p:nvPr/>
        </p:nvSpPr>
        <p:spPr>
          <a:xfrm>
            <a:off x="2267744" y="4293096"/>
            <a:ext cx="838452" cy="83845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53" name="任意多边形 52"/>
          <p:cNvSpPr/>
          <p:nvPr/>
        </p:nvSpPr>
        <p:spPr>
          <a:xfrm>
            <a:off x="2457684" y="4523737"/>
            <a:ext cx="458571" cy="377168"/>
          </a:xfrm>
          <a:custGeom>
            <a:avLst/>
            <a:gdLst>
              <a:gd name="connsiteX0" fmla="*/ 226044 w 267903"/>
              <a:gd name="connsiteY0" fmla="*/ 31075 h 219795"/>
              <a:gd name="connsiteX1" fmla="*/ 242835 w 267903"/>
              <a:gd name="connsiteY1" fmla="*/ 31075 h 219795"/>
              <a:gd name="connsiteX2" fmla="*/ 267903 w 267903"/>
              <a:gd name="connsiteY2" fmla="*/ 56143 h 219795"/>
              <a:gd name="connsiteX3" fmla="*/ 267903 w 267903"/>
              <a:gd name="connsiteY3" fmla="*/ 118810 h 219795"/>
              <a:gd name="connsiteX4" fmla="*/ 267903 w 267903"/>
              <a:gd name="connsiteY4" fmla="*/ 156410 h 219795"/>
              <a:gd name="connsiteX5" fmla="*/ 242835 w 267903"/>
              <a:gd name="connsiteY5" fmla="*/ 181478 h 219795"/>
              <a:gd name="connsiteX6" fmla="*/ 223253 w 267903"/>
              <a:gd name="connsiteY6" fmla="*/ 181478 h 219795"/>
              <a:gd name="connsiteX7" fmla="*/ 174775 w 267903"/>
              <a:gd name="connsiteY7" fmla="*/ 219795 h 219795"/>
              <a:gd name="connsiteX8" fmla="*/ 156277 w 267903"/>
              <a:gd name="connsiteY8" fmla="*/ 181478 h 219795"/>
              <a:gd name="connsiteX9" fmla="*/ 25068 w 267903"/>
              <a:gd name="connsiteY9" fmla="*/ 181478 h 219795"/>
              <a:gd name="connsiteX10" fmla="*/ 0 w 267903"/>
              <a:gd name="connsiteY10" fmla="*/ 156410 h 219795"/>
              <a:gd name="connsiteX11" fmla="*/ 0 w 267903"/>
              <a:gd name="connsiteY11" fmla="*/ 138206 h 219795"/>
              <a:gd name="connsiteX12" fmla="*/ 419 w 267903"/>
              <a:gd name="connsiteY12" fmla="*/ 138379 h 219795"/>
              <a:gd name="connsiteX13" fmla="*/ 202343 w 267903"/>
              <a:gd name="connsiteY13" fmla="*/ 138379 h 219795"/>
              <a:gd name="connsiteX14" fmla="*/ 226044 w 267903"/>
              <a:gd name="connsiteY14" fmla="*/ 114678 h 219795"/>
              <a:gd name="connsiteX15" fmla="*/ 19087 w 267903"/>
              <a:gd name="connsiteY15" fmla="*/ 0 h 219795"/>
              <a:gd name="connsiteX16" fmla="*/ 181703 w 267903"/>
              <a:gd name="connsiteY16" fmla="*/ 0 h 219795"/>
              <a:gd name="connsiteX17" fmla="*/ 200790 w 267903"/>
              <a:gd name="connsiteY17" fmla="*/ 19087 h 219795"/>
              <a:gd name="connsiteX18" fmla="*/ 200790 w 267903"/>
              <a:gd name="connsiteY18" fmla="*/ 95432 h 219795"/>
              <a:gd name="connsiteX19" fmla="*/ 181703 w 267903"/>
              <a:gd name="connsiteY19" fmla="*/ 114519 h 219795"/>
              <a:gd name="connsiteX20" fmla="*/ 19087 w 267903"/>
              <a:gd name="connsiteY20" fmla="*/ 114519 h 219795"/>
              <a:gd name="connsiteX21" fmla="*/ 0 w 267903"/>
              <a:gd name="connsiteY21" fmla="*/ 95432 h 219795"/>
              <a:gd name="connsiteX22" fmla="*/ 0 w 267903"/>
              <a:gd name="connsiteY22" fmla="*/ 19087 h 219795"/>
              <a:gd name="connsiteX23" fmla="*/ 19087 w 267903"/>
              <a:gd name="connsiteY23" fmla="*/ 0 h 219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7903" h="219795">
                <a:moveTo>
                  <a:pt x="226044" y="31075"/>
                </a:moveTo>
                <a:lnTo>
                  <a:pt x="242835" y="31075"/>
                </a:lnTo>
                <a:cubicBezTo>
                  <a:pt x="256680" y="31075"/>
                  <a:pt x="267903" y="42298"/>
                  <a:pt x="267903" y="56143"/>
                </a:cubicBezTo>
                <a:lnTo>
                  <a:pt x="267903" y="118810"/>
                </a:lnTo>
                <a:lnTo>
                  <a:pt x="267903" y="156410"/>
                </a:lnTo>
                <a:cubicBezTo>
                  <a:pt x="267903" y="170255"/>
                  <a:pt x="256680" y="181478"/>
                  <a:pt x="242835" y="181478"/>
                </a:cubicBezTo>
                <a:lnTo>
                  <a:pt x="223253" y="181478"/>
                </a:lnTo>
                <a:lnTo>
                  <a:pt x="174775" y="219795"/>
                </a:lnTo>
                <a:lnTo>
                  <a:pt x="156277" y="181478"/>
                </a:lnTo>
                <a:lnTo>
                  <a:pt x="25068" y="181478"/>
                </a:lnTo>
                <a:cubicBezTo>
                  <a:pt x="11223" y="181478"/>
                  <a:pt x="0" y="170255"/>
                  <a:pt x="0" y="156410"/>
                </a:cubicBezTo>
                <a:lnTo>
                  <a:pt x="0" y="138206"/>
                </a:lnTo>
                <a:lnTo>
                  <a:pt x="419" y="138379"/>
                </a:lnTo>
                <a:lnTo>
                  <a:pt x="202343" y="138379"/>
                </a:lnTo>
                <a:cubicBezTo>
                  <a:pt x="215433" y="138379"/>
                  <a:pt x="226044" y="127768"/>
                  <a:pt x="226044" y="114678"/>
                </a:cubicBezTo>
                <a:close/>
                <a:moveTo>
                  <a:pt x="19087" y="0"/>
                </a:moveTo>
                <a:lnTo>
                  <a:pt x="181703" y="0"/>
                </a:lnTo>
                <a:cubicBezTo>
                  <a:pt x="192244" y="0"/>
                  <a:pt x="200790" y="8546"/>
                  <a:pt x="200790" y="19087"/>
                </a:cubicBezTo>
                <a:lnTo>
                  <a:pt x="200790" y="95432"/>
                </a:lnTo>
                <a:cubicBezTo>
                  <a:pt x="200790" y="105973"/>
                  <a:pt x="192244" y="114519"/>
                  <a:pt x="181703" y="114519"/>
                </a:cubicBezTo>
                <a:lnTo>
                  <a:pt x="19087" y="114519"/>
                </a:lnTo>
                <a:cubicBezTo>
                  <a:pt x="8546" y="114519"/>
                  <a:pt x="0" y="105973"/>
                  <a:pt x="0" y="95432"/>
                </a:cubicBezTo>
                <a:lnTo>
                  <a:pt x="0" y="19087"/>
                </a:lnTo>
                <a:cubicBezTo>
                  <a:pt x="0" y="8546"/>
                  <a:pt x="8546" y="0"/>
                  <a:pt x="19087"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54" name="文本框 5"/>
          <p:cNvSpPr txBox="1"/>
          <p:nvPr/>
        </p:nvSpPr>
        <p:spPr>
          <a:xfrm>
            <a:off x="3419872" y="3140968"/>
            <a:ext cx="4121710" cy="656651"/>
          </a:xfrm>
          <a:prstGeom prst="rect">
            <a:avLst/>
          </a:prstGeom>
        </p:spPr>
        <p:txBody>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nSpc>
                <a:spcPct val="130000"/>
              </a:lnSpc>
              <a:defRPr/>
            </a:pPr>
            <a:r>
              <a:rPr lang="zh-CN" altLang="en-US" sz="1050" dirty="0">
                <a:solidFill>
                  <a:schemeClr val="tx2">
                    <a:lumMod val="75000"/>
                  </a:schemeClr>
                </a:solidFill>
                <a:latin typeface="Arial" panose="020B0604020202020204" pitchFamily="34" charset="0"/>
              </a:rPr>
              <a:t>添加内容添加内容添加内容添加内容添加内容添加内容添加内容添加内容添加内容添加内容添加内容添加内容添加内容添加内容添加内容添加内容</a:t>
            </a:r>
          </a:p>
        </p:txBody>
      </p:sp>
      <p:sp>
        <p:nvSpPr>
          <p:cNvPr id="55" name="文本框 5"/>
          <p:cNvSpPr txBox="1"/>
          <p:nvPr/>
        </p:nvSpPr>
        <p:spPr>
          <a:xfrm>
            <a:off x="3419872" y="4365104"/>
            <a:ext cx="4121710" cy="656651"/>
          </a:xfrm>
          <a:prstGeom prst="rect">
            <a:avLst/>
          </a:prstGeom>
        </p:spPr>
        <p:txBody>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nSpc>
                <a:spcPct val="130000"/>
              </a:lnSpc>
              <a:defRPr/>
            </a:pPr>
            <a:r>
              <a:rPr lang="zh-CN" altLang="en-US" sz="1050" dirty="0">
                <a:solidFill>
                  <a:schemeClr val="tx2">
                    <a:lumMod val="75000"/>
                  </a:schemeClr>
                </a:solidFill>
                <a:latin typeface="Arial" panose="020B0604020202020204" pitchFamily="34" charset="0"/>
              </a:rPr>
              <a:t>添加内容添加内容添加内容添加内容添加内容添加内容添加内容添加内容添加内容添加内容添加内容添加内容添加内容添加内容添加内容添加内容</a:t>
            </a:r>
          </a:p>
        </p:txBody>
      </p:sp>
      <p:cxnSp>
        <p:nvCxnSpPr>
          <p:cNvPr id="17" name="直接连接符 16"/>
          <p:cNvCxnSpPr/>
          <p:nvPr/>
        </p:nvCxnSpPr>
        <p:spPr>
          <a:xfrm>
            <a:off x="3312432" y="1964733"/>
            <a:ext cx="0" cy="333647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845125"/>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Scale>
                                      <p:cBhvr>
                                        <p:cTn id="35"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8"/>
                                        </p:tgtEl>
                                        <p:attrNameLst>
                                          <p:attrName>ppt_x</p:attrName>
                                          <p:attrName>ppt_y</p:attrName>
                                        </p:attrNameLst>
                                      </p:cBhvr>
                                    </p:animMotion>
                                    <p:animEffect transition="in" filter="fade">
                                      <p:cBhvr>
                                        <p:cTn id="37" dur="10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wheel(1)">
                                      <p:cBhvr>
                                        <p:cTn id="42" dur="20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p:cTn id="47" dur="1000" fill="hold"/>
                                        <p:tgtEl>
                                          <p:spTgt spid="51"/>
                                        </p:tgtEl>
                                        <p:attrNameLst>
                                          <p:attrName>ppt_w</p:attrName>
                                        </p:attrNameLst>
                                      </p:cBhvr>
                                      <p:tavLst>
                                        <p:tav tm="0">
                                          <p:val>
                                            <p:fltVal val="0"/>
                                          </p:val>
                                        </p:tav>
                                        <p:tav tm="100000">
                                          <p:val>
                                            <p:strVal val="#ppt_w"/>
                                          </p:val>
                                        </p:tav>
                                      </p:tavLst>
                                    </p:anim>
                                    <p:anim calcmode="lin" valueType="num">
                                      <p:cBhvr>
                                        <p:cTn id="48" dur="1000" fill="hold"/>
                                        <p:tgtEl>
                                          <p:spTgt spid="51"/>
                                        </p:tgtEl>
                                        <p:attrNameLst>
                                          <p:attrName>ppt_h</p:attrName>
                                        </p:attrNameLst>
                                      </p:cBhvr>
                                      <p:tavLst>
                                        <p:tav tm="0">
                                          <p:val>
                                            <p:fltVal val="0"/>
                                          </p:val>
                                        </p:tav>
                                        <p:tav tm="100000">
                                          <p:val>
                                            <p:strVal val="#ppt_h"/>
                                          </p:val>
                                        </p:tav>
                                      </p:tavLst>
                                    </p:anim>
                                    <p:anim calcmode="lin" valueType="num">
                                      <p:cBhvr>
                                        <p:cTn id="49" dur="1000" fill="hold"/>
                                        <p:tgtEl>
                                          <p:spTgt spid="51"/>
                                        </p:tgtEl>
                                        <p:attrNameLst>
                                          <p:attrName>style.rotation</p:attrName>
                                        </p:attrNameLst>
                                      </p:cBhvr>
                                      <p:tavLst>
                                        <p:tav tm="0">
                                          <p:val>
                                            <p:fltVal val="90"/>
                                          </p:val>
                                        </p:tav>
                                        <p:tav tm="100000">
                                          <p:val>
                                            <p:fltVal val="0"/>
                                          </p:val>
                                        </p:tav>
                                      </p:tavLst>
                                    </p:anim>
                                    <p:animEffect transition="in" filter="fade">
                                      <p:cBhvr>
                                        <p:cTn id="50" dur="10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arn(inVertical)">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left)">
                                      <p:cBhvr>
                                        <p:cTn id="60" dur="500"/>
                                        <p:tgtEl>
                                          <p:spTgt spid="38"/>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wheel(1)">
                                      <p:cBhvr>
                                        <p:cTn id="65" dur="2000"/>
                                        <p:tgtEl>
                                          <p:spTgt spid="46"/>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grpId="0" nodeType="clickEffect">
                                  <p:stCondLst>
                                    <p:cond delay="0"/>
                                  </p:stCondLst>
                                  <p:childTnLst>
                                    <p:set>
                                      <p:cBhvr>
                                        <p:cTn id="69" dur="1" fill="hold">
                                          <p:stCondLst>
                                            <p:cond delay="0"/>
                                          </p:stCondLst>
                                        </p:cTn>
                                        <p:tgtEl>
                                          <p:spTgt spid="49"/>
                                        </p:tgtEl>
                                        <p:attrNameLst>
                                          <p:attrName>style.visibility</p:attrName>
                                        </p:attrNameLst>
                                      </p:cBhvr>
                                      <p:to>
                                        <p:strVal val="visible"/>
                                      </p:to>
                                    </p:set>
                                    <p:anim calcmode="lin" valueType="num">
                                      <p:cBhvr>
                                        <p:cTn id="70" dur="1000" fill="hold"/>
                                        <p:tgtEl>
                                          <p:spTgt spid="49"/>
                                        </p:tgtEl>
                                        <p:attrNameLst>
                                          <p:attrName>ppt_w</p:attrName>
                                        </p:attrNameLst>
                                      </p:cBhvr>
                                      <p:tavLst>
                                        <p:tav tm="0">
                                          <p:val>
                                            <p:fltVal val="0"/>
                                          </p:val>
                                        </p:tav>
                                        <p:tav tm="100000">
                                          <p:val>
                                            <p:strVal val="#ppt_w"/>
                                          </p:val>
                                        </p:tav>
                                      </p:tavLst>
                                    </p:anim>
                                    <p:anim calcmode="lin" valueType="num">
                                      <p:cBhvr>
                                        <p:cTn id="71" dur="1000" fill="hold"/>
                                        <p:tgtEl>
                                          <p:spTgt spid="49"/>
                                        </p:tgtEl>
                                        <p:attrNameLst>
                                          <p:attrName>ppt_h</p:attrName>
                                        </p:attrNameLst>
                                      </p:cBhvr>
                                      <p:tavLst>
                                        <p:tav tm="0">
                                          <p:val>
                                            <p:fltVal val="0"/>
                                          </p:val>
                                        </p:tav>
                                        <p:tav tm="100000">
                                          <p:val>
                                            <p:strVal val="#ppt_h"/>
                                          </p:val>
                                        </p:tav>
                                      </p:tavLst>
                                    </p:anim>
                                    <p:anim calcmode="lin" valueType="num">
                                      <p:cBhvr>
                                        <p:cTn id="72" dur="1000" fill="hold"/>
                                        <p:tgtEl>
                                          <p:spTgt spid="49"/>
                                        </p:tgtEl>
                                        <p:attrNameLst>
                                          <p:attrName>style.rotation</p:attrName>
                                        </p:attrNameLst>
                                      </p:cBhvr>
                                      <p:tavLst>
                                        <p:tav tm="0">
                                          <p:val>
                                            <p:fltVal val="90"/>
                                          </p:val>
                                        </p:tav>
                                        <p:tav tm="100000">
                                          <p:val>
                                            <p:fltVal val="0"/>
                                          </p:val>
                                        </p:tav>
                                      </p:tavLst>
                                    </p:anim>
                                    <p:animEffect transition="in" filter="fade">
                                      <p:cBhvr>
                                        <p:cTn id="73" dur="1000"/>
                                        <p:tgtEl>
                                          <p:spTgt spid="4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wipe(left)">
                                      <p:cBhvr>
                                        <p:cTn id="78" dur="500"/>
                                        <p:tgtEl>
                                          <p:spTgt spid="54"/>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1"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wheel(1)">
                                      <p:cBhvr>
                                        <p:cTn id="83" dur="2000"/>
                                        <p:tgtEl>
                                          <p:spTgt spid="52"/>
                                        </p:tgtEl>
                                      </p:cBhvr>
                                    </p:animEffect>
                                  </p:childTnLst>
                                </p:cTn>
                              </p:par>
                            </p:childTnLst>
                          </p:cTn>
                        </p:par>
                      </p:childTnLst>
                    </p:cTn>
                  </p:par>
                  <p:par>
                    <p:cTn id="84" fill="hold">
                      <p:stCondLst>
                        <p:cond delay="indefinite"/>
                      </p:stCondLst>
                      <p:childTnLst>
                        <p:par>
                          <p:cTn id="85" fill="hold">
                            <p:stCondLst>
                              <p:cond delay="0"/>
                            </p:stCondLst>
                            <p:childTnLst>
                              <p:par>
                                <p:cTn id="86" presetID="31" presetClass="entr" presetSubtype="0" fill="hold" grpId="0" nodeType="clickEffect">
                                  <p:stCondLst>
                                    <p:cond delay="0"/>
                                  </p:stCondLst>
                                  <p:childTnLst>
                                    <p:set>
                                      <p:cBhvr>
                                        <p:cTn id="87" dur="1" fill="hold">
                                          <p:stCondLst>
                                            <p:cond delay="0"/>
                                          </p:stCondLst>
                                        </p:cTn>
                                        <p:tgtEl>
                                          <p:spTgt spid="53"/>
                                        </p:tgtEl>
                                        <p:attrNameLst>
                                          <p:attrName>style.visibility</p:attrName>
                                        </p:attrNameLst>
                                      </p:cBhvr>
                                      <p:to>
                                        <p:strVal val="visible"/>
                                      </p:to>
                                    </p:set>
                                    <p:anim calcmode="lin" valueType="num">
                                      <p:cBhvr>
                                        <p:cTn id="88" dur="1000" fill="hold"/>
                                        <p:tgtEl>
                                          <p:spTgt spid="53"/>
                                        </p:tgtEl>
                                        <p:attrNameLst>
                                          <p:attrName>ppt_w</p:attrName>
                                        </p:attrNameLst>
                                      </p:cBhvr>
                                      <p:tavLst>
                                        <p:tav tm="0">
                                          <p:val>
                                            <p:fltVal val="0"/>
                                          </p:val>
                                        </p:tav>
                                        <p:tav tm="100000">
                                          <p:val>
                                            <p:strVal val="#ppt_w"/>
                                          </p:val>
                                        </p:tav>
                                      </p:tavLst>
                                    </p:anim>
                                    <p:anim calcmode="lin" valueType="num">
                                      <p:cBhvr>
                                        <p:cTn id="89" dur="1000" fill="hold"/>
                                        <p:tgtEl>
                                          <p:spTgt spid="53"/>
                                        </p:tgtEl>
                                        <p:attrNameLst>
                                          <p:attrName>ppt_h</p:attrName>
                                        </p:attrNameLst>
                                      </p:cBhvr>
                                      <p:tavLst>
                                        <p:tav tm="0">
                                          <p:val>
                                            <p:fltVal val="0"/>
                                          </p:val>
                                        </p:tav>
                                        <p:tav tm="100000">
                                          <p:val>
                                            <p:strVal val="#ppt_h"/>
                                          </p:val>
                                        </p:tav>
                                      </p:tavLst>
                                    </p:anim>
                                    <p:anim calcmode="lin" valueType="num">
                                      <p:cBhvr>
                                        <p:cTn id="90" dur="1000" fill="hold"/>
                                        <p:tgtEl>
                                          <p:spTgt spid="53"/>
                                        </p:tgtEl>
                                        <p:attrNameLst>
                                          <p:attrName>style.rotation</p:attrName>
                                        </p:attrNameLst>
                                      </p:cBhvr>
                                      <p:tavLst>
                                        <p:tav tm="0">
                                          <p:val>
                                            <p:fltVal val="90"/>
                                          </p:val>
                                        </p:tav>
                                        <p:tav tm="100000">
                                          <p:val>
                                            <p:fltVal val="0"/>
                                          </p:val>
                                        </p:tav>
                                      </p:tavLst>
                                    </p:anim>
                                    <p:animEffect transition="in" filter="fade">
                                      <p:cBhvr>
                                        <p:cTn id="91" dur="1000"/>
                                        <p:tgtEl>
                                          <p:spTgt spid="5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wipe(left)">
                                      <p:cBhvr>
                                        <p:cTn id="9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8" grpId="0"/>
      <p:bldP spid="46" grpId="0" animBg="1"/>
      <p:bldP spid="49" grpId="0" animBg="1"/>
      <p:bldP spid="50" grpId="0" animBg="1"/>
      <p:bldP spid="52" grpId="0" animBg="1"/>
      <p:bldP spid="53" grpId="0" animBg="1"/>
      <p:bldP spid="54" grpId="0"/>
      <p:bldP spid="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210588"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亮点和不足</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论文总结</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82253" y="1923688"/>
            <a:ext cx="3096344" cy="3744416"/>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894621" y="1916832"/>
            <a:ext cx="3096344" cy="3744416"/>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斜纹 8"/>
          <p:cNvSpPr/>
          <p:nvPr/>
        </p:nvSpPr>
        <p:spPr>
          <a:xfrm>
            <a:off x="1582253" y="1923688"/>
            <a:ext cx="1228072" cy="1073264"/>
          </a:xfrm>
          <a:prstGeom prst="diagStrip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斜纹 26"/>
          <p:cNvSpPr/>
          <p:nvPr/>
        </p:nvSpPr>
        <p:spPr>
          <a:xfrm>
            <a:off x="4893302" y="1924272"/>
            <a:ext cx="1228072" cy="1073264"/>
          </a:xfrm>
          <a:prstGeom prst="diagStrip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圆角矩形 27"/>
          <p:cNvSpPr/>
          <p:nvPr/>
        </p:nvSpPr>
        <p:spPr>
          <a:xfrm>
            <a:off x="2027709" y="2293433"/>
            <a:ext cx="850006" cy="632769"/>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5333282" y="2277706"/>
            <a:ext cx="850006" cy="63276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60000"/>
                  <a:lumOff val="40000"/>
                </a:schemeClr>
              </a:solidFill>
            </a:endParaRPr>
          </a:p>
        </p:txBody>
      </p:sp>
      <p:pic>
        <p:nvPicPr>
          <p:cNvPr id="34" name="Picture 2" descr="F:\未标题-1.png"/>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sharpenSoften amount="50000"/>
                    </a14:imgEffect>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183496" y="2143364"/>
            <a:ext cx="955811" cy="95581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F:\22222222222.png"/>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sharpenSoften amount="50000"/>
                    </a14:imgEffect>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07704" y="2204864"/>
            <a:ext cx="955811" cy="95581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984814" y="3433207"/>
            <a:ext cx="2371162" cy="2516073"/>
          </a:xfrm>
          <a:prstGeom prst="rect">
            <a:avLst/>
          </a:prstGeom>
          <a:noFill/>
        </p:spPr>
        <p:txBody>
          <a:bodyPr wrap="none" rtlCol="0">
            <a:spAutoFit/>
          </a:bodyPr>
          <a:lstStyle/>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单击此处输入文本信息内容或者复制</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本信息内容或者复制粘贴已经写好的</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入文本信息内容或者复制粘贴已经写</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或者复制粘贴已经写好的文本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处输入文本信息内容或者复制粘贴已</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5292080" y="3389798"/>
            <a:ext cx="2371162" cy="2631490"/>
          </a:xfrm>
          <a:prstGeom prst="rect">
            <a:avLst/>
          </a:prstGeom>
          <a:noFill/>
        </p:spPr>
        <p:txBody>
          <a:bodyPr wrap="none" rtlCol="0">
            <a:spAutoFit/>
          </a:bodyPr>
          <a:lstStyle/>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单击此处输入文本信息内容或者复制</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本信息内容或者复制粘贴已经写好的</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入文本信息内容或者复制粘贴已经写</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或者复制粘贴已经写好的文本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处输入文本信息内容或者复制粘贴已</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2987824" y="2883043"/>
            <a:ext cx="1296144" cy="0"/>
          </a:xfrm>
          <a:prstGeom prst="line">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300192" y="2889512"/>
            <a:ext cx="1296144" cy="0"/>
          </a:xfrm>
          <a:prstGeom prst="line">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242545" y="2489402"/>
            <a:ext cx="6976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亮点</a:t>
            </a:r>
          </a:p>
        </p:txBody>
      </p:sp>
      <p:sp>
        <p:nvSpPr>
          <p:cNvPr id="30" name="TextBox 29"/>
          <p:cNvSpPr txBox="1"/>
          <p:nvPr/>
        </p:nvSpPr>
        <p:spPr>
          <a:xfrm>
            <a:off x="6599450" y="2482714"/>
            <a:ext cx="6976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不足</a:t>
            </a:r>
          </a:p>
        </p:txBody>
      </p:sp>
    </p:spTree>
    <p:extLst>
      <p:ext uri="{BB962C8B-B14F-4D97-AF65-F5344CB8AC3E}">
        <p14:creationId xmlns:p14="http://schemas.microsoft.com/office/powerpoint/2010/main" val="1260519522"/>
      </p:ext>
    </p:extLst>
  </p:cSld>
  <p:clrMapOvr>
    <a:masterClrMapping/>
  </p:clrMapOvr>
  <p:transition spd="med">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4058" y="-84219"/>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TextBox 176"/>
          <p:cNvSpPr txBox="1"/>
          <p:nvPr/>
        </p:nvSpPr>
        <p:spPr>
          <a:xfrm>
            <a:off x="3862189" y="2856532"/>
            <a:ext cx="1549288" cy="707886"/>
          </a:xfrm>
          <a:prstGeom prst="rect">
            <a:avLst/>
          </a:prstGeom>
          <a:noFill/>
        </p:spPr>
        <p:txBody>
          <a:bodyPr wrap="square" rtlCol="0">
            <a:spAutoFit/>
          </a:bodyPr>
          <a:lstStyle/>
          <a:p>
            <a:r>
              <a:rPr lang="en-US" altLang="zh-CN" sz="4000" dirty="0">
                <a:latin typeface="微软雅黑" panose="020B0503020204020204" pitchFamily="34" charset="-122"/>
                <a:ea typeface="微软雅黑" panose="020B0503020204020204" pitchFamily="34" charset="-122"/>
              </a:rPr>
              <a:t>Q&amp;A</a:t>
            </a:r>
            <a:endParaRPr lang="zh-CN" altLang="en-US" sz="8000" b="1" dirty="0">
              <a:latin typeface="微软雅黑" panose="020B0503020204020204" pitchFamily="34" charset="-122"/>
              <a:ea typeface="微软雅黑" panose="020B0503020204020204" pitchFamily="34" charset="-122"/>
            </a:endParaRPr>
          </a:p>
        </p:txBody>
      </p:sp>
      <p:sp>
        <p:nvSpPr>
          <p:cNvPr id="27" name="矩形 26"/>
          <p:cNvSpPr/>
          <p:nvPr/>
        </p:nvSpPr>
        <p:spPr>
          <a:xfrm>
            <a:off x="2021592" y="544522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691680" y="544522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519744" y="5445224"/>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856636" y="5445224"/>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347808" y="544522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8"/>
          <p:cNvSpPr/>
          <p:nvPr/>
        </p:nvSpPr>
        <p:spPr>
          <a:xfrm flipH="1">
            <a:off x="2212011" y="5935724"/>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8"/>
          <p:cNvSpPr/>
          <p:nvPr/>
        </p:nvSpPr>
        <p:spPr>
          <a:xfrm flipH="1">
            <a:off x="2294610" y="5967315"/>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flipH="1">
            <a:off x="2402572" y="5981275"/>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图文框 38"/>
          <p:cNvSpPr/>
          <p:nvPr/>
        </p:nvSpPr>
        <p:spPr>
          <a:xfrm>
            <a:off x="3419872" y="5717357"/>
            <a:ext cx="662033" cy="457091"/>
          </a:xfrm>
          <a:prstGeom prst="frame">
            <a:avLst>
              <a:gd name="adj1" fmla="val 1116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0" name="组合 39"/>
          <p:cNvGrpSpPr/>
          <p:nvPr/>
        </p:nvGrpSpPr>
        <p:grpSpPr>
          <a:xfrm flipH="1">
            <a:off x="3563888" y="5811555"/>
            <a:ext cx="269827" cy="172809"/>
            <a:chOff x="3959346" y="3777396"/>
            <a:chExt cx="352182" cy="225553"/>
          </a:xfrm>
          <a:solidFill>
            <a:schemeClr val="tx1">
              <a:lumMod val="65000"/>
              <a:lumOff val="35000"/>
            </a:schemeClr>
          </a:solidFill>
        </p:grpSpPr>
        <p:sp>
          <p:nvSpPr>
            <p:cNvPr id="41" name="椭圆 40"/>
            <p:cNvSpPr/>
            <p:nvPr/>
          </p:nvSpPr>
          <p:spPr>
            <a:xfrm>
              <a:off x="3974996" y="392962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4004401" y="3828446"/>
              <a:ext cx="307127" cy="174503"/>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rot="19476170">
              <a:off x="3959346" y="3777396"/>
              <a:ext cx="245117" cy="152308"/>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8591971" y="4124152"/>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756927" y="4089098"/>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598529" y="405078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590488" y="477920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8410867" y="4130284"/>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8417425" y="405691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409384" y="478533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740352" y="4755580"/>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矩形 51"/>
          <p:cNvSpPr/>
          <p:nvPr/>
        </p:nvSpPr>
        <p:spPr>
          <a:xfrm>
            <a:off x="7740352" y="4660900"/>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矩形 52"/>
          <p:cNvSpPr/>
          <p:nvPr/>
        </p:nvSpPr>
        <p:spPr>
          <a:xfrm rot="16200000" flipH="1">
            <a:off x="8126444" y="4081933"/>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1" y="4869160"/>
            <a:ext cx="9192114" cy="1512168"/>
            <a:chOff x="1" y="4005064"/>
            <a:chExt cx="9374634" cy="1512168"/>
          </a:xfrm>
        </p:grpSpPr>
        <p:sp>
          <p:nvSpPr>
            <p:cNvPr id="3" name="矩形 2"/>
            <p:cNvSpPr/>
            <p:nvPr/>
          </p:nvSpPr>
          <p:spPr>
            <a:xfrm>
              <a:off x="1" y="5360074"/>
              <a:ext cx="4355976"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236298" y="4005064"/>
              <a:ext cx="191686" cy="151216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305868" y="400506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355976" y="536007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矩形 54"/>
          <p:cNvSpPr/>
          <p:nvPr/>
        </p:nvSpPr>
        <p:spPr>
          <a:xfrm>
            <a:off x="5580112" y="5472856"/>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415156" y="5472856"/>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38"/>
          <p:cNvSpPr/>
          <p:nvPr/>
        </p:nvSpPr>
        <p:spPr>
          <a:xfrm flipH="1">
            <a:off x="4446272" y="5681241"/>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38"/>
          <p:cNvSpPr/>
          <p:nvPr/>
        </p:nvSpPr>
        <p:spPr>
          <a:xfrm flipH="1">
            <a:off x="4528871" y="5712832"/>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直角三角形 58"/>
          <p:cNvSpPr/>
          <p:nvPr/>
        </p:nvSpPr>
        <p:spPr>
          <a:xfrm flipH="1">
            <a:off x="4636833" y="5726792"/>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38"/>
          <p:cNvSpPr/>
          <p:nvPr/>
        </p:nvSpPr>
        <p:spPr>
          <a:xfrm flipH="1">
            <a:off x="4446272" y="5948333"/>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38"/>
          <p:cNvSpPr/>
          <p:nvPr/>
        </p:nvSpPr>
        <p:spPr>
          <a:xfrm flipH="1">
            <a:off x="4528871" y="5979924"/>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直角三角形 61"/>
          <p:cNvSpPr/>
          <p:nvPr/>
        </p:nvSpPr>
        <p:spPr>
          <a:xfrm flipH="1">
            <a:off x="4636833" y="5993884"/>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647755" y="5479125"/>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812711" y="5444071"/>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6641836" y="5405757"/>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646272" y="6134177"/>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6466651" y="5485257"/>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6460732" y="5411889"/>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465168" y="6140309"/>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5796136" y="6110553"/>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矩形 78"/>
          <p:cNvSpPr/>
          <p:nvPr/>
        </p:nvSpPr>
        <p:spPr>
          <a:xfrm>
            <a:off x="5796136" y="6015873"/>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矩形 79"/>
          <p:cNvSpPr/>
          <p:nvPr/>
        </p:nvSpPr>
        <p:spPr>
          <a:xfrm rot="10800000" flipH="1">
            <a:off x="7190576" y="5642960"/>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7568060" y="5454942"/>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7742560" y="5450680"/>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8081660" y="5559796"/>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矩形 83"/>
          <p:cNvSpPr/>
          <p:nvPr/>
        </p:nvSpPr>
        <p:spPr>
          <a:xfrm>
            <a:off x="8171240" y="5559796"/>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矩形 85"/>
          <p:cNvSpPr/>
          <p:nvPr/>
        </p:nvSpPr>
        <p:spPr>
          <a:xfrm>
            <a:off x="7919497" y="5487936"/>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7913578" y="542154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918014" y="614298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8279840" y="5449794"/>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9015556" y="5483160"/>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9009637" y="540979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9014073" y="613821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8834452" y="5489292"/>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8828533" y="541592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8832969" y="614434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5400000">
            <a:off x="8146189" y="5558246"/>
            <a:ext cx="957609" cy="336093"/>
            <a:chOff x="5533567" y="5687705"/>
            <a:chExt cx="813593" cy="244403"/>
          </a:xfrm>
        </p:grpSpPr>
        <p:sp>
          <p:nvSpPr>
            <p:cNvPr id="109" name="矩形 38"/>
            <p:cNvSpPr/>
            <p:nvPr/>
          </p:nvSpPr>
          <p:spPr>
            <a:xfrm flipH="1">
              <a:off x="5533567" y="5687705"/>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38"/>
            <p:cNvSpPr/>
            <p:nvPr/>
          </p:nvSpPr>
          <p:spPr>
            <a:xfrm flipH="1">
              <a:off x="5616166" y="5719296"/>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直角三角形 110"/>
            <p:cNvSpPr/>
            <p:nvPr/>
          </p:nvSpPr>
          <p:spPr>
            <a:xfrm flipH="1">
              <a:off x="5724128" y="5733256"/>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9" name="肘形连接符 5">
            <a:extLst>
              <a:ext uri="{FF2B5EF4-FFF2-40B4-BE49-F238E27FC236}">
                <a16:creationId xmlns:a16="http://schemas.microsoft.com/office/drawing/2014/main" id="{6E3EF5E8-A41D-4A0C-BA85-13326B1DC03D}"/>
              </a:ext>
            </a:extLst>
          </p:cNvPr>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0" name="圆角矩形 9">
            <a:extLst>
              <a:ext uri="{FF2B5EF4-FFF2-40B4-BE49-F238E27FC236}">
                <a16:creationId xmlns:a16="http://schemas.microsoft.com/office/drawing/2014/main" id="{42D852E7-3C2A-448D-B660-D5287E9DD131}"/>
              </a:ext>
            </a:extLst>
          </p:cNvPr>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答疑环节</a:t>
            </a:r>
          </a:p>
        </p:txBody>
      </p:sp>
      <p:grpSp>
        <p:nvGrpSpPr>
          <p:cNvPr id="85" name="组合 84">
            <a:extLst>
              <a:ext uri="{FF2B5EF4-FFF2-40B4-BE49-F238E27FC236}">
                <a16:creationId xmlns:a16="http://schemas.microsoft.com/office/drawing/2014/main" id="{309E8460-1398-482A-BD98-6C1A326749B7}"/>
              </a:ext>
            </a:extLst>
          </p:cNvPr>
          <p:cNvGrpSpPr/>
          <p:nvPr/>
        </p:nvGrpSpPr>
        <p:grpSpPr>
          <a:xfrm rot="1612617">
            <a:off x="8178802" y="44619"/>
            <a:ext cx="141497" cy="1576388"/>
            <a:chOff x="4464560" y="1504216"/>
            <a:chExt cx="340608" cy="3644968"/>
          </a:xfrm>
        </p:grpSpPr>
        <p:sp>
          <p:nvSpPr>
            <p:cNvPr id="89" name="矩形 88">
              <a:extLst>
                <a:ext uri="{FF2B5EF4-FFF2-40B4-BE49-F238E27FC236}">
                  <a16:creationId xmlns:a16="http://schemas.microsoft.com/office/drawing/2014/main" id="{94BB0ACF-B73F-4A98-A92D-91A6020DEB66}"/>
                </a:ext>
              </a:extLst>
            </p:cNvPr>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C01BEEAA-419E-4C33-A3F3-1C80240C9D88}"/>
                </a:ext>
              </a:extLst>
            </p:cNvPr>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DC88F859-1FCD-41B9-A987-A212F3488293}"/>
                </a:ext>
              </a:extLst>
            </p:cNvPr>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3">
              <a:extLst>
                <a:ext uri="{FF2B5EF4-FFF2-40B4-BE49-F238E27FC236}">
                  <a16:creationId xmlns:a16="http://schemas.microsoft.com/office/drawing/2014/main" id="{210F8E0A-6B67-4EC6-90CB-E5E347033170}"/>
                </a:ext>
              </a:extLst>
            </p:cNvPr>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4">
              <a:extLst>
                <a:ext uri="{FF2B5EF4-FFF2-40B4-BE49-F238E27FC236}">
                  <a16:creationId xmlns:a16="http://schemas.microsoft.com/office/drawing/2014/main" id="{2108CCC9-D333-4C9D-A693-9BADC71044DD}"/>
                </a:ext>
              </a:extLst>
            </p:cNvPr>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任意多边形 15">
            <a:extLst>
              <a:ext uri="{FF2B5EF4-FFF2-40B4-BE49-F238E27FC236}">
                <a16:creationId xmlns:a16="http://schemas.microsoft.com/office/drawing/2014/main" id="{3E39BC38-BC17-49EE-8123-7267781440F9}"/>
              </a:ext>
            </a:extLst>
          </p:cNvPr>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6784775"/>
      </p:ext>
    </p:extLst>
  </p:cSld>
  <p:clrMapOvr>
    <a:masterClrMapping/>
  </p:clrMapOvr>
  <p:transition spd="med">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0" y="2132856"/>
            <a:ext cx="291581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708920"/>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204864"/>
            <a:ext cx="902811"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绪论</a:t>
            </a:r>
          </a:p>
        </p:txBody>
      </p:sp>
      <p:sp>
        <p:nvSpPr>
          <p:cNvPr id="16" name="TextBox 15"/>
          <p:cNvSpPr txBox="1"/>
          <p:nvPr/>
        </p:nvSpPr>
        <p:spPr>
          <a:xfrm>
            <a:off x="4729514" y="2763505"/>
            <a:ext cx="1787669" cy="1023742"/>
          </a:xfrm>
          <a:prstGeom prst="rect">
            <a:avLst/>
          </a:prstGeom>
          <a:noFill/>
        </p:spPr>
        <p:txBody>
          <a:bodyPr wrap="none" rtlCol="0">
            <a:spAutoFit/>
          </a:bodyPr>
          <a:lstStyle/>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选题背景和意义</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相关研究综述</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相关概念介绍</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7" name="燕尾形 16"/>
          <p:cNvSpPr/>
          <p:nvPr/>
        </p:nvSpPr>
        <p:spPr>
          <a:xfrm>
            <a:off x="4101237" y="2394466"/>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19"/>
          <p:cNvGrpSpPr>
            <a:grpSpLocks noChangeAspect="1"/>
          </p:cNvGrpSpPr>
          <p:nvPr/>
        </p:nvGrpSpPr>
        <p:grpSpPr bwMode="auto">
          <a:xfrm>
            <a:off x="2600352" y="2603366"/>
            <a:ext cx="984091" cy="969650"/>
            <a:chOff x="3869" y="1065"/>
            <a:chExt cx="477" cy="470"/>
          </a:xfrm>
          <a:solidFill>
            <a:schemeClr val="tx2">
              <a:lumMod val="75000"/>
            </a:schemeClr>
          </a:solidFill>
        </p:grpSpPr>
        <p:sp>
          <p:nvSpPr>
            <p:cNvPr id="11" name="Freeform 20"/>
            <p:cNvSpPr>
              <a:spLocks/>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1"/>
            <p:cNvSpPr>
              <a:spLocks/>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2"/>
            <p:cNvSpPr>
              <a:spLocks/>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3"/>
            <p:cNvSpPr>
              <a:spLocks/>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04958664"/>
      </p:ext>
    </p:extLst>
  </p:cSld>
  <p:clrMapOvr>
    <a:masterClrMapping/>
  </p:clrMapOvr>
  <p:transition spd="med">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4058" y="-53001"/>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TextBox 176"/>
          <p:cNvSpPr txBox="1"/>
          <p:nvPr/>
        </p:nvSpPr>
        <p:spPr>
          <a:xfrm>
            <a:off x="2668253" y="2112420"/>
            <a:ext cx="4135995" cy="523220"/>
          </a:xfrm>
          <a:prstGeom prst="rect">
            <a:avLst/>
          </a:prstGeom>
          <a:noFill/>
        </p:spPr>
        <p:txBody>
          <a:bodyPr wrap="square" rtlCol="0">
            <a:spAutoFit/>
          </a:bodyPr>
          <a:lstStyle/>
          <a:p>
            <a:r>
              <a:rPr lang="zh-CN" altLang="en-US" sz="2800" i="1" dirty="0">
                <a:solidFill>
                  <a:schemeClr val="accent6">
                    <a:lumMod val="75000"/>
                  </a:schemeClr>
                </a:solidFill>
                <a:latin typeface="微软雅黑" panose="020B0503020204020204" pitchFamily="34" charset="-122"/>
                <a:ea typeface="微软雅黑" panose="020B0503020204020204" pitchFamily="34" charset="-122"/>
              </a:rPr>
              <a:t>感谢</a:t>
            </a:r>
            <a:r>
              <a:rPr lang="zh-CN" altLang="en-US" sz="2800" i="1">
                <a:solidFill>
                  <a:schemeClr val="accent6">
                    <a:lumMod val="75000"/>
                  </a:schemeClr>
                </a:solidFill>
                <a:latin typeface="微软雅黑" panose="020B0503020204020204" pitchFamily="34" charset="-122"/>
                <a:ea typeface="微软雅黑" panose="020B0503020204020204" pitchFamily="34" charset="-122"/>
              </a:rPr>
              <a:t>各位老师的细心</a:t>
            </a:r>
            <a:r>
              <a:rPr lang="zh-CN" altLang="en-US" sz="2800" i="1" dirty="0">
                <a:solidFill>
                  <a:schemeClr val="accent6">
                    <a:lumMod val="75000"/>
                  </a:schemeClr>
                </a:solidFill>
                <a:latin typeface="微软雅黑" panose="020B0503020204020204" pitchFamily="34" charset="-122"/>
                <a:ea typeface="微软雅黑" panose="020B0503020204020204" pitchFamily="34" charset="-122"/>
              </a:rPr>
              <a:t>指点！</a:t>
            </a:r>
            <a:endParaRPr lang="zh-CN" altLang="en-US" sz="6000" b="1" i="1" dirty="0">
              <a:solidFill>
                <a:schemeClr val="accent6">
                  <a:lumMod val="75000"/>
                </a:schemeClr>
              </a:solidFill>
              <a:latin typeface="微软雅黑" panose="020B0503020204020204" pitchFamily="34" charset="-122"/>
              <a:ea typeface="微软雅黑" panose="020B0503020204020204" pitchFamily="34" charset="-122"/>
            </a:endParaRPr>
          </a:p>
        </p:txBody>
      </p:sp>
      <p:grpSp>
        <p:nvGrpSpPr>
          <p:cNvPr id="85" name="组合 84">
            <a:extLst>
              <a:ext uri="{FF2B5EF4-FFF2-40B4-BE49-F238E27FC236}">
                <a16:creationId xmlns:a16="http://schemas.microsoft.com/office/drawing/2014/main" id="{D8162933-80C7-42C8-A2E0-ADC5DBE0AAF8}"/>
              </a:ext>
            </a:extLst>
          </p:cNvPr>
          <p:cNvGrpSpPr/>
          <p:nvPr/>
        </p:nvGrpSpPr>
        <p:grpSpPr>
          <a:xfrm>
            <a:off x="3686655" y="3068960"/>
            <a:ext cx="1841690" cy="1776510"/>
            <a:chOff x="4560143" y="5738134"/>
            <a:chExt cx="801640" cy="773269"/>
          </a:xfrm>
        </p:grpSpPr>
        <p:sp>
          <p:nvSpPr>
            <p:cNvPr id="90" name="Freeform 5050">
              <a:extLst>
                <a:ext uri="{FF2B5EF4-FFF2-40B4-BE49-F238E27FC236}">
                  <a16:creationId xmlns:a16="http://schemas.microsoft.com/office/drawing/2014/main" id="{9ADB6ABD-41B3-417A-8416-AD0BFC1CE24A}"/>
                </a:ext>
              </a:extLst>
            </p:cNvPr>
            <p:cNvSpPr>
              <a:spLocks/>
            </p:cNvSpPr>
            <p:nvPr/>
          </p:nvSpPr>
          <p:spPr bwMode="auto">
            <a:xfrm>
              <a:off x="4595615" y="5752320"/>
              <a:ext cx="751981" cy="532065"/>
            </a:xfrm>
            <a:custGeom>
              <a:avLst/>
              <a:gdLst>
                <a:gd name="T0" fmla="*/ 130 w 147"/>
                <a:gd name="T1" fmla="*/ 0 h 104"/>
                <a:gd name="T2" fmla="*/ 147 w 147"/>
                <a:gd name="T3" fmla="*/ 17 h 104"/>
                <a:gd name="T4" fmla="*/ 147 w 147"/>
                <a:gd name="T5" fmla="*/ 97 h 104"/>
                <a:gd name="T6" fmla="*/ 140 w 147"/>
                <a:gd name="T7" fmla="*/ 104 h 104"/>
                <a:gd name="T8" fmla="*/ 7 w 147"/>
                <a:gd name="T9" fmla="*/ 104 h 104"/>
                <a:gd name="T10" fmla="*/ 0 w 147"/>
                <a:gd name="T11" fmla="*/ 97 h 104"/>
                <a:gd name="T12" fmla="*/ 0 w 147"/>
                <a:gd name="T13" fmla="*/ 7 h 104"/>
                <a:gd name="T14" fmla="*/ 7 w 147"/>
                <a:gd name="T15" fmla="*/ 0 h 104"/>
                <a:gd name="T16" fmla="*/ 130 w 147"/>
                <a:gd name="T1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104">
                  <a:moveTo>
                    <a:pt x="130" y="0"/>
                  </a:moveTo>
                  <a:cubicBezTo>
                    <a:pt x="147" y="17"/>
                    <a:pt x="147" y="17"/>
                    <a:pt x="147" y="17"/>
                  </a:cubicBezTo>
                  <a:cubicBezTo>
                    <a:pt x="147" y="97"/>
                    <a:pt x="147" y="97"/>
                    <a:pt x="147" y="97"/>
                  </a:cubicBezTo>
                  <a:cubicBezTo>
                    <a:pt x="147" y="101"/>
                    <a:pt x="144" y="104"/>
                    <a:pt x="140" y="104"/>
                  </a:cubicBezTo>
                  <a:cubicBezTo>
                    <a:pt x="7" y="104"/>
                    <a:pt x="7" y="104"/>
                    <a:pt x="7" y="104"/>
                  </a:cubicBezTo>
                  <a:cubicBezTo>
                    <a:pt x="3" y="104"/>
                    <a:pt x="0" y="101"/>
                    <a:pt x="0" y="97"/>
                  </a:cubicBezTo>
                  <a:cubicBezTo>
                    <a:pt x="0" y="7"/>
                    <a:pt x="0" y="7"/>
                    <a:pt x="0" y="7"/>
                  </a:cubicBezTo>
                  <a:cubicBezTo>
                    <a:pt x="0" y="3"/>
                    <a:pt x="3" y="0"/>
                    <a:pt x="7" y="0"/>
                  </a:cubicBezTo>
                  <a:cubicBezTo>
                    <a:pt x="130" y="0"/>
                    <a:pt x="130" y="0"/>
                    <a:pt x="130" y="0"/>
                  </a:cubicBezTo>
                </a:path>
              </a:pathLst>
            </a:custGeom>
            <a:solidFill>
              <a:srgbClr val="EAE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5051">
              <a:extLst>
                <a:ext uri="{FF2B5EF4-FFF2-40B4-BE49-F238E27FC236}">
                  <a16:creationId xmlns:a16="http://schemas.microsoft.com/office/drawing/2014/main" id="{E8D57D70-B0E1-4E9B-B3CE-05BDD6C12B01}"/>
                </a:ext>
              </a:extLst>
            </p:cNvPr>
            <p:cNvSpPr>
              <a:spLocks/>
            </p:cNvSpPr>
            <p:nvPr/>
          </p:nvSpPr>
          <p:spPr bwMode="auto">
            <a:xfrm>
              <a:off x="5347597" y="5837454"/>
              <a:ext cx="0" cy="92226"/>
            </a:xfrm>
            <a:custGeom>
              <a:avLst/>
              <a:gdLst>
                <a:gd name="T0" fmla="*/ 0 h 13"/>
                <a:gd name="T1" fmla="*/ 0 h 13"/>
                <a:gd name="T2" fmla="*/ 13 h 13"/>
                <a:gd name="T3" fmla="*/ 0 h 13"/>
                <a:gd name="T4" fmla="*/ 0 h 13"/>
              </a:gdLst>
              <a:ahLst/>
              <a:cxnLst>
                <a:cxn ang="0">
                  <a:pos x="0" y="T0"/>
                </a:cxn>
                <a:cxn ang="0">
                  <a:pos x="0" y="T1"/>
                </a:cxn>
                <a:cxn ang="0">
                  <a:pos x="0" y="T2"/>
                </a:cxn>
                <a:cxn ang="0">
                  <a:pos x="0" y="T3"/>
                </a:cxn>
                <a:cxn ang="0">
                  <a:pos x="0" y="T4"/>
                </a:cxn>
              </a:cxnLst>
              <a:rect l="0" t="0" r="r" b="b"/>
              <a:pathLst>
                <a:path h="13">
                  <a:moveTo>
                    <a:pt x="0" y="0"/>
                  </a:moveTo>
                  <a:lnTo>
                    <a:pt x="0" y="0"/>
                  </a:lnTo>
                  <a:lnTo>
                    <a:pt x="0" y="13"/>
                  </a:lnTo>
                  <a:lnTo>
                    <a:pt x="0" y="0"/>
                  </a:lnTo>
                  <a:lnTo>
                    <a:pt x="0" y="0"/>
                  </a:lnTo>
                  <a:close/>
                </a:path>
              </a:pathLst>
            </a:custGeom>
            <a:solidFill>
              <a:srgbClr val="37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5052">
              <a:extLst>
                <a:ext uri="{FF2B5EF4-FFF2-40B4-BE49-F238E27FC236}">
                  <a16:creationId xmlns:a16="http://schemas.microsoft.com/office/drawing/2014/main" id="{F501DBEA-5932-4AAA-91CD-A217B10B86AF}"/>
                </a:ext>
              </a:extLst>
            </p:cNvPr>
            <p:cNvSpPr>
              <a:spLocks/>
            </p:cNvSpPr>
            <p:nvPr/>
          </p:nvSpPr>
          <p:spPr bwMode="auto">
            <a:xfrm>
              <a:off x="5347597" y="5837454"/>
              <a:ext cx="0" cy="92226"/>
            </a:xfrm>
            <a:custGeom>
              <a:avLst/>
              <a:gdLst>
                <a:gd name="T0" fmla="*/ 0 h 13"/>
                <a:gd name="T1" fmla="*/ 0 h 13"/>
                <a:gd name="T2" fmla="*/ 13 h 13"/>
                <a:gd name="T3" fmla="*/ 0 h 13"/>
                <a:gd name="T4" fmla="*/ 0 h 13"/>
              </a:gdLst>
              <a:ahLst/>
              <a:cxnLst>
                <a:cxn ang="0">
                  <a:pos x="0" y="T0"/>
                </a:cxn>
                <a:cxn ang="0">
                  <a:pos x="0" y="T1"/>
                </a:cxn>
                <a:cxn ang="0">
                  <a:pos x="0" y="T2"/>
                </a:cxn>
                <a:cxn ang="0">
                  <a:pos x="0" y="T3"/>
                </a:cxn>
                <a:cxn ang="0">
                  <a:pos x="0" y="T4"/>
                </a:cxn>
              </a:cxnLst>
              <a:rect l="0" t="0" r="r" b="b"/>
              <a:pathLst>
                <a:path h="13">
                  <a:moveTo>
                    <a:pt x="0" y="0"/>
                  </a:moveTo>
                  <a:lnTo>
                    <a:pt x="0" y="0"/>
                  </a:lnTo>
                  <a:lnTo>
                    <a:pt x="0" y="13"/>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5053">
              <a:extLst>
                <a:ext uri="{FF2B5EF4-FFF2-40B4-BE49-F238E27FC236}">
                  <a16:creationId xmlns:a16="http://schemas.microsoft.com/office/drawing/2014/main" id="{047816D0-B14C-48BB-A4F6-4469FEA87E51}"/>
                </a:ext>
              </a:extLst>
            </p:cNvPr>
            <p:cNvSpPr>
              <a:spLocks/>
            </p:cNvSpPr>
            <p:nvPr/>
          </p:nvSpPr>
          <p:spPr bwMode="auto">
            <a:xfrm>
              <a:off x="5276655" y="5830362"/>
              <a:ext cx="70940" cy="99318"/>
            </a:xfrm>
            <a:custGeom>
              <a:avLst/>
              <a:gdLst>
                <a:gd name="T0" fmla="*/ 0 w 10"/>
                <a:gd name="T1" fmla="*/ 0 h 14"/>
                <a:gd name="T2" fmla="*/ 10 w 10"/>
                <a:gd name="T3" fmla="*/ 14 h 14"/>
                <a:gd name="T4" fmla="*/ 10 w 10"/>
                <a:gd name="T5" fmla="*/ 1 h 14"/>
                <a:gd name="T6" fmla="*/ 10 w 10"/>
                <a:gd name="T7" fmla="*/ 1 h 14"/>
                <a:gd name="T8" fmla="*/ 0 w 10"/>
                <a:gd name="T9" fmla="*/ 0 h 14"/>
              </a:gdLst>
              <a:ahLst/>
              <a:cxnLst>
                <a:cxn ang="0">
                  <a:pos x="T0" y="T1"/>
                </a:cxn>
                <a:cxn ang="0">
                  <a:pos x="T2" y="T3"/>
                </a:cxn>
                <a:cxn ang="0">
                  <a:pos x="T4" y="T5"/>
                </a:cxn>
                <a:cxn ang="0">
                  <a:pos x="T6" y="T7"/>
                </a:cxn>
                <a:cxn ang="0">
                  <a:pos x="T8" y="T9"/>
                </a:cxn>
              </a:cxnLst>
              <a:rect l="0" t="0" r="r" b="b"/>
              <a:pathLst>
                <a:path w="10" h="14">
                  <a:moveTo>
                    <a:pt x="0" y="0"/>
                  </a:moveTo>
                  <a:lnTo>
                    <a:pt x="10" y="14"/>
                  </a:lnTo>
                  <a:lnTo>
                    <a:pt x="10" y="1"/>
                  </a:lnTo>
                  <a:lnTo>
                    <a:pt x="10" y="1"/>
                  </a:lnTo>
                  <a:lnTo>
                    <a:pt x="0" y="0"/>
                  </a:lnTo>
                  <a:close/>
                </a:path>
              </a:pathLst>
            </a:custGeom>
            <a:solidFill>
              <a:srgbClr val="ACAA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5054">
              <a:extLst>
                <a:ext uri="{FF2B5EF4-FFF2-40B4-BE49-F238E27FC236}">
                  <a16:creationId xmlns:a16="http://schemas.microsoft.com/office/drawing/2014/main" id="{491B0594-9A1B-40AB-AD88-B0F95853F3C6}"/>
                </a:ext>
              </a:extLst>
            </p:cNvPr>
            <p:cNvSpPr>
              <a:spLocks/>
            </p:cNvSpPr>
            <p:nvPr/>
          </p:nvSpPr>
          <p:spPr bwMode="auto">
            <a:xfrm>
              <a:off x="5276655" y="5830362"/>
              <a:ext cx="70940" cy="99318"/>
            </a:xfrm>
            <a:custGeom>
              <a:avLst/>
              <a:gdLst>
                <a:gd name="T0" fmla="*/ 0 w 10"/>
                <a:gd name="T1" fmla="*/ 0 h 14"/>
                <a:gd name="T2" fmla="*/ 10 w 10"/>
                <a:gd name="T3" fmla="*/ 14 h 14"/>
                <a:gd name="T4" fmla="*/ 10 w 10"/>
                <a:gd name="T5" fmla="*/ 1 h 14"/>
                <a:gd name="T6" fmla="*/ 10 w 10"/>
                <a:gd name="T7" fmla="*/ 1 h 14"/>
                <a:gd name="T8" fmla="*/ 0 w 10"/>
                <a:gd name="T9" fmla="*/ 0 h 14"/>
              </a:gdLst>
              <a:ahLst/>
              <a:cxnLst>
                <a:cxn ang="0">
                  <a:pos x="T0" y="T1"/>
                </a:cxn>
                <a:cxn ang="0">
                  <a:pos x="T2" y="T3"/>
                </a:cxn>
                <a:cxn ang="0">
                  <a:pos x="T4" y="T5"/>
                </a:cxn>
                <a:cxn ang="0">
                  <a:pos x="T6" y="T7"/>
                </a:cxn>
                <a:cxn ang="0">
                  <a:pos x="T8" y="T9"/>
                </a:cxn>
              </a:cxnLst>
              <a:rect l="0" t="0" r="r" b="b"/>
              <a:pathLst>
                <a:path w="10" h="14">
                  <a:moveTo>
                    <a:pt x="0" y="0"/>
                  </a:moveTo>
                  <a:lnTo>
                    <a:pt x="10" y="14"/>
                  </a:lnTo>
                  <a:lnTo>
                    <a:pt x="10" y="1"/>
                  </a:lnTo>
                  <a:lnTo>
                    <a:pt x="10"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98" name="Picture 5055">
              <a:extLst>
                <a:ext uri="{FF2B5EF4-FFF2-40B4-BE49-F238E27FC236}">
                  <a16:creationId xmlns:a16="http://schemas.microsoft.com/office/drawing/2014/main" id="{A8BB8A95-FBEB-47B5-BCFD-DCD8DFBA8D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6993" y="5738134"/>
              <a:ext cx="134790" cy="14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Rectangle 5056">
              <a:extLst>
                <a:ext uri="{FF2B5EF4-FFF2-40B4-BE49-F238E27FC236}">
                  <a16:creationId xmlns:a16="http://schemas.microsoft.com/office/drawing/2014/main" id="{B84F7221-554D-435D-9F3A-0D81D8A28FE9}"/>
                </a:ext>
              </a:extLst>
            </p:cNvPr>
            <p:cNvSpPr>
              <a:spLocks noChangeArrowheads="1"/>
            </p:cNvSpPr>
            <p:nvPr/>
          </p:nvSpPr>
          <p:spPr bwMode="auto">
            <a:xfrm>
              <a:off x="4765873" y="6000619"/>
              <a:ext cx="361805" cy="35472"/>
            </a:xfrm>
            <a:prstGeom prst="rect">
              <a:avLst/>
            </a:prstGeom>
            <a:solidFill>
              <a:srgbClr val="3735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Rectangle 5057">
              <a:extLst>
                <a:ext uri="{FF2B5EF4-FFF2-40B4-BE49-F238E27FC236}">
                  <a16:creationId xmlns:a16="http://schemas.microsoft.com/office/drawing/2014/main" id="{1906CC60-61BE-4164-9811-BF028A047023}"/>
                </a:ext>
              </a:extLst>
            </p:cNvPr>
            <p:cNvSpPr>
              <a:spLocks noChangeArrowheads="1"/>
            </p:cNvSpPr>
            <p:nvPr/>
          </p:nvSpPr>
          <p:spPr bwMode="auto">
            <a:xfrm>
              <a:off x="4765873" y="6000619"/>
              <a:ext cx="361805" cy="35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Rectangle 5058">
              <a:extLst>
                <a:ext uri="{FF2B5EF4-FFF2-40B4-BE49-F238E27FC236}">
                  <a16:creationId xmlns:a16="http://schemas.microsoft.com/office/drawing/2014/main" id="{EE07C14D-5F21-4749-AFAE-A06798A97948}"/>
                </a:ext>
              </a:extLst>
            </p:cNvPr>
            <p:cNvSpPr>
              <a:spLocks noChangeArrowheads="1"/>
            </p:cNvSpPr>
            <p:nvPr/>
          </p:nvSpPr>
          <p:spPr bwMode="auto">
            <a:xfrm>
              <a:off x="4780066" y="6071561"/>
              <a:ext cx="361805" cy="35472"/>
            </a:xfrm>
            <a:prstGeom prst="rect">
              <a:avLst/>
            </a:prstGeom>
            <a:solidFill>
              <a:srgbClr val="3735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Rectangle 5059">
              <a:extLst>
                <a:ext uri="{FF2B5EF4-FFF2-40B4-BE49-F238E27FC236}">
                  <a16:creationId xmlns:a16="http://schemas.microsoft.com/office/drawing/2014/main" id="{9A656733-4C70-47BC-A335-BC8979802F25}"/>
                </a:ext>
              </a:extLst>
            </p:cNvPr>
            <p:cNvSpPr>
              <a:spLocks noChangeArrowheads="1"/>
            </p:cNvSpPr>
            <p:nvPr/>
          </p:nvSpPr>
          <p:spPr bwMode="auto">
            <a:xfrm>
              <a:off x="4780066" y="6071561"/>
              <a:ext cx="361805" cy="35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060">
              <a:extLst>
                <a:ext uri="{FF2B5EF4-FFF2-40B4-BE49-F238E27FC236}">
                  <a16:creationId xmlns:a16="http://schemas.microsoft.com/office/drawing/2014/main" id="{0BB879EE-0D50-4DDF-9229-3B82D1B6FE75}"/>
                </a:ext>
              </a:extLst>
            </p:cNvPr>
            <p:cNvSpPr>
              <a:spLocks/>
            </p:cNvSpPr>
            <p:nvPr/>
          </p:nvSpPr>
          <p:spPr bwMode="auto">
            <a:xfrm>
              <a:off x="4602707" y="6256012"/>
              <a:ext cx="241202" cy="255391"/>
            </a:xfrm>
            <a:custGeom>
              <a:avLst/>
              <a:gdLst>
                <a:gd name="T0" fmla="*/ 9 w 47"/>
                <a:gd name="T1" fmla="*/ 2 h 50"/>
                <a:gd name="T2" fmla="*/ 4 w 47"/>
                <a:gd name="T3" fmla="*/ 27 h 50"/>
                <a:gd name="T4" fmla="*/ 0 w 47"/>
                <a:gd name="T5" fmla="*/ 50 h 50"/>
                <a:gd name="T6" fmla="*/ 22 w 47"/>
                <a:gd name="T7" fmla="*/ 34 h 50"/>
                <a:gd name="T8" fmla="*/ 47 w 47"/>
                <a:gd name="T9" fmla="*/ 48 h 50"/>
                <a:gd name="T10" fmla="*/ 38 w 47"/>
                <a:gd name="T11" fmla="*/ 0 h 50"/>
                <a:gd name="T12" fmla="*/ 9 w 47"/>
                <a:gd name="T13" fmla="*/ 2 h 50"/>
              </a:gdLst>
              <a:ahLst/>
              <a:cxnLst>
                <a:cxn ang="0">
                  <a:pos x="T0" y="T1"/>
                </a:cxn>
                <a:cxn ang="0">
                  <a:pos x="T2" y="T3"/>
                </a:cxn>
                <a:cxn ang="0">
                  <a:pos x="T4" y="T5"/>
                </a:cxn>
                <a:cxn ang="0">
                  <a:pos x="T6" y="T7"/>
                </a:cxn>
                <a:cxn ang="0">
                  <a:pos x="T8" y="T9"/>
                </a:cxn>
                <a:cxn ang="0">
                  <a:pos x="T10" y="T11"/>
                </a:cxn>
                <a:cxn ang="0">
                  <a:pos x="T12" y="T13"/>
                </a:cxn>
              </a:cxnLst>
              <a:rect l="0" t="0" r="r" b="b"/>
              <a:pathLst>
                <a:path w="47" h="50">
                  <a:moveTo>
                    <a:pt x="9" y="2"/>
                  </a:moveTo>
                  <a:cubicBezTo>
                    <a:pt x="4" y="27"/>
                    <a:pt x="4" y="27"/>
                    <a:pt x="4" y="27"/>
                  </a:cubicBezTo>
                  <a:cubicBezTo>
                    <a:pt x="0" y="50"/>
                    <a:pt x="0" y="50"/>
                    <a:pt x="0" y="50"/>
                  </a:cubicBezTo>
                  <a:cubicBezTo>
                    <a:pt x="22" y="34"/>
                    <a:pt x="22" y="34"/>
                    <a:pt x="22" y="34"/>
                  </a:cubicBezTo>
                  <a:cubicBezTo>
                    <a:pt x="47" y="48"/>
                    <a:pt x="47" y="48"/>
                    <a:pt x="47" y="48"/>
                  </a:cubicBezTo>
                  <a:cubicBezTo>
                    <a:pt x="38" y="0"/>
                    <a:pt x="38" y="0"/>
                    <a:pt x="38" y="0"/>
                  </a:cubicBezTo>
                  <a:cubicBezTo>
                    <a:pt x="38" y="0"/>
                    <a:pt x="17" y="0"/>
                    <a:pt x="9" y="2"/>
                  </a:cubicBezTo>
                </a:path>
              </a:pathLst>
            </a:custGeom>
            <a:solidFill>
              <a:srgbClr val="E754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061">
              <a:extLst>
                <a:ext uri="{FF2B5EF4-FFF2-40B4-BE49-F238E27FC236}">
                  <a16:creationId xmlns:a16="http://schemas.microsoft.com/office/drawing/2014/main" id="{3FD535D1-640A-4D83-ADCE-4409AE7883B9}"/>
                </a:ext>
              </a:extLst>
            </p:cNvPr>
            <p:cNvSpPr>
              <a:spLocks/>
            </p:cNvSpPr>
            <p:nvPr/>
          </p:nvSpPr>
          <p:spPr bwMode="auto">
            <a:xfrm>
              <a:off x="4623991" y="6298577"/>
              <a:ext cx="21283" cy="106412"/>
            </a:xfrm>
            <a:custGeom>
              <a:avLst/>
              <a:gdLst>
                <a:gd name="T0" fmla="*/ 4 w 4"/>
                <a:gd name="T1" fmla="*/ 0 h 21"/>
                <a:gd name="T2" fmla="*/ 0 w 4"/>
                <a:gd name="T3" fmla="*/ 21 h 21"/>
                <a:gd name="T4" fmla="*/ 0 w 4"/>
                <a:gd name="T5" fmla="*/ 21 h 21"/>
                <a:gd name="T6" fmla="*/ 0 w 4"/>
                <a:gd name="T7" fmla="*/ 19 h 21"/>
                <a:gd name="T8" fmla="*/ 4 w 4"/>
                <a:gd name="T9" fmla="*/ 0 h 21"/>
                <a:gd name="T10" fmla="*/ 4 w 4"/>
                <a:gd name="T11" fmla="*/ 0 h 21"/>
              </a:gdLst>
              <a:ahLst/>
              <a:cxnLst>
                <a:cxn ang="0">
                  <a:pos x="T0" y="T1"/>
                </a:cxn>
                <a:cxn ang="0">
                  <a:pos x="T2" y="T3"/>
                </a:cxn>
                <a:cxn ang="0">
                  <a:pos x="T4" y="T5"/>
                </a:cxn>
                <a:cxn ang="0">
                  <a:pos x="T6" y="T7"/>
                </a:cxn>
                <a:cxn ang="0">
                  <a:pos x="T8" y="T9"/>
                </a:cxn>
                <a:cxn ang="0">
                  <a:pos x="T10" y="T11"/>
                </a:cxn>
              </a:cxnLst>
              <a:rect l="0" t="0" r="r" b="b"/>
              <a:pathLst>
                <a:path w="4" h="21">
                  <a:moveTo>
                    <a:pt x="4" y="0"/>
                  </a:moveTo>
                  <a:cubicBezTo>
                    <a:pt x="0" y="21"/>
                    <a:pt x="0" y="21"/>
                    <a:pt x="0" y="21"/>
                  </a:cubicBezTo>
                  <a:cubicBezTo>
                    <a:pt x="0" y="21"/>
                    <a:pt x="0" y="21"/>
                    <a:pt x="0" y="21"/>
                  </a:cubicBezTo>
                  <a:cubicBezTo>
                    <a:pt x="0" y="19"/>
                    <a:pt x="0" y="19"/>
                    <a:pt x="0" y="19"/>
                  </a:cubicBezTo>
                  <a:cubicBezTo>
                    <a:pt x="4" y="0"/>
                    <a:pt x="4" y="0"/>
                    <a:pt x="4" y="0"/>
                  </a:cubicBezTo>
                  <a:cubicBezTo>
                    <a:pt x="4" y="0"/>
                    <a:pt x="4" y="0"/>
                    <a:pt x="4" y="0"/>
                  </a:cubicBezTo>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062">
              <a:extLst>
                <a:ext uri="{FF2B5EF4-FFF2-40B4-BE49-F238E27FC236}">
                  <a16:creationId xmlns:a16="http://schemas.microsoft.com/office/drawing/2014/main" id="{E257816A-42D7-4F6D-B398-FF814521E646}"/>
                </a:ext>
              </a:extLst>
            </p:cNvPr>
            <p:cNvSpPr>
              <a:spLocks/>
            </p:cNvSpPr>
            <p:nvPr/>
          </p:nvSpPr>
          <p:spPr bwMode="auto">
            <a:xfrm>
              <a:off x="4623991" y="6298577"/>
              <a:ext cx="85129" cy="106412"/>
            </a:xfrm>
            <a:custGeom>
              <a:avLst/>
              <a:gdLst>
                <a:gd name="T0" fmla="*/ 4 w 16"/>
                <a:gd name="T1" fmla="*/ 0 h 21"/>
                <a:gd name="T2" fmla="*/ 0 w 16"/>
                <a:gd name="T3" fmla="*/ 19 h 21"/>
                <a:gd name="T4" fmla="*/ 0 w 16"/>
                <a:gd name="T5" fmla="*/ 21 h 21"/>
                <a:gd name="T6" fmla="*/ 16 w 16"/>
                <a:gd name="T7" fmla="*/ 4 h 21"/>
                <a:gd name="T8" fmla="*/ 4 w 16"/>
                <a:gd name="T9" fmla="*/ 0 h 21"/>
              </a:gdLst>
              <a:ahLst/>
              <a:cxnLst>
                <a:cxn ang="0">
                  <a:pos x="T0" y="T1"/>
                </a:cxn>
                <a:cxn ang="0">
                  <a:pos x="T2" y="T3"/>
                </a:cxn>
                <a:cxn ang="0">
                  <a:pos x="T4" y="T5"/>
                </a:cxn>
                <a:cxn ang="0">
                  <a:pos x="T6" y="T7"/>
                </a:cxn>
                <a:cxn ang="0">
                  <a:pos x="T8" y="T9"/>
                </a:cxn>
              </a:cxnLst>
              <a:rect l="0" t="0" r="r" b="b"/>
              <a:pathLst>
                <a:path w="16" h="21">
                  <a:moveTo>
                    <a:pt x="4" y="0"/>
                  </a:moveTo>
                  <a:cubicBezTo>
                    <a:pt x="0" y="19"/>
                    <a:pt x="0" y="19"/>
                    <a:pt x="0" y="19"/>
                  </a:cubicBezTo>
                  <a:cubicBezTo>
                    <a:pt x="0" y="21"/>
                    <a:pt x="0" y="21"/>
                    <a:pt x="0" y="21"/>
                  </a:cubicBezTo>
                  <a:cubicBezTo>
                    <a:pt x="16" y="4"/>
                    <a:pt x="16" y="4"/>
                    <a:pt x="16" y="4"/>
                  </a:cubicBezTo>
                  <a:cubicBezTo>
                    <a:pt x="12" y="4"/>
                    <a:pt x="7" y="3"/>
                    <a:pt x="4" y="0"/>
                  </a:cubicBezTo>
                </a:path>
              </a:pathLst>
            </a:custGeom>
            <a:solidFill>
              <a:srgbClr val="CE5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Oval 5063">
              <a:extLst>
                <a:ext uri="{FF2B5EF4-FFF2-40B4-BE49-F238E27FC236}">
                  <a16:creationId xmlns:a16="http://schemas.microsoft.com/office/drawing/2014/main" id="{2A3491A3-1122-4F0E-897B-6EB1DC4579C4}"/>
                </a:ext>
              </a:extLst>
            </p:cNvPr>
            <p:cNvSpPr>
              <a:spLocks noChangeArrowheads="1"/>
            </p:cNvSpPr>
            <p:nvPr/>
          </p:nvSpPr>
          <p:spPr bwMode="auto">
            <a:xfrm>
              <a:off x="4560143" y="6007711"/>
              <a:ext cx="319239" cy="319239"/>
            </a:xfrm>
            <a:prstGeom prst="ellipse">
              <a:avLst/>
            </a:prstGeom>
            <a:solidFill>
              <a:srgbClr val="E754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064">
              <a:extLst>
                <a:ext uri="{FF2B5EF4-FFF2-40B4-BE49-F238E27FC236}">
                  <a16:creationId xmlns:a16="http://schemas.microsoft.com/office/drawing/2014/main" id="{1EA1303A-AE7D-4028-8D46-210911E98DAE}"/>
                </a:ext>
              </a:extLst>
            </p:cNvPr>
            <p:cNvSpPr>
              <a:spLocks/>
            </p:cNvSpPr>
            <p:nvPr/>
          </p:nvSpPr>
          <p:spPr bwMode="auto">
            <a:xfrm>
              <a:off x="4560143" y="6156695"/>
              <a:ext cx="0" cy="7097"/>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path>
              </a:pathLst>
            </a:custGeom>
            <a:solidFill>
              <a:srgbClr val="37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065">
              <a:extLst>
                <a:ext uri="{FF2B5EF4-FFF2-40B4-BE49-F238E27FC236}">
                  <a16:creationId xmlns:a16="http://schemas.microsoft.com/office/drawing/2014/main" id="{3BAFA55B-133E-44F7-890B-4977D713FE74}"/>
                </a:ext>
              </a:extLst>
            </p:cNvPr>
            <p:cNvSpPr>
              <a:spLocks/>
            </p:cNvSpPr>
            <p:nvPr/>
          </p:nvSpPr>
          <p:spPr bwMode="auto">
            <a:xfrm>
              <a:off x="4560143" y="6149598"/>
              <a:ext cx="35472" cy="28375"/>
            </a:xfrm>
            <a:custGeom>
              <a:avLst/>
              <a:gdLst>
                <a:gd name="T0" fmla="*/ 6 w 6"/>
                <a:gd name="T1" fmla="*/ 0 h 5"/>
                <a:gd name="T2" fmla="*/ 0 w 6"/>
                <a:gd name="T3" fmla="*/ 0 h 5"/>
                <a:gd name="T4" fmla="*/ 0 w 6"/>
                <a:gd name="T5" fmla="*/ 1 h 5"/>
                <a:gd name="T6" fmla="*/ 0 w 6"/>
                <a:gd name="T7" fmla="*/ 2 h 5"/>
                <a:gd name="T8" fmla="*/ 0 w 6"/>
                <a:gd name="T9" fmla="*/ 5 h 5"/>
                <a:gd name="T10" fmla="*/ 6 w 6"/>
                <a:gd name="T11" fmla="*/ 5 h 5"/>
                <a:gd name="T12" fmla="*/ 6 w 6"/>
                <a:gd name="T13" fmla="*/ 4 h 5"/>
                <a:gd name="T14" fmla="*/ 6 w 6"/>
                <a:gd name="T15" fmla="*/ 4 h 5"/>
                <a:gd name="T16" fmla="*/ 6 w 6"/>
                <a:gd name="T17" fmla="*/ 4 h 5"/>
                <a:gd name="T18" fmla="*/ 6 w 6"/>
                <a:gd name="T19" fmla="*/ 4 h 5"/>
                <a:gd name="T20" fmla="*/ 6 w 6"/>
                <a:gd name="T21" fmla="*/ 4 h 5"/>
                <a:gd name="T22" fmla="*/ 6 w 6"/>
                <a:gd name="T23" fmla="*/ 4 h 5"/>
                <a:gd name="T24" fmla="*/ 6 w 6"/>
                <a:gd name="T25" fmla="*/ 4 h 5"/>
                <a:gd name="T26" fmla="*/ 6 w 6"/>
                <a:gd name="T27" fmla="*/ 4 h 5"/>
                <a:gd name="T28" fmla="*/ 6 w 6"/>
                <a:gd name="T29" fmla="*/ 4 h 5"/>
                <a:gd name="T30" fmla="*/ 6 w 6"/>
                <a:gd name="T31" fmla="*/ 4 h 5"/>
                <a:gd name="T32" fmla="*/ 6 w 6"/>
                <a:gd name="T33" fmla="*/ 4 h 5"/>
                <a:gd name="T34" fmla="*/ 6 w 6"/>
                <a:gd name="T35" fmla="*/ 3 h 5"/>
                <a:gd name="T36" fmla="*/ 6 w 6"/>
                <a:gd name="T37" fmla="*/ 3 h 5"/>
                <a:gd name="T38" fmla="*/ 6 w 6"/>
                <a:gd name="T39" fmla="*/ 3 h 5"/>
                <a:gd name="T40" fmla="*/ 6 w 6"/>
                <a:gd name="T41" fmla="*/ 3 h 5"/>
                <a:gd name="T42" fmla="*/ 6 w 6"/>
                <a:gd name="T43" fmla="*/ 3 h 5"/>
                <a:gd name="T44" fmla="*/ 6 w 6"/>
                <a:gd name="T45" fmla="*/ 2 h 5"/>
                <a:gd name="T46" fmla="*/ 6 w 6"/>
                <a:gd name="T4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5">
                  <a:moveTo>
                    <a:pt x="6" y="0"/>
                  </a:moveTo>
                  <a:cubicBezTo>
                    <a:pt x="0" y="0"/>
                    <a:pt x="0" y="0"/>
                    <a:pt x="0" y="0"/>
                  </a:cubicBezTo>
                  <a:cubicBezTo>
                    <a:pt x="0" y="0"/>
                    <a:pt x="0" y="1"/>
                    <a:pt x="0" y="1"/>
                  </a:cubicBezTo>
                  <a:cubicBezTo>
                    <a:pt x="0" y="2"/>
                    <a:pt x="0" y="2"/>
                    <a:pt x="0" y="2"/>
                  </a:cubicBezTo>
                  <a:cubicBezTo>
                    <a:pt x="0" y="3"/>
                    <a:pt x="0" y="4"/>
                    <a:pt x="0" y="5"/>
                  </a:cubicBezTo>
                  <a:cubicBezTo>
                    <a:pt x="6" y="5"/>
                    <a:pt x="6" y="5"/>
                    <a:pt x="6" y="5"/>
                  </a:cubicBezTo>
                  <a:cubicBezTo>
                    <a:pt x="6" y="5"/>
                    <a:pt x="6" y="5"/>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2"/>
                    <a:pt x="6" y="2"/>
                  </a:cubicBezTo>
                  <a:cubicBezTo>
                    <a:pt x="6" y="2"/>
                    <a:pt x="6" y="1"/>
                    <a:pt x="6"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066">
              <a:extLst>
                <a:ext uri="{FF2B5EF4-FFF2-40B4-BE49-F238E27FC236}">
                  <a16:creationId xmlns:a16="http://schemas.microsoft.com/office/drawing/2014/main" id="{6BDCDED4-1C0C-472F-AB61-B730ADE4E35B}"/>
                </a:ext>
              </a:extLst>
            </p:cNvPr>
            <p:cNvSpPr>
              <a:spLocks/>
            </p:cNvSpPr>
            <p:nvPr/>
          </p:nvSpPr>
          <p:spPr bwMode="auto">
            <a:xfrm>
              <a:off x="4879382" y="616378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ACAA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067">
              <a:extLst>
                <a:ext uri="{FF2B5EF4-FFF2-40B4-BE49-F238E27FC236}">
                  <a16:creationId xmlns:a16="http://schemas.microsoft.com/office/drawing/2014/main" id="{0072E574-DE2D-4CDE-A7B0-64936D01F2CD}"/>
                </a:ext>
              </a:extLst>
            </p:cNvPr>
            <p:cNvSpPr>
              <a:spLocks/>
            </p:cNvSpPr>
            <p:nvPr/>
          </p:nvSpPr>
          <p:spPr bwMode="auto">
            <a:xfrm>
              <a:off x="4858098" y="6149598"/>
              <a:ext cx="21283" cy="28375"/>
            </a:xfrm>
            <a:custGeom>
              <a:avLst/>
              <a:gdLst>
                <a:gd name="T0" fmla="*/ 5 w 5"/>
                <a:gd name="T1" fmla="*/ 0 h 5"/>
                <a:gd name="T2" fmla="*/ 0 w 5"/>
                <a:gd name="T3" fmla="*/ 0 h 5"/>
                <a:gd name="T4" fmla="*/ 0 w 5"/>
                <a:gd name="T5" fmla="*/ 3 h 5"/>
                <a:gd name="T6" fmla="*/ 0 w 5"/>
                <a:gd name="T7" fmla="*/ 5 h 5"/>
                <a:gd name="T8" fmla="*/ 5 w 5"/>
                <a:gd name="T9" fmla="*/ 5 h 5"/>
                <a:gd name="T10" fmla="*/ 5 w 5"/>
                <a:gd name="T11" fmla="*/ 2 h 5"/>
                <a:gd name="T12" fmla="*/ 5 w 5"/>
                <a:gd name="T13" fmla="*/ 2 h 5"/>
                <a:gd name="T14" fmla="*/ 5 w 5"/>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5" y="0"/>
                  </a:moveTo>
                  <a:cubicBezTo>
                    <a:pt x="0" y="0"/>
                    <a:pt x="0" y="0"/>
                    <a:pt x="0" y="0"/>
                  </a:cubicBezTo>
                  <a:cubicBezTo>
                    <a:pt x="0" y="1"/>
                    <a:pt x="0" y="2"/>
                    <a:pt x="0" y="3"/>
                  </a:cubicBezTo>
                  <a:cubicBezTo>
                    <a:pt x="0" y="3"/>
                    <a:pt x="0" y="4"/>
                    <a:pt x="0" y="5"/>
                  </a:cubicBezTo>
                  <a:cubicBezTo>
                    <a:pt x="5" y="5"/>
                    <a:pt x="5" y="5"/>
                    <a:pt x="5" y="5"/>
                  </a:cubicBezTo>
                  <a:cubicBezTo>
                    <a:pt x="5" y="4"/>
                    <a:pt x="5" y="3"/>
                    <a:pt x="5" y="2"/>
                  </a:cubicBezTo>
                  <a:cubicBezTo>
                    <a:pt x="5" y="2"/>
                    <a:pt x="5" y="2"/>
                    <a:pt x="5" y="2"/>
                  </a:cubicBezTo>
                  <a:cubicBezTo>
                    <a:pt x="5" y="1"/>
                    <a:pt x="5" y="0"/>
                    <a:pt x="5"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068">
              <a:extLst>
                <a:ext uri="{FF2B5EF4-FFF2-40B4-BE49-F238E27FC236}">
                  <a16:creationId xmlns:a16="http://schemas.microsoft.com/office/drawing/2014/main" id="{F8E66B8D-81C3-48F7-911E-1111728B53F4}"/>
                </a:ext>
              </a:extLst>
            </p:cNvPr>
            <p:cNvSpPr>
              <a:spLocks/>
            </p:cNvSpPr>
            <p:nvPr/>
          </p:nvSpPr>
          <p:spPr bwMode="auto">
            <a:xfrm>
              <a:off x="4709120" y="6291480"/>
              <a:ext cx="28375" cy="28375"/>
            </a:xfrm>
            <a:custGeom>
              <a:avLst/>
              <a:gdLst>
                <a:gd name="T0" fmla="*/ 5 w 5"/>
                <a:gd name="T1" fmla="*/ 0 h 5"/>
                <a:gd name="T2" fmla="*/ 2 w 5"/>
                <a:gd name="T3" fmla="*/ 0 h 5"/>
                <a:gd name="T4" fmla="*/ 0 w 5"/>
                <a:gd name="T5" fmla="*/ 0 h 5"/>
                <a:gd name="T6" fmla="*/ 0 w 5"/>
                <a:gd name="T7" fmla="*/ 5 h 5"/>
                <a:gd name="T8" fmla="*/ 2 w 5"/>
                <a:gd name="T9" fmla="*/ 5 h 5"/>
                <a:gd name="T10" fmla="*/ 5 w 5"/>
                <a:gd name="T11" fmla="*/ 5 h 5"/>
                <a:gd name="T12" fmla="*/ 5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0"/>
                  </a:moveTo>
                  <a:cubicBezTo>
                    <a:pt x="4" y="0"/>
                    <a:pt x="3" y="0"/>
                    <a:pt x="2" y="0"/>
                  </a:cubicBezTo>
                  <a:cubicBezTo>
                    <a:pt x="1" y="0"/>
                    <a:pt x="0" y="0"/>
                    <a:pt x="0" y="0"/>
                  </a:cubicBezTo>
                  <a:cubicBezTo>
                    <a:pt x="0" y="5"/>
                    <a:pt x="0" y="5"/>
                    <a:pt x="0" y="5"/>
                  </a:cubicBezTo>
                  <a:cubicBezTo>
                    <a:pt x="0" y="5"/>
                    <a:pt x="1" y="5"/>
                    <a:pt x="2" y="5"/>
                  </a:cubicBezTo>
                  <a:cubicBezTo>
                    <a:pt x="3" y="5"/>
                    <a:pt x="4" y="5"/>
                    <a:pt x="5" y="5"/>
                  </a:cubicBezTo>
                  <a:cubicBezTo>
                    <a:pt x="5" y="0"/>
                    <a:pt x="5" y="0"/>
                    <a:pt x="5"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069">
              <a:extLst>
                <a:ext uri="{FF2B5EF4-FFF2-40B4-BE49-F238E27FC236}">
                  <a16:creationId xmlns:a16="http://schemas.microsoft.com/office/drawing/2014/main" id="{9A9E65BF-D6DF-4991-88CB-49B4C4A6A114}"/>
                </a:ext>
              </a:extLst>
            </p:cNvPr>
            <p:cNvSpPr>
              <a:spLocks/>
            </p:cNvSpPr>
            <p:nvPr/>
          </p:nvSpPr>
          <p:spPr bwMode="auto">
            <a:xfrm>
              <a:off x="4709120" y="6007711"/>
              <a:ext cx="28375" cy="28375"/>
            </a:xfrm>
            <a:custGeom>
              <a:avLst/>
              <a:gdLst>
                <a:gd name="T0" fmla="*/ 2 w 5"/>
                <a:gd name="T1" fmla="*/ 0 h 5"/>
                <a:gd name="T2" fmla="*/ 0 w 5"/>
                <a:gd name="T3" fmla="*/ 0 h 5"/>
                <a:gd name="T4" fmla="*/ 0 w 5"/>
                <a:gd name="T5" fmla="*/ 5 h 5"/>
                <a:gd name="T6" fmla="*/ 2 w 5"/>
                <a:gd name="T7" fmla="*/ 5 h 5"/>
                <a:gd name="T8" fmla="*/ 5 w 5"/>
                <a:gd name="T9" fmla="*/ 5 h 5"/>
                <a:gd name="T10" fmla="*/ 5 w 5"/>
                <a:gd name="T11" fmla="*/ 0 h 5"/>
                <a:gd name="T12" fmla="*/ 2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2" y="0"/>
                  </a:moveTo>
                  <a:cubicBezTo>
                    <a:pt x="1" y="0"/>
                    <a:pt x="0" y="0"/>
                    <a:pt x="0" y="0"/>
                  </a:cubicBezTo>
                  <a:cubicBezTo>
                    <a:pt x="0" y="5"/>
                    <a:pt x="0" y="5"/>
                    <a:pt x="0" y="5"/>
                  </a:cubicBezTo>
                  <a:cubicBezTo>
                    <a:pt x="0" y="5"/>
                    <a:pt x="1" y="5"/>
                    <a:pt x="2" y="5"/>
                  </a:cubicBezTo>
                  <a:cubicBezTo>
                    <a:pt x="3" y="5"/>
                    <a:pt x="4" y="5"/>
                    <a:pt x="5" y="5"/>
                  </a:cubicBezTo>
                  <a:cubicBezTo>
                    <a:pt x="5" y="0"/>
                    <a:pt x="5" y="0"/>
                    <a:pt x="5" y="0"/>
                  </a:cubicBezTo>
                  <a:cubicBezTo>
                    <a:pt x="4" y="0"/>
                    <a:pt x="3" y="0"/>
                    <a:pt x="2"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070">
              <a:extLst>
                <a:ext uri="{FF2B5EF4-FFF2-40B4-BE49-F238E27FC236}">
                  <a16:creationId xmlns:a16="http://schemas.microsoft.com/office/drawing/2014/main" id="{25EB44D5-DFC4-4722-BE6D-DB0FE6012796}"/>
                </a:ext>
              </a:extLst>
            </p:cNvPr>
            <p:cNvSpPr>
              <a:spLocks/>
            </p:cNvSpPr>
            <p:nvPr/>
          </p:nvSpPr>
          <p:spPr bwMode="auto">
            <a:xfrm>
              <a:off x="4801345" y="6043186"/>
              <a:ext cx="42564" cy="42564"/>
            </a:xfrm>
            <a:custGeom>
              <a:avLst/>
              <a:gdLst>
                <a:gd name="T0" fmla="*/ 4 w 8"/>
                <a:gd name="T1" fmla="*/ 0 h 8"/>
                <a:gd name="T2" fmla="*/ 0 w 8"/>
                <a:gd name="T3" fmla="*/ 4 h 8"/>
                <a:gd name="T4" fmla="*/ 4 w 8"/>
                <a:gd name="T5" fmla="*/ 8 h 8"/>
                <a:gd name="T6" fmla="*/ 8 w 8"/>
                <a:gd name="T7" fmla="*/ 4 h 8"/>
                <a:gd name="T8" fmla="*/ 4 w 8"/>
                <a:gd name="T9" fmla="*/ 0 h 8"/>
              </a:gdLst>
              <a:ahLst/>
              <a:cxnLst>
                <a:cxn ang="0">
                  <a:pos x="T0" y="T1"/>
                </a:cxn>
                <a:cxn ang="0">
                  <a:pos x="T2" y="T3"/>
                </a:cxn>
                <a:cxn ang="0">
                  <a:pos x="T4" y="T5"/>
                </a:cxn>
                <a:cxn ang="0">
                  <a:pos x="T6" y="T7"/>
                </a:cxn>
                <a:cxn ang="0">
                  <a:pos x="T8" y="T9"/>
                </a:cxn>
              </a:cxnLst>
              <a:rect l="0" t="0" r="r" b="b"/>
              <a:pathLst>
                <a:path w="8" h="8">
                  <a:moveTo>
                    <a:pt x="4" y="0"/>
                  </a:moveTo>
                  <a:cubicBezTo>
                    <a:pt x="0" y="4"/>
                    <a:pt x="0" y="4"/>
                    <a:pt x="0" y="4"/>
                  </a:cubicBezTo>
                  <a:cubicBezTo>
                    <a:pt x="2" y="5"/>
                    <a:pt x="3" y="6"/>
                    <a:pt x="4" y="8"/>
                  </a:cubicBezTo>
                  <a:cubicBezTo>
                    <a:pt x="8" y="4"/>
                    <a:pt x="8" y="4"/>
                    <a:pt x="8" y="4"/>
                  </a:cubicBezTo>
                  <a:cubicBezTo>
                    <a:pt x="7" y="2"/>
                    <a:pt x="6" y="1"/>
                    <a:pt x="4"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071">
              <a:extLst>
                <a:ext uri="{FF2B5EF4-FFF2-40B4-BE49-F238E27FC236}">
                  <a16:creationId xmlns:a16="http://schemas.microsoft.com/office/drawing/2014/main" id="{0F3EABA5-E1F7-4961-9EDB-16536059C5E6}"/>
                </a:ext>
              </a:extLst>
            </p:cNvPr>
            <p:cNvSpPr>
              <a:spLocks/>
            </p:cNvSpPr>
            <p:nvPr/>
          </p:nvSpPr>
          <p:spPr bwMode="auto">
            <a:xfrm>
              <a:off x="4602707" y="6241824"/>
              <a:ext cx="35472" cy="42564"/>
            </a:xfrm>
            <a:custGeom>
              <a:avLst/>
              <a:gdLst>
                <a:gd name="T0" fmla="*/ 3 w 7"/>
                <a:gd name="T1" fmla="*/ 0 h 8"/>
                <a:gd name="T2" fmla="*/ 0 w 7"/>
                <a:gd name="T3" fmla="*/ 4 h 8"/>
                <a:gd name="T4" fmla="*/ 3 w 7"/>
                <a:gd name="T5" fmla="*/ 8 h 8"/>
                <a:gd name="T6" fmla="*/ 7 w 7"/>
                <a:gd name="T7" fmla="*/ 4 h 8"/>
                <a:gd name="T8" fmla="*/ 5 w 7"/>
                <a:gd name="T9" fmla="*/ 2 h 8"/>
                <a:gd name="T10" fmla="*/ 5 w 7"/>
                <a:gd name="T11" fmla="*/ 2 h 8"/>
                <a:gd name="T12" fmla="*/ 5 w 7"/>
                <a:gd name="T13" fmla="*/ 2 h 8"/>
                <a:gd name="T14" fmla="*/ 3 w 7"/>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3" y="0"/>
                  </a:moveTo>
                  <a:cubicBezTo>
                    <a:pt x="0" y="4"/>
                    <a:pt x="0" y="4"/>
                    <a:pt x="0" y="4"/>
                  </a:cubicBezTo>
                  <a:cubicBezTo>
                    <a:pt x="1" y="6"/>
                    <a:pt x="2" y="7"/>
                    <a:pt x="3" y="8"/>
                  </a:cubicBezTo>
                  <a:cubicBezTo>
                    <a:pt x="7" y="4"/>
                    <a:pt x="7" y="4"/>
                    <a:pt x="7" y="4"/>
                  </a:cubicBezTo>
                  <a:cubicBezTo>
                    <a:pt x="7" y="4"/>
                    <a:pt x="6" y="3"/>
                    <a:pt x="5" y="2"/>
                  </a:cubicBezTo>
                  <a:cubicBezTo>
                    <a:pt x="5" y="2"/>
                    <a:pt x="5" y="2"/>
                    <a:pt x="5" y="2"/>
                  </a:cubicBezTo>
                  <a:cubicBezTo>
                    <a:pt x="5" y="2"/>
                    <a:pt x="5" y="2"/>
                    <a:pt x="5" y="2"/>
                  </a:cubicBezTo>
                  <a:cubicBezTo>
                    <a:pt x="4" y="2"/>
                    <a:pt x="4" y="1"/>
                    <a:pt x="3"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072">
              <a:extLst>
                <a:ext uri="{FF2B5EF4-FFF2-40B4-BE49-F238E27FC236}">
                  <a16:creationId xmlns:a16="http://schemas.microsoft.com/office/drawing/2014/main" id="{0124A301-A012-42BB-9E10-98E9E9A0B3E5}"/>
                </a:ext>
              </a:extLst>
            </p:cNvPr>
            <p:cNvSpPr>
              <a:spLocks/>
            </p:cNvSpPr>
            <p:nvPr/>
          </p:nvSpPr>
          <p:spPr bwMode="auto">
            <a:xfrm>
              <a:off x="4602707" y="6043186"/>
              <a:ext cx="35472" cy="42564"/>
            </a:xfrm>
            <a:custGeom>
              <a:avLst/>
              <a:gdLst>
                <a:gd name="T0" fmla="*/ 3 w 7"/>
                <a:gd name="T1" fmla="*/ 0 h 8"/>
                <a:gd name="T2" fmla="*/ 0 w 7"/>
                <a:gd name="T3" fmla="*/ 4 h 8"/>
                <a:gd name="T4" fmla="*/ 3 w 7"/>
                <a:gd name="T5" fmla="*/ 8 h 8"/>
                <a:gd name="T6" fmla="*/ 5 w 7"/>
                <a:gd name="T7" fmla="*/ 6 h 8"/>
                <a:gd name="T8" fmla="*/ 5 w 7"/>
                <a:gd name="T9" fmla="*/ 5 h 8"/>
                <a:gd name="T10" fmla="*/ 5 w 7"/>
                <a:gd name="T11" fmla="*/ 5 h 8"/>
                <a:gd name="T12" fmla="*/ 7 w 7"/>
                <a:gd name="T13" fmla="*/ 4 h 8"/>
                <a:gd name="T14" fmla="*/ 3 w 7"/>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3" y="0"/>
                  </a:moveTo>
                  <a:cubicBezTo>
                    <a:pt x="2" y="1"/>
                    <a:pt x="1" y="2"/>
                    <a:pt x="0" y="4"/>
                  </a:cubicBezTo>
                  <a:cubicBezTo>
                    <a:pt x="3" y="8"/>
                    <a:pt x="3" y="8"/>
                    <a:pt x="3" y="8"/>
                  </a:cubicBezTo>
                  <a:cubicBezTo>
                    <a:pt x="4" y="7"/>
                    <a:pt x="5" y="6"/>
                    <a:pt x="5" y="6"/>
                  </a:cubicBezTo>
                  <a:cubicBezTo>
                    <a:pt x="5" y="5"/>
                    <a:pt x="5" y="5"/>
                    <a:pt x="5" y="5"/>
                  </a:cubicBezTo>
                  <a:cubicBezTo>
                    <a:pt x="5" y="5"/>
                    <a:pt x="5" y="5"/>
                    <a:pt x="5" y="5"/>
                  </a:cubicBezTo>
                  <a:cubicBezTo>
                    <a:pt x="6" y="5"/>
                    <a:pt x="7" y="4"/>
                    <a:pt x="7" y="4"/>
                  </a:cubicBezTo>
                  <a:cubicBezTo>
                    <a:pt x="3" y="0"/>
                    <a:pt x="3" y="0"/>
                    <a:pt x="3"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073">
              <a:extLst>
                <a:ext uri="{FF2B5EF4-FFF2-40B4-BE49-F238E27FC236}">
                  <a16:creationId xmlns:a16="http://schemas.microsoft.com/office/drawing/2014/main" id="{6596769E-E520-4263-8FE2-4D1BF279985B}"/>
                </a:ext>
              </a:extLst>
            </p:cNvPr>
            <p:cNvSpPr>
              <a:spLocks/>
            </p:cNvSpPr>
            <p:nvPr/>
          </p:nvSpPr>
          <p:spPr bwMode="auto">
            <a:xfrm>
              <a:off x="4801345" y="6241824"/>
              <a:ext cx="42564" cy="42564"/>
            </a:xfrm>
            <a:custGeom>
              <a:avLst/>
              <a:gdLst>
                <a:gd name="T0" fmla="*/ 4 w 8"/>
                <a:gd name="T1" fmla="*/ 0 h 8"/>
                <a:gd name="T2" fmla="*/ 0 w 8"/>
                <a:gd name="T3" fmla="*/ 4 h 8"/>
                <a:gd name="T4" fmla="*/ 4 w 8"/>
                <a:gd name="T5" fmla="*/ 8 h 8"/>
                <a:gd name="T6" fmla="*/ 8 w 8"/>
                <a:gd name="T7" fmla="*/ 4 h 8"/>
                <a:gd name="T8" fmla="*/ 4 w 8"/>
                <a:gd name="T9" fmla="*/ 0 h 8"/>
              </a:gdLst>
              <a:ahLst/>
              <a:cxnLst>
                <a:cxn ang="0">
                  <a:pos x="T0" y="T1"/>
                </a:cxn>
                <a:cxn ang="0">
                  <a:pos x="T2" y="T3"/>
                </a:cxn>
                <a:cxn ang="0">
                  <a:pos x="T4" y="T5"/>
                </a:cxn>
                <a:cxn ang="0">
                  <a:pos x="T6" y="T7"/>
                </a:cxn>
                <a:cxn ang="0">
                  <a:pos x="T8" y="T9"/>
                </a:cxn>
              </a:cxnLst>
              <a:rect l="0" t="0" r="r" b="b"/>
              <a:pathLst>
                <a:path w="8" h="8">
                  <a:moveTo>
                    <a:pt x="4" y="0"/>
                  </a:moveTo>
                  <a:cubicBezTo>
                    <a:pt x="3" y="2"/>
                    <a:pt x="2" y="3"/>
                    <a:pt x="0" y="4"/>
                  </a:cubicBezTo>
                  <a:cubicBezTo>
                    <a:pt x="4" y="8"/>
                    <a:pt x="4" y="8"/>
                    <a:pt x="4" y="8"/>
                  </a:cubicBezTo>
                  <a:cubicBezTo>
                    <a:pt x="6" y="7"/>
                    <a:pt x="7" y="6"/>
                    <a:pt x="8" y="4"/>
                  </a:cubicBezTo>
                  <a:cubicBezTo>
                    <a:pt x="4" y="0"/>
                    <a:pt x="4" y="0"/>
                    <a:pt x="4"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Oval 5074">
              <a:extLst>
                <a:ext uri="{FF2B5EF4-FFF2-40B4-BE49-F238E27FC236}">
                  <a16:creationId xmlns:a16="http://schemas.microsoft.com/office/drawing/2014/main" id="{D8A6CE1A-FE9F-40C3-BF85-3D8542CD07D4}"/>
                </a:ext>
              </a:extLst>
            </p:cNvPr>
            <p:cNvSpPr>
              <a:spLocks noChangeArrowheads="1"/>
            </p:cNvSpPr>
            <p:nvPr/>
          </p:nvSpPr>
          <p:spPr bwMode="auto">
            <a:xfrm>
              <a:off x="4595615" y="6036089"/>
              <a:ext cx="262488" cy="255391"/>
            </a:xfrm>
            <a:prstGeom prst="ellipse">
              <a:avLst/>
            </a:prstGeom>
            <a:solidFill>
              <a:srgbClr val="EAE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075">
              <a:extLst>
                <a:ext uri="{FF2B5EF4-FFF2-40B4-BE49-F238E27FC236}">
                  <a16:creationId xmlns:a16="http://schemas.microsoft.com/office/drawing/2014/main" id="{5B789EFC-3A44-4E98-948C-EAE3213A182A}"/>
                </a:ext>
              </a:extLst>
            </p:cNvPr>
            <p:cNvSpPr>
              <a:spLocks noEditPoints="1"/>
            </p:cNvSpPr>
            <p:nvPr/>
          </p:nvSpPr>
          <p:spPr bwMode="auto">
            <a:xfrm>
              <a:off x="4602707" y="6085750"/>
              <a:ext cx="14189" cy="21283"/>
            </a:xfrm>
            <a:custGeom>
              <a:avLst/>
              <a:gdLst>
                <a:gd name="T0" fmla="*/ 0 w 3"/>
                <a:gd name="T1" fmla="*/ 5 h 5"/>
                <a:gd name="T2" fmla="*/ 0 w 3"/>
                <a:gd name="T3" fmla="*/ 5 h 5"/>
                <a:gd name="T4" fmla="*/ 0 w 3"/>
                <a:gd name="T5" fmla="*/ 5 h 5"/>
                <a:gd name="T6" fmla="*/ 3 w 3"/>
                <a:gd name="T7" fmla="*/ 0 h 5"/>
                <a:gd name="T8" fmla="*/ 0 w 3"/>
                <a:gd name="T9" fmla="*/ 5 h 5"/>
                <a:gd name="T10" fmla="*/ 3 w 3"/>
                <a:gd name="T11" fmla="*/ 0 h 5"/>
                <a:gd name="T12" fmla="*/ 3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5"/>
                  </a:moveTo>
                  <a:cubicBezTo>
                    <a:pt x="0" y="5"/>
                    <a:pt x="0" y="5"/>
                    <a:pt x="0" y="5"/>
                  </a:cubicBezTo>
                  <a:cubicBezTo>
                    <a:pt x="0" y="5"/>
                    <a:pt x="0" y="5"/>
                    <a:pt x="0" y="5"/>
                  </a:cubicBezTo>
                  <a:moveTo>
                    <a:pt x="3" y="0"/>
                  </a:moveTo>
                  <a:cubicBezTo>
                    <a:pt x="2" y="1"/>
                    <a:pt x="1" y="3"/>
                    <a:pt x="0" y="5"/>
                  </a:cubicBezTo>
                  <a:cubicBezTo>
                    <a:pt x="1" y="3"/>
                    <a:pt x="2" y="1"/>
                    <a:pt x="3" y="0"/>
                  </a:cubicBezTo>
                  <a:cubicBezTo>
                    <a:pt x="3" y="0"/>
                    <a:pt x="3" y="0"/>
                    <a:pt x="3" y="0"/>
                  </a:cubicBezTo>
                </a:path>
              </a:pathLst>
            </a:custGeom>
            <a:solidFill>
              <a:srgbClr val="CD4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076">
              <a:extLst>
                <a:ext uri="{FF2B5EF4-FFF2-40B4-BE49-F238E27FC236}">
                  <a16:creationId xmlns:a16="http://schemas.microsoft.com/office/drawing/2014/main" id="{9A883855-9085-4DCC-807E-D7B67DBAA826}"/>
                </a:ext>
              </a:extLst>
            </p:cNvPr>
            <p:cNvSpPr>
              <a:spLocks noEditPoints="1"/>
            </p:cNvSpPr>
            <p:nvPr/>
          </p:nvSpPr>
          <p:spPr bwMode="auto">
            <a:xfrm>
              <a:off x="4595615" y="6163787"/>
              <a:ext cx="0" cy="7097"/>
            </a:xfrm>
            <a:custGeom>
              <a:avLst/>
              <a:gdLst>
                <a:gd name="T0" fmla="*/ 2 h 2"/>
                <a:gd name="T1" fmla="*/ 2 h 2"/>
                <a:gd name="T2" fmla="*/ 2 h 2"/>
                <a:gd name="T3" fmla="*/ 2 h 2"/>
                <a:gd name="T4" fmla="*/ 2 h 2"/>
                <a:gd name="T5" fmla="*/ 2 h 2"/>
                <a:gd name="T6" fmla="*/ 2 h 2"/>
                <a:gd name="T7" fmla="*/ 2 h 2"/>
                <a:gd name="T8" fmla="*/ 2 h 2"/>
                <a:gd name="T9" fmla="*/ 2 h 2"/>
                <a:gd name="T10" fmla="*/ 2 h 2"/>
                <a:gd name="T11" fmla="*/ 2 h 2"/>
                <a:gd name="T12" fmla="*/ 2 h 2"/>
                <a:gd name="T13" fmla="*/ 2 h 2"/>
                <a:gd name="T14" fmla="*/ 2 h 2"/>
                <a:gd name="T15" fmla="*/ 1 h 2"/>
                <a:gd name="T16" fmla="*/ 2 h 2"/>
                <a:gd name="T17" fmla="*/ 1 h 2"/>
                <a:gd name="T18" fmla="*/ 1 h 2"/>
                <a:gd name="T19" fmla="*/ 1 h 2"/>
                <a:gd name="T20" fmla="*/ 1 h 2"/>
                <a:gd name="T21" fmla="*/ 0 h 2"/>
                <a:gd name="T22" fmla="*/ 1 h 2"/>
                <a:gd name="T23"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Lst>
              <a:rect l="0" t="0" r="r" b="b"/>
              <a:pathLst>
                <a:path h="2">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1"/>
                    <a:pt x="0" y="2"/>
                  </a:cubicBezTo>
                  <a:cubicBezTo>
                    <a:pt x="0" y="1"/>
                    <a:pt x="0" y="1"/>
                    <a:pt x="0" y="1"/>
                  </a:cubicBezTo>
                  <a:moveTo>
                    <a:pt x="0" y="1"/>
                  </a:moveTo>
                  <a:cubicBezTo>
                    <a:pt x="0" y="1"/>
                    <a:pt x="0" y="1"/>
                    <a:pt x="0" y="1"/>
                  </a:cubicBezTo>
                  <a:cubicBezTo>
                    <a:pt x="0" y="1"/>
                    <a:pt x="0" y="1"/>
                    <a:pt x="0" y="1"/>
                  </a:cubicBezTo>
                  <a:moveTo>
                    <a:pt x="0" y="0"/>
                  </a:moveTo>
                  <a:cubicBezTo>
                    <a:pt x="0" y="0"/>
                    <a:pt x="0" y="1"/>
                    <a:pt x="0" y="1"/>
                  </a:cubicBezTo>
                  <a:cubicBezTo>
                    <a:pt x="0" y="1"/>
                    <a:pt x="0" y="0"/>
                    <a:pt x="0" y="0"/>
                  </a:cubicBezTo>
                </a:path>
              </a:pathLst>
            </a:custGeom>
            <a:solidFill>
              <a:srgbClr val="9946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5077">
              <a:extLst>
                <a:ext uri="{FF2B5EF4-FFF2-40B4-BE49-F238E27FC236}">
                  <a16:creationId xmlns:a16="http://schemas.microsoft.com/office/drawing/2014/main" id="{6850B246-183A-4047-8DF6-634FC8EC8E9E}"/>
                </a:ext>
              </a:extLst>
            </p:cNvPr>
            <p:cNvSpPr>
              <a:spLocks noEditPoints="1"/>
            </p:cNvSpPr>
            <p:nvPr/>
          </p:nvSpPr>
          <p:spPr bwMode="auto">
            <a:xfrm>
              <a:off x="4638180" y="6263105"/>
              <a:ext cx="35472" cy="21283"/>
            </a:xfrm>
            <a:custGeom>
              <a:avLst/>
              <a:gdLst>
                <a:gd name="T0" fmla="*/ 6 w 6"/>
                <a:gd name="T1" fmla="*/ 4 h 4"/>
                <a:gd name="T2" fmla="*/ 6 w 6"/>
                <a:gd name="T3" fmla="*/ 4 h 4"/>
                <a:gd name="T4" fmla="*/ 6 w 6"/>
                <a:gd name="T5" fmla="*/ 4 h 4"/>
                <a:gd name="T6" fmla="*/ 0 w 6"/>
                <a:gd name="T7" fmla="*/ 0 h 4"/>
                <a:gd name="T8" fmla="*/ 0 w 6"/>
                <a:gd name="T9" fmla="*/ 0 h 4"/>
                <a:gd name="T10" fmla="*/ 6 w 6"/>
                <a:gd name="T11" fmla="*/ 4 h 4"/>
                <a:gd name="T12" fmla="*/ 0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6" y="4"/>
                  </a:moveTo>
                  <a:cubicBezTo>
                    <a:pt x="6" y="4"/>
                    <a:pt x="6" y="4"/>
                    <a:pt x="6" y="4"/>
                  </a:cubicBezTo>
                  <a:cubicBezTo>
                    <a:pt x="6" y="4"/>
                    <a:pt x="6" y="4"/>
                    <a:pt x="6" y="4"/>
                  </a:cubicBezTo>
                  <a:moveTo>
                    <a:pt x="0" y="0"/>
                  </a:moveTo>
                  <a:cubicBezTo>
                    <a:pt x="0" y="0"/>
                    <a:pt x="0" y="0"/>
                    <a:pt x="0" y="0"/>
                  </a:cubicBezTo>
                  <a:cubicBezTo>
                    <a:pt x="2" y="2"/>
                    <a:pt x="4" y="3"/>
                    <a:pt x="6" y="4"/>
                  </a:cubicBezTo>
                  <a:cubicBezTo>
                    <a:pt x="4" y="3"/>
                    <a:pt x="2" y="2"/>
                    <a:pt x="0" y="0"/>
                  </a:cubicBezTo>
                </a:path>
              </a:pathLst>
            </a:custGeom>
            <a:solidFill>
              <a:srgbClr val="CD4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078">
              <a:extLst>
                <a:ext uri="{FF2B5EF4-FFF2-40B4-BE49-F238E27FC236}">
                  <a16:creationId xmlns:a16="http://schemas.microsoft.com/office/drawing/2014/main" id="{163F6144-EB5F-41C9-8C16-73A4C57075FD}"/>
                </a:ext>
              </a:extLst>
            </p:cNvPr>
            <p:cNvSpPr>
              <a:spLocks noEditPoints="1"/>
            </p:cNvSpPr>
            <p:nvPr/>
          </p:nvSpPr>
          <p:spPr bwMode="auto">
            <a:xfrm>
              <a:off x="4631083" y="6256012"/>
              <a:ext cx="7097" cy="7097"/>
            </a:xfrm>
            <a:custGeom>
              <a:avLst/>
              <a:gdLst>
                <a:gd name="T0" fmla="*/ 0 w 2"/>
                <a:gd name="T1" fmla="*/ 0 h 2"/>
                <a:gd name="T2" fmla="*/ 2 w 2"/>
                <a:gd name="T3" fmla="*/ 2 h 2"/>
                <a:gd name="T4" fmla="*/ 2 w 2"/>
                <a:gd name="T5" fmla="*/ 2 h 2"/>
                <a:gd name="T6" fmla="*/ 0 w 2"/>
                <a:gd name="T7" fmla="*/ 0 h 2"/>
                <a:gd name="T8" fmla="*/ 0 w 2"/>
                <a:gd name="T9" fmla="*/ 0 h 2"/>
                <a:gd name="T10" fmla="*/ 0 w 2"/>
                <a:gd name="T11" fmla="*/ 0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0"/>
                  </a:moveTo>
                  <a:cubicBezTo>
                    <a:pt x="1" y="1"/>
                    <a:pt x="2" y="2"/>
                    <a:pt x="2" y="2"/>
                  </a:cubicBezTo>
                  <a:cubicBezTo>
                    <a:pt x="2" y="2"/>
                    <a:pt x="2" y="2"/>
                    <a:pt x="2" y="2"/>
                  </a:cubicBezTo>
                  <a:cubicBezTo>
                    <a:pt x="2" y="2"/>
                    <a:pt x="1" y="1"/>
                    <a:pt x="0" y="0"/>
                  </a:cubicBezTo>
                  <a:moveTo>
                    <a:pt x="0" y="0"/>
                  </a:moveTo>
                  <a:cubicBezTo>
                    <a:pt x="0" y="0"/>
                    <a:pt x="0" y="0"/>
                    <a:pt x="0" y="0"/>
                  </a:cubicBezTo>
                  <a:cubicBezTo>
                    <a:pt x="0" y="0"/>
                    <a:pt x="0" y="0"/>
                    <a:pt x="0" y="0"/>
                  </a:cubicBezTo>
                </a:path>
              </a:pathLst>
            </a:custGeom>
            <a:solidFill>
              <a:srgbClr val="9946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5079">
              <a:extLst>
                <a:ext uri="{FF2B5EF4-FFF2-40B4-BE49-F238E27FC236}">
                  <a16:creationId xmlns:a16="http://schemas.microsoft.com/office/drawing/2014/main" id="{0E577277-EA68-4F86-B610-8DA869DD919B}"/>
                </a:ext>
              </a:extLst>
            </p:cNvPr>
            <p:cNvSpPr>
              <a:spLocks noEditPoints="1"/>
            </p:cNvSpPr>
            <p:nvPr/>
          </p:nvSpPr>
          <p:spPr bwMode="auto">
            <a:xfrm>
              <a:off x="4616896" y="6071561"/>
              <a:ext cx="14189" cy="14189"/>
            </a:xfrm>
            <a:custGeom>
              <a:avLst/>
              <a:gdLst>
                <a:gd name="T0" fmla="*/ 2 w 2"/>
                <a:gd name="T1" fmla="*/ 1 h 3"/>
                <a:gd name="T2" fmla="*/ 0 w 2"/>
                <a:gd name="T3" fmla="*/ 3 h 3"/>
                <a:gd name="T4" fmla="*/ 0 w 2"/>
                <a:gd name="T5" fmla="*/ 3 h 3"/>
                <a:gd name="T6" fmla="*/ 2 w 2"/>
                <a:gd name="T7" fmla="*/ 1 h 3"/>
                <a:gd name="T8" fmla="*/ 2 w 2"/>
                <a:gd name="T9" fmla="*/ 0 h 3"/>
                <a:gd name="T10" fmla="*/ 2 w 2"/>
                <a:gd name="T11" fmla="*/ 0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1"/>
                  </a:moveTo>
                  <a:cubicBezTo>
                    <a:pt x="2" y="1"/>
                    <a:pt x="1" y="2"/>
                    <a:pt x="0" y="3"/>
                  </a:cubicBezTo>
                  <a:cubicBezTo>
                    <a:pt x="0" y="3"/>
                    <a:pt x="0" y="3"/>
                    <a:pt x="0" y="3"/>
                  </a:cubicBezTo>
                  <a:cubicBezTo>
                    <a:pt x="1" y="2"/>
                    <a:pt x="2" y="1"/>
                    <a:pt x="2" y="1"/>
                  </a:cubicBezTo>
                  <a:moveTo>
                    <a:pt x="2" y="0"/>
                  </a:moveTo>
                  <a:cubicBezTo>
                    <a:pt x="2" y="0"/>
                    <a:pt x="2" y="0"/>
                    <a:pt x="2" y="0"/>
                  </a:cubicBezTo>
                  <a:cubicBezTo>
                    <a:pt x="2" y="0"/>
                    <a:pt x="2" y="0"/>
                    <a:pt x="2" y="0"/>
                  </a:cubicBezTo>
                </a:path>
              </a:pathLst>
            </a:custGeom>
            <a:solidFill>
              <a:srgbClr val="9946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5080">
              <a:extLst>
                <a:ext uri="{FF2B5EF4-FFF2-40B4-BE49-F238E27FC236}">
                  <a16:creationId xmlns:a16="http://schemas.microsoft.com/office/drawing/2014/main" id="{1DF4288A-E70D-430E-A3BE-692E1FA00250}"/>
                </a:ext>
              </a:extLst>
            </p:cNvPr>
            <p:cNvSpPr>
              <a:spLocks/>
            </p:cNvSpPr>
            <p:nvPr/>
          </p:nvSpPr>
          <p:spPr bwMode="auto">
            <a:xfrm>
              <a:off x="4595615" y="6036089"/>
              <a:ext cx="134790" cy="255391"/>
            </a:xfrm>
            <a:custGeom>
              <a:avLst/>
              <a:gdLst>
                <a:gd name="T0" fmla="*/ 25 w 26"/>
                <a:gd name="T1" fmla="*/ 0 h 51"/>
                <a:gd name="T2" fmla="*/ 9 w 26"/>
                <a:gd name="T3" fmla="*/ 6 h 51"/>
                <a:gd name="T4" fmla="*/ 7 w 26"/>
                <a:gd name="T5" fmla="*/ 7 h 51"/>
                <a:gd name="T6" fmla="*/ 7 w 26"/>
                <a:gd name="T7" fmla="*/ 7 h 51"/>
                <a:gd name="T8" fmla="*/ 7 w 26"/>
                <a:gd name="T9" fmla="*/ 8 h 51"/>
                <a:gd name="T10" fmla="*/ 5 w 26"/>
                <a:gd name="T11" fmla="*/ 10 h 51"/>
                <a:gd name="T12" fmla="*/ 2 w 26"/>
                <a:gd name="T13" fmla="*/ 15 h 51"/>
                <a:gd name="T14" fmla="*/ 2 w 26"/>
                <a:gd name="T15" fmla="*/ 15 h 51"/>
                <a:gd name="T16" fmla="*/ 2 w 26"/>
                <a:gd name="T17" fmla="*/ 15 h 51"/>
                <a:gd name="T18" fmla="*/ 0 w 26"/>
                <a:gd name="T19" fmla="*/ 25 h 51"/>
                <a:gd name="T20" fmla="*/ 0 w 26"/>
                <a:gd name="T21" fmla="*/ 26 h 51"/>
                <a:gd name="T22" fmla="*/ 0 w 26"/>
                <a:gd name="T23" fmla="*/ 26 h 51"/>
                <a:gd name="T24" fmla="*/ 0 w 26"/>
                <a:gd name="T25" fmla="*/ 26 h 51"/>
                <a:gd name="T26" fmla="*/ 0 w 26"/>
                <a:gd name="T27" fmla="*/ 26 h 51"/>
                <a:gd name="T28" fmla="*/ 0 w 26"/>
                <a:gd name="T29" fmla="*/ 27 h 51"/>
                <a:gd name="T30" fmla="*/ 0 w 26"/>
                <a:gd name="T31" fmla="*/ 27 h 51"/>
                <a:gd name="T32" fmla="*/ 0 w 26"/>
                <a:gd name="T33" fmla="*/ 27 h 51"/>
                <a:gd name="T34" fmla="*/ 0 w 26"/>
                <a:gd name="T35" fmla="*/ 27 h 51"/>
                <a:gd name="T36" fmla="*/ 0 w 26"/>
                <a:gd name="T37" fmla="*/ 27 h 51"/>
                <a:gd name="T38" fmla="*/ 0 w 26"/>
                <a:gd name="T39" fmla="*/ 27 h 51"/>
                <a:gd name="T40" fmla="*/ 0 w 26"/>
                <a:gd name="T41" fmla="*/ 27 h 51"/>
                <a:gd name="T42" fmla="*/ 0 w 26"/>
                <a:gd name="T43" fmla="*/ 27 h 51"/>
                <a:gd name="T44" fmla="*/ 0 w 26"/>
                <a:gd name="T45" fmla="*/ 27 h 51"/>
                <a:gd name="T46" fmla="*/ 0 w 26"/>
                <a:gd name="T47" fmla="*/ 27 h 51"/>
                <a:gd name="T48" fmla="*/ 0 w 26"/>
                <a:gd name="T49" fmla="*/ 27 h 51"/>
                <a:gd name="T50" fmla="*/ 6 w 26"/>
                <a:gd name="T51" fmla="*/ 42 h 51"/>
                <a:gd name="T52" fmla="*/ 7 w 26"/>
                <a:gd name="T53" fmla="*/ 43 h 51"/>
                <a:gd name="T54" fmla="*/ 7 w 26"/>
                <a:gd name="T55" fmla="*/ 43 h 51"/>
                <a:gd name="T56" fmla="*/ 7 w 26"/>
                <a:gd name="T57" fmla="*/ 43 h 51"/>
                <a:gd name="T58" fmla="*/ 9 w 26"/>
                <a:gd name="T59" fmla="*/ 45 h 51"/>
                <a:gd name="T60" fmla="*/ 15 w 26"/>
                <a:gd name="T61" fmla="*/ 49 h 51"/>
                <a:gd name="T62" fmla="*/ 15 w 26"/>
                <a:gd name="T63" fmla="*/ 49 h 51"/>
                <a:gd name="T64" fmla="*/ 15 w 26"/>
                <a:gd name="T65" fmla="*/ 49 h 51"/>
                <a:gd name="T66" fmla="*/ 25 w 26"/>
                <a:gd name="T67" fmla="*/ 51 h 51"/>
                <a:gd name="T68" fmla="*/ 26 w 26"/>
                <a:gd name="T69" fmla="*/ 51 h 51"/>
                <a:gd name="T70" fmla="*/ 26 w 26"/>
                <a:gd name="T71" fmla="*/ 0 h 51"/>
                <a:gd name="T72" fmla="*/ 25 w 26"/>
                <a:gd name="T7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51">
                  <a:moveTo>
                    <a:pt x="25" y="0"/>
                  </a:moveTo>
                  <a:cubicBezTo>
                    <a:pt x="19" y="0"/>
                    <a:pt x="13" y="2"/>
                    <a:pt x="9" y="6"/>
                  </a:cubicBezTo>
                  <a:cubicBezTo>
                    <a:pt x="8" y="7"/>
                    <a:pt x="8" y="7"/>
                    <a:pt x="7" y="7"/>
                  </a:cubicBezTo>
                  <a:cubicBezTo>
                    <a:pt x="7" y="7"/>
                    <a:pt x="7" y="7"/>
                    <a:pt x="7" y="7"/>
                  </a:cubicBezTo>
                  <a:cubicBezTo>
                    <a:pt x="7" y="7"/>
                    <a:pt x="7" y="7"/>
                    <a:pt x="7" y="8"/>
                  </a:cubicBezTo>
                  <a:cubicBezTo>
                    <a:pt x="7" y="8"/>
                    <a:pt x="6" y="9"/>
                    <a:pt x="5" y="10"/>
                  </a:cubicBezTo>
                  <a:cubicBezTo>
                    <a:pt x="4" y="11"/>
                    <a:pt x="3" y="13"/>
                    <a:pt x="2" y="15"/>
                  </a:cubicBezTo>
                  <a:cubicBezTo>
                    <a:pt x="2" y="15"/>
                    <a:pt x="2" y="15"/>
                    <a:pt x="2" y="15"/>
                  </a:cubicBezTo>
                  <a:cubicBezTo>
                    <a:pt x="2" y="15"/>
                    <a:pt x="2" y="15"/>
                    <a:pt x="2" y="15"/>
                  </a:cubicBezTo>
                  <a:cubicBezTo>
                    <a:pt x="1" y="18"/>
                    <a:pt x="0" y="22"/>
                    <a:pt x="0" y="25"/>
                  </a:cubicBezTo>
                  <a:cubicBezTo>
                    <a:pt x="0" y="25"/>
                    <a:pt x="0" y="26"/>
                    <a:pt x="0" y="26"/>
                  </a:cubicBezTo>
                  <a:cubicBezTo>
                    <a:pt x="0" y="26"/>
                    <a:pt x="0" y="26"/>
                    <a:pt x="0" y="26"/>
                  </a:cubicBezTo>
                  <a:cubicBezTo>
                    <a:pt x="0" y="26"/>
                    <a:pt x="0" y="26"/>
                    <a:pt x="0" y="26"/>
                  </a:cubicBezTo>
                  <a:cubicBezTo>
                    <a:pt x="0" y="26"/>
                    <a:pt x="0" y="26"/>
                    <a:pt x="0" y="26"/>
                  </a:cubicBezTo>
                  <a:cubicBezTo>
                    <a:pt x="0" y="26"/>
                    <a:pt x="0" y="26"/>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33"/>
                    <a:pt x="2" y="38"/>
                    <a:pt x="6" y="42"/>
                  </a:cubicBezTo>
                  <a:cubicBezTo>
                    <a:pt x="6" y="43"/>
                    <a:pt x="7" y="43"/>
                    <a:pt x="7" y="43"/>
                  </a:cubicBezTo>
                  <a:cubicBezTo>
                    <a:pt x="7" y="43"/>
                    <a:pt x="7" y="43"/>
                    <a:pt x="7" y="43"/>
                  </a:cubicBezTo>
                  <a:cubicBezTo>
                    <a:pt x="7" y="43"/>
                    <a:pt x="7" y="43"/>
                    <a:pt x="7" y="43"/>
                  </a:cubicBezTo>
                  <a:cubicBezTo>
                    <a:pt x="8" y="44"/>
                    <a:pt x="9" y="45"/>
                    <a:pt x="9" y="45"/>
                  </a:cubicBezTo>
                  <a:cubicBezTo>
                    <a:pt x="11" y="47"/>
                    <a:pt x="13" y="48"/>
                    <a:pt x="15" y="49"/>
                  </a:cubicBezTo>
                  <a:cubicBezTo>
                    <a:pt x="15" y="49"/>
                    <a:pt x="15" y="49"/>
                    <a:pt x="15" y="49"/>
                  </a:cubicBezTo>
                  <a:cubicBezTo>
                    <a:pt x="15" y="49"/>
                    <a:pt x="15" y="49"/>
                    <a:pt x="15" y="49"/>
                  </a:cubicBezTo>
                  <a:cubicBezTo>
                    <a:pt x="18" y="50"/>
                    <a:pt x="22" y="51"/>
                    <a:pt x="25" y="51"/>
                  </a:cubicBezTo>
                  <a:cubicBezTo>
                    <a:pt x="26" y="51"/>
                    <a:pt x="26" y="51"/>
                    <a:pt x="26" y="51"/>
                  </a:cubicBezTo>
                  <a:cubicBezTo>
                    <a:pt x="26" y="0"/>
                    <a:pt x="26" y="0"/>
                    <a:pt x="26" y="0"/>
                  </a:cubicBezTo>
                  <a:cubicBezTo>
                    <a:pt x="26" y="0"/>
                    <a:pt x="26" y="0"/>
                    <a:pt x="25" y="0"/>
                  </a:cubicBezTo>
                </a:path>
              </a:pathLst>
            </a:custGeom>
            <a:solidFill>
              <a:srgbClr val="CFCD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Rectangle 5081">
              <a:extLst>
                <a:ext uri="{FF2B5EF4-FFF2-40B4-BE49-F238E27FC236}">
                  <a16:creationId xmlns:a16="http://schemas.microsoft.com/office/drawing/2014/main" id="{AD2C886A-B357-4C6D-81ED-C897D63B798B}"/>
                </a:ext>
              </a:extLst>
            </p:cNvPr>
            <p:cNvSpPr>
              <a:spLocks noChangeArrowheads="1"/>
            </p:cNvSpPr>
            <p:nvPr/>
          </p:nvSpPr>
          <p:spPr bwMode="auto">
            <a:xfrm>
              <a:off x="4730401" y="5851643"/>
              <a:ext cx="468217" cy="35472"/>
            </a:xfrm>
            <a:prstGeom prst="rect">
              <a:avLst/>
            </a:prstGeom>
            <a:solidFill>
              <a:srgbClr val="3735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Rectangle 5082">
              <a:extLst>
                <a:ext uri="{FF2B5EF4-FFF2-40B4-BE49-F238E27FC236}">
                  <a16:creationId xmlns:a16="http://schemas.microsoft.com/office/drawing/2014/main" id="{C790A76D-A3D8-4FB2-9A61-E22F19BB9776}"/>
                </a:ext>
              </a:extLst>
            </p:cNvPr>
            <p:cNvSpPr>
              <a:spLocks noChangeArrowheads="1"/>
            </p:cNvSpPr>
            <p:nvPr/>
          </p:nvSpPr>
          <p:spPr bwMode="auto">
            <a:xfrm>
              <a:off x="4765873" y="5922583"/>
              <a:ext cx="361805" cy="35472"/>
            </a:xfrm>
            <a:prstGeom prst="rect">
              <a:avLst/>
            </a:prstGeom>
            <a:solidFill>
              <a:srgbClr val="3735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5083">
              <a:extLst>
                <a:ext uri="{FF2B5EF4-FFF2-40B4-BE49-F238E27FC236}">
                  <a16:creationId xmlns:a16="http://schemas.microsoft.com/office/drawing/2014/main" id="{EDC52490-DE64-4728-A1CC-064777A24172}"/>
                </a:ext>
              </a:extLst>
            </p:cNvPr>
            <p:cNvSpPr>
              <a:spLocks noEditPoints="1"/>
            </p:cNvSpPr>
            <p:nvPr/>
          </p:nvSpPr>
          <p:spPr bwMode="auto">
            <a:xfrm>
              <a:off x="5134773" y="6142506"/>
              <a:ext cx="141882" cy="92226"/>
            </a:xfrm>
            <a:custGeom>
              <a:avLst/>
              <a:gdLst>
                <a:gd name="T0" fmla="*/ 15 w 28"/>
                <a:gd name="T1" fmla="*/ 17 h 18"/>
                <a:gd name="T2" fmla="*/ 16 w 28"/>
                <a:gd name="T3" fmla="*/ 18 h 18"/>
                <a:gd name="T4" fmla="*/ 19 w 28"/>
                <a:gd name="T5" fmla="*/ 16 h 18"/>
                <a:gd name="T6" fmla="*/ 23 w 28"/>
                <a:gd name="T7" fmla="*/ 13 h 18"/>
                <a:gd name="T8" fmla="*/ 25 w 28"/>
                <a:gd name="T9" fmla="*/ 12 h 18"/>
                <a:gd name="T10" fmla="*/ 25 w 28"/>
                <a:gd name="T11" fmla="*/ 13 h 18"/>
                <a:gd name="T12" fmla="*/ 26 w 28"/>
                <a:gd name="T13" fmla="*/ 14 h 18"/>
                <a:gd name="T14" fmla="*/ 28 w 28"/>
                <a:gd name="T15" fmla="*/ 11 h 18"/>
                <a:gd name="T16" fmla="*/ 27 w 28"/>
                <a:gd name="T17" fmla="*/ 10 h 18"/>
                <a:gd name="T18" fmla="*/ 27 w 28"/>
                <a:gd name="T19" fmla="*/ 10 h 18"/>
                <a:gd name="T20" fmla="*/ 26 w 28"/>
                <a:gd name="T21" fmla="*/ 6 h 18"/>
                <a:gd name="T22" fmla="*/ 20 w 28"/>
                <a:gd name="T23" fmla="*/ 2 h 18"/>
                <a:gd name="T24" fmla="*/ 16 w 28"/>
                <a:gd name="T25" fmla="*/ 4 h 18"/>
                <a:gd name="T26" fmla="*/ 18 w 28"/>
                <a:gd name="T27" fmla="*/ 10 h 18"/>
                <a:gd name="T28" fmla="*/ 17 w 28"/>
                <a:gd name="T29" fmla="*/ 10 h 18"/>
                <a:gd name="T30" fmla="*/ 16 w 28"/>
                <a:gd name="T31" fmla="*/ 10 h 18"/>
                <a:gd name="T32" fmla="*/ 11 w 28"/>
                <a:gd name="T33" fmla="*/ 8 h 18"/>
                <a:gd name="T34" fmla="*/ 11 w 28"/>
                <a:gd name="T35" fmla="*/ 6 h 18"/>
                <a:gd name="T36" fmla="*/ 12 w 28"/>
                <a:gd name="T37" fmla="*/ 2 h 18"/>
                <a:gd name="T38" fmla="*/ 7 w 28"/>
                <a:gd name="T39" fmla="*/ 0 h 18"/>
                <a:gd name="T40" fmla="*/ 2 w 28"/>
                <a:gd name="T41" fmla="*/ 2 h 18"/>
                <a:gd name="T42" fmla="*/ 6 w 28"/>
                <a:gd name="T43" fmla="*/ 16 h 18"/>
                <a:gd name="T44" fmla="*/ 8 w 28"/>
                <a:gd name="T45" fmla="*/ 14 h 18"/>
                <a:gd name="T46" fmla="*/ 5 w 28"/>
                <a:gd name="T47" fmla="*/ 4 h 18"/>
                <a:gd name="T48" fmla="*/ 7 w 28"/>
                <a:gd name="T49" fmla="*/ 3 h 18"/>
                <a:gd name="T50" fmla="*/ 9 w 28"/>
                <a:gd name="T51" fmla="*/ 3 h 18"/>
                <a:gd name="T52" fmla="*/ 8 w 28"/>
                <a:gd name="T53" fmla="*/ 5 h 18"/>
                <a:gd name="T54" fmla="*/ 8 w 28"/>
                <a:gd name="T55" fmla="*/ 10 h 18"/>
                <a:gd name="T56" fmla="*/ 15 w 28"/>
                <a:gd name="T57" fmla="*/ 13 h 18"/>
                <a:gd name="T58" fmla="*/ 15 w 28"/>
                <a:gd name="T59" fmla="*/ 17 h 18"/>
                <a:gd name="T60" fmla="*/ 19 w 28"/>
                <a:gd name="T61" fmla="*/ 6 h 18"/>
                <a:gd name="T62" fmla="*/ 20 w 28"/>
                <a:gd name="T63" fmla="*/ 5 h 18"/>
                <a:gd name="T64" fmla="*/ 20 w 28"/>
                <a:gd name="T65" fmla="*/ 5 h 18"/>
                <a:gd name="T66" fmla="*/ 24 w 28"/>
                <a:gd name="T67" fmla="*/ 8 h 18"/>
                <a:gd name="T68" fmla="*/ 24 w 28"/>
                <a:gd name="T69" fmla="*/ 9 h 18"/>
                <a:gd name="T70" fmla="*/ 24 w 28"/>
                <a:gd name="T71" fmla="*/ 8 h 18"/>
                <a:gd name="T72" fmla="*/ 22 w 28"/>
                <a:gd name="T73" fmla="*/ 10 h 18"/>
                <a:gd name="T74" fmla="*/ 21 w 28"/>
                <a:gd name="T75" fmla="*/ 10 h 18"/>
                <a:gd name="T76" fmla="*/ 21 w 28"/>
                <a:gd name="T77" fmla="*/ 10 h 18"/>
                <a:gd name="T78" fmla="*/ 21 w 28"/>
                <a:gd name="T79" fmla="*/ 9 h 18"/>
                <a:gd name="T80" fmla="*/ 19 w 28"/>
                <a:gd name="T8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 h="18">
                  <a:moveTo>
                    <a:pt x="15" y="17"/>
                  </a:moveTo>
                  <a:cubicBezTo>
                    <a:pt x="15" y="18"/>
                    <a:pt x="15" y="18"/>
                    <a:pt x="16" y="18"/>
                  </a:cubicBezTo>
                  <a:cubicBezTo>
                    <a:pt x="17" y="18"/>
                    <a:pt x="18" y="17"/>
                    <a:pt x="19" y="16"/>
                  </a:cubicBezTo>
                  <a:cubicBezTo>
                    <a:pt x="23" y="13"/>
                    <a:pt x="23" y="13"/>
                    <a:pt x="23" y="13"/>
                  </a:cubicBezTo>
                  <a:cubicBezTo>
                    <a:pt x="24" y="13"/>
                    <a:pt x="24" y="13"/>
                    <a:pt x="25" y="12"/>
                  </a:cubicBezTo>
                  <a:cubicBezTo>
                    <a:pt x="25" y="13"/>
                    <a:pt x="25" y="13"/>
                    <a:pt x="25" y="13"/>
                  </a:cubicBezTo>
                  <a:cubicBezTo>
                    <a:pt x="26" y="14"/>
                    <a:pt x="26" y="14"/>
                    <a:pt x="26" y="14"/>
                  </a:cubicBezTo>
                  <a:cubicBezTo>
                    <a:pt x="28" y="11"/>
                    <a:pt x="28" y="11"/>
                    <a:pt x="28" y="11"/>
                  </a:cubicBezTo>
                  <a:cubicBezTo>
                    <a:pt x="27" y="10"/>
                    <a:pt x="27" y="10"/>
                    <a:pt x="27" y="10"/>
                  </a:cubicBezTo>
                  <a:cubicBezTo>
                    <a:pt x="27" y="10"/>
                    <a:pt x="27" y="10"/>
                    <a:pt x="27" y="10"/>
                  </a:cubicBezTo>
                  <a:cubicBezTo>
                    <a:pt x="27" y="9"/>
                    <a:pt x="27" y="7"/>
                    <a:pt x="26" y="6"/>
                  </a:cubicBezTo>
                  <a:cubicBezTo>
                    <a:pt x="25" y="4"/>
                    <a:pt x="22" y="2"/>
                    <a:pt x="20" y="2"/>
                  </a:cubicBezTo>
                  <a:cubicBezTo>
                    <a:pt x="18" y="2"/>
                    <a:pt x="17" y="3"/>
                    <a:pt x="16" y="4"/>
                  </a:cubicBezTo>
                  <a:cubicBezTo>
                    <a:pt x="16" y="6"/>
                    <a:pt x="17" y="9"/>
                    <a:pt x="18" y="10"/>
                  </a:cubicBezTo>
                  <a:cubicBezTo>
                    <a:pt x="17" y="10"/>
                    <a:pt x="17" y="10"/>
                    <a:pt x="17" y="10"/>
                  </a:cubicBezTo>
                  <a:cubicBezTo>
                    <a:pt x="17" y="10"/>
                    <a:pt x="17" y="10"/>
                    <a:pt x="16" y="10"/>
                  </a:cubicBezTo>
                  <a:cubicBezTo>
                    <a:pt x="12" y="9"/>
                    <a:pt x="11" y="8"/>
                    <a:pt x="11" y="8"/>
                  </a:cubicBezTo>
                  <a:cubicBezTo>
                    <a:pt x="10" y="8"/>
                    <a:pt x="11" y="7"/>
                    <a:pt x="11" y="6"/>
                  </a:cubicBezTo>
                  <a:cubicBezTo>
                    <a:pt x="12" y="5"/>
                    <a:pt x="12" y="3"/>
                    <a:pt x="12" y="2"/>
                  </a:cubicBezTo>
                  <a:cubicBezTo>
                    <a:pt x="11" y="0"/>
                    <a:pt x="9" y="0"/>
                    <a:pt x="7" y="0"/>
                  </a:cubicBezTo>
                  <a:cubicBezTo>
                    <a:pt x="4" y="0"/>
                    <a:pt x="3" y="1"/>
                    <a:pt x="2" y="2"/>
                  </a:cubicBezTo>
                  <a:cubicBezTo>
                    <a:pt x="0" y="6"/>
                    <a:pt x="5" y="14"/>
                    <a:pt x="6" y="16"/>
                  </a:cubicBezTo>
                  <a:cubicBezTo>
                    <a:pt x="8" y="14"/>
                    <a:pt x="8" y="14"/>
                    <a:pt x="8" y="14"/>
                  </a:cubicBezTo>
                  <a:cubicBezTo>
                    <a:pt x="6" y="11"/>
                    <a:pt x="4" y="5"/>
                    <a:pt x="5" y="4"/>
                  </a:cubicBezTo>
                  <a:cubicBezTo>
                    <a:pt x="5" y="3"/>
                    <a:pt x="6" y="3"/>
                    <a:pt x="7" y="3"/>
                  </a:cubicBezTo>
                  <a:cubicBezTo>
                    <a:pt x="8" y="3"/>
                    <a:pt x="9" y="3"/>
                    <a:pt x="9" y="3"/>
                  </a:cubicBezTo>
                  <a:cubicBezTo>
                    <a:pt x="9" y="4"/>
                    <a:pt x="8" y="4"/>
                    <a:pt x="8" y="5"/>
                  </a:cubicBezTo>
                  <a:cubicBezTo>
                    <a:pt x="8" y="6"/>
                    <a:pt x="7" y="8"/>
                    <a:pt x="8" y="10"/>
                  </a:cubicBezTo>
                  <a:cubicBezTo>
                    <a:pt x="9" y="11"/>
                    <a:pt x="11" y="12"/>
                    <a:pt x="15" y="13"/>
                  </a:cubicBezTo>
                  <a:cubicBezTo>
                    <a:pt x="13" y="16"/>
                    <a:pt x="14" y="17"/>
                    <a:pt x="15" y="17"/>
                  </a:cubicBezTo>
                  <a:close/>
                  <a:moveTo>
                    <a:pt x="19" y="6"/>
                  </a:moveTo>
                  <a:cubicBezTo>
                    <a:pt x="19" y="6"/>
                    <a:pt x="19" y="5"/>
                    <a:pt x="20" y="5"/>
                  </a:cubicBezTo>
                  <a:cubicBezTo>
                    <a:pt x="20" y="5"/>
                    <a:pt x="20" y="5"/>
                    <a:pt x="20" y="5"/>
                  </a:cubicBezTo>
                  <a:cubicBezTo>
                    <a:pt x="21" y="5"/>
                    <a:pt x="23" y="6"/>
                    <a:pt x="24" y="8"/>
                  </a:cubicBezTo>
                  <a:cubicBezTo>
                    <a:pt x="24" y="8"/>
                    <a:pt x="24" y="8"/>
                    <a:pt x="24" y="9"/>
                  </a:cubicBezTo>
                  <a:cubicBezTo>
                    <a:pt x="24" y="8"/>
                    <a:pt x="24" y="8"/>
                    <a:pt x="24" y="8"/>
                  </a:cubicBezTo>
                  <a:cubicBezTo>
                    <a:pt x="22" y="10"/>
                    <a:pt x="22" y="10"/>
                    <a:pt x="22" y="10"/>
                  </a:cubicBezTo>
                  <a:cubicBezTo>
                    <a:pt x="21" y="10"/>
                    <a:pt x="21" y="10"/>
                    <a:pt x="21" y="10"/>
                  </a:cubicBezTo>
                  <a:cubicBezTo>
                    <a:pt x="21" y="10"/>
                    <a:pt x="21" y="10"/>
                    <a:pt x="21" y="10"/>
                  </a:cubicBezTo>
                  <a:cubicBezTo>
                    <a:pt x="21" y="9"/>
                    <a:pt x="21" y="9"/>
                    <a:pt x="21" y="9"/>
                  </a:cubicBezTo>
                  <a:cubicBezTo>
                    <a:pt x="20" y="8"/>
                    <a:pt x="19" y="6"/>
                    <a:pt x="19" y="6"/>
                  </a:cubicBez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5084">
              <a:extLst>
                <a:ext uri="{FF2B5EF4-FFF2-40B4-BE49-F238E27FC236}">
                  <a16:creationId xmlns:a16="http://schemas.microsoft.com/office/drawing/2014/main" id="{455A5C20-1CCC-45E1-9C2A-27E54A95F0CE}"/>
                </a:ext>
              </a:extLst>
            </p:cNvPr>
            <p:cNvSpPr>
              <a:spLocks/>
            </p:cNvSpPr>
            <p:nvPr/>
          </p:nvSpPr>
          <p:spPr bwMode="auto">
            <a:xfrm>
              <a:off x="5226993" y="6213446"/>
              <a:ext cx="63848" cy="42564"/>
            </a:xfrm>
            <a:custGeom>
              <a:avLst/>
              <a:gdLst>
                <a:gd name="T0" fmla="*/ 13 w 13"/>
                <a:gd name="T1" fmla="*/ 4 h 9"/>
                <a:gd name="T2" fmla="*/ 13 w 13"/>
                <a:gd name="T3" fmla="*/ 1 h 9"/>
                <a:gd name="T4" fmla="*/ 0 w 13"/>
                <a:gd name="T5" fmla="*/ 7 h 9"/>
                <a:gd name="T6" fmla="*/ 2 w 13"/>
                <a:gd name="T7" fmla="*/ 9 h 9"/>
                <a:gd name="T8" fmla="*/ 13 w 13"/>
                <a:gd name="T9" fmla="*/ 4 h 9"/>
              </a:gdLst>
              <a:ahLst/>
              <a:cxnLst>
                <a:cxn ang="0">
                  <a:pos x="T0" y="T1"/>
                </a:cxn>
                <a:cxn ang="0">
                  <a:pos x="T2" y="T3"/>
                </a:cxn>
                <a:cxn ang="0">
                  <a:pos x="T4" y="T5"/>
                </a:cxn>
                <a:cxn ang="0">
                  <a:pos x="T6" y="T7"/>
                </a:cxn>
                <a:cxn ang="0">
                  <a:pos x="T8" y="T9"/>
                </a:cxn>
              </a:cxnLst>
              <a:rect l="0" t="0" r="r" b="b"/>
              <a:pathLst>
                <a:path w="13" h="9">
                  <a:moveTo>
                    <a:pt x="13" y="4"/>
                  </a:moveTo>
                  <a:cubicBezTo>
                    <a:pt x="13" y="1"/>
                    <a:pt x="13" y="1"/>
                    <a:pt x="13" y="1"/>
                  </a:cubicBezTo>
                  <a:cubicBezTo>
                    <a:pt x="5" y="0"/>
                    <a:pt x="0" y="7"/>
                    <a:pt x="0" y="7"/>
                  </a:cubicBezTo>
                  <a:cubicBezTo>
                    <a:pt x="2" y="9"/>
                    <a:pt x="2" y="9"/>
                    <a:pt x="2" y="9"/>
                  </a:cubicBezTo>
                  <a:cubicBezTo>
                    <a:pt x="2" y="9"/>
                    <a:pt x="6" y="3"/>
                    <a:pt x="13" y="4"/>
                  </a:cubicBez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矩形 1">
            <a:extLst>
              <a:ext uri="{FF2B5EF4-FFF2-40B4-BE49-F238E27FC236}">
                <a16:creationId xmlns:a16="http://schemas.microsoft.com/office/drawing/2014/main" id="{2CD961E7-B027-4695-A439-A77701B45E58}"/>
              </a:ext>
            </a:extLst>
          </p:cNvPr>
          <p:cNvSpPr/>
          <p:nvPr/>
        </p:nvSpPr>
        <p:spPr>
          <a:xfrm>
            <a:off x="3635896" y="4965367"/>
            <a:ext cx="2201244" cy="369332"/>
          </a:xfrm>
          <a:prstGeom prst="rect">
            <a:avLst/>
          </a:prstGeom>
        </p:spPr>
        <p:txBody>
          <a:bodyPr wrap="none">
            <a:spAutoFit/>
          </a:bodyPr>
          <a:lstStyle/>
          <a:p>
            <a:pPr fontAlgn="base"/>
            <a:r>
              <a:rPr lang="en-US" i="1" dirty="0">
                <a:solidFill>
                  <a:schemeClr val="bg1">
                    <a:lumMod val="65000"/>
                  </a:schemeClr>
                </a:solidFill>
                <a:latin typeface="Open Sans"/>
              </a:rPr>
              <a:t>Devils in the details.</a:t>
            </a:r>
            <a:endParaRPr lang="en-US" i="1" dirty="0">
              <a:solidFill>
                <a:schemeClr val="bg1">
                  <a:lumMod val="65000"/>
                </a:schemeClr>
              </a:solidFill>
              <a:effectLst/>
              <a:latin typeface="Open Sans"/>
            </a:endParaRPr>
          </a:p>
        </p:txBody>
      </p:sp>
    </p:spTree>
    <p:extLst>
      <p:ext uri="{BB962C8B-B14F-4D97-AF65-F5344CB8AC3E}">
        <p14:creationId xmlns:p14="http://schemas.microsoft.com/office/powerpoint/2010/main" val="938679121"/>
      </p:ext>
    </p:extLst>
  </p:cSld>
  <p:clrMapOvr>
    <a:masterClrMapping/>
  </p:clrMapOvr>
  <p:transition spd="med">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圆角矩形 13"/>
          <p:cNvSpPr/>
          <p:nvPr/>
        </p:nvSpPr>
        <p:spPr>
          <a:xfrm>
            <a:off x="3789056" y="1800248"/>
            <a:ext cx="4032448" cy="91510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332656"/>
            <a:ext cx="1441420"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选题背景和意义</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580856" y="2629558"/>
            <a:ext cx="1410415" cy="1410415"/>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虚尾箭头 8"/>
          <p:cNvSpPr/>
          <p:nvPr/>
        </p:nvSpPr>
        <p:spPr>
          <a:xfrm>
            <a:off x="3285000" y="2044490"/>
            <a:ext cx="648072" cy="390045"/>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3789056" y="2916586"/>
            <a:ext cx="4032448" cy="91510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3789056" y="4039713"/>
            <a:ext cx="4032448" cy="91510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虚尾箭头 28"/>
          <p:cNvSpPr/>
          <p:nvPr/>
        </p:nvSpPr>
        <p:spPr>
          <a:xfrm>
            <a:off x="3285000" y="3175687"/>
            <a:ext cx="648072" cy="390045"/>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虚尾箭头 29"/>
          <p:cNvSpPr/>
          <p:nvPr/>
        </p:nvSpPr>
        <p:spPr>
          <a:xfrm>
            <a:off x="3285000" y="4306884"/>
            <a:ext cx="648072" cy="390045"/>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8552" y="2471111"/>
            <a:ext cx="1728193" cy="1728193"/>
          </a:xfrm>
          <a:prstGeom prst="ellipse">
            <a:avLst/>
          </a:prstGeom>
          <a:noFill/>
          <a:ln>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a:stCxn id="17" idx="7"/>
            <a:endCxn id="9" idx="1"/>
          </p:cNvCxnSpPr>
          <p:nvPr/>
        </p:nvCxnSpPr>
        <p:spPr>
          <a:xfrm flipV="1">
            <a:off x="2893657" y="2239513"/>
            <a:ext cx="391343" cy="484686"/>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7" idx="5"/>
            <a:endCxn id="30" idx="1"/>
          </p:cNvCxnSpPr>
          <p:nvPr/>
        </p:nvCxnSpPr>
        <p:spPr>
          <a:xfrm>
            <a:off x="2893657" y="3946216"/>
            <a:ext cx="391343" cy="55569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550882" y="3136678"/>
            <a:ext cx="1523373"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背景和意义</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3895526" y="2101012"/>
            <a:ext cx="1107996"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可预报性问题</a:t>
            </a:r>
          </a:p>
        </p:txBody>
      </p:sp>
      <p:sp>
        <p:nvSpPr>
          <p:cNvPr id="49" name="TextBox 48"/>
          <p:cNvSpPr txBox="1"/>
          <p:nvPr/>
        </p:nvSpPr>
        <p:spPr>
          <a:xfrm>
            <a:off x="3914819" y="320250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实际效益</a:t>
            </a:r>
          </a:p>
        </p:txBody>
      </p:sp>
      <p:sp>
        <p:nvSpPr>
          <p:cNvPr id="50" name="TextBox 49"/>
          <p:cNvSpPr txBox="1"/>
          <p:nvPr/>
        </p:nvSpPr>
        <p:spPr>
          <a:xfrm>
            <a:off x="3922784" y="4343375"/>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交叉学科</a:t>
            </a:r>
          </a:p>
        </p:txBody>
      </p:sp>
      <p:sp>
        <p:nvSpPr>
          <p:cNvPr id="51" name="TextBox 50"/>
          <p:cNvSpPr txBox="1"/>
          <p:nvPr/>
        </p:nvSpPr>
        <p:spPr>
          <a:xfrm>
            <a:off x="5003522" y="2031695"/>
            <a:ext cx="2916183" cy="461665"/>
          </a:xfrm>
          <a:prstGeom prst="rect">
            <a:avLst/>
          </a:prstGeom>
          <a:noFill/>
        </p:spPr>
        <p:txBody>
          <a:bodyPr wrap="none"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ENSO</a:t>
            </a:r>
            <a:r>
              <a:rPr lang="zh-CN" altLang="en-US" sz="1200" dirty="0">
                <a:solidFill>
                  <a:schemeClr val="bg1"/>
                </a:solidFill>
                <a:latin typeface="微软雅黑" panose="020B0503020204020204" pitchFamily="34" charset="-122"/>
                <a:ea typeface="微软雅黑" panose="020B0503020204020204" pitchFamily="34" charset="-122"/>
              </a:rPr>
              <a:t>事件的可预报性研究一直是国内外</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学术界研究的热点问题。</a:t>
            </a:r>
          </a:p>
        </p:txBody>
      </p:sp>
      <p:sp>
        <p:nvSpPr>
          <p:cNvPr id="54" name="圆角矩形 53"/>
          <p:cNvSpPr/>
          <p:nvPr/>
        </p:nvSpPr>
        <p:spPr>
          <a:xfrm>
            <a:off x="4941302" y="1924186"/>
            <a:ext cx="45719" cy="6407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a:off x="4950328" y="3048882"/>
            <a:ext cx="45719" cy="6407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a:off x="4950328" y="4176512"/>
            <a:ext cx="45719" cy="6407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5031150" y="3146724"/>
            <a:ext cx="2762295" cy="461665"/>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获得目标观测敏感区，提高</a:t>
            </a:r>
            <a:r>
              <a:rPr lang="en-US" altLang="zh-CN" sz="1200" dirty="0">
                <a:solidFill>
                  <a:schemeClr val="bg1"/>
                </a:solidFill>
                <a:latin typeface="微软雅黑" panose="020B0503020204020204" pitchFamily="34" charset="-122"/>
                <a:ea typeface="微软雅黑" panose="020B0503020204020204" pitchFamily="34" charset="-122"/>
              </a:rPr>
              <a:t>ENSO</a:t>
            </a:r>
            <a:r>
              <a:rPr lang="zh-CN" altLang="en-US" sz="1200" dirty="0">
                <a:solidFill>
                  <a:schemeClr val="bg1"/>
                </a:solidFill>
                <a:latin typeface="微软雅黑" panose="020B0503020204020204" pitchFamily="34" charset="-122"/>
                <a:ea typeface="微软雅黑" panose="020B0503020204020204" pitchFamily="34" charset="-122"/>
              </a:rPr>
              <a:t>事件</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的可预报性。</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58" name="TextBox 57"/>
          <p:cNvSpPr txBox="1"/>
          <p:nvPr/>
        </p:nvSpPr>
        <p:spPr>
          <a:xfrm>
            <a:off x="5076056" y="4343375"/>
            <a:ext cx="2236510"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计算机科学 </a:t>
            </a:r>
            <a:r>
              <a:rPr lang="en-US" altLang="zh-CN" sz="1200" dirty="0">
                <a:solidFill>
                  <a:schemeClr val="bg1"/>
                </a:solidFill>
                <a:latin typeface="微软雅黑" panose="020B0503020204020204" pitchFamily="34" charset="-122"/>
                <a:ea typeface="微软雅黑" panose="020B0503020204020204" pitchFamily="34" charset="-122"/>
              </a:rPr>
              <a:t>&amp;&amp;</a:t>
            </a:r>
            <a:r>
              <a:rPr lang="zh-CN" altLang="en-US" sz="1200" dirty="0">
                <a:solidFill>
                  <a:schemeClr val="bg1"/>
                </a:solidFill>
                <a:latin typeface="微软雅黑" panose="020B0503020204020204" pitchFamily="34" charset="-122"/>
                <a:ea typeface="微软雅黑" panose="020B0503020204020204" pitchFamily="34" charset="-122"/>
              </a:rPr>
              <a:t> 大气海洋科学</a:t>
            </a:r>
          </a:p>
        </p:txBody>
      </p:sp>
    </p:spTree>
    <p:extLst>
      <p:ext uri="{BB962C8B-B14F-4D97-AF65-F5344CB8AC3E}">
        <p14:creationId xmlns:p14="http://schemas.microsoft.com/office/powerpoint/2010/main" val="2836619330"/>
      </p:ext>
    </p:extLst>
  </p:cSld>
  <p:clrMapOvr>
    <a:masterClrMapping/>
  </p:clrMapOvr>
  <p:transition spd="med">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33265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相关研究综述</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971600" y="1566132"/>
            <a:ext cx="4016356"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初始扰动（</a:t>
            </a:r>
            <a:r>
              <a:rPr lang="en-US" altLang="zh-CN" sz="2000" dirty="0">
                <a:latin typeface="微软雅黑" panose="020B0503020204020204" pitchFamily="34" charset="-122"/>
                <a:ea typeface="微软雅黑" panose="020B0503020204020204" pitchFamily="34" charset="-122"/>
              </a:rPr>
              <a:t>Initial P</a:t>
            </a:r>
            <a:r>
              <a:rPr lang="en-US" sz="2000" dirty="0">
                <a:latin typeface="微软雅黑" panose="020B0503020204020204" pitchFamily="34" charset="-122"/>
                <a:ea typeface="微软雅黑" panose="020B0503020204020204" pitchFamily="34" charset="-122"/>
              </a:rPr>
              <a:t>erturbation</a:t>
            </a:r>
            <a:r>
              <a:rPr lang="zh-CN" altLang="en-US" sz="2000" dirty="0">
                <a:latin typeface="微软雅黑" panose="020B0503020204020204" pitchFamily="34" charset="-122"/>
                <a:ea typeface="微软雅黑" panose="020B0503020204020204" pitchFamily="34" charset="-122"/>
              </a:rPr>
              <a:t>）</a:t>
            </a:r>
          </a:p>
        </p:txBody>
      </p:sp>
      <p:sp>
        <p:nvSpPr>
          <p:cNvPr id="62" name="TextBox 61"/>
          <p:cNvSpPr txBox="1"/>
          <p:nvPr/>
        </p:nvSpPr>
        <p:spPr>
          <a:xfrm>
            <a:off x="977461" y="2924944"/>
            <a:ext cx="417293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智能算法（</a:t>
            </a:r>
            <a:r>
              <a:rPr lang="en-US" altLang="zh-CN" sz="2000" dirty="0">
                <a:latin typeface="微软雅黑" panose="020B0503020204020204" pitchFamily="34" charset="-122"/>
                <a:ea typeface="微软雅黑" panose="020B0503020204020204" pitchFamily="34" charset="-122"/>
              </a:rPr>
              <a:t>Artificial Algorithm</a:t>
            </a:r>
            <a:r>
              <a:rPr lang="zh-CN" altLang="en-US" sz="2000" dirty="0">
                <a:latin typeface="微软雅黑" panose="020B0503020204020204" pitchFamily="34" charset="-122"/>
                <a:ea typeface="微软雅黑" panose="020B0503020204020204" pitchFamily="34" charset="-122"/>
              </a:rPr>
              <a:t>）</a:t>
            </a:r>
          </a:p>
        </p:txBody>
      </p:sp>
      <p:sp>
        <p:nvSpPr>
          <p:cNvPr id="23" name="TextBox 22"/>
          <p:cNvSpPr txBox="1"/>
          <p:nvPr/>
        </p:nvSpPr>
        <p:spPr>
          <a:xfrm>
            <a:off x="1001126" y="1973960"/>
            <a:ext cx="184731" cy="415498"/>
          </a:xfrm>
          <a:prstGeom prst="rect">
            <a:avLst/>
          </a:prstGeom>
          <a:noFill/>
        </p:spPr>
        <p:txBody>
          <a:bodyPr wrap="none" rtlCol="0">
            <a:spAutoFit/>
          </a:bodyPr>
          <a:lstStyle/>
          <a:p>
            <a:endParaRPr lang="zh-CN" altLang="en-US" sz="1050" dirty="0">
              <a:latin typeface="微软雅黑" panose="020B0503020204020204" pitchFamily="34" charset="-122"/>
              <a:ea typeface="微软雅黑" panose="020B0503020204020204" pitchFamily="34" charset="-122"/>
            </a:endParaRPr>
          </a:p>
          <a:p>
            <a:endParaRPr lang="zh-CN" altLang="en-US" sz="1050" dirty="0">
              <a:latin typeface="微软雅黑" panose="020B0503020204020204" pitchFamily="34" charset="-122"/>
              <a:ea typeface="微软雅黑" panose="020B0503020204020204" pitchFamily="34" charset="-122"/>
            </a:endParaRPr>
          </a:p>
        </p:txBody>
      </p:sp>
      <p:sp>
        <p:nvSpPr>
          <p:cNvPr id="66" name="TextBox 65"/>
          <p:cNvSpPr txBox="1"/>
          <p:nvPr/>
        </p:nvSpPr>
        <p:spPr>
          <a:xfrm>
            <a:off x="2119494" y="3421811"/>
            <a:ext cx="4036682" cy="646331"/>
          </a:xfrm>
          <a:prstGeom prst="rect">
            <a:avLst/>
          </a:prstGeom>
          <a:noFill/>
        </p:spPr>
        <p:txBody>
          <a:bodyPr wrap="none" rtlCol="0">
            <a:spAutoFit/>
          </a:bodyPr>
          <a:lstStyle/>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最优化问题的一种求解思路；</a:t>
            </a:r>
            <a:endParaRPr lang="en-US" altLang="zh-CN" sz="1200"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将智能算法应用于</a:t>
            </a:r>
            <a:r>
              <a:rPr lang="en-US" altLang="zh-CN" sz="1200" dirty="0">
                <a:latin typeface="微软雅黑" panose="020B0503020204020204" pitchFamily="34" charset="-122"/>
                <a:ea typeface="微软雅黑" panose="020B0503020204020204" pitchFamily="34" charset="-122"/>
              </a:rPr>
              <a:t>CNOP</a:t>
            </a:r>
            <a:r>
              <a:rPr lang="zh-CN" altLang="en-US" sz="1200" dirty="0">
                <a:latin typeface="微软雅黑" panose="020B0503020204020204" pitchFamily="34" charset="-122"/>
                <a:ea typeface="微软雅黑" panose="020B0503020204020204" pitchFamily="34" charset="-122"/>
              </a:rPr>
              <a:t>求解（本课题组相关工作）。</a:t>
            </a:r>
            <a:endParaRPr lang="en-US" altLang="zh-CN" sz="1200" dirty="0">
              <a:latin typeface="微软雅黑" panose="020B0503020204020204" pitchFamily="34" charset="-122"/>
              <a:ea typeface="微软雅黑" panose="020B0503020204020204" pitchFamily="34" charset="-122"/>
            </a:endParaRPr>
          </a:p>
        </p:txBody>
      </p:sp>
      <p:sp>
        <p:nvSpPr>
          <p:cNvPr id="41" name="TextBox 61">
            <a:extLst>
              <a:ext uri="{FF2B5EF4-FFF2-40B4-BE49-F238E27FC236}">
                <a16:creationId xmlns:a16="http://schemas.microsoft.com/office/drawing/2014/main" id="{0BC71808-54A6-4054-83C8-D2934E8E834C}"/>
              </a:ext>
            </a:extLst>
          </p:cNvPr>
          <p:cNvSpPr txBox="1"/>
          <p:nvPr/>
        </p:nvSpPr>
        <p:spPr>
          <a:xfrm>
            <a:off x="971600" y="4365104"/>
            <a:ext cx="3521605"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气候模式（</a:t>
            </a:r>
            <a:r>
              <a:rPr lang="en-US" altLang="zh-CN" sz="2000" dirty="0">
                <a:latin typeface="微软雅黑" panose="020B0503020204020204" pitchFamily="34" charset="-122"/>
                <a:ea typeface="微软雅黑" panose="020B0503020204020204" pitchFamily="34" charset="-122"/>
              </a:rPr>
              <a:t>Climate Model</a:t>
            </a:r>
            <a:r>
              <a:rPr lang="zh-CN" altLang="en-US" sz="2000" dirty="0">
                <a:latin typeface="微软雅黑" panose="020B0503020204020204" pitchFamily="34" charset="-122"/>
                <a:ea typeface="微软雅黑" panose="020B0503020204020204" pitchFamily="34" charset="-122"/>
              </a:rPr>
              <a:t>）</a:t>
            </a:r>
          </a:p>
        </p:txBody>
      </p:sp>
      <p:sp>
        <p:nvSpPr>
          <p:cNvPr id="51" name="TextBox 65">
            <a:extLst>
              <a:ext uri="{FF2B5EF4-FFF2-40B4-BE49-F238E27FC236}">
                <a16:creationId xmlns:a16="http://schemas.microsoft.com/office/drawing/2014/main" id="{BA67980A-A26E-45C6-B6CD-D26B985B4168}"/>
              </a:ext>
            </a:extLst>
          </p:cNvPr>
          <p:cNvSpPr txBox="1"/>
          <p:nvPr/>
        </p:nvSpPr>
        <p:spPr>
          <a:xfrm>
            <a:off x="2119494" y="4870901"/>
            <a:ext cx="3127779" cy="646331"/>
          </a:xfrm>
          <a:prstGeom prst="rect">
            <a:avLst/>
          </a:prstGeom>
          <a:noFill/>
        </p:spPr>
        <p:txBody>
          <a:bodyPr wrap="none" rtlCol="0">
            <a:spAutoFit/>
          </a:bodyPr>
          <a:lstStyle/>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对气候变化的一种数值模拟；</a:t>
            </a:r>
            <a:endParaRPr lang="en-US" altLang="zh-CN" sz="1200"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各模式间相互作用，海量计算得到结果。</a:t>
            </a:r>
            <a:endParaRPr lang="en-US" altLang="zh-CN" sz="1200" dirty="0">
              <a:latin typeface="微软雅黑" panose="020B0503020204020204" pitchFamily="34" charset="-122"/>
              <a:ea typeface="微软雅黑" panose="020B0503020204020204" pitchFamily="34" charset="-122"/>
            </a:endParaRPr>
          </a:p>
        </p:txBody>
      </p:sp>
      <p:sp>
        <p:nvSpPr>
          <p:cNvPr id="54" name="TextBox 65">
            <a:extLst>
              <a:ext uri="{FF2B5EF4-FFF2-40B4-BE49-F238E27FC236}">
                <a16:creationId xmlns:a16="http://schemas.microsoft.com/office/drawing/2014/main" id="{02AE4DDF-D462-4148-BAC7-DB93F3D3DD21}"/>
              </a:ext>
            </a:extLst>
          </p:cNvPr>
          <p:cNvSpPr txBox="1"/>
          <p:nvPr/>
        </p:nvSpPr>
        <p:spPr>
          <a:xfrm>
            <a:off x="2119494" y="2077704"/>
            <a:ext cx="5737468" cy="646331"/>
          </a:xfrm>
          <a:prstGeom prst="rect">
            <a:avLst/>
          </a:prstGeom>
          <a:noFill/>
        </p:spPr>
        <p:txBody>
          <a:bodyPr wrap="none" rtlCol="0">
            <a:spAutoFit/>
          </a:bodyPr>
          <a:lstStyle/>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线性（奇异向量，</a:t>
            </a:r>
            <a:r>
              <a:rPr lang="en-US" altLang="zh-CN" sz="1200" dirty="0">
                <a:latin typeface="微软雅黑" panose="020B0503020204020204" pitchFamily="34" charset="-122"/>
                <a:ea typeface="微软雅黑" panose="020B0503020204020204" pitchFamily="34" charset="-122"/>
              </a:rPr>
              <a:t>SV</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-&gt;</a:t>
            </a:r>
            <a:r>
              <a:rPr lang="zh-CN" altLang="en-US" sz="1200" dirty="0">
                <a:latin typeface="微软雅黑" panose="020B0503020204020204" pitchFamily="34" charset="-122"/>
                <a:ea typeface="微软雅黑" panose="020B0503020204020204" pitchFamily="34" charset="-122"/>
              </a:rPr>
              <a:t>非线性（</a:t>
            </a:r>
            <a:r>
              <a:rPr lang="en-US" altLang="zh-CN" sz="1200" dirty="0">
                <a:latin typeface="微软雅黑" panose="020B0503020204020204" pitchFamily="34" charset="-122"/>
                <a:ea typeface="微软雅黑" panose="020B0503020204020204" pitchFamily="34" charset="-122"/>
              </a:rPr>
              <a:t>CNOP</a:t>
            </a:r>
            <a:r>
              <a:rPr lang="zh-CN" altLang="en-US" sz="1200" dirty="0">
                <a:latin typeface="微软雅黑" panose="020B0503020204020204" pitchFamily="34" charset="-122"/>
                <a:ea typeface="微软雅黑" panose="020B0503020204020204" pitchFamily="34" charset="-122"/>
              </a:rPr>
              <a:t>方法，</a:t>
            </a:r>
            <a:r>
              <a:rPr lang="en-US" altLang="zh-CN" sz="1200" dirty="0">
                <a:latin typeface="微软雅黑" panose="020B0503020204020204" pitchFamily="34" charset="-122"/>
                <a:ea typeface="微软雅黑" panose="020B0503020204020204" pitchFamily="34" charset="-122"/>
              </a:rPr>
              <a:t> 2003</a:t>
            </a:r>
            <a:r>
              <a:rPr lang="zh-CN" altLang="en-US" sz="1200" dirty="0">
                <a:latin typeface="微软雅黑" panose="020B0503020204020204" pitchFamily="34" charset="-122"/>
                <a:ea typeface="微软雅黑" panose="020B0503020204020204" pitchFamily="34" charset="-122"/>
              </a:rPr>
              <a:t>年提出，一直在发展）；</a:t>
            </a:r>
            <a:endParaRPr lang="en-US" altLang="zh-CN" sz="1200"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预报时刻具有最大非线性发展。</a:t>
            </a:r>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4344202"/>
      </p:ext>
    </p:extLst>
  </p:cSld>
  <p:clrMapOvr>
    <a:masterClrMapping/>
  </p:clrMapOvr>
  <p:transition spd="med">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4615" y="-6610"/>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AA6D2C9-5976-422B-A661-AF060040B2E2}"/>
              </a:ext>
            </a:extLst>
          </p:cNvPr>
          <p:cNvSpPr/>
          <p:nvPr/>
        </p:nvSpPr>
        <p:spPr>
          <a:xfrm>
            <a:off x="827584" y="1752856"/>
            <a:ext cx="8136904" cy="369332"/>
          </a:xfrm>
          <a:prstGeom prst="rect">
            <a:avLst/>
          </a:prstGeom>
        </p:spPr>
        <p:txBody>
          <a:bodyPr wrap="square">
            <a:spAutoFit/>
          </a:bodyPr>
          <a:lstStyle/>
          <a:p>
            <a:r>
              <a:rPr lang="en-US" u="sng" dirty="0">
                <a:solidFill>
                  <a:srgbClr val="FF0000"/>
                </a:solidFill>
                <a:latin typeface="微软雅黑" panose="020B0503020204020204" pitchFamily="34" charset="-122"/>
                <a:ea typeface="微软雅黑" panose="020B0503020204020204" pitchFamily="34" charset="-122"/>
              </a:rPr>
              <a:t>CTS-</a:t>
            </a:r>
            <a:r>
              <a:rPr lang="en-US" u="sng" dirty="0" err="1">
                <a:solidFill>
                  <a:srgbClr val="FF0000"/>
                </a:solidFill>
                <a:latin typeface="微软雅黑" panose="020B0503020204020204" pitchFamily="34" charset="-122"/>
                <a:ea typeface="微软雅黑" panose="020B0503020204020204" pitchFamily="34" charset="-122"/>
              </a:rPr>
              <a:t>SS</a:t>
            </a:r>
            <a:r>
              <a:rPr lang="en-US" dirty="0" err="1">
                <a:latin typeface="微软雅黑" panose="020B0503020204020204" pitchFamily="34" charset="-122"/>
                <a:ea typeface="微软雅黑" panose="020B0503020204020204" pitchFamily="34" charset="-122"/>
              </a:rPr>
              <a:t>求解</a:t>
            </a:r>
            <a:r>
              <a:rPr lang="en-US" u="sng" dirty="0" err="1">
                <a:solidFill>
                  <a:srgbClr val="FF0000"/>
                </a:solidFill>
                <a:latin typeface="微软雅黑" panose="020B0503020204020204" pitchFamily="34" charset="-122"/>
                <a:ea typeface="微软雅黑" panose="020B0503020204020204" pitchFamily="34" charset="-122"/>
              </a:rPr>
              <a:t>GFDL</a:t>
            </a:r>
            <a:r>
              <a:rPr lang="en-US" u="sng" dirty="0">
                <a:solidFill>
                  <a:srgbClr val="FF0000"/>
                </a:solidFill>
                <a:latin typeface="微软雅黑" panose="020B0503020204020204" pitchFamily="34" charset="-122"/>
                <a:ea typeface="微软雅黑" panose="020B0503020204020204" pitchFamily="34" charset="-122"/>
              </a:rPr>
              <a:t> </a:t>
            </a:r>
            <a:r>
              <a:rPr lang="en-US" u="sng" dirty="0" err="1">
                <a:solidFill>
                  <a:srgbClr val="FF0000"/>
                </a:solidFill>
                <a:latin typeface="微软雅黑" panose="020B0503020204020204" pitchFamily="34" charset="-122"/>
                <a:ea typeface="微软雅黑" panose="020B0503020204020204" pitchFamily="34" charset="-122"/>
              </a:rPr>
              <a:t>CM</a:t>
            </a:r>
            <a:r>
              <a:rPr lang="en-US" dirty="0" err="1">
                <a:latin typeface="微软雅黑" panose="020B0503020204020204" pitchFamily="34" charset="-122"/>
                <a:ea typeface="微软雅黑" panose="020B0503020204020204" pitchFamily="34" charset="-122"/>
              </a:rPr>
              <a:t>模式</a:t>
            </a:r>
            <a:r>
              <a:rPr lang="en-US" u="sng" dirty="0" err="1">
                <a:solidFill>
                  <a:srgbClr val="FF0000"/>
                </a:solidFill>
                <a:latin typeface="微软雅黑" panose="020B0503020204020204" pitchFamily="34" charset="-122"/>
                <a:ea typeface="微软雅黑" panose="020B0503020204020204" pitchFamily="34" charset="-122"/>
              </a:rPr>
              <a:t>CNOP</a:t>
            </a:r>
            <a:r>
              <a:rPr lang="en-US" dirty="0" err="1">
                <a:latin typeface="微软雅黑" panose="020B0503020204020204" pitchFamily="34" charset="-122"/>
                <a:ea typeface="微软雅黑" panose="020B0503020204020204" pitchFamily="34" charset="-122"/>
              </a:rPr>
              <a:t>及其在</a:t>
            </a:r>
            <a:r>
              <a:rPr lang="en-US" u="sng" dirty="0" err="1">
                <a:solidFill>
                  <a:srgbClr val="FF0000"/>
                </a:solidFill>
                <a:latin typeface="微软雅黑" panose="020B0503020204020204" pitchFamily="34" charset="-122"/>
                <a:ea typeface="微软雅黑" panose="020B0503020204020204" pitchFamily="34" charset="-122"/>
              </a:rPr>
              <a:t>ENSO事件最快增长初始误差</a:t>
            </a:r>
            <a:r>
              <a:rPr lang="en-US" dirty="0" err="1">
                <a:latin typeface="微软雅黑" panose="020B0503020204020204" pitchFamily="34" charset="-122"/>
                <a:ea typeface="微软雅黑" panose="020B0503020204020204" pitchFamily="34" charset="-122"/>
              </a:rPr>
              <a:t>中的应用</a:t>
            </a:r>
            <a:endParaRPr lang="en-US" dirty="0"/>
          </a:p>
        </p:txBody>
      </p:sp>
      <p:sp>
        <p:nvSpPr>
          <p:cNvPr id="27" name="TextBox 7">
            <a:extLst>
              <a:ext uri="{FF2B5EF4-FFF2-40B4-BE49-F238E27FC236}">
                <a16:creationId xmlns:a16="http://schemas.microsoft.com/office/drawing/2014/main" id="{FE1C372A-1ED4-4CDC-B790-1F78510B9C62}"/>
              </a:ext>
            </a:extLst>
          </p:cNvPr>
          <p:cNvSpPr txBox="1"/>
          <p:nvPr/>
        </p:nvSpPr>
        <p:spPr>
          <a:xfrm>
            <a:off x="6804248" y="33265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相关概念介绍</a:t>
            </a:r>
          </a:p>
        </p:txBody>
      </p:sp>
      <p:cxnSp>
        <p:nvCxnSpPr>
          <p:cNvPr id="32" name="直接箭头连接符 31">
            <a:extLst>
              <a:ext uri="{FF2B5EF4-FFF2-40B4-BE49-F238E27FC236}">
                <a16:creationId xmlns:a16="http://schemas.microsoft.com/office/drawing/2014/main" id="{CC8EC2C4-01DD-4697-B494-A1E1A9A14F47}"/>
              </a:ext>
            </a:extLst>
          </p:cNvPr>
          <p:cNvCxnSpPr>
            <a:cxnSpLocks/>
          </p:cNvCxnSpPr>
          <p:nvPr/>
        </p:nvCxnSpPr>
        <p:spPr>
          <a:xfrm>
            <a:off x="1403648" y="2072246"/>
            <a:ext cx="0" cy="516778"/>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C3C9D9A9-4FBD-45FC-AD11-95E1F034FABF}"/>
              </a:ext>
            </a:extLst>
          </p:cNvPr>
          <p:cNvCxnSpPr>
            <a:cxnSpLocks/>
          </p:cNvCxnSpPr>
          <p:nvPr/>
        </p:nvCxnSpPr>
        <p:spPr>
          <a:xfrm>
            <a:off x="2718629" y="2082094"/>
            <a:ext cx="0" cy="264141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E738DA61-C26B-44AC-9C33-7C586BAA6442}"/>
              </a:ext>
            </a:extLst>
          </p:cNvPr>
          <p:cNvCxnSpPr>
            <a:cxnSpLocks/>
          </p:cNvCxnSpPr>
          <p:nvPr/>
        </p:nvCxnSpPr>
        <p:spPr>
          <a:xfrm flipH="1">
            <a:off x="4063142" y="2072246"/>
            <a:ext cx="1" cy="9794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04FFC272-FAA7-4626-B9A0-8CFE571CB7E8}"/>
              </a:ext>
            </a:extLst>
          </p:cNvPr>
          <p:cNvCxnSpPr>
            <a:cxnSpLocks/>
          </p:cNvCxnSpPr>
          <p:nvPr/>
        </p:nvCxnSpPr>
        <p:spPr>
          <a:xfrm>
            <a:off x="6660232" y="2072246"/>
            <a:ext cx="0" cy="1958958"/>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圆角矩形 24">
            <a:extLst>
              <a:ext uri="{FF2B5EF4-FFF2-40B4-BE49-F238E27FC236}">
                <a16:creationId xmlns:a16="http://schemas.microsoft.com/office/drawing/2014/main" id="{C8729CE6-C307-42CB-9901-07527381FAB2}"/>
              </a:ext>
            </a:extLst>
          </p:cNvPr>
          <p:cNvSpPr/>
          <p:nvPr/>
        </p:nvSpPr>
        <p:spPr>
          <a:xfrm>
            <a:off x="481838" y="2661838"/>
            <a:ext cx="1843619" cy="1217254"/>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改进的连续禁忌搜索</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寻优方法</a:t>
            </a:r>
            <a:r>
              <a:rPr lang="en-US" altLang="zh-CN" sz="1400" dirty="0">
                <a:solidFill>
                  <a:schemeClr val="tx1"/>
                </a:solidFill>
                <a:latin typeface="微软雅黑" panose="020B0503020204020204" pitchFamily="34" charset="-122"/>
                <a:ea typeface="微软雅黑" panose="020B0503020204020204" pitchFamily="34" charset="-122"/>
              </a:rPr>
              <a:t>)</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51" name="圆角矩形 24">
            <a:extLst>
              <a:ext uri="{FF2B5EF4-FFF2-40B4-BE49-F238E27FC236}">
                <a16:creationId xmlns:a16="http://schemas.microsoft.com/office/drawing/2014/main" id="{96082CC1-8126-4D17-869D-F40976CDEF5B}"/>
              </a:ext>
            </a:extLst>
          </p:cNvPr>
          <p:cNvSpPr/>
          <p:nvPr/>
        </p:nvSpPr>
        <p:spPr>
          <a:xfrm>
            <a:off x="1796819" y="4798698"/>
            <a:ext cx="1843619" cy="1217254"/>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气候模式，用于模拟气候态发展（求解环境）</a:t>
            </a:r>
          </a:p>
        </p:txBody>
      </p:sp>
      <p:sp>
        <p:nvSpPr>
          <p:cNvPr id="52" name="圆角矩形 24">
            <a:extLst>
              <a:ext uri="{FF2B5EF4-FFF2-40B4-BE49-F238E27FC236}">
                <a16:creationId xmlns:a16="http://schemas.microsoft.com/office/drawing/2014/main" id="{ED16B0DE-82E7-41D4-B044-A51EFCA392E1}"/>
              </a:ext>
            </a:extLst>
          </p:cNvPr>
          <p:cNvSpPr/>
          <p:nvPr/>
        </p:nvSpPr>
        <p:spPr>
          <a:xfrm>
            <a:off x="3141333" y="3121641"/>
            <a:ext cx="1843619" cy="1217254"/>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条件非线性最优扰动（求解方法）</a:t>
            </a:r>
          </a:p>
        </p:txBody>
      </p:sp>
      <p:sp>
        <p:nvSpPr>
          <p:cNvPr id="53" name="圆角矩形 24">
            <a:extLst>
              <a:ext uri="{FF2B5EF4-FFF2-40B4-BE49-F238E27FC236}">
                <a16:creationId xmlns:a16="http://schemas.microsoft.com/office/drawing/2014/main" id="{03B6EDBA-56AB-45A1-9AB6-95BEDCF4F9F9}"/>
              </a:ext>
            </a:extLst>
          </p:cNvPr>
          <p:cNvSpPr/>
          <p:nvPr/>
        </p:nvSpPr>
        <p:spPr>
          <a:xfrm>
            <a:off x="5738422" y="4156782"/>
            <a:ext cx="1843619" cy="1217254"/>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厄尔尼诺</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南方涛动现象（求解问题）</a:t>
            </a:r>
          </a:p>
        </p:txBody>
      </p:sp>
    </p:spTree>
    <p:extLst>
      <p:ext uri="{BB962C8B-B14F-4D97-AF65-F5344CB8AC3E}">
        <p14:creationId xmlns:p14="http://schemas.microsoft.com/office/powerpoint/2010/main" val="2829476139"/>
      </p:ext>
    </p:extLst>
  </p:cSld>
  <p:clrMapOvr>
    <a:masterClrMapping/>
  </p:clrMapOvr>
  <p:transition spd="med">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0" y="2132856"/>
            <a:ext cx="291581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790072"/>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286016"/>
            <a:ext cx="3416320"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实验难点与解决方案</a:t>
            </a:r>
          </a:p>
        </p:txBody>
      </p:sp>
      <p:sp>
        <p:nvSpPr>
          <p:cNvPr id="16" name="TextBox 15"/>
          <p:cNvSpPr txBox="1"/>
          <p:nvPr/>
        </p:nvSpPr>
        <p:spPr>
          <a:xfrm>
            <a:off x="4729514" y="2844657"/>
            <a:ext cx="1608133" cy="738664"/>
          </a:xfrm>
          <a:prstGeom prst="rect">
            <a:avLst/>
          </a:prstGeom>
          <a:noFill/>
        </p:spPr>
        <p:txBody>
          <a:bodyPr wrap="none" rtlCol="0">
            <a:spAutoFit/>
          </a:bodyPr>
          <a:lstStyle/>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主要实验难点</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解决方案</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7" name="燕尾形 16"/>
          <p:cNvSpPr/>
          <p:nvPr/>
        </p:nvSpPr>
        <p:spPr>
          <a:xfrm>
            <a:off x="4101237" y="2475618"/>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1" name="图片 10"/>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556448" y="2598056"/>
            <a:ext cx="1025055" cy="1050028"/>
          </a:xfrm>
          <a:prstGeom prst="rect">
            <a:avLst/>
          </a:prstGeom>
        </p:spPr>
      </p:pic>
    </p:spTree>
    <p:extLst>
      <p:ext uri="{BB962C8B-B14F-4D97-AF65-F5344CB8AC3E}">
        <p14:creationId xmlns:p14="http://schemas.microsoft.com/office/powerpoint/2010/main" val="3072424904"/>
      </p:ext>
    </p:extLst>
  </p:cSld>
  <p:clrMapOvr>
    <a:masterClrMapping/>
  </p:clrMapOvr>
  <p:transition spd="med">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主要实验难点</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实验难点与解决方案</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6"/>
          <p:cNvSpPr txBox="1"/>
          <p:nvPr/>
        </p:nvSpPr>
        <p:spPr>
          <a:xfrm>
            <a:off x="1914471" y="2862165"/>
            <a:ext cx="1119798"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en-US" altLang="zh-CN" sz="1800" kern="0" dirty="0">
                <a:solidFill>
                  <a:schemeClr val="tx2">
                    <a:lumMod val="75000"/>
                  </a:schemeClr>
                </a:solidFill>
                <a:latin typeface="微软雅黑" panose="020B0503020204020204" pitchFamily="34" charset="-122"/>
                <a:ea typeface="微软雅黑" panose="020B0503020204020204" pitchFamily="34" charset="-122"/>
              </a:rPr>
              <a:t>1.</a:t>
            </a:r>
            <a:r>
              <a:rPr lang="zh-CN" altLang="en-US" sz="1800" kern="0" dirty="0">
                <a:solidFill>
                  <a:schemeClr val="tx2">
                    <a:lumMod val="75000"/>
                  </a:schemeClr>
                </a:solidFill>
                <a:latin typeface="微软雅黑" panose="020B0503020204020204" pitchFamily="34" charset="-122"/>
                <a:ea typeface="微软雅黑" panose="020B0503020204020204" pitchFamily="34" charset="-122"/>
              </a:rPr>
              <a:t>模式移植</a:t>
            </a:r>
          </a:p>
        </p:txBody>
      </p:sp>
      <p:sp>
        <p:nvSpPr>
          <p:cNvPr id="45" name="TextBox 49"/>
          <p:cNvSpPr txBox="1">
            <a:spLocks noChangeArrowheads="1"/>
          </p:cNvSpPr>
          <p:nvPr/>
        </p:nvSpPr>
        <p:spPr bwMode="auto">
          <a:xfrm>
            <a:off x="1361179" y="3144395"/>
            <a:ext cx="2468936" cy="37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eaLnBrk="1" hangingPunct="1"/>
            <a:r>
              <a:rPr lang="zh-CN" altLang="en-US" sz="1200" dirty="0">
                <a:solidFill>
                  <a:srgbClr val="909090"/>
                </a:solidFill>
                <a:latin typeface="微软雅黑" pitchFamily="34" charset="-122"/>
              </a:rPr>
              <a:t>模式运算量过大，运行前需要</a:t>
            </a:r>
            <a:endParaRPr lang="en-US" altLang="zh-CN" sz="1200" dirty="0">
              <a:solidFill>
                <a:srgbClr val="909090"/>
              </a:solidFill>
              <a:latin typeface="微软雅黑" pitchFamily="34" charset="-122"/>
            </a:endParaRPr>
          </a:p>
          <a:p>
            <a:pPr eaLnBrk="1" hangingPunct="1"/>
            <a:r>
              <a:rPr lang="zh-CN" altLang="en-US" sz="1200" dirty="0">
                <a:solidFill>
                  <a:srgbClr val="909090"/>
                </a:solidFill>
                <a:latin typeface="微软雅黑" pitchFamily="34" charset="-122"/>
              </a:rPr>
              <a:t>先移植到超算中心。</a:t>
            </a:r>
          </a:p>
        </p:txBody>
      </p:sp>
      <p:cxnSp>
        <p:nvCxnSpPr>
          <p:cNvPr id="46" name="肘形连接符 21"/>
          <p:cNvCxnSpPr>
            <a:cxnSpLocks noChangeShapeType="1"/>
          </p:cNvCxnSpPr>
          <p:nvPr/>
        </p:nvCxnSpPr>
        <p:spPr bwMode="auto">
          <a:xfrm rot="10800000">
            <a:off x="2228778" y="4408575"/>
            <a:ext cx="1896330" cy="243839"/>
          </a:xfrm>
          <a:prstGeom prst="bentConnector3">
            <a:avLst>
              <a:gd name="adj1" fmla="val 33894"/>
            </a:avLst>
          </a:prstGeom>
          <a:noFill/>
          <a:ln w="3175" algn="ctr">
            <a:solidFill>
              <a:srgbClr val="92D050"/>
            </a:solidFill>
            <a:prstDash val="sysDash"/>
            <a:miter lim="800000"/>
            <a:headEnd/>
            <a:tailEnd/>
          </a:ln>
          <a:extLst>
            <a:ext uri="{909E8E84-426E-40DD-AFC4-6F175D3DCCD1}">
              <a14:hiddenFill xmlns:a14="http://schemas.microsoft.com/office/drawing/2010/main">
                <a:noFill/>
              </a14:hiddenFill>
            </a:ext>
          </a:extLst>
        </p:spPr>
      </p:cxnSp>
      <p:sp>
        <p:nvSpPr>
          <p:cNvPr id="47" name="Puzzle3"/>
          <p:cNvSpPr>
            <a:spLocks noEditPoints="1" noChangeArrowheads="1"/>
          </p:cNvSpPr>
          <p:nvPr/>
        </p:nvSpPr>
        <p:spPr bwMode="auto">
          <a:xfrm>
            <a:off x="4751225" y="2258366"/>
            <a:ext cx="974964" cy="1348282"/>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tx2">
              <a:lumMod val="50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8" name="Puzzle2"/>
          <p:cNvSpPr>
            <a:spLocks noEditPoints="1" noChangeArrowheads="1"/>
          </p:cNvSpPr>
          <p:nvPr/>
        </p:nvSpPr>
        <p:spPr bwMode="auto">
          <a:xfrm>
            <a:off x="4456613" y="3240238"/>
            <a:ext cx="1555547" cy="122831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chemeClr val="tx2">
              <a:lumMod val="75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9" name="Puzzle4"/>
          <p:cNvSpPr>
            <a:spLocks noEditPoints="1" noChangeArrowheads="1"/>
          </p:cNvSpPr>
          <p:nvPr/>
        </p:nvSpPr>
        <p:spPr bwMode="auto">
          <a:xfrm>
            <a:off x="3830115" y="3225895"/>
            <a:ext cx="937955" cy="1568649"/>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chemeClr val="tx2">
              <a:lumMod val="75000"/>
              <a:alpha val="78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50" name="Puzzle1"/>
          <p:cNvSpPr>
            <a:spLocks noEditPoints="1" noChangeArrowheads="1"/>
          </p:cNvSpPr>
          <p:nvPr/>
        </p:nvSpPr>
        <p:spPr bwMode="auto">
          <a:xfrm>
            <a:off x="3495822" y="2666501"/>
            <a:ext cx="1574052" cy="93493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chemeClr val="tx2">
              <a:lumMod val="60000"/>
              <a:lumOff val="40000"/>
              <a:alpha val="42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cxnSp>
        <p:nvCxnSpPr>
          <p:cNvPr id="51" name="肘形连接符 27"/>
          <p:cNvCxnSpPr>
            <a:cxnSpLocks noChangeShapeType="1"/>
          </p:cNvCxnSpPr>
          <p:nvPr/>
        </p:nvCxnSpPr>
        <p:spPr bwMode="auto">
          <a:xfrm>
            <a:off x="5265071" y="2433095"/>
            <a:ext cx="1946835" cy="233406"/>
          </a:xfrm>
          <a:prstGeom prst="bentConnector3">
            <a:avLst>
              <a:gd name="adj1" fmla="val 34458"/>
            </a:avLst>
          </a:prstGeom>
          <a:noFill/>
          <a:ln w="3175" algn="ctr">
            <a:solidFill>
              <a:srgbClr val="92D050"/>
            </a:solidFill>
            <a:prstDash val="sysDash"/>
            <a:miter lim="800000"/>
            <a:headEnd/>
            <a:tailEnd/>
          </a:ln>
          <a:extLst>
            <a:ext uri="{909E8E84-426E-40DD-AFC4-6F175D3DCCD1}">
              <a14:hiddenFill xmlns:a14="http://schemas.microsoft.com/office/drawing/2010/main">
                <a:noFill/>
              </a14:hiddenFill>
            </a:ext>
          </a:extLst>
        </p:spPr>
      </p:cxnSp>
      <p:sp>
        <p:nvSpPr>
          <p:cNvPr id="53" name="TextBox 14"/>
          <p:cNvSpPr txBox="1">
            <a:spLocks noChangeArrowheads="1"/>
          </p:cNvSpPr>
          <p:nvPr/>
        </p:nvSpPr>
        <p:spPr bwMode="auto">
          <a:xfrm>
            <a:off x="5954099" y="2679541"/>
            <a:ext cx="1554822" cy="37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algn="just" eaLnBrk="1" hangingPunct="1"/>
            <a:r>
              <a:rPr lang="zh-CN" altLang="en-US" sz="1200" dirty="0">
                <a:solidFill>
                  <a:srgbClr val="909090"/>
                </a:solidFill>
                <a:latin typeface="微软雅黑" pitchFamily="34" charset="-122"/>
              </a:rPr>
              <a:t>模式是在服务器上动态运行的，</a:t>
            </a:r>
            <a:endParaRPr lang="en-US" altLang="zh-CN" sz="1200" dirty="0">
              <a:solidFill>
                <a:srgbClr val="909090"/>
              </a:solidFill>
              <a:latin typeface="微软雅黑" pitchFamily="34" charset="-122"/>
            </a:endParaRPr>
          </a:p>
          <a:p>
            <a:pPr algn="just" eaLnBrk="1" hangingPunct="1"/>
            <a:r>
              <a:rPr lang="zh-CN" altLang="en-US" sz="1200" dirty="0">
                <a:solidFill>
                  <a:srgbClr val="909090"/>
                </a:solidFill>
                <a:latin typeface="微软雅黑" pitchFamily="34" charset="-122"/>
              </a:rPr>
              <a:t>如何实现轮询以及时获得结果。</a:t>
            </a:r>
            <a:endParaRPr lang="en-US" altLang="zh-CN" sz="1200" dirty="0">
              <a:solidFill>
                <a:srgbClr val="909090"/>
              </a:solidFill>
              <a:latin typeface="微软雅黑" pitchFamily="34" charset="-122"/>
            </a:endParaRPr>
          </a:p>
        </p:txBody>
      </p:sp>
      <p:sp>
        <p:nvSpPr>
          <p:cNvPr id="55" name="TextBox 34"/>
          <p:cNvSpPr txBox="1">
            <a:spLocks noChangeArrowheads="1"/>
          </p:cNvSpPr>
          <p:nvPr/>
        </p:nvSpPr>
        <p:spPr bwMode="auto">
          <a:xfrm>
            <a:off x="1677469" y="4385095"/>
            <a:ext cx="1554822" cy="37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eaLnBrk="1" hangingPunct="1"/>
            <a:r>
              <a:rPr lang="zh-CN" altLang="en-US" sz="1200" dirty="0">
                <a:solidFill>
                  <a:srgbClr val="909090"/>
                </a:solidFill>
                <a:latin typeface="微软雅黑" pitchFamily="34" charset="-122"/>
              </a:rPr>
              <a:t>原始数据维度过高，直接应用</a:t>
            </a:r>
            <a:endParaRPr lang="en-US" altLang="zh-CN" sz="1200" dirty="0">
              <a:solidFill>
                <a:srgbClr val="909090"/>
              </a:solidFill>
              <a:latin typeface="微软雅黑" pitchFamily="34" charset="-122"/>
            </a:endParaRPr>
          </a:p>
          <a:p>
            <a:pPr eaLnBrk="1" hangingPunct="1"/>
            <a:r>
              <a:rPr lang="zh-CN" altLang="en-US" sz="1200" dirty="0">
                <a:solidFill>
                  <a:srgbClr val="909090"/>
                </a:solidFill>
                <a:latin typeface="微软雅黑" pitchFamily="34" charset="-122"/>
              </a:rPr>
              <a:t>智能算法求解难以收敛。</a:t>
            </a:r>
          </a:p>
        </p:txBody>
      </p:sp>
      <p:sp>
        <p:nvSpPr>
          <p:cNvPr id="57" name="TextBox 36"/>
          <p:cNvSpPr txBox="1">
            <a:spLocks noChangeArrowheads="1"/>
          </p:cNvSpPr>
          <p:nvPr/>
        </p:nvSpPr>
        <p:spPr bwMode="auto">
          <a:xfrm>
            <a:off x="5963719" y="4104756"/>
            <a:ext cx="1554822" cy="37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algn="just" eaLnBrk="1" hangingPunct="1"/>
            <a:r>
              <a:rPr lang="zh-CN" altLang="en-US" sz="1200">
                <a:solidFill>
                  <a:srgbClr val="909090"/>
                </a:solidFill>
                <a:latin typeface="微软雅黑" pitchFamily="34" charset="-122"/>
              </a:rPr>
              <a:t>如何判断结果，其是</a:t>
            </a:r>
            <a:endParaRPr lang="en-US" altLang="zh-CN" sz="1200">
              <a:solidFill>
                <a:srgbClr val="909090"/>
              </a:solidFill>
              <a:latin typeface="微软雅黑" pitchFamily="34" charset="-122"/>
            </a:endParaRPr>
          </a:p>
          <a:p>
            <a:pPr algn="just" eaLnBrk="1" hangingPunct="1"/>
            <a:r>
              <a:rPr lang="zh-CN" altLang="en-US" sz="1200">
                <a:solidFill>
                  <a:srgbClr val="909090"/>
                </a:solidFill>
                <a:latin typeface="微软雅黑" pitchFamily="34" charset="-122"/>
              </a:rPr>
              <a:t>否为最快增长初始误差？</a:t>
            </a:r>
            <a:endParaRPr lang="zh-CN" altLang="en-US" sz="1200" dirty="0">
              <a:solidFill>
                <a:srgbClr val="909090"/>
              </a:solidFill>
              <a:latin typeface="微软雅黑" pitchFamily="34" charset="-122"/>
            </a:endParaRPr>
          </a:p>
        </p:txBody>
      </p:sp>
      <p:cxnSp>
        <p:nvCxnSpPr>
          <p:cNvPr id="58" name="直接连接符 34"/>
          <p:cNvCxnSpPr>
            <a:cxnSpLocks noChangeShapeType="1"/>
            <a:stCxn id="48" idx="4"/>
          </p:cNvCxnSpPr>
          <p:nvPr/>
        </p:nvCxnSpPr>
        <p:spPr bwMode="auto">
          <a:xfrm>
            <a:off x="6012160" y="4097957"/>
            <a:ext cx="1138036" cy="279"/>
          </a:xfrm>
          <a:prstGeom prst="line">
            <a:avLst/>
          </a:prstGeom>
          <a:noFill/>
          <a:ln w="3175" algn="ctr">
            <a:solidFill>
              <a:srgbClr val="92D050"/>
            </a:solidFill>
            <a:prstDash val="sysDash"/>
            <a:round/>
            <a:headEnd/>
            <a:tailEnd/>
          </a:ln>
          <a:extLst>
            <a:ext uri="{909E8E84-426E-40DD-AFC4-6F175D3DCCD1}">
              <a14:hiddenFill xmlns:a14="http://schemas.microsoft.com/office/drawing/2010/main">
                <a:noFill/>
              </a14:hiddenFill>
            </a:ext>
          </a:extLst>
        </p:spPr>
      </p:cxnSp>
      <p:cxnSp>
        <p:nvCxnSpPr>
          <p:cNvPr id="59" name="直接连接符 35"/>
          <p:cNvCxnSpPr>
            <a:cxnSpLocks noChangeShapeType="1"/>
          </p:cNvCxnSpPr>
          <p:nvPr/>
        </p:nvCxnSpPr>
        <p:spPr bwMode="auto">
          <a:xfrm>
            <a:off x="2138591" y="3134619"/>
            <a:ext cx="1267427" cy="0"/>
          </a:xfrm>
          <a:prstGeom prst="line">
            <a:avLst/>
          </a:prstGeom>
          <a:noFill/>
          <a:ln w="3175" algn="ctr">
            <a:solidFill>
              <a:srgbClr val="92D050"/>
            </a:solidFill>
            <a:prstDash val="sysDash"/>
            <a:round/>
            <a:headEnd/>
            <a:tailEnd/>
          </a:ln>
          <a:extLst>
            <a:ext uri="{909E8E84-426E-40DD-AFC4-6F175D3DCCD1}">
              <a14:hiddenFill xmlns:a14="http://schemas.microsoft.com/office/drawing/2010/main">
                <a:noFill/>
              </a14:hiddenFill>
            </a:ext>
          </a:extLst>
        </p:spPr>
      </p:cxnSp>
      <p:sp>
        <p:nvSpPr>
          <p:cNvPr id="60" name="TextBox 46"/>
          <p:cNvSpPr txBox="1"/>
          <p:nvPr/>
        </p:nvSpPr>
        <p:spPr>
          <a:xfrm>
            <a:off x="5921386" y="2387016"/>
            <a:ext cx="1686005"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en-US" altLang="zh-CN" sz="1800" kern="0" dirty="0">
                <a:solidFill>
                  <a:schemeClr val="tx2">
                    <a:lumMod val="75000"/>
                  </a:schemeClr>
                </a:solidFill>
                <a:latin typeface="微软雅黑" panose="020B0503020204020204" pitchFamily="34" charset="-122"/>
                <a:ea typeface="微软雅黑" panose="020B0503020204020204" pitchFamily="34" charset="-122"/>
              </a:rPr>
              <a:t>3.</a:t>
            </a:r>
            <a:r>
              <a:rPr lang="zh-CN" altLang="en-US" sz="1800" kern="0" dirty="0">
                <a:solidFill>
                  <a:schemeClr val="tx2">
                    <a:lumMod val="75000"/>
                  </a:schemeClr>
                </a:solidFill>
                <a:latin typeface="微软雅黑" panose="020B0503020204020204" pitchFamily="34" charset="-122"/>
                <a:ea typeface="微软雅黑" panose="020B0503020204020204" pitchFamily="34" charset="-122"/>
              </a:rPr>
              <a:t>技术实现</a:t>
            </a:r>
          </a:p>
        </p:txBody>
      </p:sp>
      <p:sp>
        <p:nvSpPr>
          <p:cNvPr id="61" name="TextBox 46"/>
          <p:cNvSpPr txBox="1"/>
          <p:nvPr/>
        </p:nvSpPr>
        <p:spPr>
          <a:xfrm>
            <a:off x="1341691" y="4149080"/>
            <a:ext cx="1686005"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en-US" altLang="zh-CN" sz="1800" kern="0" dirty="0">
                <a:solidFill>
                  <a:schemeClr val="tx2">
                    <a:lumMod val="75000"/>
                  </a:schemeClr>
                </a:solidFill>
                <a:latin typeface="微软雅黑" panose="020B0503020204020204" pitchFamily="34" charset="-122"/>
                <a:ea typeface="微软雅黑" panose="020B0503020204020204" pitchFamily="34" charset="-122"/>
              </a:rPr>
              <a:t>2.</a:t>
            </a:r>
            <a:r>
              <a:rPr lang="zh-CN" altLang="en-US" sz="1800" kern="0" dirty="0">
                <a:solidFill>
                  <a:schemeClr val="tx2">
                    <a:lumMod val="75000"/>
                  </a:schemeClr>
                </a:solidFill>
                <a:latin typeface="微软雅黑" panose="020B0503020204020204" pitchFamily="34" charset="-122"/>
                <a:ea typeface="微软雅黑" panose="020B0503020204020204" pitchFamily="34" charset="-122"/>
              </a:rPr>
              <a:t>数据降维</a:t>
            </a:r>
          </a:p>
        </p:txBody>
      </p:sp>
      <p:sp>
        <p:nvSpPr>
          <p:cNvPr id="62" name="TextBox 46"/>
          <p:cNvSpPr txBox="1"/>
          <p:nvPr/>
        </p:nvSpPr>
        <p:spPr>
          <a:xfrm>
            <a:off x="5743033" y="3830742"/>
            <a:ext cx="1686005"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en-US" altLang="zh-CN" sz="1800" kern="0" dirty="0">
                <a:solidFill>
                  <a:schemeClr val="tx2">
                    <a:lumMod val="75000"/>
                  </a:schemeClr>
                </a:solidFill>
                <a:latin typeface="微软雅黑" panose="020B0503020204020204" pitchFamily="34" charset="-122"/>
                <a:ea typeface="微软雅黑" panose="020B0503020204020204" pitchFamily="34" charset="-122"/>
              </a:rPr>
              <a:t>4.</a:t>
            </a:r>
            <a:r>
              <a:rPr lang="zh-CN" altLang="en-US" sz="1800" kern="0" dirty="0">
                <a:solidFill>
                  <a:schemeClr val="tx2">
                    <a:lumMod val="75000"/>
                  </a:schemeClr>
                </a:solidFill>
                <a:latin typeface="微软雅黑" panose="020B0503020204020204" pitchFamily="34" charset="-122"/>
                <a:ea typeface="微软雅黑" panose="020B0503020204020204" pitchFamily="34" charset="-122"/>
              </a:rPr>
              <a:t>判断标准</a:t>
            </a:r>
          </a:p>
        </p:txBody>
      </p:sp>
    </p:spTree>
    <p:extLst>
      <p:ext uri="{BB962C8B-B14F-4D97-AF65-F5344CB8AC3E}">
        <p14:creationId xmlns:p14="http://schemas.microsoft.com/office/powerpoint/2010/main" val="2295524138"/>
      </p:ext>
    </p:extLst>
  </p:cSld>
  <p:clrMapOvr>
    <a:masterClrMapping/>
  </p:clrMapOvr>
  <p:transition spd="med">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6610"/>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zh-CN" altLang="en-US" dirty="0">
              <a:solidFill>
                <a:schemeClr val="bg1"/>
              </a:solidFill>
            </a:endParaRPr>
          </a:p>
        </p:txBody>
      </p:sp>
      <p:cxnSp>
        <p:nvCxnSpPr>
          <p:cNvPr id="6" name="肘形连接符 5"/>
          <p:cNvCxnSpPr>
            <a:cxnSpLocks/>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解决方案</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646331"/>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实验难点与解决方案</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46">
            <a:extLst>
              <a:ext uri="{FF2B5EF4-FFF2-40B4-BE49-F238E27FC236}">
                <a16:creationId xmlns:a16="http://schemas.microsoft.com/office/drawing/2014/main" id="{18A57166-29B5-42C1-8CC5-9A0A1F8B67CA}"/>
              </a:ext>
            </a:extLst>
          </p:cNvPr>
          <p:cNvSpPr txBox="1"/>
          <p:nvPr/>
        </p:nvSpPr>
        <p:spPr>
          <a:xfrm>
            <a:off x="970604" y="1048461"/>
            <a:ext cx="1512168" cy="429631"/>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2400" kern="0" dirty="0">
                <a:solidFill>
                  <a:schemeClr val="accent6">
                    <a:lumMod val="75000"/>
                  </a:schemeClr>
                </a:solidFill>
                <a:latin typeface="微软雅黑" panose="020B0503020204020204" pitchFamily="34" charset="-122"/>
                <a:ea typeface="微软雅黑" panose="020B0503020204020204" pitchFamily="34" charset="-122"/>
              </a:rPr>
              <a:t>模式移植</a:t>
            </a:r>
          </a:p>
        </p:txBody>
      </p:sp>
      <p:sp>
        <p:nvSpPr>
          <p:cNvPr id="17" name="椭圆 16">
            <a:extLst>
              <a:ext uri="{FF2B5EF4-FFF2-40B4-BE49-F238E27FC236}">
                <a16:creationId xmlns:a16="http://schemas.microsoft.com/office/drawing/2014/main" id="{85111A73-AD6B-469F-9E88-C81FF847F1FE}"/>
              </a:ext>
            </a:extLst>
          </p:cNvPr>
          <p:cNvSpPr/>
          <p:nvPr/>
        </p:nvSpPr>
        <p:spPr>
          <a:xfrm>
            <a:off x="2370230" y="2361707"/>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模式获取</a:t>
            </a:r>
          </a:p>
        </p:txBody>
      </p:sp>
      <p:sp>
        <p:nvSpPr>
          <p:cNvPr id="20" name="椭圆 19">
            <a:extLst>
              <a:ext uri="{FF2B5EF4-FFF2-40B4-BE49-F238E27FC236}">
                <a16:creationId xmlns:a16="http://schemas.microsoft.com/office/drawing/2014/main" id="{CA08FD24-B804-45B3-BBF1-380A318C5622}"/>
              </a:ext>
            </a:extLst>
          </p:cNvPr>
          <p:cNvSpPr/>
          <p:nvPr/>
        </p:nvSpPr>
        <p:spPr>
          <a:xfrm>
            <a:off x="4206308" y="2357346"/>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超算中心</a:t>
            </a:r>
          </a:p>
        </p:txBody>
      </p:sp>
      <p:sp>
        <p:nvSpPr>
          <p:cNvPr id="21" name="TextBox 18">
            <a:extLst>
              <a:ext uri="{FF2B5EF4-FFF2-40B4-BE49-F238E27FC236}">
                <a16:creationId xmlns:a16="http://schemas.microsoft.com/office/drawing/2014/main" id="{CD21A070-833C-4A7F-BE73-0F85BA03B90C}"/>
              </a:ext>
            </a:extLst>
          </p:cNvPr>
          <p:cNvSpPr txBox="1"/>
          <p:nvPr/>
        </p:nvSpPr>
        <p:spPr>
          <a:xfrm>
            <a:off x="2727436" y="3996279"/>
            <a:ext cx="551003" cy="954107"/>
          </a:xfrm>
          <a:prstGeom prst="rect">
            <a:avLst/>
          </a:prstGeom>
          <a:noFill/>
        </p:spPr>
        <p:txBody>
          <a:bodyPr wrap="square" rtlCol="0">
            <a:spAutoFit/>
          </a:bodyPr>
          <a:lstStyle/>
          <a:p>
            <a:r>
              <a:rPr lang="zh-CN" altLang="en-US" sz="1400" dirty="0">
                <a:solidFill>
                  <a:schemeClr val="bg1">
                    <a:lumMod val="95000"/>
                  </a:schemeClr>
                </a:solidFill>
                <a:latin typeface="微软雅黑" panose="020B0503020204020204" pitchFamily="34" charset="-122"/>
                <a:ea typeface="微软雅黑" panose="020B0503020204020204" pitchFamily="34" charset="-122"/>
              </a:rPr>
              <a:t>获取</a:t>
            </a:r>
            <a:endParaRPr lang="en-US" altLang="zh-CN" sz="14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400" dirty="0">
                <a:solidFill>
                  <a:schemeClr val="bg1">
                    <a:lumMod val="95000"/>
                  </a:schemeClr>
                </a:solidFill>
                <a:latin typeface="微软雅黑" panose="020B0503020204020204" pitchFamily="34" charset="-122"/>
                <a:ea typeface="微软雅黑" panose="020B0503020204020204" pitchFamily="34" charset="-122"/>
              </a:rPr>
              <a:t>模式</a:t>
            </a:r>
          </a:p>
        </p:txBody>
      </p:sp>
      <p:sp>
        <p:nvSpPr>
          <p:cNvPr id="38" name="椭圆 37">
            <a:extLst>
              <a:ext uri="{FF2B5EF4-FFF2-40B4-BE49-F238E27FC236}">
                <a16:creationId xmlns:a16="http://schemas.microsoft.com/office/drawing/2014/main" id="{132A8913-20CA-4D97-8E93-ACC422FDE821}"/>
              </a:ext>
            </a:extLst>
          </p:cNvPr>
          <p:cNvSpPr/>
          <p:nvPr/>
        </p:nvSpPr>
        <p:spPr>
          <a:xfrm>
            <a:off x="6042386" y="2388252"/>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完成编译</a:t>
            </a:r>
          </a:p>
        </p:txBody>
      </p:sp>
      <p:cxnSp>
        <p:nvCxnSpPr>
          <p:cNvPr id="40" name="直接箭头连接符 39">
            <a:extLst>
              <a:ext uri="{FF2B5EF4-FFF2-40B4-BE49-F238E27FC236}">
                <a16:creationId xmlns:a16="http://schemas.microsoft.com/office/drawing/2014/main" id="{544B5F2B-8D8C-4128-B4EA-F16956397889}"/>
              </a:ext>
            </a:extLst>
          </p:cNvPr>
          <p:cNvCxnSpPr>
            <a:cxnSpLocks/>
          </p:cNvCxnSpPr>
          <p:nvPr/>
        </p:nvCxnSpPr>
        <p:spPr>
          <a:xfrm flipV="1">
            <a:off x="3513813" y="2789768"/>
            <a:ext cx="343453" cy="1"/>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7FD6F372-8778-42EF-8FC4-382C660CC451}"/>
              </a:ext>
            </a:extLst>
          </p:cNvPr>
          <p:cNvSpPr txBox="1"/>
          <p:nvPr/>
        </p:nvSpPr>
        <p:spPr>
          <a:xfrm>
            <a:off x="4207600" y="4965154"/>
            <a:ext cx="1152128"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模式移植过程</a:t>
            </a:r>
            <a:endParaRPr lang="en-US" sz="1200" dirty="0">
              <a:latin typeface="微软雅黑" panose="020B0503020204020204" pitchFamily="34" charset="-122"/>
              <a:ea typeface="微软雅黑" panose="020B0503020204020204" pitchFamily="34" charset="-122"/>
            </a:endParaRPr>
          </a:p>
        </p:txBody>
      </p:sp>
      <p:sp>
        <p:nvSpPr>
          <p:cNvPr id="44" name="椭圆 43">
            <a:extLst>
              <a:ext uri="{FF2B5EF4-FFF2-40B4-BE49-F238E27FC236}">
                <a16:creationId xmlns:a16="http://schemas.microsoft.com/office/drawing/2014/main" id="{2B2FD749-3DD4-4550-9193-04E8779A7557}"/>
              </a:ext>
            </a:extLst>
          </p:cNvPr>
          <p:cNvSpPr/>
          <p:nvPr/>
        </p:nvSpPr>
        <p:spPr>
          <a:xfrm>
            <a:off x="6042386" y="3758324"/>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输入文件</a:t>
            </a:r>
          </a:p>
        </p:txBody>
      </p:sp>
      <p:cxnSp>
        <p:nvCxnSpPr>
          <p:cNvPr id="45" name="直接箭头连接符 44">
            <a:extLst>
              <a:ext uri="{FF2B5EF4-FFF2-40B4-BE49-F238E27FC236}">
                <a16:creationId xmlns:a16="http://schemas.microsoft.com/office/drawing/2014/main" id="{2CA35CF2-E632-46CD-8162-BEDF1EB2D190}"/>
              </a:ext>
            </a:extLst>
          </p:cNvPr>
          <p:cNvCxnSpPr>
            <a:cxnSpLocks/>
          </p:cNvCxnSpPr>
          <p:nvPr/>
        </p:nvCxnSpPr>
        <p:spPr>
          <a:xfrm flipV="1">
            <a:off x="5382396" y="2852164"/>
            <a:ext cx="343453" cy="1"/>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7" name="椭圆 46">
            <a:extLst>
              <a:ext uri="{FF2B5EF4-FFF2-40B4-BE49-F238E27FC236}">
                <a16:creationId xmlns:a16="http://schemas.microsoft.com/office/drawing/2014/main" id="{0F6F6D76-DCF7-43CE-83B4-10367064A8A1}"/>
              </a:ext>
            </a:extLst>
          </p:cNvPr>
          <p:cNvSpPr/>
          <p:nvPr/>
        </p:nvSpPr>
        <p:spPr>
          <a:xfrm>
            <a:off x="4206308" y="3795678"/>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参数调整</a:t>
            </a:r>
          </a:p>
        </p:txBody>
      </p:sp>
      <p:sp>
        <p:nvSpPr>
          <p:cNvPr id="52" name="椭圆 51">
            <a:extLst>
              <a:ext uri="{FF2B5EF4-FFF2-40B4-BE49-F238E27FC236}">
                <a16:creationId xmlns:a16="http://schemas.microsoft.com/office/drawing/2014/main" id="{A1E7B33C-E090-4135-A887-0D73F237B35A}"/>
              </a:ext>
            </a:extLst>
          </p:cNvPr>
          <p:cNvSpPr/>
          <p:nvPr/>
        </p:nvSpPr>
        <p:spPr>
          <a:xfrm>
            <a:off x="2370230" y="3765401"/>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提交任务</a:t>
            </a:r>
          </a:p>
        </p:txBody>
      </p:sp>
      <p:cxnSp>
        <p:nvCxnSpPr>
          <p:cNvPr id="59" name="直接箭头连接符 58">
            <a:extLst>
              <a:ext uri="{FF2B5EF4-FFF2-40B4-BE49-F238E27FC236}">
                <a16:creationId xmlns:a16="http://schemas.microsoft.com/office/drawing/2014/main" id="{4D95AD33-E381-4C49-9BDB-46C92B7DFAF8}"/>
              </a:ext>
            </a:extLst>
          </p:cNvPr>
          <p:cNvCxnSpPr>
            <a:cxnSpLocks/>
          </p:cNvCxnSpPr>
          <p:nvPr/>
        </p:nvCxnSpPr>
        <p:spPr>
          <a:xfrm>
            <a:off x="6514967" y="3351349"/>
            <a:ext cx="0" cy="321646"/>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5380B8CA-B47E-46AA-A0FF-E953E7DE4232}"/>
              </a:ext>
            </a:extLst>
          </p:cNvPr>
          <p:cNvCxnSpPr>
            <a:cxnSpLocks/>
          </p:cNvCxnSpPr>
          <p:nvPr/>
        </p:nvCxnSpPr>
        <p:spPr>
          <a:xfrm flipH="1" flipV="1">
            <a:off x="5392279" y="4214824"/>
            <a:ext cx="333571" cy="1"/>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90295542-F75D-4871-AC20-2B5264C7F62F}"/>
              </a:ext>
            </a:extLst>
          </p:cNvPr>
          <p:cNvCxnSpPr>
            <a:cxnSpLocks/>
          </p:cNvCxnSpPr>
          <p:nvPr/>
        </p:nvCxnSpPr>
        <p:spPr>
          <a:xfrm flipH="1" flipV="1">
            <a:off x="3528474" y="4227499"/>
            <a:ext cx="333571" cy="1"/>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906586"/>
      </p:ext>
    </p:extLst>
  </p:cSld>
  <p:clrMapOvr>
    <a:masterClrMapping/>
  </p:clrMapOvr>
  <p:transition spd="med">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1120</TotalTime>
  <Words>1697</Words>
  <Application>Microsoft Office PowerPoint</Application>
  <PresentationFormat>全屏显示(4:3)</PresentationFormat>
  <Paragraphs>385</Paragraphs>
  <Slides>30</Slides>
  <Notes>30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Open Sans</vt:lpstr>
      <vt:lpstr>宋体</vt:lpstr>
      <vt:lpstr>微软雅黑</vt:lpstr>
      <vt:lpstr>Arial</vt:lpstr>
      <vt:lpstr>Bodoni MT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Kris</cp:lastModifiedBy>
  <cp:revision>707</cp:revision>
  <dcterms:created xsi:type="dcterms:W3CDTF">2015-07-08T10:50:36Z</dcterms:created>
  <dcterms:modified xsi:type="dcterms:W3CDTF">2017-06-04T04:04:17Z</dcterms:modified>
</cp:coreProperties>
</file>