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33"/>
  </p:notesMasterIdLst>
  <p:sldIdLst>
    <p:sldId id="295" r:id="rId2"/>
    <p:sldId id="258" r:id="rId3"/>
    <p:sldId id="264" r:id="rId4"/>
    <p:sldId id="262"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0" r:id="rId18"/>
    <p:sldId id="282" r:id="rId19"/>
    <p:sldId id="283" r:id="rId20"/>
    <p:sldId id="285" r:id="rId21"/>
    <p:sldId id="284" r:id="rId22"/>
    <p:sldId id="286" r:id="rId23"/>
    <p:sldId id="287" r:id="rId24"/>
    <p:sldId id="288" r:id="rId25"/>
    <p:sldId id="289" r:id="rId26"/>
    <p:sldId id="290" r:id="rId27"/>
    <p:sldId id="291" r:id="rId28"/>
    <p:sldId id="292" r:id="rId29"/>
    <p:sldId id="293" r:id="rId30"/>
    <p:sldId id="294" r:id="rId31"/>
    <p:sldId id="296" r:id="rId32"/>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660"/>
  </p:normalViewPr>
  <p:slideViewPr>
    <p:cSldViewPr>
      <p:cViewPr varScale="1">
        <p:scale>
          <a:sx n="108" d="100"/>
          <a:sy n="108" d="100"/>
        </p:scale>
        <p:origin x="172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245452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399273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2687049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2753415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2062414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27</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28</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29</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30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251719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65825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55529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5988637" cy="954107"/>
          </a:xfrm>
          <a:prstGeom prst="rect">
            <a:avLst/>
          </a:prstGeom>
          <a:noFill/>
        </p:spPr>
        <p:txBody>
          <a:bodyPr wrap="square" rtlCol="0">
            <a:spAutoFit/>
          </a:bodyPr>
          <a:lstStyle/>
          <a:p>
            <a:r>
              <a:rPr lang="en-US" sz="2800" dirty="0"/>
              <a:t>CTS-</a:t>
            </a:r>
            <a:r>
              <a:rPr lang="en-US" sz="2800" dirty="0" err="1"/>
              <a:t>SS求解GFDL</a:t>
            </a:r>
            <a:r>
              <a:rPr lang="en-US" sz="2800" dirty="0"/>
              <a:t> </a:t>
            </a:r>
            <a:r>
              <a:rPr lang="en-US" sz="2800" dirty="0" err="1"/>
              <a:t>CM模式CNOP及其在</a:t>
            </a:r>
            <a:endParaRPr lang="en-US" sz="2800" dirty="0"/>
          </a:p>
          <a:p>
            <a:r>
              <a:rPr lang="en-US" sz="2800" dirty="0" err="1"/>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816107" y="2759198"/>
            <a:ext cx="1980029"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8" name="TextBox 187"/>
          <p:cNvSpPr txBox="1"/>
          <p:nvPr/>
        </p:nvSpPr>
        <p:spPr>
          <a:xfrm>
            <a:off x="676017" y="1051294"/>
            <a:ext cx="2031325" cy="507831"/>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同济大学软件学院</a:t>
            </a: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5CD38B1-DA6C-447B-801D-7EF5D8013539}"/>
              </a:ext>
            </a:extLst>
          </p:cNvPr>
          <p:cNvPicPr>
            <a:picLocks noChangeAspect="1"/>
          </p:cNvPicPr>
          <p:nvPr/>
        </p:nvPicPr>
        <p:blipFill>
          <a:blip r:embed="rId3"/>
          <a:stretch>
            <a:fillRect/>
          </a:stretch>
        </p:blipFill>
        <p:spPr>
          <a:xfrm>
            <a:off x="803393" y="1674697"/>
            <a:ext cx="735730" cy="735730"/>
          </a:xfrm>
          <a:prstGeom prst="rect">
            <a:avLst/>
          </a:prstGeom>
        </p:spPr>
      </p:pic>
    </p:spTree>
    <p:extLst>
      <p:ext uri="{BB962C8B-B14F-4D97-AF65-F5344CB8AC3E}">
        <p14:creationId xmlns:p14="http://schemas.microsoft.com/office/powerpoint/2010/main" val="84766238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5923"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主要贡献与创新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327775" y="2024212"/>
            <a:ext cx="958850" cy="958850"/>
          </a:xfrm>
          <a:prstGeom prst="ellipse">
            <a:avLst/>
          </a:prstGeom>
          <a:solidFill>
            <a:srgbClr val="64C4CE"/>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28" name="空心弧 27"/>
          <p:cNvSpPr/>
          <p:nvPr/>
        </p:nvSpPr>
        <p:spPr>
          <a:xfrm>
            <a:off x="6148387" y="1844824"/>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29" name="椭圆 28"/>
          <p:cNvSpPr/>
          <p:nvPr/>
        </p:nvSpPr>
        <p:spPr>
          <a:xfrm>
            <a:off x="2124075" y="3724424"/>
            <a:ext cx="958850" cy="958850"/>
          </a:xfrm>
          <a:prstGeom prst="ellipse">
            <a:avLst/>
          </a:prstGeom>
          <a:solidFill>
            <a:schemeClr val="tx2">
              <a:lumMod val="75000"/>
            </a:schemeClr>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0" name="空心弧 29"/>
          <p:cNvSpPr/>
          <p:nvPr/>
        </p:nvSpPr>
        <p:spPr>
          <a:xfrm flipV="1">
            <a:off x="1944687" y="3545037"/>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31" name="椭圆 30"/>
          <p:cNvSpPr/>
          <p:nvPr/>
        </p:nvSpPr>
        <p:spPr>
          <a:xfrm>
            <a:off x="4911725" y="3724424"/>
            <a:ext cx="958850" cy="958850"/>
          </a:xfrm>
          <a:prstGeom prst="ellipse">
            <a:avLst/>
          </a:prstGeom>
          <a:solidFill>
            <a:schemeClr val="tx2">
              <a:lumMod val="75000"/>
            </a:schemeClr>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2" name="椭圆 31"/>
          <p:cNvSpPr/>
          <p:nvPr/>
        </p:nvSpPr>
        <p:spPr>
          <a:xfrm>
            <a:off x="3513137" y="2024212"/>
            <a:ext cx="958850" cy="958850"/>
          </a:xfrm>
          <a:prstGeom prst="ellipse">
            <a:avLst/>
          </a:prstGeom>
          <a:solidFill>
            <a:srgbClr val="64C4CE"/>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3" name="等腰三角形 6"/>
          <p:cNvSpPr/>
          <p:nvPr/>
        </p:nvSpPr>
        <p:spPr>
          <a:xfrm>
            <a:off x="3309937" y="2983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82D0D8"/>
          </a:solidFill>
          <a:ln w="9525"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4" name="空心弧 33"/>
          <p:cNvSpPr/>
          <p:nvPr/>
        </p:nvSpPr>
        <p:spPr>
          <a:xfrm>
            <a:off x="3333750" y="1844824"/>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35" name="等腰三角形 6"/>
          <p:cNvSpPr/>
          <p:nvPr/>
        </p:nvSpPr>
        <p:spPr>
          <a:xfrm flipV="1">
            <a:off x="4710112" y="3364062"/>
            <a:ext cx="1363663"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73BAD7"/>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6" name="等腰三角形 6"/>
          <p:cNvSpPr/>
          <p:nvPr/>
        </p:nvSpPr>
        <p:spPr>
          <a:xfrm flipV="1">
            <a:off x="1920875" y="3364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73BAD7"/>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8" name="等腰三角形 6"/>
          <p:cNvSpPr/>
          <p:nvPr/>
        </p:nvSpPr>
        <p:spPr>
          <a:xfrm>
            <a:off x="6124575" y="2983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82D0D8"/>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9" name="空心弧 38"/>
          <p:cNvSpPr/>
          <p:nvPr/>
        </p:nvSpPr>
        <p:spPr>
          <a:xfrm flipV="1">
            <a:off x="4732337" y="3545037"/>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40" name="TextBox 49"/>
          <p:cNvSpPr txBox="1"/>
          <p:nvPr/>
        </p:nvSpPr>
        <p:spPr>
          <a:xfrm>
            <a:off x="3524250" y="3325962"/>
            <a:ext cx="936625"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1" name="TextBox 49"/>
          <p:cNvSpPr txBox="1"/>
          <p:nvPr/>
        </p:nvSpPr>
        <p:spPr>
          <a:xfrm>
            <a:off x="2152650" y="2794149"/>
            <a:ext cx="936625" cy="481013"/>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2" name="TextBox 49"/>
          <p:cNvSpPr txBox="1"/>
          <p:nvPr/>
        </p:nvSpPr>
        <p:spPr>
          <a:xfrm>
            <a:off x="4924425" y="2817962"/>
            <a:ext cx="935037"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3" name="TextBox 49"/>
          <p:cNvSpPr txBox="1"/>
          <p:nvPr/>
        </p:nvSpPr>
        <p:spPr>
          <a:xfrm>
            <a:off x="6338887" y="3325962"/>
            <a:ext cx="936625"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Tree>
    <p:extLst>
      <p:ext uri="{BB962C8B-B14F-4D97-AF65-F5344CB8AC3E}">
        <p14:creationId xmlns:p14="http://schemas.microsoft.com/office/powerpoint/2010/main" val="3601432248"/>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 presetClass="entr" presetSubtype="3"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heel(1)">
                                      <p:cBhvr>
                                        <p:cTn id="28" dur="2000"/>
                                        <p:tgtEl>
                                          <p:spTgt spid="3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heel(1)">
                                      <p:cBhvr>
                                        <p:cTn id="31" dur="2000"/>
                                        <p:tgtEl>
                                          <p:spTgt spid="35"/>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heel(1)">
                                      <p:cBhvr>
                                        <p:cTn id="34" dur="2000"/>
                                        <p:tgtEl>
                                          <p:spTgt spid="36"/>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heel(1)">
                                      <p:cBhvr>
                                        <p:cTn id="37" dur="2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arn(inVertical)">
                                      <p:cBhvr>
                                        <p:cTn id="55" dur="500"/>
                                        <p:tgtEl>
                                          <p:spTgt spid="3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arn(inVertic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up)">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barn(inVertical)">
                                      <p:cBhvr>
                                        <p:cTn id="68" dur="500"/>
                                        <p:tgtEl>
                                          <p:spTgt spid="31"/>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barn(inVertical)">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down)">
                                      <p:cBhvr>
                                        <p:cTn id="81" dur="500"/>
                                        <p:tgtEl>
                                          <p:spTgt spid="27"/>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down)">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up)">
                                      <p:cBhvr>
                                        <p:cTn id="8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研究思路与方法</a:t>
            </a:r>
          </a:p>
        </p:txBody>
      </p:sp>
      <p:sp>
        <p:nvSpPr>
          <p:cNvPr id="16" name="TextBox 15"/>
          <p:cNvSpPr txBox="1"/>
          <p:nvPr/>
        </p:nvSpPr>
        <p:spPr>
          <a:xfrm>
            <a:off x="4729514" y="2844657"/>
            <a:ext cx="1787669" cy="954107"/>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研究思路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采用某某方案</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采用某某方案</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研究方案可行性</a:t>
            </a: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mc:AlternateContent xmlns:mc="http://schemas.openxmlformats.org/markup-compatibility/2006" xmlns:p14="http://schemas.microsoft.com/office/powerpoint/2010/main">
    <mc:Choice Requires="p14">
      <p:transition spd="slow" p14:dur="4000" advClick="0" advTm="3000">
        <p14:vortex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left)">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animEffect transition="in" filter="wipe(left)">
                                      <p:cBhvr>
                                        <p:cTn id="47" dur="500"/>
                                        <p:tgtEl>
                                          <p:spTgt spid="1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2" end="2"/>
                                            </p:txEl>
                                          </p:spTgt>
                                        </p:tgtEl>
                                        <p:attrNameLst>
                                          <p:attrName>style.visibility</p:attrName>
                                        </p:attrNameLst>
                                      </p:cBhvr>
                                      <p:to>
                                        <p:strVal val="visible"/>
                                      </p:to>
                                    </p:set>
                                    <p:animEffect transition="in" filter="wipe(left)">
                                      <p:cBhvr>
                                        <p:cTn id="52" dur="500"/>
                                        <p:tgtEl>
                                          <p:spTgt spid="1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3" end="3"/>
                                            </p:txEl>
                                          </p:spTgt>
                                        </p:tgtEl>
                                        <p:attrNameLst>
                                          <p:attrName>style.visibility</p:attrName>
                                        </p:attrNameLst>
                                      </p:cBhvr>
                                      <p:to>
                                        <p:strVal val="visible"/>
                                      </p:to>
                                    </p:set>
                                    <p:animEffect transition="in" filter="wipe(left)">
                                      <p:cBhvr>
                                        <p:cTn id="57"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研究思路一</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475656" y="2893388"/>
            <a:ext cx="1554824"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45" name="TextBox 49"/>
          <p:cNvSpPr txBox="1">
            <a:spLocks noChangeArrowheads="1"/>
          </p:cNvSpPr>
          <p:nvPr/>
        </p:nvSpPr>
        <p:spPr bwMode="auto">
          <a:xfrm>
            <a:off x="1833158" y="3145050"/>
            <a:ext cx="1554823"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点击添加内容点击添加内容</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点击添加内容点击添加内容</a:t>
            </a:r>
          </a:p>
        </p:txBody>
      </p:sp>
      <p:sp>
        <p:nvSpPr>
          <p:cNvPr id="55" name="TextBox 34"/>
          <p:cNvSpPr txBox="1">
            <a:spLocks noChangeArrowheads="1"/>
          </p:cNvSpPr>
          <p:nvPr/>
        </p:nvSpPr>
        <p:spPr bwMode="auto">
          <a:xfrm>
            <a:off x="1919737" y="4365104"/>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点击添加内容点击添加内容</a:t>
            </a: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10331" y="243048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1" name="TextBox 46"/>
          <p:cNvSpPr txBox="1"/>
          <p:nvPr/>
        </p:nvSpPr>
        <p:spPr>
          <a:xfrm>
            <a:off x="1331640"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2" name="TextBox 46"/>
          <p:cNvSpPr txBox="1"/>
          <p:nvPr/>
        </p:nvSpPr>
        <p:spPr>
          <a:xfrm>
            <a:off x="5940152" y="3841057"/>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Tree>
    <p:extLst>
      <p:ext uri="{BB962C8B-B14F-4D97-AF65-F5344CB8AC3E}">
        <p14:creationId xmlns:p14="http://schemas.microsoft.com/office/powerpoint/2010/main" val="229552413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right)">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righ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right)">
                                      <p:cBhvr>
                                        <p:cTn id="77" dur="500"/>
                                        <p:tgtEl>
                                          <p:spTgt spid="4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right)">
                                      <p:cBhvr>
                                        <p:cTn id="80" dur="500"/>
                                        <p:tgtEl>
                                          <p:spTgt spid="55"/>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right)">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1000"/>
                                        <p:tgtEl>
                                          <p:spTgt spid="57"/>
                                        </p:tgtEl>
                                      </p:cBhvr>
                                    </p:animEffect>
                                  </p:childTnLst>
                                </p:cTn>
                              </p:par>
                              <p:par>
                                <p:cTn id="94" presetID="22" presetClass="entr" presetSubtype="4"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down)">
                                      <p:cBhvr>
                                        <p:cTn id="96" dur="500"/>
                                        <p:tgtEl>
                                          <p:spTgt spid="5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44" grpId="0"/>
      <p:bldP spid="45" grpId="0"/>
      <p:bldP spid="47" grpId="0" animBg="1"/>
      <p:bldP spid="48" grpId="0" animBg="1"/>
      <p:bldP spid="49" grpId="0" animBg="1"/>
      <p:bldP spid="50" grpId="0" animBg="1"/>
      <p:bldP spid="53" grpId="0"/>
      <p:bldP spid="55" grpId="0"/>
      <p:bldP spid="57" grpId="0"/>
      <p:bldP spid="60" grpId="0"/>
      <p:bldP spid="61"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研究思路二</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17"/>
          <p:cNvSpPr>
            <a:spLocks/>
          </p:cNvSpPr>
          <p:nvPr/>
        </p:nvSpPr>
        <p:spPr bwMode="auto">
          <a:xfrm rot="20707866">
            <a:off x="2850868" y="2052054"/>
            <a:ext cx="1078966" cy="128734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ln w="3175" cap="flat" cmpd="sng" algn="ctr">
            <a:noFill/>
            <a:prstDash val="solid"/>
          </a:ln>
          <a:effectLst>
            <a:outerShdw blurRad="50800" dist="25400" dir="2700000" algn="tl" rotWithShape="0">
              <a:prstClr val="black">
                <a:alpha val="15000"/>
              </a:prstClr>
            </a:outerShdw>
          </a:effectLst>
        </p:spPr>
        <p:style>
          <a:lnRef idx="0">
            <a:scrgbClr r="0" g="0" b="0"/>
          </a:lnRef>
          <a:fillRef idx="1001">
            <a:schemeClr val="dk2"/>
          </a:fillRef>
          <a:effectRef idx="0">
            <a:scrgbClr r="0" g="0" b="0"/>
          </a:effectRef>
          <a:fontRef idx="major"/>
        </p:style>
        <p:txBody>
          <a:bodyPr lIns="432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2" name="Freeform 18"/>
          <p:cNvSpPr>
            <a:spLocks/>
          </p:cNvSpPr>
          <p:nvPr/>
        </p:nvSpPr>
        <p:spPr bwMode="auto">
          <a:xfrm rot="20707866">
            <a:off x="2039214" y="2452820"/>
            <a:ext cx="943345" cy="1117156"/>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tx2">
              <a:lumMod val="60000"/>
              <a:lumOff val="40000"/>
            </a:schemeClr>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3" name="Freeform 19"/>
          <p:cNvSpPr>
            <a:spLocks/>
          </p:cNvSpPr>
          <p:nvPr/>
        </p:nvSpPr>
        <p:spPr bwMode="auto">
          <a:xfrm rot="20707866">
            <a:off x="1297007" y="2816300"/>
            <a:ext cx="748915" cy="919326"/>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4" name="Freeform 17"/>
          <p:cNvSpPr>
            <a:spLocks/>
          </p:cNvSpPr>
          <p:nvPr/>
        </p:nvSpPr>
        <p:spPr bwMode="auto">
          <a:xfrm rot="20707866">
            <a:off x="3754821" y="1587246"/>
            <a:ext cx="1358610" cy="1620458"/>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2">
              <a:lumMod val="75000"/>
            </a:schemeClr>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41" name="椭圆 40"/>
          <p:cNvSpPr/>
          <p:nvPr/>
        </p:nvSpPr>
        <p:spPr>
          <a:xfrm rot="20707866">
            <a:off x="4506134" y="2187320"/>
            <a:ext cx="248051" cy="277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cxnSp>
        <p:nvCxnSpPr>
          <p:cNvPr id="64" name="直接连接符 63"/>
          <p:cNvCxnSpPr/>
          <p:nvPr/>
        </p:nvCxnSpPr>
        <p:spPr>
          <a:xfrm>
            <a:off x="4152586" y="2988533"/>
            <a:ext cx="1008976" cy="53975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195463" y="325841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61562" y="3437996"/>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1" name="TextBox 70"/>
          <p:cNvSpPr txBox="1"/>
          <p:nvPr/>
        </p:nvSpPr>
        <p:spPr>
          <a:xfrm>
            <a:off x="4359944" y="3761312"/>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2" name="TextBox 71"/>
          <p:cNvSpPr txBox="1"/>
          <p:nvPr/>
        </p:nvSpPr>
        <p:spPr>
          <a:xfrm>
            <a:off x="3477560" y="407692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3" name="TextBox 72"/>
          <p:cNvSpPr txBox="1"/>
          <p:nvPr/>
        </p:nvSpPr>
        <p:spPr>
          <a:xfrm>
            <a:off x="2631752" y="4427820"/>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cxnSp>
        <p:nvCxnSpPr>
          <p:cNvPr id="80" name="直接连接符 79"/>
          <p:cNvCxnSpPr/>
          <p:nvPr/>
        </p:nvCxnSpPr>
        <p:spPr>
          <a:xfrm>
            <a:off x="2331367" y="352829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79624" y="3753176"/>
            <a:ext cx="1224136" cy="63921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5724128" y="4967457"/>
            <a:ext cx="2585539"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5940152" y="500388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86" name="TextBox 85"/>
          <p:cNvSpPr txBox="1"/>
          <p:nvPr/>
        </p:nvSpPr>
        <p:spPr>
          <a:xfrm>
            <a:off x="6561936" y="473617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填写标题</a:t>
            </a:r>
          </a:p>
        </p:txBody>
      </p:sp>
    </p:spTree>
    <p:extLst>
      <p:ext uri="{BB962C8B-B14F-4D97-AF65-F5344CB8AC3E}">
        <p14:creationId xmlns:p14="http://schemas.microsoft.com/office/powerpoint/2010/main" val="2504838803"/>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2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anim calcmode="lin" valueType="num">
                                      <p:cBhvr>
                                        <p:cTn id="46" dur="1000" fill="hold"/>
                                        <p:tgtEl>
                                          <p:spTgt spid="32"/>
                                        </p:tgtEl>
                                        <p:attrNameLst>
                                          <p:attrName>ppt_x</p:attrName>
                                        </p:attrNameLst>
                                      </p:cBhvr>
                                      <p:tavLst>
                                        <p:tav tm="0">
                                          <p:val>
                                            <p:strVal val="#ppt_x"/>
                                          </p:val>
                                        </p:tav>
                                        <p:tav tm="100000">
                                          <p:val>
                                            <p:strVal val="#ppt_x"/>
                                          </p:val>
                                        </p:tav>
                                      </p:tavLst>
                                    </p:anim>
                                    <p:anim calcmode="lin" valueType="num">
                                      <p:cBhvr>
                                        <p:cTn id="4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left)">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1000"/>
                                        <p:tgtEl>
                                          <p:spTgt spid="41"/>
                                        </p:tgtEl>
                                      </p:cBhvr>
                                    </p:animEffect>
                                    <p:anim calcmode="lin" valueType="num">
                                      <p:cBhvr>
                                        <p:cTn id="85" dur="1000" fill="hold"/>
                                        <p:tgtEl>
                                          <p:spTgt spid="41"/>
                                        </p:tgtEl>
                                        <p:attrNameLst>
                                          <p:attrName>ppt_x</p:attrName>
                                        </p:attrNameLst>
                                      </p:cBhvr>
                                      <p:tavLst>
                                        <p:tav tm="0">
                                          <p:val>
                                            <p:strVal val="#ppt_x"/>
                                          </p:val>
                                        </p:tav>
                                        <p:tav tm="100000">
                                          <p:val>
                                            <p:strVal val="#ppt_x"/>
                                          </p:val>
                                        </p:tav>
                                      </p:tavLst>
                                    </p:anim>
                                    <p:anim calcmode="lin" valueType="num">
                                      <p:cBhvr>
                                        <p:cTn id="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wipe(left)">
                                      <p:cBhvr>
                                        <p:cTn id="91" dur="500"/>
                                        <p:tgtEl>
                                          <p:spTgt spid="6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wipe(left)">
                                      <p:cBhvr>
                                        <p:cTn id="96" dur="500"/>
                                        <p:tgtEl>
                                          <p:spTgt spid="70"/>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randombar(horizontal)">
                                      <p:cBhvr>
                                        <p:cTn id="101" dur="1000"/>
                                        <p:tgtEl>
                                          <p:spTgt spid="8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randombar(horizontal)">
                                      <p:cBhvr>
                                        <p:cTn id="104" dur="2250"/>
                                        <p:tgtEl>
                                          <p:spTgt spid="85"/>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randombar(horizontal)">
                                      <p:cBhvr>
                                        <p:cTn id="10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1" grpId="0" animBg="1"/>
      <p:bldP spid="32" grpId="0" animBg="1"/>
      <p:bldP spid="33" grpId="0" animBg="1"/>
      <p:bldP spid="34" grpId="0" animBg="1"/>
      <p:bldP spid="41" grpId="0" animBg="1"/>
      <p:bldP spid="70" grpId="0"/>
      <p:bldP spid="71" grpId="0"/>
      <p:bldP spid="72" grpId="0"/>
      <p:bldP spid="73" grpId="0"/>
      <p:bldP spid="84" grpId="0" animBg="1"/>
      <p:bldP spid="85" grpId="0"/>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研究方法</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475656" y="2846064"/>
            <a:ext cx="430887" cy="1797928"/>
          </a:xfrm>
          <a:prstGeom prst="rect">
            <a:avLst/>
          </a:prstGeom>
          <a:noFill/>
        </p:spPr>
        <p:txBody>
          <a:bodyPr vert="eaVert" wrap="none" rtlCol="0">
            <a:spAutoFit/>
          </a:bodyPr>
          <a:lstStyle/>
          <a:p>
            <a:r>
              <a:rPr lang="zh-CN" altLang="en-US" sz="1600" spc="300" dirty="0">
                <a:solidFill>
                  <a:schemeClr val="bg1">
                    <a:lumMod val="50000"/>
                  </a:schemeClr>
                </a:solidFill>
                <a:latin typeface="微软雅黑" panose="020B0503020204020204" pitchFamily="34" charset="-122"/>
                <a:ea typeface="微软雅黑" panose="020B0503020204020204" pitchFamily="34" charset="-122"/>
              </a:rPr>
              <a:t>某某某研究方案</a:t>
            </a:r>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 presetClass="entr" presetSubtype="3"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randombar(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down)">
                                      <p:cBhvr>
                                        <p:cTn id="63" dur="10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down)">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250"/>
                                        <p:tgtEl>
                                          <p:spTgt spid="5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up)">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down)">
                                      <p:cBhvr>
                                        <p:cTn id="96" dur="500"/>
                                        <p:tgtEl>
                                          <p:spTgt spid="5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10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down)">
                                      <p:cBhvr>
                                        <p:cTn id="104"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p:bldP spid="14" grpId="0" animBg="1"/>
      <p:bldP spid="23" grpId="0" animBg="1"/>
      <p:bldP spid="49" grpId="0" animBg="1"/>
      <p:bldP spid="50" grpId="0" animBg="1"/>
      <p:bldP spid="51" grpId="0" animBg="1"/>
      <p:bldP spid="30" grpId="0"/>
      <p:bldP spid="54" grpId="0"/>
      <p:bldP spid="55" grpId="0"/>
      <p:bldP spid="56" grpId="0"/>
      <p:bldP spid="35" grpId="0"/>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1250"/>
                                        <p:tgtEl>
                                          <p:spTgt spid="21"/>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up)">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right)">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randombar(horizontal)">
                                      <p:cBhvr>
                                        <p:cTn id="116" dur="1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14" grpId="0" animBg="1"/>
      <p:bldP spid="15" grpId="0" animBg="1"/>
      <p:bldP spid="17" grpId="0" animBg="1"/>
      <p:bldP spid="18" grpId="0" animBg="1"/>
      <p:bldP spid="19" grpId="0"/>
      <p:bldP spid="20" grpId="0" animBg="1"/>
      <p:bldP spid="21" grpId="0"/>
      <p:bldP spid="22" grpId="0"/>
      <p:bldP spid="23" grpId="0"/>
      <p:bldP spid="29" grpId="0"/>
      <p:bldP spid="30" grpId="0"/>
      <p:bldP spid="31" grpId="0"/>
      <p:bldP spid="33" grpId="0" animBg="1"/>
      <p:bldP spid="34" grpId="0" animBg="1"/>
      <p:bldP spid="9" grpId="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关键技术与实践难点</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关键技术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实践难点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6">
                                            <p:txEl>
                                              <p:pRg st="2" end="2"/>
                                            </p:txEl>
                                          </p:spTgt>
                                        </p:tgtEl>
                                        <p:attrNameLst>
                                          <p:attrName>style.visibility</p:attrName>
                                        </p:attrNameLst>
                                      </p:cBhvr>
                                      <p:to>
                                        <p:strVal val="visible"/>
                                      </p:to>
                                    </p:set>
                                    <p:animEffect transition="in" filter="wipe(up)">
                                      <p:cBhvr>
                                        <p:cTn id="56"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99392"/>
            <a:ext cx="9289032"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8" name="椭圆 57"/>
          <p:cNvSpPr/>
          <p:nvPr/>
        </p:nvSpPr>
        <p:spPr>
          <a:xfrm>
            <a:off x="3698760" y="5016620"/>
            <a:ext cx="1944216" cy="50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关键技术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23928" y="3717032"/>
            <a:ext cx="1512168" cy="151216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梯形 35"/>
          <p:cNvSpPr/>
          <p:nvPr/>
        </p:nvSpPr>
        <p:spPr>
          <a:xfrm flipV="1">
            <a:off x="1403648" y="1799578"/>
            <a:ext cx="6710074" cy="2061467"/>
          </a:xfrm>
          <a:custGeom>
            <a:avLst/>
            <a:gdLst>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042" h="1414543">
                <a:moveTo>
                  <a:pt x="0" y="1414543"/>
                </a:moveTo>
                <a:lnTo>
                  <a:pt x="353636" y="0"/>
                </a:lnTo>
                <a:cubicBezTo>
                  <a:pt x="2386575" y="731520"/>
                  <a:pt x="4401227" y="521208"/>
                  <a:pt x="6068406" y="0"/>
                </a:cubicBezTo>
                <a:lnTo>
                  <a:pt x="6422042" y="1414543"/>
                </a:lnTo>
                <a:cubicBezTo>
                  <a:pt x="3732721" y="965838"/>
                  <a:pt x="2140681" y="1067071"/>
                  <a:pt x="0" y="141454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203848" y="1916832"/>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694678" y="1628800"/>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56176" y="1799579"/>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1907704" y="3717032"/>
            <a:ext cx="2805262" cy="864096"/>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07519" y="3212976"/>
            <a:ext cx="1351166"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596057" y="3212976"/>
            <a:ext cx="1416103"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712967" y="3645024"/>
            <a:ext cx="2955377" cy="936104"/>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376005" y="4139936"/>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60" name="TextBox 59"/>
          <p:cNvSpPr txBox="1"/>
          <p:nvPr/>
        </p:nvSpPr>
        <p:spPr>
          <a:xfrm>
            <a:off x="187982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4872954" y="2276871"/>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44420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0764589"/>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20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25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in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down)">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down)">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2000"/>
                                        <p:tgtEl>
                                          <p:spTgt spid="3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1250"/>
                                        <p:tgtEl>
                                          <p:spTgt spid="3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1250"/>
                                        <p:tgtEl>
                                          <p:spTgt spid="39"/>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125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 grpId="0"/>
      <p:bldP spid="10" grpId="0" animBg="1"/>
      <p:bldP spid="12" grpId="0"/>
      <p:bldP spid="16" grpId="0" animBg="1"/>
      <p:bldP spid="2" grpId="0" animBg="1"/>
      <p:bldP spid="36" grpId="0" animBg="1"/>
      <p:bldP spid="38" grpId="0" animBg="1"/>
      <p:bldP spid="39" grpId="0" animBg="1"/>
      <p:bldP spid="40" grpId="0" animBg="1"/>
      <p:bldP spid="59" grpId="0"/>
      <p:bldP spid="60" grpId="0"/>
      <p:bldP spid="61" grpId="0"/>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2536" y="2204864"/>
            <a:ext cx="2952328"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96144"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2236510"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绪研究方法与研究思路</a:t>
            </a:r>
          </a:p>
        </p:txBody>
      </p:sp>
      <p:sp>
        <p:nvSpPr>
          <p:cNvPr id="33" name="TextBox 32"/>
          <p:cNvSpPr txBox="1"/>
          <p:nvPr/>
        </p:nvSpPr>
        <p:spPr>
          <a:xfrm>
            <a:off x="4927778" y="2593148"/>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关键技术与实践难点</a:t>
            </a:r>
          </a:p>
        </p:txBody>
      </p:sp>
      <p:sp>
        <p:nvSpPr>
          <p:cNvPr id="34" name="TextBox 33"/>
          <p:cNvSpPr txBox="1"/>
          <p:nvPr/>
        </p:nvSpPr>
        <p:spPr>
          <a:xfrm>
            <a:off x="4860032" y="3429000"/>
            <a:ext cx="1620957"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研究成果与应用</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相关建议</a:t>
            </a:r>
          </a:p>
        </p:txBody>
      </p:sp>
      <p:sp>
        <p:nvSpPr>
          <p:cNvPr id="36" name="TextBox 35"/>
          <p:cNvSpPr txBox="1"/>
          <p:nvPr/>
        </p:nvSpPr>
        <p:spPr>
          <a:xfrm>
            <a:off x="4193672" y="4971798"/>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研究成果与应用</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研究最终目标</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成果形式</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应用前景</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mc:AlternateContent xmlns:mc="http://schemas.openxmlformats.org/markup-compatibility/2006" xmlns:p14="http://schemas.microsoft.com/office/powerpoint/2010/main">
    <mc:Choice Requires="p14">
      <p:transition spd="slow" p14:dur="2000" advClick="0" advTm="3000">
        <p14:prism isContent="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25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wipe(left)">
                                      <p:cBhvr>
                                        <p:cTn id="57" dur="5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2" end="2"/>
                                            </p:txEl>
                                          </p:spTgt>
                                        </p:tgtEl>
                                        <p:attrNameLst>
                                          <p:attrName>style.visibility</p:attrName>
                                        </p:attrNameLst>
                                      </p:cBhvr>
                                      <p:to>
                                        <p:strVal val="visible"/>
                                      </p:to>
                                    </p:set>
                                    <p:animEffect transition="in" filter="wipe(left)">
                                      <p:cBhvr>
                                        <p:cTn id="6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相关建议</a:t>
            </a:r>
          </a:p>
        </p:txBody>
      </p:sp>
      <p:sp>
        <p:nvSpPr>
          <p:cNvPr id="16" name="TextBox 15"/>
          <p:cNvSpPr txBox="1"/>
          <p:nvPr/>
        </p:nvSpPr>
        <p:spPr>
          <a:xfrm>
            <a:off x="5052099" y="3050376"/>
            <a:ext cx="1249060"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问题评估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相关对策</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9"/>
          <p:cNvSpPr>
            <a:spLocks noEditPoints="1"/>
          </p:cNvSpPr>
          <p:nvPr/>
        </p:nvSpPr>
        <p:spPr bwMode="auto">
          <a:xfrm>
            <a:off x="2557268" y="2665488"/>
            <a:ext cx="1069483" cy="798160"/>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948923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wipe(up)">
                                      <p:cBhvr>
                                        <p:cTn id="45" dur="500"/>
                                        <p:tgtEl>
                                          <p:spTgt spid="1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xEl>
                                              <p:pRg st="1" end="1"/>
                                            </p:txEl>
                                          </p:spTgt>
                                        </p:tgtEl>
                                        <p:attrNameLst>
                                          <p:attrName>style.visibility</p:attrName>
                                        </p:attrNameLst>
                                      </p:cBhvr>
                                      <p:to>
                                        <p:strVal val="visible"/>
                                      </p:to>
                                    </p:set>
                                    <p:animEffect transition="in" filter="wipe(up)">
                                      <p:cBhvr>
                                        <p:cTn id="50" dur="500"/>
                                        <p:tgtEl>
                                          <p:spTgt spid="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wipe(up)">
                                      <p:cBhvr>
                                        <p:cTn id="5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1"/>
          <p:cNvSpPr/>
          <p:nvPr/>
        </p:nvSpPr>
        <p:spPr>
          <a:xfrm rot="8194362">
            <a:off x="1826727"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75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928751"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2" name="椭圆 6"/>
          <p:cNvSpPr/>
          <p:nvPr/>
        </p:nvSpPr>
        <p:spPr>
          <a:xfrm>
            <a:off x="1953888"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01</a:t>
            </a:r>
          </a:p>
        </p:txBody>
      </p:sp>
      <p:sp>
        <p:nvSpPr>
          <p:cNvPr id="33" name="泪滴形 1"/>
          <p:cNvSpPr/>
          <p:nvPr/>
        </p:nvSpPr>
        <p:spPr>
          <a:xfrm rot="8194362">
            <a:off x="3383715"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4" name="椭圆 33"/>
          <p:cNvSpPr/>
          <p:nvPr/>
        </p:nvSpPr>
        <p:spPr>
          <a:xfrm>
            <a:off x="3485740"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5" name="椭圆 6"/>
          <p:cNvSpPr/>
          <p:nvPr/>
        </p:nvSpPr>
        <p:spPr>
          <a:xfrm>
            <a:off x="3510877"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02</a:t>
            </a:r>
          </a:p>
        </p:txBody>
      </p:sp>
      <p:sp>
        <p:nvSpPr>
          <p:cNvPr id="36" name="泪滴形 1"/>
          <p:cNvSpPr/>
          <p:nvPr/>
        </p:nvSpPr>
        <p:spPr>
          <a:xfrm rot="8194362">
            <a:off x="4940704" y="1907275"/>
            <a:ext cx="1273093"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60000"/>
              <a:lumOff val="40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9" name="椭圆 38"/>
          <p:cNvSpPr/>
          <p:nvPr/>
        </p:nvSpPr>
        <p:spPr>
          <a:xfrm>
            <a:off x="5044208" y="1970166"/>
            <a:ext cx="1066086"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2" name="椭圆 6"/>
          <p:cNvSpPr/>
          <p:nvPr/>
        </p:nvSpPr>
        <p:spPr>
          <a:xfrm>
            <a:off x="5069344" y="1970166"/>
            <a:ext cx="1015814"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03</a:t>
            </a:r>
          </a:p>
        </p:txBody>
      </p:sp>
      <p:sp>
        <p:nvSpPr>
          <p:cNvPr id="44" name="泪滴形 1"/>
          <p:cNvSpPr/>
          <p:nvPr/>
        </p:nvSpPr>
        <p:spPr>
          <a:xfrm rot="8194362">
            <a:off x="6499171"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rgbClr val="0070C0"/>
          </a:solidFill>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47" name="椭圆 46"/>
          <p:cNvSpPr/>
          <p:nvPr/>
        </p:nvSpPr>
        <p:spPr>
          <a:xfrm>
            <a:off x="6601196" y="1970166"/>
            <a:ext cx="1066087"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8" name="椭圆 6"/>
          <p:cNvSpPr/>
          <p:nvPr/>
        </p:nvSpPr>
        <p:spPr>
          <a:xfrm>
            <a:off x="6626333"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04</a:t>
            </a:r>
          </a:p>
        </p:txBody>
      </p:sp>
      <p:cxnSp>
        <p:nvCxnSpPr>
          <p:cNvPr id="20" name="直接连接符 19"/>
          <p:cNvCxnSpPr/>
          <p:nvPr/>
        </p:nvCxnSpPr>
        <p:spPr>
          <a:xfrm>
            <a:off x="1304623" y="3573016"/>
            <a:ext cx="6939785"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569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401660"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497642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6516913"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160304"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0" name="TextBox 59"/>
          <p:cNvSpPr txBox="1"/>
          <p:nvPr/>
        </p:nvSpPr>
        <p:spPr>
          <a:xfrm>
            <a:off x="3709645"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1" name="TextBox 60"/>
          <p:cNvSpPr txBox="1"/>
          <p:nvPr/>
        </p:nvSpPr>
        <p:spPr>
          <a:xfrm>
            <a:off x="5266389"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2" name="TextBox 61"/>
          <p:cNvSpPr txBox="1"/>
          <p:nvPr/>
        </p:nvSpPr>
        <p:spPr>
          <a:xfrm>
            <a:off x="6840824" y="2411744"/>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3478959282"/>
      </p:ext>
    </p:extLst>
  </p:cSld>
  <p:clrMapOvr>
    <a:masterClrMapping/>
  </p:clrMapOvr>
  <mc:AlternateContent xmlns:mc="http://schemas.openxmlformats.org/markup-compatibility/2006" xmlns:p14="http://schemas.microsoft.com/office/powerpoint/2010/main">
    <mc:Choice Requires="p14">
      <p:transition spd="slow" p14:dur="2000" advClick="0" advTm="3000">
        <p14:prism isContent="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25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2000"/>
                                        <p:tgtEl>
                                          <p:spTgt spid="3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ircle(in)">
                                      <p:cBhvr>
                                        <p:cTn id="38" dur="2000"/>
                                        <p:tgtEl>
                                          <p:spTgt spid="3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circle(in)">
                                      <p:cBhvr>
                                        <p:cTn id="41" dur="2000"/>
                                        <p:tgtEl>
                                          <p:spTgt spid="32"/>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ircle(in)">
                                      <p:cBhvr>
                                        <p:cTn id="44" dur="2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circle(in)">
                                      <p:cBhvr>
                                        <p:cTn id="54" dur="2000"/>
                                        <p:tgtEl>
                                          <p:spTgt spid="3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circle(in)">
                                      <p:cBhvr>
                                        <p:cTn id="57" dur="2000"/>
                                        <p:tgtEl>
                                          <p:spTgt spid="3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circle(in)">
                                      <p:cBhvr>
                                        <p:cTn id="60" dur="2000"/>
                                        <p:tgtEl>
                                          <p:spTgt spid="35"/>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circle(in)">
                                      <p:cBhvr>
                                        <p:cTn id="63" dur="2000"/>
                                        <p:tgtEl>
                                          <p:spTgt spid="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up)">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ircle(in)">
                                      <p:cBhvr>
                                        <p:cTn id="73" dur="2000"/>
                                        <p:tgtEl>
                                          <p:spTgt spid="3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ircle(in)">
                                      <p:cBhvr>
                                        <p:cTn id="76" dur="2000"/>
                                        <p:tgtEl>
                                          <p:spTgt spid="42"/>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circle(in)">
                                      <p:cBhvr>
                                        <p:cTn id="79" dur="2000"/>
                                        <p:tgtEl>
                                          <p:spTgt spid="6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circle(in)">
                                      <p:cBhvr>
                                        <p:cTn id="82" dur="2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up)">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circle(in)">
                                      <p:cBhvr>
                                        <p:cTn id="92" dur="2000"/>
                                        <p:tgtEl>
                                          <p:spTgt spid="47"/>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circle(in)">
                                      <p:cBhvr>
                                        <p:cTn id="95" dur="2000"/>
                                        <p:tgtEl>
                                          <p:spTgt spid="48"/>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circle(in)">
                                      <p:cBhvr>
                                        <p:cTn id="98" dur="2000"/>
                                        <p:tgtEl>
                                          <p:spTgt spid="62"/>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circle(in)">
                                      <p:cBhvr>
                                        <p:cTn id="101" dur="20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up)">
                                      <p:cBhvr>
                                        <p:cTn id="10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0" grpId="0" animBg="1"/>
      <p:bldP spid="31" grpId="0" animBg="1"/>
      <p:bldP spid="32" grpId="0" animBg="1"/>
      <p:bldP spid="33" grpId="0" animBg="1"/>
      <p:bldP spid="34" grpId="0" animBg="1"/>
      <p:bldP spid="35" grpId="0" animBg="1"/>
      <p:bldP spid="36" grpId="0" animBg="1"/>
      <p:bldP spid="39" grpId="0" animBg="1"/>
      <p:bldP spid="42" grpId="0" animBg="1"/>
      <p:bldP spid="44" grpId="0" animBg="1"/>
      <p:bldP spid="47" grpId="0" animBg="1"/>
      <p:bldP spid="48" grpId="0" animBg="1"/>
      <p:bldP spid="24" grpId="0"/>
      <p:bldP spid="57" grpId="0"/>
      <p:bldP spid="58" grpId="0"/>
      <p:bldP spid="59" grpId="0"/>
      <p:bldP spid="25" grpId="0"/>
      <p:bldP spid="60" grpId="0"/>
      <p:bldP spid="61"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mc:AlternateContent xmlns:mc="http://schemas.openxmlformats.org/markup-compatibility/2006" xmlns:p14="http://schemas.microsoft.com/office/powerpoint/2010/main">
    <mc:Choice Requires="p14">
      <p:transition spd="slow" p14:dur="2000" advClick="0" advTm="3000">
        <p14:prism isContent="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mc:AlternateContent xmlns:mc="http://schemas.openxmlformats.org/markup-compatibility/2006" xmlns:p14="http://schemas.microsoft.com/office/powerpoint/2010/main">
    <mc:Choice Requires="p14">
      <p:transition spd="slow" p14:dur="2000" advClick="0" advTm="3000">
        <p14:prism isContent="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10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2146742" cy="1169551"/>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国内外相关研究综述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理论基础与文献综述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主要贡献与创新</a:t>
            </a: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3837" y="2575937"/>
            <a:ext cx="954107"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亮点和不足</a:t>
            </a:r>
          </a:p>
        </p:txBody>
      </p:sp>
      <p:sp>
        <p:nvSpPr>
          <p:cNvPr id="30" name="TextBox 29"/>
          <p:cNvSpPr txBox="1"/>
          <p:nvPr/>
        </p:nvSpPr>
        <p:spPr>
          <a:xfrm>
            <a:off x="6479925" y="2600336"/>
            <a:ext cx="954107"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亮点和不足</a:t>
            </a:r>
          </a:p>
        </p:txBody>
      </p:sp>
    </p:spTree>
    <p:extLst>
      <p:ext uri="{BB962C8B-B14F-4D97-AF65-F5344CB8AC3E}">
        <p14:creationId xmlns:p14="http://schemas.microsoft.com/office/powerpoint/2010/main" val="1260519522"/>
      </p:ext>
    </p:extLst>
  </p:cSld>
  <p:clrMapOvr>
    <a:masterClrMapping/>
  </p:clrMapOvr>
  <mc:AlternateContent xmlns:mc="http://schemas.openxmlformats.org/markup-compatibility/2006" xmlns:p14="http://schemas.microsoft.com/office/powerpoint/2010/main">
    <mc:Choice Requires="p14">
      <p:transition spd="slow" p14:dur="1500" advClick="0" advTm="3000">
        <p14:window dir="vert"/>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anim calcmode="lin" valueType="num">
                                      <p:cBhvr>
                                        <p:cTn id="13" dur="1750" fill="hold"/>
                                        <p:tgtEl>
                                          <p:spTgt spid="8"/>
                                        </p:tgtEl>
                                        <p:attrNameLst>
                                          <p:attrName>ppt_x</p:attrName>
                                        </p:attrNameLst>
                                      </p:cBhvr>
                                      <p:tavLst>
                                        <p:tav tm="0">
                                          <p:val>
                                            <p:strVal val="#ppt_x"/>
                                          </p:val>
                                        </p:tav>
                                        <p:tav tm="100000">
                                          <p:val>
                                            <p:strVal val="#ppt_x"/>
                                          </p:val>
                                        </p:tav>
                                      </p:tavLst>
                                    </p:anim>
                                    <p:anim calcmode="lin" valueType="num">
                                      <p:cBhvr>
                                        <p:cTn id="14" dur="1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750"/>
                                        <p:tgtEl>
                                          <p:spTgt spid="12"/>
                                        </p:tgtEl>
                                      </p:cBhvr>
                                    </p:animEffect>
                                    <p:anim calcmode="lin" valueType="num">
                                      <p:cBhvr>
                                        <p:cTn id="23" dur="1750" fill="hold"/>
                                        <p:tgtEl>
                                          <p:spTgt spid="12"/>
                                        </p:tgtEl>
                                        <p:attrNameLst>
                                          <p:attrName>ppt_x</p:attrName>
                                        </p:attrNameLst>
                                      </p:cBhvr>
                                      <p:tavLst>
                                        <p:tav tm="0">
                                          <p:val>
                                            <p:strVal val="#ppt_x"/>
                                          </p:val>
                                        </p:tav>
                                        <p:tav tm="100000">
                                          <p:val>
                                            <p:strVal val="#ppt_x"/>
                                          </p:val>
                                        </p:tav>
                                      </p:tavLst>
                                    </p:anim>
                                    <p:anim calcmode="lin" valueType="num">
                                      <p:cBhvr>
                                        <p:cTn id="24" dur="1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inVertic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inVertical)">
                                      <p:cBhvr>
                                        <p:cTn id="45" dur="500"/>
                                        <p:tgtEl>
                                          <p:spTgt spid="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randombar(horizontal)">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par>
                                <p:cTn id="80" presetID="16" presetClass="entr" presetSubtype="21"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randombar(horizontal)">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25" grpId="0" animBg="1"/>
      <p:bldP spid="9" grpId="0" animBg="1"/>
      <p:bldP spid="27" grpId="0" animBg="1"/>
      <p:bldP spid="28" grpId="0" animBg="1"/>
      <p:bldP spid="29" grpId="0" animBg="1"/>
      <p:bldP spid="15" grpId="0"/>
      <p:bldP spid="39" grpId="0"/>
      <p:bldP spid="26"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905726" y="1556267"/>
            <a:ext cx="4867038" cy="769441"/>
          </a:xfrm>
          <a:prstGeom prst="rect">
            <a:avLst/>
          </a:prstGeom>
          <a:noFill/>
        </p:spPr>
        <p:txBody>
          <a:bodyPr wrap="none" rtlCol="0">
            <a:spAutoFit/>
          </a:bodyPr>
          <a:lstStyle/>
          <a:p>
            <a:r>
              <a:rPr lang="zh-CN" altLang="en-US" sz="4400" b="1" dirty="0">
                <a:latin typeface="微软雅黑" panose="020B0503020204020204" pitchFamily="34" charset="-122"/>
                <a:ea typeface="微软雅黑" panose="020B0503020204020204" pitchFamily="34" charset="-122"/>
              </a:rPr>
              <a:t>演示完毕 谢谢收看</a:t>
            </a:r>
          </a:p>
        </p:txBody>
      </p:sp>
      <p:cxnSp>
        <p:nvCxnSpPr>
          <p:cNvPr id="179" name="直接连接符 178"/>
          <p:cNvCxnSpPr/>
          <p:nvPr/>
        </p:nvCxnSpPr>
        <p:spPr>
          <a:xfrm>
            <a:off x="3891228" y="1538504"/>
            <a:ext cx="4549522"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3903705" y="2402600"/>
            <a:ext cx="4564610"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58" name="Group 47"/>
          <p:cNvGrpSpPr/>
          <p:nvPr/>
        </p:nvGrpSpPr>
        <p:grpSpPr>
          <a:xfrm>
            <a:off x="6835589" y="1124744"/>
            <a:ext cx="369581" cy="378383"/>
            <a:chOff x="3707904" y="1338582"/>
            <a:chExt cx="587140" cy="587140"/>
          </a:xfrm>
          <a:solidFill>
            <a:schemeClr val="bg2">
              <a:lumMod val="10000"/>
            </a:schemeClr>
          </a:solidFill>
        </p:grpSpPr>
        <p:sp>
          <p:nvSpPr>
            <p:cNvPr id="159"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0"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1" name="Group 48"/>
          <p:cNvGrpSpPr/>
          <p:nvPr/>
        </p:nvGrpSpPr>
        <p:grpSpPr>
          <a:xfrm>
            <a:off x="7236568" y="1124744"/>
            <a:ext cx="369581" cy="378383"/>
            <a:chOff x="5607375" y="3562825"/>
            <a:chExt cx="587140" cy="587140"/>
          </a:xfrm>
          <a:solidFill>
            <a:schemeClr val="bg2">
              <a:lumMod val="10000"/>
            </a:schemeClr>
          </a:solidFill>
        </p:grpSpPr>
        <p:sp>
          <p:nvSpPr>
            <p:cNvPr id="162"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4" name="Group 49"/>
          <p:cNvGrpSpPr/>
          <p:nvPr/>
        </p:nvGrpSpPr>
        <p:grpSpPr>
          <a:xfrm>
            <a:off x="7637546" y="1124744"/>
            <a:ext cx="369581" cy="378383"/>
            <a:chOff x="6665323" y="3562825"/>
            <a:chExt cx="587140" cy="587140"/>
          </a:xfrm>
          <a:solidFill>
            <a:schemeClr val="bg2">
              <a:lumMod val="10000"/>
            </a:schemeClr>
          </a:solidFill>
        </p:grpSpPr>
        <p:sp>
          <p:nvSpPr>
            <p:cNvPr id="165"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6"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7" name="Group 50"/>
          <p:cNvGrpSpPr/>
          <p:nvPr/>
        </p:nvGrpSpPr>
        <p:grpSpPr>
          <a:xfrm>
            <a:off x="8038526" y="1124744"/>
            <a:ext cx="369581" cy="378383"/>
            <a:chOff x="7740352" y="3562825"/>
            <a:chExt cx="587140" cy="587140"/>
          </a:xfrm>
          <a:solidFill>
            <a:schemeClr val="bg2">
              <a:lumMod val="10000"/>
            </a:schemeClr>
          </a:solidFill>
        </p:grpSpPr>
        <p:sp>
          <p:nvSpPr>
            <p:cNvPr id="168"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9"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76" name="TextBox 175"/>
          <p:cNvSpPr txBox="1"/>
          <p:nvPr/>
        </p:nvSpPr>
        <p:spPr>
          <a:xfrm>
            <a:off x="4823456" y="2420888"/>
            <a:ext cx="3153427" cy="415498"/>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   答辩人：清风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指导老师：素材</a:t>
            </a:r>
          </a:p>
        </p:txBody>
      </p:sp>
      <p:sp>
        <p:nvSpPr>
          <p:cNvPr id="188" name="TextBox 187"/>
          <p:cNvSpPr txBox="1"/>
          <p:nvPr/>
        </p:nvSpPr>
        <p:spPr>
          <a:xfrm>
            <a:off x="4447667" y="1052736"/>
            <a:ext cx="2262158" cy="458908"/>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北京大学某某科学院</a:t>
            </a:r>
          </a:p>
        </p:txBody>
      </p:sp>
      <p:sp>
        <p:nvSpPr>
          <p:cNvPr id="26" name="矩形 25"/>
          <p:cNvSpPr/>
          <p:nvPr/>
        </p:nvSpPr>
        <p:spPr>
          <a:xfrm>
            <a:off x="8676456" y="1124743"/>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637609" y="2502153"/>
            <a:ext cx="339813" cy="252140"/>
            <a:chOff x="360363" y="1304925"/>
            <a:chExt cx="1235075" cy="1008063"/>
          </a:xfrm>
        </p:grpSpPr>
        <p:sp>
          <p:nvSpPr>
            <p:cNvPr id="112" name="AutoShape 211"/>
            <p:cNvSpPr>
              <a:spLocks noChangeArrowheads="1"/>
            </p:cNvSpPr>
            <p:nvPr/>
          </p:nvSpPr>
          <p:spPr bwMode="auto">
            <a:xfrm>
              <a:off x="360363" y="1304925"/>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grpSp>
          <p:nvGrpSpPr>
            <p:cNvPr id="113" name="Group 234"/>
            <p:cNvGrpSpPr>
              <a:grpSpLocks/>
            </p:cNvGrpSpPr>
            <p:nvPr/>
          </p:nvGrpSpPr>
          <p:grpSpPr bwMode="auto">
            <a:xfrm rot="18397318">
              <a:off x="696913" y="1433513"/>
              <a:ext cx="555625" cy="752475"/>
              <a:chOff x="476" y="2704"/>
              <a:chExt cx="771" cy="1225"/>
            </a:xfrm>
          </p:grpSpPr>
          <p:sp>
            <p:nvSpPr>
              <p:cNvPr id="114" name="AutoShape 235"/>
              <p:cNvSpPr>
                <a:spLocks noChangeArrowheads="1"/>
              </p:cNvSpPr>
              <p:nvPr/>
            </p:nvSpPr>
            <p:spPr bwMode="auto">
              <a:xfrm>
                <a:off x="476" y="2795"/>
                <a:ext cx="771" cy="1134"/>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sp>
            <p:nvSpPr>
              <p:cNvPr id="115" name="AutoShape 236"/>
              <p:cNvSpPr>
                <a:spLocks noChangeArrowheads="1"/>
              </p:cNvSpPr>
              <p:nvPr/>
            </p:nvSpPr>
            <p:spPr bwMode="auto">
              <a:xfrm>
                <a:off x="680" y="2704"/>
                <a:ext cx="363" cy="182"/>
              </a:xfrm>
              <a:prstGeom prst="roundRect">
                <a:avLst>
                  <a:gd name="adj" fmla="val 16667"/>
                </a:avLst>
              </a:prstGeom>
              <a:solidFill>
                <a:schemeClr val="tx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grpSp>
      </p:grpSp>
      <p:grpSp>
        <p:nvGrpSpPr>
          <p:cNvPr id="7" name="组合 6"/>
          <p:cNvGrpSpPr/>
          <p:nvPr/>
        </p:nvGrpSpPr>
        <p:grpSpPr>
          <a:xfrm>
            <a:off x="6235109" y="2515711"/>
            <a:ext cx="281107" cy="229438"/>
            <a:chOff x="2084638" y="1769108"/>
            <a:chExt cx="1235075" cy="1008063"/>
          </a:xfrm>
        </p:grpSpPr>
        <p:sp>
          <p:nvSpPr>
            <p:cNvPr id="130" name="AutoShape 383"/>
            <p:cNvSpPr>
              <a:spLocks noChangeArrowheads="1"/>
            </p:cNvSpPr>
            <p:nvPr/>
          </p:nvSpPr>
          <p:spPr bwMode="auto">
            <a:xfrm>
              <a:off x="2084638" y="1769108"/>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sp>
          <p:nvSpPr>
            <p:cNvPr id="131" name="Rectangle 663"/>
            <p:cNvSpPr>
              <a:spLocks noChangeArrowheads="1"/>
            </p:cNvSpPr>
            <p:nvPr/>
          </p:nvSpPr>
          <p:spPr bwMode="auto">
            <a:xfrm>
              <a:off x="27275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Rectangle 664"/>
            <p:cNvSpPr>
              <a:spLocks noChangeArrowheads="1"/>
            </p:cNvSpPr>
            <p:nvPr/>
          </p:nvSpPr>
          <p:spPr bwMode="auto">
            <a:xfrm>
              <a:off x="24100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659"/>
            <p:cNvSpPr>
              <a:spLocks noChangeArrowheads="1"/>
            </p:cNvSpPr>
            <p:nvPr/>
          </p:nvSpPr>
          <p:spPr bwMode="auto">
            <a:xfrm>
              <a:off x="22021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Rectangle 660"/>
            <p:cNvSpPr>
              <a:spLocks noChangeArrowheads="1"/>
            </p:cNvSpPr>
            <p:nvPr/>
          </p:nvSpPr>
          <p:spPr bwMode="auto">
            <a:xfrm rot="732808">
              <a:off x="30323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661"/>
            <p:cNvSpPr>
              <a:spLocks noChangeArrowheads="1"/>
            </p:cNvSpPr>
            <p:nvPr/>
          </p:nvSpPr>
          <p:spPr bwMode="auto">
            <a:xfrm>
              <a:off x="27355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662"/>
            <p:cNvSpPr>
              <a:spLocks noChangeArrowheads="1"/>
            </p:cNvSpPr>
            <p:nvPr/>
          </p:nvSpPr>
          <p:spPr bwMode="auto">
            <a:xfrm>
              <a:off x="2418013" y="2183446"/>
              <a:ext cx="180975"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658"/>
            <p:cNvSpPr>
              <a:spLocks noChangeArrowheads="1"/>
            </p:cNvSpPr>
            <p:nvPr/>
          </p:nvSpPr>
          <p:spPr bwMode="auto">
            <a:xfrm>
              <a:off x="2333875" y="2081846"/>
              <a:ext cx="652463" cy="382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5099004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randombar(horizontal)">
                                      <p:cBhvr>
                                        <p:cTn id="14" dur="500"/>
                                        <p:tgtEl>
                                          <p:spTgt spid="16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randombar(horizontal)">
                                      <p:cBhvr>
                                        <p:cTn id="19" dur="500"/>
                                        <p:tgtEl>
                                          <p:spTgt spid="16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randombar(horizontal)">
                                      <p:cBhvr>
                                        <p:cTn id="24" dur="500"/>
                                        <p:tgtEl>
                                          <p:spTgt spid="16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randombar(horizontal)">
                                      <p:cBhvr>
                                        <p:cTn id="29" dur="500"/>
                                        <p:tgtEl>
                                          <p:spTgt spid="1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righ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wipe(right)">
                                      <p:cBhvr>
                                        <p:cTn id="39" dur="500"/>
                                        <p:tgtEl>
                                          <p:spTgt spid="184"/>
                                        </p:tgtEl>
                                      </p:cBhvr>
                                    </p:animEffect>
                                  </p:childTnLst>
                                </p:cTn>
                              </p:par>
                              <p:par>
                                <p:cTn id="40" presetID="22" presetClass="entr" presetSubtype="2" fill="hold"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wipe(right)">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41" presetClass="entr" presetSubtype="0" fill="hold" grpId="0" nodeType="clickEffect">
                                  <p:stCondLst>
                                    <p:cond delay="0"/>
                                  </p:stCondLst>
                                  <p:iterate type="lt">
                                    <p:tmPct val="10000"/>
                                  </p:iterate>
                                  <p:childTnLst>
                                    <p:set>
                                      <p:cBhvr>
                                        <p:cTn id="46" dur="1" fill="hold">
                                          <p:stCondLst>
                                            <p:cond delay="0"/>
                                          </p:stCondLst>
                                        </p:cTn>
                                        <p:tgtEl>
                                          <p:spTgt spid="177"/>
                                        </p:tgtEl>
                                        <p:attrNameLst>
                                          <p:attrName>style.visibility</p:attrName>
                                        </p:attrNameLst>
                                      </p:cBhvr>
                                      <p:to>
                                        <p:strVal val="visible"/>
                                      </p:to>
                                    </p:set>
                                    <p:anim calcmode="lin" valueType="num">
                                      <p:cBhvr>
                                        <p:cTn id="47" dur="1500" fill="hold"/>
                                        <p:tgtEl>
                                          <p:spTgt spid="177"/>
                                        </p:tgtEl>
                                        <p:attrNameLst>
                                          <p:attrName>ppt_x</p:attrName>
                                        </p:attrNameLst>
                                      </p:cBhvr>
                                      <p:tavLst>
                                        <p:tav tm="0">
                                          <p:val>
                                            <p:strVal val="#ppt_x"/>
                                          </p:val>
                                        </p:tav>
                                        <p:tav tm="50000">
                                          <p:val>
                                            <p:strVal val="#ppt_x+.1"/>
                                          </p:val>
                                        </p:tav>
                                        <p:tav tm="100000">
                                          <p:val>
                                            <p:strVal val="#ppt_x"/>
                                          </p:val>
                                        </p:tav>
                                      </p:tavLst>
                                    </p:anim>
                                    <p:anim calcmode="lin" valueType="num">
                                      <p:cBhvr>
                                        <p:cTn id="48" dur="1500" fill="hold"/>
                                        <p:tgtEl>
                                          <p:spTgt spid="177"/>
                                        </p:tgtEl>
                                        <p:attrNameLst>
                                          <p:attrName>ppt_y</p:attrName>
                                        </p:attrNameLst>
                                      </p:cBhvr>
                                      <p:tavLst>
                                        <p:tav tm="0">
                                          <p:val>
                                            <p:strVal val="#ppt_y"/>
                                          </p:val>
                                        </p:tav>
                                        <p:tav tm="100000">
                                          <p:val>
                                            <p:strVal val="#ppt_y"/>
                                          </p:val>
                                        </p:tav>
                                      </p:tavLst>
                                    </p:anim>
                                    <p:anim calcmode="lin" valueType="num">
                                      <p:cBhvr>
                                        <p:cTn id="49" dur="1500" fill="hold"/>
                                        <p:tgtEl>
                                          <p:spTgt spid="177"/>
                                        </p:tgtEl>
                                        <p:attrNameLst>
                                          <p:attrName>ppt_h</p:attrName>
                                        </p:attrNameLst>
                                      </p:cBhvr>
                                      <p:tavLst>
                                        <p:tav tm="0">
                                          <p:val>
                                            <p:strVal val="#ppt_h/10"/>
                                          </p:val>
                                        </p:tav>
                                        <p:tav tm="50000">
                                          <p:val>
                                            <p:strVal val="#ppt_h+.01"/>
                                          </p:val>
                                        </p:tav>
                                        <p:tav tm="100000">
                                          <p:val>
                                            <p:strVal val="#ppt_h"/>
                                          </p:val>
                                        </p:tav>
                                      </p:tavLst>
                                    </p:anim>
                                    <p:anim calcmode="lin" valueType="num">
                                      <p:cBhvr>
                                        <p:cTn id="50" dur="1500" fill="hold"/>
                                        <p:tgtEl>
                                          <p:spTgt spid="17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500" tmFilter="0,0; .5, 1; 1, 1"/>
                                        <p:tgtEl>
                                          <p:spTgt spid="177"/>
                                        </p:tgtEl>
                                      </p:cBhvr>
                                    </p:animEffect>
                                  </p:childTnLst>
                                </p:cTn>
                              </p:par>
                              <p:par>
                                <p:cTn id="52" presetID="2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25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down)">
                                      <p:cBhvr>
                                        <p:cTn id="85" dur="500"/>
                                        <p:tgtEl>
                                          <p:spTgt spid="5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500"/>
                                        <p:tgtEl>
                                          <p:spTgt spid="5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down)">
                                      <p:cBhvr>
                                        <p:cTn id="94" dur="500"/>
                                        <p:tgtEl>
                                          <p:spTgt spid="5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down)">
                                      <p:cBhvr>
                                        <p:cTn id="97" dur="500"/>
                                        <p:tgtEl>
                                          <p:spTgt spid="5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down)">
                                      <p:cBhvr>
                                        <p:cTn id="100" dur="500"/>
                                        <p:tgtEl>
                                          <p:spTgt spid="6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down)">
                                      <p:cBhvr>
                                        <p:cTn id="109" dur="500"/>
                                        <p:tgtEl>
                                          <p:spTgt spid="7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down)">
                                      <p:cBhvr>
                                        <p:cTn id="112" dur="1250"/>
                                        <p:tgtEl>
                                          <p:spTgt spid="7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down)">
                                      <p:cBhvr>
                                        <p:cTn id="115" dur="500"/>
                                        <p:tgtEl>
                                          <p:spTgt spid="73"/>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down)">
                                      <p:cBhvr>
                                        <p:cTn id="118" dur="500"/>
                                        <p:tgtEl>
                                          <p:spTgt spid="74"/>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down)">
                                      <p:cBhvr>
                                        <p:cTn id="121" dur="500"/>
                                        <p:tgtEl>
                                          <p:spTgt spid="7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down)">
                                      <p:cBhvr>
                                        <p:cTn id="124" dur="500"/>
                                        <p:tgtEl>
                                          <p:spTgt spid="7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wipe(down)">
                                      <p:cBhvr>
                                        <p:cTn id="127" dur="500"/>
                                        <p:tgtEl>
                                          <p:spTgt spid="7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wipe(down)">
                                      <p:cBhvr>
                                        <p:cTn id="130" dur="500"/>
                                        <p:tgtEl>
                                          <p:spTgt spid="7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wipe(down)">
                                      <p:cBhvr>
                                        <p:cTn id="133" dur="500"/>
                                        <p:tgtEl>
                                          <p:spTgt spid="7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wipe(down)">
                                      <p:cBhvr>
                                        <p:cTn id="139" dur="750"/>
                                        <p:tgtEl>
                                          <p:spTgt spid="8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wipe(down)">
                                      <p:cBhvr>
                                        <p:cTn id="142" dur="750"/>
                                        <p:tgtEl>
                                          <p:spTgt spid="8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down)">
                                      <p:cBhvr>
                                        <p:cTn id="145" dur="750"/>
                                        <p:tgtEl>
                                          <p:spTgt spid="83"/>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ipe(down)">
                                      <p:cBhvr>
                                        <p:cTn id="148" dur="750"/>
                                        <p:tgtEl>
                                          <p:spTgt spid="84"/>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75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75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75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wipe(down)">
                                      <p:cBhvr>
                                        <p:cTn id="160" dur="750"/>
                                        <p:tgtEl>
                                          <p:spTgt spid="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down)">
                                      <p:cBhvr>
                                        <p:cTn id="163" dur="750"/>
                                        <p:tgtEl>
                                          <p:spTgt spid="10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03"/>
                                        </p:tgtEl>
                                        <p:attrNameLst>
                                          <p:attrName>style.visibility</p:attrName>
                                        </p:attrNameLst>
                                      </p:cBhvr>
                                      <p:to>
                                        <p:strVal val="visible"/>
                                      </p:to>
                                    </p:set>
                                    <p:animEffect transition="in" filter="wipe(down)">
                                      <p:cBhvr>
                                        <p:cTn id="166" dur="750"/>
                                        <p:tgtEl>
                                          <p:spTgt spid="10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750"/>
                                        <p:tgtEl>
                                          <p:spTgt spid="104"/>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wipe(down)">
                                      <p:cBhvr>
                                        <p:cTn id="172" dur="750"/>
                                        <p:tgtEl>
                                          <p:spTgt spid="105"/>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down)">
                                      <p:cBhvr>
                                        <p:cTn id="175" dur="750"/>
                                        <p:tgtEl>
                                          <p:spTgt spid="10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07"/>
                                        </p:tgtEl>
                                        <p:attrNameLst>
                                          <p:attrName>style.visibility</p:attrName>
                                        </p:attrNameLst>
                                      </p:cBhvr>
                                      <p:to>
                                        <p:strVal val="visible"/>
                                      </p:to>
                                    </p:set>
                                    <p:animEffect transition="in" filter="wipe(down)">
                                      <p:cBhvr>
                                        <p:cTn id="178" dur="750"/>
                                        <p:tgtEl>
                                          <p:spTgt spid="107"/>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wipe(down)">
                                      <p:cBhvr>
                                        <p:cTn id="181" dur="750"/>
                                        <p:tgtEl>
                                          <p:spTgt spid="108"/>
                                        </p:tgtEl>
                                      </p:cBhvr>
                                    </p:animEffect>
                                  </p:childTnLst>
                                </p:cTn>
                              </p:par>
                              <p:par>
                                <p:cTn id="182" presetID="22" presetClass="entr" presetSubtype="4" fill="hold" nodeType="withEffect">
                                  <p:stCondLst>
                                    <p:cond delay="0"/>
                                  </p:stCondLst>
                                  <p:childTnLst>
                                    <p:set>
                                      <p:cBhvr>
                                        <p:cTn id="183" dur="1" fill="hold">
                                          <p:stCondLst>
                                            <p:cond delay="0"/>
                                          </p:stCondLst>
                                        </p:cTn>
                                        <p:tgtEl>
                                          <p:spTgt spid="4"/>
                                        </p:tgtEl>
                                        <p:attrNameLst>
                                          <p:attrName>style.visibility</p:attrName>
                                        </p:attrNameLst>
                                      </p:cBhvr>
                                      <p:to>
                                        <p:strVal val="visible"/>
                                      </p:to>
                                    </p:set>
                                    <p:animEffect transition="in" filter="wipe(down)">
                                      <p:cBhvr>
                                        <p:cTn id="184" dur="500"/>
                                        <p:tgtEl>
                                          <p:spTgt spid="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wipe(down)">
                                      <p:cBhvr>
                                        <p:cTn id="189" dur="500"/>
                                        <p:tgtEl>
                                          <p:spTgt spid="44"/>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wipe(down)">
                                      <p:cBhvr>
                                        <p:cTn id="195" dur="500"/>
                                        <p:tgtEl>
                                          <p:spTgt spid="46"/>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47"/>
                                        </p:tgtEl>
                                        <p:attrNameLst>
                                          <p:attrName>style.visibility</p:attrName>
                                        </p:attrNameLst>
                                      </p:cBhvr>
                                      <p:to>
                                        <p:strVal val="visible"/>
                                      </p:to>
                                    </p:set>
                                    <p:animEffect transition="in" filter="wipe(down)">
                                      <p:cBhvr>
                                        <p:cTn id="198" dur="500"/>
                                        <p:tgtEl>
                                          <p:spTgt spid="47"/>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Effect transition="in" filter="wipe(down)">
                                      <p:cBhvr>
                                        <p:cTn id="201" dur="500"/>
                                        <p:tgtEl>
                                          <p:spTgt spid="48"/>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9"/>
                                        </p:tgtEl>
                                        <p:attrNameLst>
                                          <p:attrName>style.visibility</p:attrName>
                                        </p:attrNameLst>
                                      </p:cBhvr>
                                      <p:to>
                                        <p:strVal val="visible"/>
                                      </p:to>
                                    </p:set>
                                    <p:animEffect transition="in" filter="wipe(down)">
                                      <p:cBhvr>
                                        <p:cTn id="204" dur="500"/>
                                        <p:tgtEl>
                                          <p:spTgt spid="49"/>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down)">
                                      <p:cBhvr>
                                        <p:cTn id="207" dur="500"/>
                                        <p:tgtEl>
                                          <p:spTgt spid="50"/>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51"/>
                                        </p:tgtEl>
                                        <p:attrNameLst>
                                          <p:attrName>style.visibility</p:attrName>
                                        </p:attrNameLst>
                                      </p:cBhvr>
                                      <p:to>
                                        <p:strVal val="visible"/>
                                      </p:to>
                                    </p:set>
                                    <p:animEffect transition="in" filter="wipe(down)">
                                      <p:cBhvr>
                                        <p:cTn id="210" dur="500"/>
                                        <p:tgtEl>
                                          <p:spTgt spid="51"/>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wipe(down)">
                                      <p:cBhvr>
                                        <p:cTn id="213" dur="500"/>
                                        <p:tgtEl>
                                          <p:spTgt spid="52"/>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53"/>
                                        </p:tgtEl>
                                        <p:attrNameLst>
                                          <p:attrName>style.visibility</p:attrName>
                                        </p:attrNameLst>
                                      </p:cBhvr>
                                      <p:to>
                                        <p:strVal val="visible"/>
                                      </p:to>
                                    </p:set>
                                    <p:animEffect transition="in" filter="wipe(down)">
                                      <p:cBhvr>
                                        <p:cTn id="216" dur="500"/>
                                        <p:tgtEl>
                                          <p:spTgt spid="53"/>
                                        </p:tgtEl>
                                      </p:cBhvr>
                                    </p:animEffect>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nodeType="clickEffect">
                                  <p:stCondLst>
                                    <p:cond delay="0"/>
                                  </p:stCondLst>
                                  <p:childTnLst>
                                    <p:set>
                                      <p:cBhvr>
                                        <p:cTn id="220" dur="1" fill="hold">
                                          <p:stCondLst>
                                            <p:cond delay="0"/>
                                          </p:stCondLst>
                                        </p:cTn>
                                        <p:tgtEl>
                                          <p:spTgt spid="40"/>
                                        </p:tgtEl>
                                        <p:attrNameLst>
                                          <p:attrName>style.visibility</p:attrName>
                                        </p:attrNameLst>
                                      </p:cBhvr>
                                      <p:to>
                                        <p:strVal val="visible"/>
                                      </p:to>
                                    </p:set>
                                    <p:animEffect transition="in" filter="wheel(1)">
                                      <p:cBhvr>
                                        <p:cTn id="221" dur="2000"/>
                                        <p:tgtEl>
                                          <p:spTgt spid="40"/>
                                        </p:tgtEl>
                                      </p:cBhvr>
                                    </p:animEffect>
                                  </p:childTnLst>
                                </p:cTn>
                              </p:par>
                              <p:par>
                                <p:cTn id="222" presetID="21" presetClass="entr" presetSubtype="1" fill="hold" grpId="0" nodeType="withEffect">
                                  <p:stCondLst>
                                    <p:cond delay="0"/>
                                  </p:stCondLst>
                                  <p:childTnLst>
                                    <p:set>
                                      <p:cBhvr>
                                        <p:cTn id="223" dur="1" fill="hold">
                                          <p:stCondLst>
                                            <p:cond delay="0"/>
                                          </p:stCondLst>
                                        </p:cTn>
                                        <p:tgtEl>
                                          <p:spTgt spid="39"/>
                                        </p:tgtEl>
                                        <p:attrNameLst>
                                          <p:attrName>style.visibility</p:attrName>
                                        </p:attrNameLst>
                                      </p:cBhvr>
                                      <p:to>
                                        <p:strVal val="visible"/>
                                      </p:to>
                                    </p:set>
                                    <p:animEffect transition="in" filter="wheel(1)">
                                      <p:cBhvr>
                                        <p:cTn id="224" dur="2000"/>
                                        <p:tgtEl>
                                          <p:spTgt spid="3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5"/>
                                        </p:tgtEl>
                                        <p:attrNameLst>
                                          <p:attrName>style.visibility</p:attrName>
                                        </p:attrNameLst>
                                      </p:cBhvr>
                                      <p:to>
                                        <p:strVal val="visible"/>
                                      </p:to>
                                    </p:set>
                                    <p:animEffect transition="in" filter="wipe(down)">
                                      <p:cBhvr>
                                        <p:cTn id="229" dur="500"/>
                                        <p:tgtEl>
                                          <p:spTgt spid="5"/>
                                        </p:tgtEl>
                                      </p:cBhvr>
                                    </p:animEffect>
                                  </p:childTnLst>
                                </p:cTn>
                              </p:par>
                              <p:par>
                                <p:cTn id="230" presetID="22" presetClass="entr" presetSubtype="4" fill="hold" nodeType="withEffect">
                                  <p:stCondLst>
                                    <p:cond delay="0"/>
                                  </p:stCondLst>
                                  <p:childTnLst>
                                    <p:set>
                                      <p:cBhvr>
                                        <p:cTn id="231" dur="1" fill="hold">
                                          <p:stCondLst>
                                            <p:cond delay="0"/>
                                          </p:stCondLst>
                                        </p:cTn>
                                        <p:tgtEl>
                                          <p:spTgt spid="7"/>
                                        </p:tgtEl>
                                        <p:attrNameLst>
                                          <p:attrName>style.visibility</p:attrName>
                                        </p:attrNameLst>
                                      </p:cBhvr>
                                      <p:to>
                                        <p:strVal val="visible"/>
                                      </p:to>
                                    </p:set>
                                    <p:animEffect transition="in" filter="wipe(down)">
                                      <p:cBhvr>
                                        <p:cTn id="232" dur="500"/>
                                        <p:tgtEl>
                                          <p:spTgt spid="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iterate type="lt">
                                    <p:tmPct val="0"/>
                                  </p:iterate>
                                  <p:childTnLst>
                                    <p:set>
                                      <p:cBhvr>
                                        <p:cTn id="236" dur="1" fill="hold">
                                          <p:stCondLst>
                                            <p:cond delay="0"/>
                                          </p:stCondLst>
                                        </p:cTn>
                                        <p:tgtEl>
                                          <p:spTgt spid="176"/>
                                        </p:tgtEl>
                                        <p:attrNameLst>
                                          <p:attrName>style.visibility</p:attrName>
                                        </p:attrNameLst>
                                      </p:cBhvr>
                                      <p:to>
                                        <p:strVal val="visible"/>
                                      </p:to>
                                    </p:set>
                                    <p:animEffect transition="in" filter="wipe(left)">
                                      <p:cBhvr>
                                        <p:cTn id="237" dur="500"/>
                                        <p:tgtEl>
                                          <p:spTgt spid="17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500" accel="50000" decel="50000" autoRev="1" fill="hold">
                                          <p:stCondLst>
                                            <p:cond delay="0"/>
                                          </p:stCondLst>
                                        </p:cTn>
                                        <p:tgtEl>
                                          <p:spTgt spid="176"/>
                                        </p:tgtEl>
                                        <p:attrNameLst>
                                          <p:attrName>ppt_x</p:attrName>
                                          <p:attrName>ppt_y</p:attrName>
                                        </p:attrNameLst>
                                      </p:cBhvr>
                                    </p:animMotion>
                                    <p:animRot by="1500000">
                                      <p:cBhvr>
                                        <p:cTn id="242" dur="250" fill="hold">
                                          <p:stCondLst>
                                            <p:cond delay="0"/>
                                          </p:stCondLst>
                                        </p:cTn>
                                        <p:tgtEl>
                                          <p:spTgt spid="176"/>
                                        </p:tgtEl>
                                        <p:attrNameLst>
                                          <p:attrName>r</p:attrName>
                                        </p:attrNameLst>
                                      </p:cBhvr>
                                    </p:animRot>
                                    <p:animRot by="-1500000">
                                      <p:cBhvr>
                                        <p:cTn id="243" dur="250" fill="hold">
                                          <p:stCondLst>
                                            <p:cond delay="250"/>
                                          </p:stCondLst>
                                        </p:cTn>
                                        <p:tgtEl>
                                          <p:spTgt spid="176"/>
                                        </p:tgtEl>
                                        <p:attrNameLst>
                                          <p:attrName>r</p:attrName>
                                        </p:attrNameLst>
                                      </p:cBhvr>
                                    </p:animRot>
                                    <p:animRot by="-1500000">
                                      <p:cBhvr>
                                        <p:cTn id="244" dur="250" fill="hold">
                                          <p:stCondLst>
                                            <p:cond delay="500"/>
                                          </p:stCondLst>
                                        </p:cTn>
                                        <p:tgtEl>
                                          <p:spTgt spid="176"/>
                                        </p:tgtEl>
                                        <p:attrNameLst>
                                          <p:attrName>r</p:attrName>
                                        </p:attrNameLst>
                                      </p:cBhvr>
                                    </p:animRot>
                                    <p:animRot by="1500000">
                                      <p:cBhvr>
                                        <p:cTn id="245" dur="250" fill="hold">
                                          <p:stCondLst>
                                            <p:cond delay="750"/>
                                          </p:stCondLst>
                                        </p:cTn>
                                        <p:tgtEl>
                                          <p:spTgt spid="1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6" grpId="0"/>
      <p:bldP spid="176" grpId="1"/>
      <p:bldP spid="188" grpId="0"/>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95" grpId="0" animBg="1"/>
      <p:bldP spid="102" grpId="0" animBg="1"/>
      <p:bldP spid="103" grpId="0" animBg="1"/>
      <p:bldP spid="104" grpId="0" animBg="1"/>
      <p:bldP spid="105" grpId="0" animBg="1"/>
      <p:bldP spid="106" grpId="0" animBg="1"/>
      <p:bldP spid="107" grpId="0" animBg="1"/>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顺序访问存储器 18"/>
          <p:cNvSpPr/>
          <p:nvPr/>
        </p:nvSpPr>
        <p:spPr>
          <a:xfrm rot="18896519">
            <a:off x="1786990" y="3618276"/>
            <a:ext cx="1155573" cy="1155573"/>
          </a:xfrm>
          <a:prstGeom prst="flowChartMagneticTa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顺序访问存储器 19"/>
          <p:cNvSpPr/>
          <p:nvPr/>
        </p:nvSpPr>
        <p:spPr>
          <a:xfrm rot="18896519">
            <a:off x="1786991" y="1870102"/>
            <a:ext cx="1155573" cy="1155573"/>
          </a:xfrm>
          <a:prstGeom prst="flowChartMagneticTap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36672" y="1911746"/>
            <a:ext cx="4143640" cy="320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236672" y="3711946"/>
            <a:ext cx="4143640" cy="320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346606" y="2063663"/>
            <a:ext cx="4491400" cy="1068726"/>
          </a:xfrm>
          <a:prstGeom prst="roundRect">
            <a:avLst>
              <a:gd name="adj" fmla="val 48324"/>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347864" y="3872442"/>
            <a:ext cx="4491400" cy="1068726"/>
          </a:xfrm>
          <a:prstGeom prst="roundRect">
            <a:avLst>
              <a:gd name="adj" fmla="val 48324"/>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041611" y="2134597"/>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行业</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现状</a:t>
            </a:r>
          </a:p>
        </p:txBody>
      </p:sp>
      <p:sp>
        <p:nvSpPr>
          <p:cNvPr id="26" name="TextBox 25"/>
          <p:cNvSpPr txBox="1"/>
          <p:nvPr/>
        </p:nvSpPr>
        <p:spPr>
          <a:xfrm>
            <a:off x="2041611" y="3872442"/>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地区</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现状</a:t>
            </a:r>
          </a:p>
        </p:txBody>
      </p:sp>
      <p:sp>
        <p:nvSpPr>
          <p:cNvPr id="25" name="TextBox 24"/>
          <p:cNvSpPr txBox="1"/>
          <p:nvPr/>
        </p:nvSpPr>
        <p:spPr>
          <a:xfrm>
            <a:off x="3318078" y="1927865"/>
            <a:ext cx="2991525"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结合行业的发展现状发展趋势及行业问题</a:t>
            </a:r>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419710" y="3733942"/>
            <a:ext cx="2185214"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结合行业在本地区的实际情况</a:t>
            </a:r>
          </a:p>
        </p:txBody>
      </p:sp>
      <p:sp>
        <p:nvSpPr>
          <p:cNvPr id="27" name="TextBox 26"/>
          <p:cNvSpPr txBox="1"/>
          <p:nvPr/>
        </p:nvSpPr>
        <p:spPr>
          <a:xfrm>
            <a:off x="3864733" y="2295163"/>
            <a:ext cx="3443571" cy="1061829"/>
          </a:xfrm>
          <a:prstGeom prst="rect">
            <a:avLst/>
          </a:prstGeom>
          <a:noFill/>
        </p:spPr>
        <p:txBody>
          <a:bodyPr wrap="none" rtlCol="0">
            <a:spAutoFit/>
          </a:bodyPr>
          <a:lstStyle/>
          <a:p>
            <a:r>
              <a:rPr lang="zh-CN" altLang="en-US" sz="900" dirty="0">
                <a:solidFill>
                  <a:schemeClr val="tx1">
                    <a:lumMod val="50000"/>
                    <a:lumOff val="50000"/>
                  </a:schemeClr>
                </a:solidFill>
                <a:latin typeface="+mj-ea"/>
                <a:ea typeface="+mj-ea"/>
              </a:rPr>
              <a:t>单击此处输入内容文字也可以复制粘贴文本内容直接覆盖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单击此处输入内容文</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字也可以复制粘贴文本内容直接覆盖</a:t>
            </a:r>
            <a:r>
              <a:rPr lang="en-US" altLang="zh-CN" sz="900" dirty="0">
                <a:solidFill>
                  <a:schemeClr val="tx1">
                    <a:lumMod val="50000"/>
                    <a:lumOff val="50000"/>
                  </a:schemeClr>
                </a:solidFill>
                <a:latin typeface="+mj-ea"/>
                <a:ea typeface="+mj-ea"/>
              </a:rPr>
              <a:t>.</a:t>
            </a:r>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p:txBody>
      </p:sp>
      <p:sp>
        <p:nvSpPr>
          <p:cNvPr id="31" name="TextBox 30"/>
          <p:cNvSpPr txBox="1"/>
          <p:nvPr/>
        </p:nvSpPr>
        <p:spPr>
          <a:xfrm>
            <a:off x="3864733" y="4149080"/>
            <a:ext cx="3443571" cy="1061829"/>
          </a:xfrm>
          <a:prstGeom prst="rect">
            <a:avLst/>
          </a:prstGeom>
          <a:noFill/>
        </p:spPr>
        <p:txBody>
          <a:bodyPr wrap="none" rtlCol="0">
            <a:spAutoFit/>
          </a:bodyPr>
          <a:lstStyle/>
          <a:p>
            <a:r>
              <a:rPr lang="zh-CN" altLang="en-US" sz="900" dirty="0">
                <a:solidFill>
                  <a:schemeClr val="tx1">
                    <a:lumMod val="50000"/>
                    <a:lumOff val="50000"/>
                  </a:schemeClr>
                </a:solidFill>
                <a:latin typeface="+mj-ea"/>
                <a:ea typeface="+mj-ea"/>
              </a:rPr>
              <a:t>单击此处输入内容文字也可以复制粘贴文本内容直接覆盖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单击此处输入内容文</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字也可以复制粘贴文本内容直接覆盖</a:t>
            </a:r>
            <a:r>
              <a:rPr lang="en-US" altLang="zh-CN" sz="900" dirty="0">
                <a:solidFill>
                  <a:schemeClr val="tx1">
                    <a:lumMod val="50000"/>
                    <a:lumOff val="50000"/>
                  </a:schemeClr>
                </a:solidFill>
                <a:latin typeface="+mj-ea"/>
                <a:ea typeface="+mj-ea"/>
              </a:rPr>
              <a:t>.</a:t>
            </a:r>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611042599"/>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75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75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500"/>
                                        <p:tgtEl>
                                          <p:spTgt spid="19"/>
                                        </p:tgtEl>
                                      </p:cBhvr>
                                    </p:animEffect>
                                    <p:anim calcmode="lin" valueType="num">
                                      <p:cBhvr>
                                        <p:cTn id="31" dur="1500" fill="hold"/>
                                        <p:tgtEl>
                                          <p:spTgt spid="19"/>
                                        </p:tgtEl>
                                        <p:attrNameLst>
                                          <p:attrName>ppt_x</p:attrName>
                                        </p:attrNameLst>
                                      </p:cBhvr>
                                      <p:tavLst>
                                        <p:tav tm="0">
                                          <p:val>
                                            <p:strVal val="#ppt_x"/>
                                          </p:val>
                                        </p:tav>
                                        <p:tav tm="100000">
                                          <p:val>
                                            <p:strVal val="#ppt_x"/>
                                          </p:val>
                                        </p:tav>
                                      </p:tavLst>
                                    </p:anim>
                                    <p:anim calcmode="lin" valueType="num">
                                      <p:cBhvr>
                                        <p:cTn id="32" dur="1500" fill="hold"/>
                                        <p:tgtEl>
                                          <p:spTgt spid="1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500"/>
                                        <p:tgtEl>
                                          <p:spTgt spid="26"/>
                                        </p:tgtEl>
                                      </p:cBhvr>
                                    </p:animEffect>
                                    <p:anim calcmode="lin" valueType="num">
                                      <p:cBhvr>
                                        <p:cTn id="46" dur="1500" fill="hold"/>
                                        <p:tgtEl>
                                          <p:spTgt spid="26"/>
                                        </p:tgtEl>
                                        <p:attrNameLst>
                                          <p:attrName>ppt_x</p:attrName>
                                        </p:attrNameLst>
                                      </p:cBhvr>
                                      <p:tavLst>
                                        <p:tav tm="0">
                                          <p:val>
                                            <p:strVal val="#ppt_x"/>
                                          </p:val>
                                        </p:tav>
                                        <p:tav tm="100000">
                                          <p:val>
                                            <p:strVal val="#ppt_x"/>
                                          </p:val>
                                        </p:tav>
                                      </p:tavLst>
                                    </p:anim>
                                    <p:anim calcmode="lin" valueType="num">
                                      <p:cBhvr>
                                        <p:cTn id="47" dur="1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75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750"/>
                                        <p:tgtEl>
                                          <p:spTgt spid="1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750"/>
                                        <p:tgtEl>
                                          <p:spTgt spid="2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750"/>
                                        <p:tgtEl>
                                          <p:spTgt spid="22"/>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750" fill="hold"/>
                                        <p:tgtEl>
                                          <p:spTgt spid="27"/>
                                        </p:tgtEl>
                                        <p:attrNameLst>
                                          <p:attrName>ppt_w</p:attrName>
                                        </p:attrNameLst>
                                      </p:cBhvr>
                                      <p:tavLst>
                                        <p:tav tm="0">
                                          <p:val>
                                            <p:fltVal val="0"/>
                                          </p:val>
                                        </p:tav>
                                        <p:tav tm="100000">
                                          <p:val>
                                            <p:strVal val="#ppt_w"/>
                                          </p:val>
                                        </p:tav>
                                      </p:tavLst>
                                    </p:anim>
                                    <p:anim calcmode="lin" valueType="num">
                                      <p:cBhvr>
                                        <p:cTn id="65" dur="1750" fill="hold"/>
                                        <p:tgtEl>
                                          <p:spTgt spid="27"/>
                                        </p:tgtEl>
                                        <p:attrNameLst>
                                          <p:attrName>ppt_h</p:attrName>
                                        </p:attrNameLst>
                                      </p:cBhvr>
                                      <p:tavLst>
                                        <p:tav tm="0">
                                          <p:val>
                                            <p:fltVal val="0"/>
                                          </p:val>
                                        </p:tav>
                                        <p:tav tm="100000">
                                          <p:val>
                                            <p:strVal val="#ppt_h"/>
                                          </p:val>
                                        </p:tav>
                                      </p:tavLst>
                                    </p:anim>
                                    <p:anim calcmode="lin" valueType="num">
                                      <p:cBhvr>
                                        <p:cTn id="66" dur="1750" fill="hold"/>
                                        <p:tgtEl>
                                          <p:spTgt spid="27"/>
                                        </p:tgtEl>
                                        <p:attrNameLst>
                                          <p:attrName>style.rotation</p:attrName>
                                        </p:attrNameLst>
                                      </p:cBhvr>
                                      <p:tavLst>
                                        <p:tav tm="0">
                                          <p:val>
                                            <p:fltVal val="90"/>
                                          </p:val>
                                        </p:tav>
                                        <p:tav tm="100000">
                                          <p:val>
                                            <p:fltVal val="0"/>
                                          </p:val>
                                        </p:tav>
                                      </p:tavLst>
                                    </p:anim>
                                    <p:animEffect transition="in" filter="fade">
                                      <p:cBhvr>
                                        <p:cTn id="67" dur="1750"/>
                                        <p:tgtEl>
                                          <p:spTgt spid="27"/>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750" fill="hold"/>
                                        <p:tgtEl>
                                          <p:spTgt spid="25"/>
                                        </p:tgtEl>
                                        <p:attrNameLst>
                                          <p:attrName>ppt_w</p:attrName>
                                        </p:attrNameLst>
                                      </p:cBhvr>
                                      <p:tavLst>
                                        <p:tav tm="0">
                                          <p:val>
                                            <p:fltVal val="0"/>
                                          </p:val>
                                        </p:tav>
                                        <p:tav tm="100000">
                                          <p:val>
                                            <p:strVal val="#ppt_w"/>
                                          </p:val>
                                        </p:tav>
                                      </p:tavLst>
                                    </p:anim>
                                    <p:anim calcmode="lin" valueType="num">
                                      <p:cBhvr>
                                        <p:cTn id="71" dur="1750" fill="hold"/>
                                        <p:tgtEl>
                                          <p:spTgt spid="25"/>
                                        </p:tgtEl>
                                        <p:attrNameLst>
                                          <p:attrName>ppt_h</p:attrName>
                                        </p:attrNameLst>
                                      </p:cBhvr>
                                      <p:tavLst>
                                        <p:tav tm="0">
                                          <p:val>
                                            <p:fltVal val="0"/>
                                          </p:val>
                                        </p:tav>
                                        <p:tav tm="100000">
                                          <p:val>
                                            <p:strVal val="#ppt_h"/>
                                          </p:val>
                                        </p:tav>
                                      </p:tavLst>
                                    </p:anim>
                                    <p:anim calcmode="lin" valueType="num">
                                      <p:cBhvr>
                                        <p:cTn id="72" dur="1750" fill="hold"/>
                                        <p:tgtEl>
                                          <p:spTgt spid="25"/>
                                        </p:tgtEl>
                                        <p:attrNameLst>
                                          <p:attrName>style.rotation</p:attrName>
                                        </p:attrNameLst>
                                      </p:cBhvr>
                                      <p:tavLst>
                                        <p:tav tm="0">
                                          <p:val>
                                            <p:fltVal val="90"/>
                                          </p:val>
                                        </p:tav>
                                        <p:tav tm="100000">
                                          <p:val>
                                            <p:fltVal val="0"/>
                                          </p:val>
                                        </p:tav>
                                      </p:tavLst>
                                    </p:anim>
                                    <p:animEffect transition="in" filter="fade">
                                      <p:cBhvr>
                                        <p:cTn id="73" dur="1750"/>
                                        <p:tgtEl>
                                          <p:spTgt spid="25"/>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2000" fill="hold"/>
                                        <p:tgtEl>
                                          <p:spTgt spid="28"/>
                                        </p:tgtEl>
                                        <p:attrNameLst>
                                          <p:attrName>ppt_w</p:attrName>
                                        </p:attrNameLst>
                                      </p:cBhvr>
                                      <p:tavLst>
                                        <p:tav tm="0">
                                          <p:val>
                                            <p:fltVal val="0"/>
                                          </p:val>
                                        </p:tav>
                                        <p:tav tm="100000">
                                          <p:val>
                                            <p:strVal val="#ppt_w"/>
                                          </p:val>
                                        </p:tav>
                                      </p:tavLst>
                                    </p:anim>
                                    <p:anim calcmode="lin" valueType="num">
                                      <p:cBhvr>
                                        <p:cTn id="77" dur="2000" fill="hold"/>
                                        <p:tgtEl>
                                          <p:spTgt spid="28"/>
                                        </p:tgtEl>
                                        <p:attrNameLst>
                                          <p:attrName>ppt_h</p:attrName>
                                        </p:attrNameLst>
                                      </p:cBhvr>
                                      <p:tavLst>
                                        <p:tav tm="0">
                                          <p:val>
                                            <p:fltVal val="0"/>
                                          </p:val>
                                        </p:tav>
                                        <p:tav tm="100000">
                                          <p:val>
                                            <p:strVal val="#ppt_h"/>
                                          </p:val>
                                        </p:tav>
                                      </p:tavLst>
                                    </p:anim>
                                    <p:anim calcmode="lin" valueType="num">
                                      <p:cBhvr>
                                        <p:cTn id="78" dur="2000" fill="hold"/>
                                        <p:tgtEl>
                                          <p:spTgt spid="28"/>
                                        </p:tgtEl>
                                        <p:attrNameLst>
                                          <p:attrName>style.rotation</p:attrName>
                                        </p:attrNameLst>
                                      </p:cBhvr>
                                      <p:tavLst>
                                        <p:tav tm="0">
                                          <p:val>
                                            <p:fltVal val="90"/>
                                          </p:val>
                                        </p:tav>
                                        <p:tav tm="100000">
                                          <p:val>
                                            <p:fltVal val="0"/>
                                          </p:val>
                                        </p:tav>
                                      </p:tavLst>
                                    </p:anim>
                                    <p:animEffect transition="in" filter="fade">
                                      <p:cBhvr>
                                        <p:cTn id="79" dur="2000"/>
                                        <p:tgtEl>
                                          <p:spTgt spid="28"/>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p:cTn id="82" dur="2000" fill="hold"/>
                                        <p:tgtEl>
                                          <p:spTgt spid="31"/>
                                        </p:tgtEl>
                                        <p:attrNameLst>
                                          <p:attrName>ppt_w</p:attrName>
                                        </p:attrNameLst>
                                      </p:cBhvr>
                                      <p:tavLst>
                                        <p:tav tm="0">
                                          <p:val>
                                            <p:fltVal val="0"/>
                                          </p:val>
                                        </p:tav>
                                        <p:tav tm="100000">
                                          <p:val>
                                            <p:strVal val="#ppt_w"/>
                                          </p:val>
                                        </p:tav>
                                      </p:tavLst>
                                    </p:anim>
                                    <p:anim calcmode="lin" valueType="num">
                                      <p:cBhvr>
                                        <p:cTn id="83" dur="2000" fill="hold"/>
                                        <p:tgtEl>
                                          <p:spTgt spid="31"/>
                                        </p:tgtEl>
                                        <p:attrNameLst>
                                          <p:attrName>ppt_h</p:attrName>
                                        </p:attrNameLst>
                                      </p:cBhvr>
                                      <p:tavLst>
                                        <p:tav tm="0">
                                          <p:val>
                                            <p:fltVal val="0"/>
                                          </p:val>
                                        </p:tav>
                                        <p:tav tm="100000">
                                          <p:val>
                                            <p:strVal val="#ppt_h"/>
                                          </p:val>
                                        </p:tav>
                                      </p:tavLst>
                                    </p:anim>
                                    <p:anim calcmode="lin" valueType="num">
                                      <p:cBhvr>
                                        <p:cTn id="84" dur="2000" fill="hold"/>
                                        <p:tgtEl>
                                          <p:spTgt spid="31"/>
                                        </p:tgtEl>
                                        <p:attrNameLst>
                                          <p:attrName>style.rotation</p:attrName>
                                        </p:attrNameLst>
                                      </p:cBhvr>
                                      <p:tavLst>
                                        <p:tav tm="0">
                                          <p:val>
                                            <p:fltVal val="90"/>
                                          </p:val>
                                        </p:tav>
                                        <p:tav tm="100000">
                                          <p:val>
                                            <p:fltVal val="0"/>
                                          </p:val>
                                        </p:tav>
                                      </p:tavLst>
                                    </p:anim>
                                    <p:animEffect transition="in" filter="fade">
                                      <p:cBhvr>
                                        <p:cTn id="8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19" grpId="0" animBg="1"/>
      <p:bldP spid="20" grpId="0" animBg="1"/>
      <p:bldP spid="18" grpId="0" animBg="1"/>
      <p:bldP spid="22" grpId="0" animBg="1"/>
      <p:bldP spid="21" grpId="0" animBg="1"/>
      <p:bldP spid="24" grpId="0" animBg="1"/>
      <p:bldP spid="23" grpId="0"/>
      <p:bldP spid="26" grpId="0"/>
      <p:bldP spid="25" grpId="0"/>
      <p:bldP spid="28" grpId="0"/>
      <p:bldP spid="27"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0338" y="3002455"/>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意义</a:t>
            </a:r>
          </a:p>
        </p:txBody>
      </p:sp>
      <p:sp>
        <p:nvSpPr>
          <p:cNvPr id="48" name="TextBox 47"/>
          <p:cNvSpPr txBox="1"/>
          <p:nvPr/>
        </p:nvSpPr>
        <p:spPr>
          <a:xfrm>
            <a:off x="3910251" y="2114568"/>
            <a:ext cx="1031051"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理论研究价值</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经济效益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社会效益</a:t>
            </a:r>
          </a:p>
        </p:txBody>
      </p:sp>
      <p:sp>
        <p:nvSpPr>
          <p:cNvPr id="51" name="TextBox 50"/>
          <p:cNvSpPr txBox="1"/>
          <p:nvPr/>
        </p:nvSpPr>
        <p:spPr>
          <a:xfrm>
            <a:off x="5076056" y="1889537"/>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66912" y="2996952"/>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
        <p:nvSpPr>
          <p:cNvPr id="58" name="TextBox 57"/>
          <p:cNvSpPr txBox="1"/>
          <p:nvPr/>
        </p:nvSpPr>
        <p:spPr>
          <a:xfrm>
            <a:off x="5076056" y="4131936"/>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Tree>
    <p:extLst>
      <p:ext uri="{BB962C8B-B14F-4D97-AF65-F5344CB8AC3E}">
        <p14:creationId xmlns:p14="http://schemas.microsoft.com/office/powerpoint/2010/main" val="2836619330"/>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par>
                                <p:cTn id="42" presetID="22" presetClass="entr" presetSubtype="8"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750"/>
                                        <p:tgtEl>
                                          <p:spTgt spid="2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10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1000"/>
                                        <p:tgtEl>
                                          <p:spTgt spid="3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1500"/>
                                        <p:tgtEl>
                                          <p:spTgt spid="3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2000"/>
                                        <p:tgtEl>
                                          <p:spTgt spid="4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left)">
                                      <p:cBhvr>
                                        <p:cTn id="72" dur="2500"/>
                                        <p:tgtEl>
                                          <p:spTgt spid="4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3000"/>
                                        <p:tgtEl>
                                          <p:spTgt spid="5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2000"/>
                                        <p:tgtEl>
                                          <p:spTgt spid="5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2000"/>
                                        <p:tgtEl>
                                          <p:spTgt spid="5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left)">
                                      <p:cBhvr>
                                        <p:cTn id="84" dur="2500"/>
                                        <p:tgtEl>
                                          <p:spTgt spid="55"/>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wipe(left)">
                                      <p:cBhvr>
                                        <p:cTn id="87" dur="3000"/>
                                        <p:tgtEl>
                                          <p:spTgt spid="5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2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3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2" grpId="0" animBg="1"/>
      <p:bldP spid="9" grpId="0" animBg="1"/>
      <p:bldP spid="32" grpId="0" animBg="1"/>
      <p:bldP spid="33" grpId="0" animBg="1"/>
      <p:bldP spid="29" grpId="0" animBg="1"/>
      <p:bldP spid="30" grpId="0" animBg="1"/>
      <p:bldP spid="17" grpId="0" animBg="1"/>
      <p:bldP spid="44" grpId="0"/>
      <p:bldP spid="48" grpId="0"/>
      <p:bldP spid="49" grpId="0"/>
      <p:bldP spid="50" grpId="0"/>
      <p:bldP spid="51" grpId="0"/>
      <p:bldP spid="54" grpId="0" animBg="1"/>
      <p:bldP spid="55" grpId="0" animBg="1"/>
      <p:bldP spid="56"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国外研究综述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55562" y="2367168"/>
            <a:ext cx="1872208" cy="187220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28731" y="2031193"/>
            <a:ext cx="2544158" cy="2544158"/>
          </a:xfrm>
          <a:prstGeom prst="ellips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59348" y="2292750"/>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7610" y="174652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433312" y="2269817"/>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309648" y="364375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402429" y="4290686"/>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454010" y="370547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549967" y="1783994"/>
            <a:ext cx="340158" cy="461665"/>
          </a:xfrm>
          <a:prstGeom prst="rect">
            <a:avLst/>
          </a:prstGeom>
          <a:noFill/>
        </p:spPr>
        <p:txBody>
          <a:bodyPr wrap="none" rtlCol="0">
            <a:spAutoFit/>
          </a:bodyPr>
          <a:lstStyle/>
          <a:p>
            <a:r>
              <a:rPr lang="en-US" altLang="zh-CN" sz="2400" dirty="0">
                <a:solidFill>
                  <a:schemeClr val="bg1"/>
                </a:solidFill>
              </a:rPr>
              <a:t>1</a:t>
            </a:r>
            <a:endParaRPr lang="zh-CN" altLang="en-US" sz="2400" dirty="0">
              <a:solidFill>
                <a:schemeClr val="bg1"/>
              </a:solidFill>
            </a:endParaRPr>
          </a:p>
        </p:txBody>
      </p:sp>
      <p:sp>
        <p:nvSpPr>
          <p:cNvPr id="46" name="TextBox 45"/>
          <p:cNvSpPr txBox="1"/>
          <p:nvPr/>
        </p:nvSpPr>
        <p:spPr>
          <a:xfrm>
            <a:off x="3561614" y="2303669"/>
            <a:ext cx="340158" cy="461665"/>
          </a:xfrm>
          <a:prstGeom prst="rect">
            <a:avLst/>
          </a:prstGeom>
          <a:noFill/>
        </p:spPr>
        <p:txBody>
          <a:bodyPr wrap="none" rtlCol="0">
            <a:spAutoFit/>
          </a:bodyPr>
          <a:lstStyle/>
          <a:p>
            <a:r>
              <a:rPr lang="en-US" altLang="zh-CN" sz="2400" dirty="0">
                <a:solidFill>
                  <a:schemeClr val="bg1"/>
                </a:solidFill>
              </a:rPr>
              <a:t>2</a:t>
            </a:r>
            <a:endParaRPr lang="zh-CN" altLang="en-US" sz="2400" dirty="0">
              <a:solidFill>
                <a:schemeClr val="bg1"/>
              </a:solidFill>
            </a:endParaRPr>
          </a:p>
        </p:txBody>
      </p:sp>
      <p:sp>
        <p:nvSpPr>
          <p:cNvPr id="47" name="TextBox 46"/>
          <p:cNvSpPr txBox="1"/>
          <p:nvPr/>
        </p:nvSpPr>
        <p:spPr>
          <a:xfrm>
            <a:off x="3561614" y="3763882"/>
            <a:ext cx="340158" cy="461665"/>
          </a:xfrm>
          <a:prstGeom prst="rect">
            <a:avLst/>
          </a:prstGeom>
          <a:noFill/>
        </p:spPr>
        <p:txBody>
          <a:bodyPr wrap="none" rtlCol="0">
            <a:spAutoFit/>
          </a:bodyPr>
          <a:lstStyle/>
          <a:p>
            <a:r>
              <a:rPr lang="en-US" altLang="zh-CN" sz="2400" dirty="0">
                <a:solidFill>
                  <a:schemeClr val="bg1"/>
                </a:solidFill>
              </a:rPr>
              <a:t>3</a:t>
            </a:r>
            <a:endParaRPr lang="zh-CN" altLang="en-US" sz="2400" dirty="0">
              <a:solidFill>
                <a:schemeClr val="bg1"/>
              </a:solidFill>
            </a:endParaRPr>
          </a:p>
        </p:txBody>
      </p:sp>
      <p:sp>
        <p:nvSpPr>
          <p:cNvPr id="52" name="TextBox 51"/>
          <p:cNvSpPr txBox="1"/>
          <p:nvPr/>
        </p:nvSpPr>
        <p:spPr>
          <a:xfrm>
            <a:off x="2521587" y="4344518"/>
            <a:ext cx="340158" cy="461665"/>
          </a:xfrm>
          <a:prstGeom prst="rect">
            <a:avLst/>
          </a:prstGeom>
          <a:noFill/>
        </p:spPr>
        <p:txBody>
          <a:bodyPr wrap="none" rtlCol="0">
            <a:spAutoFit/>
          </a:bodyPr>
          <a:lstStyle/>
          <a:p>
            <a:r>
              <a:rPr lang="en-US" altLang="zh-CN" sz="2400" dirty="0">
                <a:solidFill>
                  <a:schemeClr val="bg1"/>
                </a:solidFill>
              </a:rPr>
              <a:t>4</a:t>
            </a:r>
            <a:endParaRPr lang="zh-CN" altLang="en-US" sz="2400" dirty="0">
              <a:solidFill>
                <a:schemeClr val="bg1"/>
              </a:solidFill>
            </a:endParaRPr>
          </a:p>
        </p:txBody>
      </p:sp>
      <p:sp>
        <p:nvSpPr>
          <p:cNvPr id="53" name="TextBox 52"/>
          <p:cNvSpPr txBox="1"/>
          <p:nvPr/>
        </p:nvSpPr>
        <p:spPr>
          <a:xfrm>
            <a:off x="1415404" y="3702162"/>
            <a:ext cx="340158" cy="461665"/>
          </a:xfrm>
          <a:prstGeom prst="rect">
            <a:avLst/>
          </a:prstGeom>
          <a:noFill/>
        </p:spPr>
        <p:txBody>
          <a:bodyPr wrap="none" rtlCol="0">
            <a:spAutoFit/>
          </a:bodyPr>
          <a:lstStyle/>
          <a:p>
            <a:r>
              <a:rPr lang="en-US" altLang="zh-CN" sz="2400" dirty="0">
                <a:solidFill>
                  <a:schemeClr val="bg1"/>
                </a:solidFill>
              </a:rPr>
              <a:t>5</a:t>
            </a:r>
            <a:endParaRPr lang="zh-CN" altLang="en-US" sz="2400" dirty="0">
              <a:solidFill>
                <a:schemeClr val="bg1"/>
              </a:solidFill>
            </a:endParaRPr>
          </a:p>
        </p:txBody>
      </p:sp>
      <p:sp>
        <p:nvSpPr>
          <p:cNvPr id="59" name="TextBox 58"/>
          <p:cNvSpPr txBox="1"/>
          <p:nvPr/>
        </p:nvSpPr>
        <p:spPr>
          <a:xfrm>
            <a:off x="1488151" y="2334146"/>
            <a:ext cx="340158" cy="461665"/>
          </a:xfrm>
          <a:prstGeom prst="rect">
            <a:avLst/>
          </a:prstGeom>
          <a:noFill/>
        </p:spPr>
        <p:txBody>
          <a:bodyPr wrap="none" rtlCol="0">
            <a:spAutoFit/>
          </a:bodyPr>
          <a:lstStyle/>
          <a:p>
            <a:r>
              <a:rPr lang="en-US" altLang="zh-CN" sz="2400" dirty="0">
                <a:solidFill>
                  <a:schemeClr val="bg1"/>
                </a:solidFill>
              </a:rPr>
              <a:t>6</a:t>
            </a:r>
            <a:endParaRPr lang="zh-CN" altLang="en-US" sz="2400" dirty="0">
              <a:solidFill>
                <a:schemeClr val="bg1"/>
              </a:solidFill>
            </a:endParaRPr>
          </a:p>
        </p:txBody>
      </p:sp>
      <p:sp>
        <p:nvSpPr>
          <p:cNvPr id="20" name="TextBox 19"/>
          <p:cNvSpPr txBox="1"/>
          <p:nvPr/>
        </p:nvSpPr>
        <p:spPr>
          <a:xfrm>
            <a:off x="1974398" y="3133995"/>
            <a:ext cx="1415772"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国外研究综述</a:t>
            </a:r>
          </a:p>
        </p:txBody>
      </p:sp>
      <p:sp>
        <p:nvSpPr>
          <p:cNvPr id="21" name="TextBox 20"/>
          <p:cNvSpPr txBox="1"/>
          <p:nvPr/>
        </p:nvSpPr>
        <p:spPr>
          <a:xfrm>
            <a:off x="4635980" y="1681063"/>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先发优势</a:t>
            </a:r>
          </a:p>
        </p:txBody>
      </p:sp>
      <p:sp>
        <p:nvSpPr>
          <p:cNvPr id="60" name="TextBox 59"/>
          <p:cNvSpPr txBox="1"/>
          <p:nvPr/>
        </p:nvSpPr>
        <p:spPr>
          <a:xfrm>
            <a:off x="6308136" y="1686868"/>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核心技术优势</a:t>
            </a:r>
          </a:p>
        </p:txBody>
      </p:sp>
      <p:sp>
        <p:nvSpPr>
          <p:cNvPr id="61" name="TextBox 60"/>
          <p:cNvSpPr txBox="1"/>
          <p:nvPr/>
        </p:nvSpPr>
        <p:spPr>
          <a:xfrm>
            <a:off x="6369856" y="28482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人才优势</a:t>
            </a:r>
          </a:p>
        </p:txBody>
      </p:sp>
      <p:sp>
        <p:nvSpPr>
          <p:cNvPr id="62" name="TextBox 61"/>
          <p:cNvSpPr txBox="1"/>
          <p:nvPr/>
        </p:nvSpPr>
        <p:spPr>
          <a:xfrm>
            <a:off x="4641841" y="2873418"/>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政策优势</a:t>
            </a:r>
          </a:p>
        </p:txBody>
      </p:sp>
      <p:sp>
        <p:nvSpPr>
          <p:cNvPr id="63" name="TextBox 62"/>
          <p:cNvSpPr txBox="1"/>
          <p:nvPr/>
        </p:nvSpPr>
        <p:spPr>
          <a:xfrm>
            <a:off x="4608548" y="401859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产业配套优势</a:t>
            </a:r>
          </a:p>
        </p:txBody>
      </p:sp>
      <p:sp>
        <p:nvSpPr>
          <p:cNvPr id="64" name="TextBox 63"/>
          <p:cNvSpPr txBox="1"/>
          <p:nvPr/>
        </p:nvSpPr>
        <p:spPr>
          <a:xfrm>
            <a:off x="6403149" y="400506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品牌优势</a:t>
            </a:r>
          </a:p>
        </p:txBody>
      </p:sp>
      <p:sp>
        <p:nvSpPr>
          <p:cNvPr id="23" name="TextBox 22"/>
          <p:cNvSpPr txBox="1"/>
          <p:nvPr/>
        </p:nvSpPr>
        <p:spPr>
          <a:xfrm>
            <a:off x="4641841" y="1948358"/>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6314003" y="1970256"/>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4632703" y="3184400"/>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7" name="TextBox 66"/>
          <p:cNvSpPr txBox="1"/>
          <p:nvPr/>
        </p:nvSpPr>
        <p:spPr>
          <a:xfrm>
            <a:off x="6375717" y="3164610"/>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4608090" y="4327323"/>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6406460" y="4289797"/>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75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75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20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75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75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20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randombar(horizontal)">
                                      <p:cBhvr>
                                        <p:cTn id="60" dur="500"/>
                                        <p:tgtEl>
                                          <p:spTgt spid="2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randombar(horizontal)">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randombar(horizontal)">
                                      <p:cBhvr>
                                        <p:cTn id="76" dur="500"/>
                                        <p:tgtEl>
                                          <p:spTgt spid="6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randombar(horizontal)">
                                      <p:cBhvr>
                                        <p:cTn id="79" dur="500"/>
                                        <p:tgtEl>
                                          <p:spTgt spid="6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randombar(horizontal)">
                                      <p:cBhvr>
                                        <p:cTn id="84" dur="500"/>
                                        <p:tgtEl>
                                          <p:spTgt spid="61"/>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randombar(horizontal)">
                                      <p:cBhvr>
                                        <p:cTn id="87" dur="500"/>
                                        <p:tgtEl>
                                          <p:spTgt spid="67"/>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randombar(horizontal)">
                                      <p:cBhvr>
                                        <p:cTn id="92" dur="500"/>
                                        <p:tgtEl>
                                          <p:spTgt spid="63"/>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randombar(horizontal)">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randombar(horizontal)">
                                      <p:cBhvr>
                                        <p:cTn id="100" dur="500"/>
                                        <p:tgtEl>
                                          <p:spTgt spid="64"/>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randombar(horizontal)">
                                      <p:cBhvr>
                                        <p:cTn id="10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35" grpId="0" animBg="1"/>
      <p:bldP spid="39" grpId="0" animBg="1"/>
      <p:bldP spid="40" grpId="0" animBg="1"/>
      <p:bldP spid="42" grpId="0" animBg="1"/>
      <p:bldP spid="43" grpId="0" animBg="1"/>
      <p:bldP spid="45" grpId="0" animBg="1"/>
      <p:bldP spid="19" grpId="0"/>
      <p:bldP spid="46" grpId="0"/>
      <p:bldP spid="47" grpId="0"/>
      <p:bldP spid="52" grpId="0"/>
      <p:bldP spid="53" grpId="0"/>
      <p:bldP spid="59" grpId="0"/>
      <p:bldP spid="20" grpId="0"/>
      <p:bldP spid="21" grpId="0"/>
      <p:bldP spid="60" grpId="0"/>
      <p:bldP spid="61" grpId="0"/>
      <p:bldP spid="62" grpId="0"/>
      <p:bldP spid="63" grpId="0"/>
      <p:bldP spid="64" grpId="0"/>
      <p:bldP spid="23" grpId="0"/>
      <p:bldP spid="65" grpId="0"/>
      <p:bldP spid="66" grpId="0"/>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国内研究综述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051720" y="1196752"/>
            <a:ext cx="1584176" cy="86409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779912" y="1802144"/>
            <a:ext cx="1584176" cy="86409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5580112" y="2522224"/>
            <a:ext cx="1584176" cy="864096"/>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4606280" y="3482720"/>
            <a:ext cx="1584176" cy="86409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2483768" y="4123544"/>
            <a:ext cx="1584176"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虚尾箭头 13"/>
          <p:cNvSpPr/>
          <p:nvPr/>
        </p:nvSpPr>
        <p:spPr>
          <a:xfrm>
            <a:off x="-180528" y="1442104"/>
            <a:ext cx="3960440" cy="36004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a:off x="-180528" y="2072296"/>
            <a:ext cx="5653143" cy="360040"/>
          </a:xfrm>
          <a:prstGeom prst="striped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虚尾箭头 53"/>
          <p:cNvSpPr/>
          <p:nvPr/>
        </p:nvSpPr>
        <p:spPr>
          <a:xfrm>
            <a:off x="-180528" y="2784491"/>
            <a:ext cx="7488832" cy="360040"/>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虚尾箭头 54"/>
          <p:cNvSpPr/>
          <p:nvPr/>
        </p:nvSpPr>
        <p:spPr>
          <a:xfrm>
            <a:off x="-207960" y="3734748"/>
            <a:ext cx="6552728" cy="360040"/>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虚尾箭头 55"/>
          <p:cNvSpPr/>
          <p:nvPr/>
        </p:nvSpPr>
        <p:spPr>
          <a:xfrm>
            <a:off x="-180528" y="4375572"/>
            <a:ext cx="4392488" cy="360040"/>
          </a:xfrm>
          <a:prstGeom prst="striped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168" y="133352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3955360" y="193856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5755560" y="2667784"/>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4772584" y="3626736"/>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2654072" y="426756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414690" y="1460392"/>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起步较晚</a:t>
            </a:r>
          </a:p>
        </p:txBody>
      </p:sp>
      <p:sp>
        <p:nvSpPr>
          <p:cNvPr id="72" name="TextBox 71"/>
          <p:cNvSpPr txBox="1"/>
          <p:nvPr/>
        </p:nvSpPr>
        <p:spPr>
          <a:xfrm>
            <a:off x="4154957" y="1964448"/>
            <a:ext cx="902811"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政策支持</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力量欠缺</a:t>
            </a:r>
          </a:p>
        </p:txBody>
      </p:sp>
      <p:sp>
        <p:nvSpPr>
          <p:cNvPr id="73" name="TextBox 72"/>
          <p:cNvSpPr txBox="1"/>
          <p:nvPr/>
        </p:nvSpPr>
        <p:spPr>
          <a:xfrm>
            <a:off x="5936869" y="27844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人才缺乏</a:t>
            </a:r>
          </a:p>
        </p:txBody>
      </p:sp>
      <p:sp>
        <p:nvSpPr>
          <p:cNvPr id="74" name="TextBox 73"/>
          <p:cNvSpPr txBox="1"/>
          <p:nvPr/>
        </p:nvSpPr>
        <p:spPr>
          <a:xfrm>
            <a:off x="4956929" y="376087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历史悠久</a:t>
            </a:r>
          </a:p>
        </p:txBody>
      </p:sp>
      <p:sp>
        <p:nvSpPr>
          <p:cNvPr id="75" name="TextBox 74"/>
          <p:cNvSpPr txBox="1"/>
          <p:nvPr/>
        </p:nvSpPr>
        <p:spPr>
          <a:xfrm>
            <a:off x="2771800" y="4374248"/>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人力资源多</a:t>
            </a:r>
          </a:p>
        </p:txBody>
      </p:sp>
      <p:sp>
        <p:nvSpPr>
          <p:cNvPr id="24" name="TextBox 23"/>
          <p:cNvSpPr txBox="1"/>
          <p:nvPr/>
        </p:nvSpPr>
        <p:spPr>
          <a:xfrm>
            <a:off x="5652120" y="5013176"/>
            <a:ext cx="2980303" cy="1631216"/>
          </a:xfrm>
          <a:prstGeom prst="rect">
            <a:avLst/>
          </a:prstGeom>
          <a:noFill/>
        </p:spPr>
        <p:txBody>
          <a:bodyPr wrap="none" rtlCol="0">
            <a:spAutoFit/>
          </a:bodyPr>
          <a:lstStyle/>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74859"/>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1000"/>
                                        <p:tgtEl>
                                          <p:spTgt spid="4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left)">
                                      <p:cBhvr>
                                        <p:cTn id="36" dur="1500"/>
                                        <p:tgtEl>
                                          <p:spTgt spid="4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2000"/>
                                        <p:tgtEl>
                                          <p:spTgt spid="4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left)">
                                      <p:cBhvr>
                                        <p:cTn id="42" dur="2500"/>
                                        <p:tgtEl>
                                          <p:spTgt spid="5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1000"/>
                                        <p:tgtEl>
                                          <p:spTgt spid="5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1500"/>
                                        <p:tgtEl>
                                          <p:spTgt spid="5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left)">
                                      <p:cBhvr>
                                        <p:cTn id="54" dur="2000"/>
                                        <p:tgtEl>
                                          <p:spTgt spid="5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2500"/>
                                        <p:tgtEl>
                                          <p:spTgt spid="5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wipe(left)">
                                      <p:cBhvr>
                                        <p:cTn id="63" dur="1000"/>
                                        <p:tgtEl>
                                          <p:spTgt spid="5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1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2000"/>
                                        <p:tgtEl>
                                          <p:spTgt spid="7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left)">
                                      <p:cBhvr>
                                        <p:cTn id="72" dur="2500"/>
                                        <p:tgtEl>
                                          <p:spTgt spid="7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75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1250"/>
                                        <p:tgtEl>
                                          <p:spTgt spid="7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1750"/>
                                        <p:tgtEl>
                                          <p:spTgt spid="73"/>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2250"/>
                                        <p:tgtEl>
                                          <p:spTgt spid="7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ipe(left)">
                                      <p:cBhvr>
                                        <p:cTn id="87" dur="2750"/>
                                        <p:tgtEl>
                                          <p:spTgt spid="75"/>
                                        </p:tgtEl>
                                      </p:cBhvr>
                                    </p:animEffect>
                                  </p:childTnLst>
                                </p:cTn>
                              </p:par>
                              <p:par>
                                <p:cTn id="88" presetID="56" presetClass="entr" presetSubtype="0" fill="hold" grpId="0" nodeType="withEffect">
                                  <p:stCondLst>
                                    <p:cond delay="0"/>
                                  </p:stCondLst>
                                  <p:iterate type="lt">
                                    <p:tmPct val="10000"/>
                                  </p:iterate>
                                  <p:childTnLst>
                                    <p:set>
                                      <p:cBhvr>
                                        <p:cTn id="89" dur="1" fill="hold">
                                          <p:stCondLst>
                                            <p:cond delay="0"/>
                                          </p:stCondLst>
                                        </p:cTn>
                                        <p:tgtEl>
                                          <p:spTgt spid="24">
                                            <p:txEl>
                                              <p:pRg st="0" end="0"/>
                                            </p:txEl>
                                          </p:spTgt>
                                        </p:tgtEl>
                                        <p:attrNameLst>
                                          <p:attrName>style.visibility</p:attrName>
                                        </p:attrNameLst>
                                      </p:cBhvr>
                                      <p:to>
                                        <p:strVal val="visible"/>
                                      </p:to>
                                    </p:set>
                                    <p:anim by="(-#ppt_w*2)" calcmode="lin" valueType="num">
                                      <p:cBhvr rctx="PPT">
                                        <p:cTn id="90" dur="500" autoRev="1" fill="hold">
                                          <p:stCondLst>
                                            <p:cond delay="0"/>
                                          </p:stCondLst>
                                        </p:cTn>
                                        <p:tgtEl>
                                          <p:spTgt spid="24">
                                            <p:txEl>
                                              <p:pRg st="0" end="0"/>
                                            </p:txEl>
                                          </p:spTgt>
                                        </p:tgtEl>
                                        <p:attrNameLst>
                                          <p:attrName>ppt_w</p:attrName>
                                        </p:attrNameLst>
                                      </p:cBhvr>
                                    </p:anim>
                                    <p:anim by="(#ppt_w*0.50)" calcmode="lin" valueType="num">
                                      <p:cBhvr>
                                        <p:cTn id="91" dur="500" decel="50000" autoRev="1" fill="hold">
                                          <p:stCondLst>
                                            <p:cond delay="0"/>
                                          </p:stCondLst>
                                        </p:cTn>
                                        <p:tgtEl>
                                          <p:spTgt spid="24">
                                            <p:txEl>
                                              <p:pRg st="0" end="0"/>
                                            </p:txEl>
                                          </p:spTgt>
                                        </p:tgtEl>
                                        <p:attrNameLst>
                                          <p:attrName>ppt_x</p:attrName>
                                        </p:attrNameLst>
                                      </p:cBhvr>
                                    </p:anim>
                                    <p:anim from="(-#ppt_h/2)" to="(#ppt_y)" calcmode="lin" valueType="num">
                                      <p:cBhvr>
                                        <p:cTn id="92" dur="1000" fill="hold">
                                          <p:stCondLst>
                                            <p:cond delay="0"/>
                                          </p:stCondLst>
                                        </p:cTn>
                                        <p:tgtEl>
                                          <p:spTgt spid="24">
                                            <p:txEl>
                                              <p:pRg st="0" end="0"/>
                                            </p:txEl>
                                          </p:spTgt>
                                        </p:tgtEl>
                                        <p:attrNameLst>
                                          <p:attrName>ppt_y</p:attrName>
                                        </p:attrNameLst>
                                      </p:cBhvr>
                                    </p:anim>
                                    <p:animRot by="21600000">
                                      <p:cBhvr>
                                        <p:cTn id="93" dur="1000" fill="hold">
                                          <p:stCondLst>
                                            <p:cond delay="0"/>
                                          </p:stCondLst>
                                        </p:cTn>
                                        <p:tgtEl>
                                          <p:spTgt spid="24">
                                            <p:txEl>
                                              <p:pRg st="0" end="0"/>
                                            </p:txEl>
                                          </p:spTgt>
                                        </p:tgtEl>
                                        <p:attrNameLst>
                                          <p:attrName>r</p:attrName>
                                        </p:attrNameLst>
                                      </p:cBhvr>
                                    </p:animRot>
                                  </p:childTnLst>
                                </p:cTn>
                              </p:par>
                              <p:par>
                                <p:cTn id="94" presetID="56" presetClass="entr" presetSubtype="0" fill="hold" grpId="0" nodeType="withEffect">
                                  <p:stCondLst>
                                    <p:cond delay="0"/>
                                  </p:stCondLst>
                                  <p:iterate type="lt">
                                    <p:tmPct val="10000"/>
                                  </p:iterate>
                                  <p:childTnLst>
                                    <p:set>
                                      <p:cBhvr>
                                        <p:cTn id="95" dur="1" fill="hold">
                                          <p:stCondLst>
                                            <p:cond delay="0"/>
                                          </p:stCondLst>
                                        </p:cTn>
                                        <p:tgtEl>
                                          <p:spTgt spid="24">
                                            <p:txEl>
                                              <p:pRg st="1" end="1"/>
                                            </p:txEl>
                                          </p:spTgt>
                                        </p:tgtEl>
                                        <p:attrNameLst>
                                          <p:attrName>style.visibility</p:attrName>
                                        </p:attrNameLst>
                                      </p:cBhvr>
                                      <p:to>
                                        <p:strVal val="visible"/>
                                      </p:to>
                                    </p:set>
                                    <p:anim by="(-#ppt_w*2)" calcmode="lin" valueType="num">
                                      <p:cBhvr rctx="PPT">
                                        <p:cTn id="96" dur="500" autoRev="1" fill="hold">
                                          <p:stCondLst>
                                            <p:cond delay="0"/>
                                          </p:stCondLst>
                                        </p:cTn>
                                        <p:tgtEl>
                                          <p:spTgt spid="24">
                                            <p:txEl>
                                              <p:pRg st="1" end="1"/>
                                            </p:txEl>
                                          </p:spTgt>
                                        </p:tgtEl>
                                        <p:attrNameLst>
                                          <p:attrName>ppt_w</p:attrName>
                                        </p:attrNameLst>
                                      </p:cBhvr>
                                    </p:anim>
                                    <p:anim by="(#ppt_w*0.50)" calcmode="lin" valueType="num">
                                      <p:cBhvr>
                                        <p:cTn id="97" dur="500" decel="50000" autoRev="1" fill="hold">
                                          <p:stCondLst>
                                            <p:cond delay="0"/>
                                          </p:stCondLst>
                                        </p:cTn>
                                        <p:tgtEl>
                                          <p:spTgt spid="24">
                                            <p:txEl>
                                              <p:pRg st="1" end="1"/>
                                            </p:txEl>
                                          </p:spTgt>
                                        </p:tgtEl>
                                        <p:attrNameLst>
                                          <p:attrName>ppt_x</p:attrName>
                                        </p:attrNameLst>
                                      </p:cBhvr>
                                    </p:anim>
                                    <p:anim from="(-#ppt_h/2)" to="(#ppt_y)" calcmode="lin" valueType="num">
                                      <p:cBhvr>
                                        <p:cTn id="98" dur="1000" fill="hold">
                                          <p:stCondLst>
                                            <p:cond delay="0"/>
                                          </p:stCondLst>
                                        </p:cTn>
                                        <p:tgtEl>
                                          <p:spTgt spid="24">
                                            <p:txEl>
                                              <p:pRg st="1" end="1"/>
                                            </p:txEl>
                                          </p:spTgt>
                                        </p:tgtEl>
                                        <p:attrNameLst>
                                          <p:attrName>ppt_y</p:attrName>
                                        </p:attrNameLst>
                                      </p:cBhvr>
                                    </p:anim>
                                    <p:animRot by="21600000">
                                      <p:cBhvr>
                                        <p:cTn id="99" dur="1000" fill="hold">
                                          <p:stCondLst>
                                            <p:cond delay="0"/>
                                          </p:stCondLst>
                                        </p:cTn>
                                        <p:tgtEl>
                                          <p:spTgt spid="24">
                                            <p:txEl>
                                              <p:pRg st="1" end="1"/>
                                            </p:txEl>
                                          </p:spTgt>
                                        </p:tgtEl>
                                        <p:attrNameLst>
                                          <p:attrName>r</p:attrName>
                                        </p:attrNameLst>
                                      </p:cBhvr>
                                    </p:animRot>
                                  </p:childTnLst>
                                </p:cTn>
                              </p:par>
                              <p:par>
                                <p:cTn id="100" presetID="56" presetClass="entr" presetSubtype="0" fill="hold" grpId="0" nodeType="withEffect">
                                  <p:stCondLst>
                                    <p:cond delay="0"/>
                                  </p:stCondLst>
                                  <p:iterate type="lt">
                                    <p:tmPct val="10000"/>
                                  </p:iterate>
                                  <p:childTnLst>
                                    <p:set>
                                      <p:cBhvr>
                                        <p:cTn id="101" dur="1" fill="hold">
                                          <p:stCondLst>
                                            <p:cond delay="0"/>
                                          </p:stCondLst>
                                        </p:cTn>
                                        <p:tgtEl>
                                          <p:spTgt spid="24">
                                            <p:txEl>
                                              <p:pRg st="2" end="2"/>
                                            </p:txEl>
                                          </p:spTgt>
                                        </p:tgtEl>
                                        <p:attrNameLst>
                                          <p:attrName>style.visibility</p:attrName>
                                        </p:attrNameLst>
                                      </p:cBhvr>
                                      <p:to>
                                        <p:strVal val="visible"/>
                                      </p:to>
                                    </p:set>
                                    <p:anim by="(-#ppt_w*2)" calcmode="lin" valueType="num">
                                      <p:cBhvr rctx="PPT">
                                        <p:cTn id="102" dur="500" autoRev="1" fill="hold">
                                          <p:stCondLst>
                                            <p:cond delay="0"/>
                                          </p:stCondLst>
                                        </p:cTn>
                                        <p:tgtEl>
                                          <p:spTgt spid="24">
                                            <p:txEl>
                                              <p:pRg st="2" end="2"/>
                                            </p:txEl>
                                          </p:spTgt>
                                        </p:tgtEl>
                                        <p:attrNameLst>
                                          <p:attrName>ppt_w</p:attrName>
                                        </p:attrNameLst>
                                      </p:cBhvr>
                                    </p:anim>
                                    <p:anim by="(#ppt_w*0.50)" calcmode="lin" valueType="num">
                                      <p:cBhvr>
                                        <p:cTn id="103" dur="500" decel="50000" autoRev="1" fill="hold">
                                          <p:stCondLst>
                                            <p:cond delay="0"/>
                                          </p:stCondLst>
                                        </p:cTn>
                                        <p:tgtEl>
                                          <p:spTgt spid="24">
                                            <p:txEl>
                                              <p:pRg st="2" end="2"/>
                                            </p:txEl>
                                          </p:spTgt>
                                        </p:tgtEl>
                                        <p:attrNameLst>
                                          <p:attrName>ppt_x</p:attrName>
                                        </p:attrNameLst>
                                      </p:cBhvr>
                                    </p:anim>
                                    <p:anim from="(-#ppt_h/2)" to="(#ppt_y)" calcmode="lin" valueType="num">
                                      <p:cBhvr>
                                        <p:cTn id="104" dur="1000" fill="hold">
                                          <p:stCondLst>
                                            <p:cond delay="0"/>
                                          </p:stCondLst>
                                        </p:cTn>
                                        <p:tgtEl>
                                          <p:spTgt spid="24">
                                            <p:txEl>
                                              <p:pRg st="2" end="2"/>
                                            </p:txEl>
                                          </p:spTgt>
                                        </p:tgtEl>
                                        <p:attrNameLst>
                                          <p:attrName>ppt_y</p:attrName>
                                        </p:attrNameLst>
                                      </p:cBhvr>
                                    </p:anim>
                                    <p:animRot by="21600000">
                                      <p:cBhvr>
                                        <p:cTn id="105" dur="1000" fill="hold">
                                          <p:stCondLst>
                                            <p:cond delay="0"/>
                                          </p:stCondLst>
                                        </p:cTn>
                                        <p:tgtEl>
                                          <p:spTgt spid="24">
                                            <p:txEl>
                                              <p:pRg st="2" end="2"/>
                                            </p:txEl>
                                          </p:spTgt>
                                        </p:tgtEl>
                                        <p:attrNameLst>
                                          <p:attrName>r</p:attrName>
                                        </p:attrNameLst>
                                      </p:cBhvr>
                                    </p:animRot>
                                  </p:childTnLst>
                                </p:cTn>
                              </p:par>
                              <p:par>
                                <p:cTn id="106" presetID="56" presetClass="entr" presetSubtype="0" fill="hold" grpId="0" nodeType="withEffect">
                                  <p:stCondLst>
                                    <p:cond delay="0"/>
                                  </p:stCondLst>
                                  <p:iterate type="lt">
                                    <p:tmPct val="10000"/>
                                  </p:iterate>
                                  <p:childTnLst>
                                    <p:set>
                                      <p:cBhvr>
                                        <p:cTn id="107" dur="1" fill="hold">
                                          <p:stCondLst>
                                            <p:cond delay="0"/>
                                          </p:stCondLst>
                                        </p:cTn>
                                        <p:tgtEl>
                                          <p:spTgt spid="24">
                                            <p:txEl>
                                              <p:pRg st="3" end="3"/>
                                            </p:txEl>
                                          </p:spTgt>
                                        </p:tgtEl>
                                        <p:attrNameLst>
                                          <p:attrName>style.visibility</p:attrName>
                                        </p:attrNameLst>
                                      </p:cBhvr>
                                      <p:to>
                                        <p:strVal val="visible"/>
                                      </p:to>
                                    </p:set>
                                    <p:anim by="(-#ppt_w*2)" calcmode="lin" valueType="num">
                                      <p:cBhvr rctx="PPT">
                                        <p:cTn id="108" dur="500" autoRev="1" fill="hold">
                                          <p:stCondLst>
                                            <p:cond delay="0"/>
                                          </p:stCondLst>
                                        </p:cTn>
                                        <p:tgtEl>
                                          <p:spTgt spid="24">
                                            <p:txEl>
                                              <p:pRg st="3" end="3"/>
                                            </p:txEl>
                                          </p:spTgt>
                                        </p:tgtEl>
                                        <p:attrNameLst>
                                          <p:attrName>ppt_w</p:attrName>
                                        </p:attrNameLst>
                                      </p:cBhvr>
                                    </p:anim>
                                    <p:anim by="(#ppt_w*0.50)" calcmode="lin" valueType="num">
                                      <p:cBhvr>
                                        <p:cTn id="109" dur="500" decel="50000" autoRev="1" fill="hold">
                                          <p:stCondLst>
                                            <p:cond delay="0"/>
                                          </p:stCondLst>
                                        </p:cTn>
                                        <p:tgtEl>
                                          <p:spTgt spid="24">
                                            <p:txEl>
                                              <p:pRg st="3" end="3"/>
                                            </p:txEl>
                                          </p:spTgt>
                                        </p:tgtEl>
                                        <p:attrNameLst>
                                          <p:attrName>ppt_x</p:attrName>
                                        </p:attrNameLst>
                                      </p:cBhvr>
                                    </p:anim>
                                    <p:anim from="(-#ppt_h/2)" to="(#ppt_y)" calcmode="lin" valueType="num">
                                      <p:cBhvr>
                                        <p:cTn id="110" dur="1000" fill="hold">
                                          <p:stCondLst>
                                            <p:cond delay="0"/>
                                          </p:stCondLst>
                                        </p:cTn>
                                        <p:tgtEl>
                                          <p:spTgt spid="24">
                                            <p:txEl>
                                              <p:pRg st="3" end="3"/>
                                            </p:txEl>
                                          </p:spTgt>
                                        </p:tgtEl>
                                        <p:attrNameLst>
                                          <p:attrName>ppt_y</p:attrName>
                                        </p:attrNameLst>
                                      </p:cBhvr>
                                    </p:anim>
                                    <p:animRot by="21600000">
                                      <p:cBhvr>
                                        <p:cTn id="111" dur="1000" fill="hold">
                                          <p:stCondLst>
                                            <p:cond delay="0"/>
                                          </p:stCondLst>
                                        </p:cTn>
                                        <p:tgtEl>
                                          <p:spTgt spid="24">
                                            <p:txEl>
                                              <p:pRg st="3" end="3"/>
                                            </p:txEl>
                                          </p:spTgt>
                                        </p:tgtEl>
                                        <p:attrNameLst>
                                          <p:attrName>r</p:attrName>
                                        </p:attrNameLst>
                                      </p:cBhvr>
                                    </p:animRot>
                                  </p:childTnLst>
                                </p:cTn>
                              </p:par>
                              <p:par>
                                <p:cTn id="112" presetID="56" presetClass="entr" presetSubtype="0" fill="hold" grpId="0" nodeType="withEffect">
                                  <p:stCondLst>
                                    <p:cond delay="0"/>
                                  </p:stCondLst>
                                  <p:iterate type="lt">
                                    <p:tmPct val="10000"/>
                                  </p:iterate>
                                  <p:childTnLst>
                                    <p:set>
                                      <p:cBhvr>
                                        <p:cTn id="113" dur="1" fill="hold">
                                          <p:stCondLst>
                                            <p:cond delay="0"/>
                                          </p:stCondLst>
                                        </p:cTn>
                                        <p:tgtEl>
                                          <p:spTgt spid="24">
                                            <p:txEl>
                                              <p:pRg st="4" end="4"/>
                                            </p:txEl>
                                          </p:spTgt>
                                        </p:tgtEl>
                                        <p:attrNameLst>
                                          <p:attrName>style.visibility</p:attrName>
                                        </p:attrNameLst>
                                      </p:cBhvr>
                                      <p:to>
                                        <p:strVal val="visible"/>
                                      </p:to>
                                    </p:set>
                                    <p:anim by="(-#ppt_w*2)" calcmode="lin" valueType="num">
                                      <p:cBhvr rctx="PPT">
                                        <p:cTn id="114" dur="500" autoRev="1" fill="hold">
                                          <p:stCondLst>
                                            <p:cond delay="0"/>
                                          </p:stCondLst>
                                        </p:cTn>
                                        <p:tgtEl>
                                          <p:spTgt spid="24">
                                            <p:txEl>
                                              <p:pRg st="4" end="4"/>
                                            </p:txEl>
                                          </p:spTgt>
                                        </p:tgtEl>
                                        <p:attrNameLst>
                                          <p:attrName>ppt_w</p:attrName>
                                        </p:attrNameLst>
                                      </p:cBhvr>
                                    </p:anim>
                                    <p:anim by="(#ppt_w*0.50)" calcmode="lin" valueType="num">
                                      <p:cBhvr>
                                        <p:cTn id="115" dur="500" decel="50000" autoRev="1" fill="hold">
                                          <p:stCondLst>
                                            <p:cond delay="0"/>
                                          </p:stCondLst>
                                        </p:cTn>
                                        <p:tgtEl>
                                          <p:spTgt spid="24">
                                            <p:txEl>
                                              <p:pRg st="4" end="4"/>
                                            </p:txEl>
                                          </p:spTgt>
                                        </p:tgtEl>
                                        <p:attrNameLst>
                                          <p:attrName>ppt_x</p:attrName>
                                        </p:attrNameLst>
                                      </p:cBhvr>
                                    </p:anim>
                                    <p:anim from="(-#ppt_h/2)" to="(#ppt_y)" calcmode="lin" valueType="num">
                                      <p:cBhvr>
                                        <p:cTn id="116" dur="1000" fill="hold">
                                          <p:stCondLst>
                                            <p:cond delay="0"/>
                                          </p:stCondLst>
                                        </p:cTn>
                                        <p:tgtEl>
                                          <p:spTgt spid="24">
                                            <p:txEl>
                                              <p:pRg st="4" end="4"/>
                                            </p:txEl>
                                          </p:spTgt>
                                        </p:tgtEl>
                                        <p:attrNameLst>
                                          <p:attrName>ppt_y</p:attrName>
                                        </p:attrNameLst>
                                      </p:cBhvr>
                                    </p:anim>
                                    <p:animRot by="21600000">
                                      <p:cBhvr>
                                        <p:cTn id="117" dur="1000" fill="hold">
                                          <p:stCondLst>
                                            <p:cond delay="0"/>
                                          </p:stCondLst>
                                        </p:cTn>
                                        <p:tgtEl>
                                          <p:spTgt spid="24">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9" grpId="0" animBg="1"/>
      <p:bldP spid="44" grpId="0" animBg="1"/>
      <p:bldP spid="48" grpId="0" animBg="1"/>
      <p:bldP spid="49" grpId="0" animBg="1"/>
      <p:bldP spid="50" grpId="0" animBg="1"/>
      <p:bldP spid="14" grpId="0" animBg="1"/>
      <p:bldP spid="51" grpId="0" animBg="1"/>
      <p:bldP spid="54" grpId="0" animBg="1"/>
      <p:bldP spid="55" grpId="0" animBg="1"/>
      <p:bldP spid="56" grpId="0" animBg="1"/>
      <p:bldP spid="17" grpId="0" animBg="1"/>
      <p:bldP spid="57" grpId="0" animBg="1"/>
      <p:bldP spid="58" grpId="0" animBg="1"/>
      <p:bldP spid="70" grpId="0" animBg="1"/>
      <p:bldP spid="71" grpId="0" animBg="1"/>
      <p:bldP spid="22" grpId="0"/>
      <p:bldP spid="72" grpId="0"/>
      <p:bldP spid="73" grpId="0"/>
      <p:bldP spid="74" grpId="0"/>
      <p:bldP spid="75" grpId="0"/>
      <p:bldP spid="2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国内研究综述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976023" y="1654926"/>
            <a:ext cx="3942916" cy="3572022"/>
            <a:chOff x="1243649" y="1306887"/>
            <a:chExt cx="6153580" cy="5266736"/>
          </a:xfrm>
          <a:solidFill>
            <a:schemeClr val="tx2">
              <a:lumMod val="60000"/>
              <a:lumOff val="40000"/>
            </a:schemeClr>
          </a:solidFill>
        </p:grpSpPr>
        <p:sp>
          <p:nvSpPr>
            <p:cNvPr id="36" name="任意多边形 35"/>
            <p:cNvSpPr>
              <a:spLocks/>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38" name="任意多边形 37"/>
            <p:cNvSpPr>
              <a:spLocks/>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39" name="Freeform 5"/>
            <p:cNvSpPr>
              <a:spLocks/>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0" name="Freeform 7"/>
            <p:cNvSpPr>
              <a:spLocks/>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1" name="Freeform 8"/>
            <p:cNvSpPr>
              <a:spLocks/>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2" name="Freeform 9"/>
            <p:cNvSpPr>
              <a:spLocks/>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3" name="Freeform 10"/>
            <p:cNvSpPr>
              <a:spLocks/>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5" name="Freeform 14"/>
            <p:cNvSpPr>
              <a:spLocks/>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6" name="Freeform 18"/>
            <p:cNvSpPr>
              <a:spLocks/>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7" name="Freeform 26"/>
            <p:cNvSpPr>
              <a:spLocks/>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2" name="Freeform 29"/>
            <p:cNvSpPr>
              <a:spLocks/>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3" name="Freeform 28"/>
            <p:cNvSpPr>
              <a:spLocks/>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9" name="Freeform 27"/>
            <p:cNvSpPr>
              <a:spLocks/>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0" name="Freeform 19"/>
            <p:cNvSpPr>
              <a:spLocks/>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1" name="Freeform 20"/>
            <p:cNvSpPr>
              <a:spLocks/>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2" name="Freeform 30"/>
            <p:cNvSpPr>
              <a:spLocks/>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3" name="Freeform 31"/>
            <p:cNvSpPr>
              <a:spLocks/>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4" name="Freeform 35"/>
            <p:cNvSpPr>
              <a:spLocks/>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5" name="Freeform 32"/>
            <p:cNvSpPr>
              <a:spLocks/>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6" name="Freeform 33"/>
            <p:cNvSpPr>
              <a:spLocks/>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7" name="Freeform 34"/>
            <p:cNvSpPr>
              <a:spLocks/>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8" name="Freeform 25"/>
            <p:cNvSpPr>
              <a:spLocks/>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headEnd/>
              <a:tailEnd/>
            </a:ln>
            <a:effectLst/>
            <a:extLst/>
          </p:spPr>
          <p:txBody>
            <a:bodyPr/>
            <a:lstStyle/>
            <a:p>
              <a:endParaRPr lang="zh-CN" altLang="en-US" sz="1350" dirty="0">
                <a:solidFill>
                  <a:prstClr val="black"/>
                </a:solidFill>
              </a:endParaRPr>
            </a:p>
          </p:txBody>
        </p:sp>
        <p:sp>
          <p:nvSpPr>
            <p:cNvPr id="69" name="Freeform 21"/>
            <p:cNvSpPr>
              <a:spLocks/>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6" name="Freeform 22"/>
            <p:cNvSpPr>
              <a:spLocks/>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7" name="Freeform 23"/>
            <p:cNvSpPr>
              <a:spLocks/>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8" name="Freeform 36"/>
            <p:cNvSpPr>
              <a:spLocks/>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9" name="Freeform 15"/>
            <p:cNvSpPr>
              <a:spLocks/>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0" name="Freeform 17"/>
            <p:cNvSpPr>
              <a:spLocks/>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1" name="Freeform 37"/>
            <p:cNvSpPr>
              <a:spLocks/>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2" name="Freeform 13"/>
            <p:cNvSpPr>
              <a:spLocks/>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3" name="Freeform 11"/>
            <p:cNvSpPr>
              <a:spLocks/>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4" name="Freeform 12"/>
            <p:cNvSpPr>
              <a:spLocks/>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5" name="Freeform 16"/>
            <p:cNvSpPr>
              <a:spLocks/>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grpSp>
      <p:sp>
        <p:nvSpPr>
          <p:cNvPr id="92" name="Freeform 9"/>
          <p:cNvSpPr>
            <a:spLocks/>
          </p:cNvSpPr>
          <p:nvPr/>
        </p:nvSpPr>
        <p:spPr bwMode="gray">
          <a:xfrm>
            <a:off x="4000009" y="2628918"/>
            <a:ext cx="462785" cy="506152"/>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chemeClr val="tx2">
              <a:lumMod val="75000"/>
            </a:schemeClr>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112" name="Freeform 36"/>
          <p:cNvSpPr>
            <a:spLocks/>
          </p:cNvSpPr>
          <p:nvPr/>
        </p:nvSpPr>
        <p:spPr bwMode="invGray">
          <a:xfrm>
            <a:off x="971600" y="1949331"/>
            <a:ext cx="1562030" cy="1325030"/>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00B0F0"/>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2" name="椭圆 1"/>
          <p:cNvSpPr/>
          <p:nvPr/>
        </p:nvSpPr>
        <p:spPr>
          <a:xfrm>
            <a:off x="5304537" y="4443517"/>
            <a:ext cx="144016" cy="14401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5304537" y="4908366"/>
            <a:ext cx="144016" cy="14401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4"/>
          <p:cNvSpPr>
            <a:spLocks/>
          </p:cNvSpPr>
          <p:nvPr/>
        </p:nvSpPr>
        <p:spPr bwMode="gray">
          <a:xfrm>
            <a:off x="3754229" y="3201221"/>
            <a:ext cx="532254" cy="371795"/>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92D050"/>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155" name="椭圆 154"/>
          <p:cNvSpPr/>
          <p:nvPr/>
        </p:nvSpPr>
        <p:spPr>
          <a:xfrm>
            <a:off x="5304537" y="5373216"/>
            <a:ext cx="144016" cy="1440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81761" y="4355830"/>
            <a:ext cx="2608406" cy="369332"/>
          </a:xfrm>
          <a:prstGeom prst="rect">
            <a:avLst/>
          </a:prstGeom>
          <a:noFill/>
        </p:spPr>
        <p:txBody>
          <a:bodyPr wrap="none" rtlCol="0">
            <a:spAutoFit/>
          </a:bodyPr>
          <a:lstStyle/>
          <a:p>
            <a:r>
              <a:rPr lang="zh-CN" altLang="en-US" sz="900" dirty="0"/>
              <a:t>地图可复制粘贴后解组，根据您的论文地区复制</a:t>
            </a:r>
            <a:endParaRPr lang="en-US" altLang="zh-CN" sz="900" dirty="0"/>
          </a:p>
          <a:p>
            <a:r>
              <a:rPr lang="zh-CN" altLang="en-US" sz="900" dirty="0"/>
              <a:t>粘贴原位置改色</a:t>
            </a:r>
            <a:r>
              <a:rPr lang="en-US" altLang="zh-CN" sz="900" dirty="0"/>
              <a:t>.</a:t>
            </a:r>
            <a:endParaRPr lang="zh-CN" altLang="en-US" sz="900" dirty="0"/>
          </a:p>
        </p:txBody>
      </p:sp>
      <p:sp>
        <p:nvSpPr>
          <p:cNvPr id="156" name="TextBox 155"/>
          <p:cNvSpPr txBox="1"/>
          <p:nvPr/>
        </p:nvSpPr>
        <p:spPr>
          <a:xfrm>
            <a:off x="5483986" y="4772025"/>
            <a:ext cx="2608406" cy="369332"/>
          </a:xfrm>
          <a:prstGeom prst="rect">
            <a:avLst/>
          </a:prstGeom>
          <a:noFill/>
        </p:spPr>
        <p:txBody>
          <a:bodyPr wrap="none" rtlCol="0">
            <a:spAutoFit/>
          </a:bodyPr>
          <a:lstStyle/>
          <a:p>
            <a:r>
              <a:rPr lang="zh-CN" altLang="en-US" sz="900" dirty="0"/>
              <a:t>单击此处输入文字内容或者文本内容调查研究综</a:t>
            </a:r>
            <a:endParaRPr lang="en-US" altLang="zh-CN" sz="900" dirty="0"/>
          </a:p>
          <a:p>
            <a:r>
              <a:rPr lang="zh-CN" altLang="en-US" sz="900" dirty="0"/>
              <a:t>述</a:t>
            </a:r>
            <a:r>
              <a:rPr lang="en-US" altLang="zh-CN" sz="900" dirty="0"/>
              <a:t>.</a:t>
            </a:r>
            <a:r>
              <a:rPr lang="zh-CN" altLang="en-US" sz="900" dirty="0"/>
              <a:t>单击此处输入文字内容或者文本内容</a:t>
            </a:r>
          </a:p>
        </p:txBody>
      </p:sp>
      <p:sp>
        <p:nvSpPr>
          <p:cNvPr id="158" name="TextBox 157"/>
          <p:cNvSpPr txBox="1"/>
          <p:nvPr/>
        </p:nvSpPr>
        <p:spPr>
          <a:xfrm>
            <a:off x="5491986" y="5230361"/>
            <a:ext cx="2608406" cy="369332"/>
          </a:xfrm>
          <a:prstGeom prst="rect">
            <a:avLst/>
          </a:prstGeom>
          <a:noFill/>
        </p:spPr>
        <p:txBody>
          <a:bodyPr wrap="none" rtlCol="0">
            <a:spAutoFit/>
          </a:bodyPr>
          <a:lstStyle/>
          <a:p>
            <a:r>
              <a:rPr lang="zh-CN" altLang="en-US" sz="900" dirty="0"/>
              <a:t>单击此处输入文字内容或者文本内容调查研究综</a:t>
            </a:r>
            <a:endParaRPr lang="en-US" altLang="zh-CN" sz="900" dirty="0"/>
          </a:p>
          <a:p>
            <a:r>
              <a:rPr lang="zh-CN" altLang="en-US" sz="900" dirty="0"/>
              <a:t>述</a:t>
            </a:r>
            <a:r>
              <a:rPr lang="en-US" altLang="zh-CN" sz="900" dirty="0"/>
              <a:t>.</a:t>
            </a:r>
            <a:r>
              <a:rPr lang="zh-CN" altLang="en-US" sz="900" dirty="0"/>
              <a:t>单击此处输入文字内容或者文本内容</a:t>
            </a:r>
          </a:p>
        </p:txBody>
      </p:sp>
      <p:cxnSp>
        <p:nvCxnSpPr>
          <p:cNvPr id="19" name="直接连接符 18"/>
          <p:cNvCxnSpPr/>
          <p:nvPr/>
        </p:nvCxnSpPr>
        <p:spPr>
          <a:xfrm>
            <a:off x="3976002" y="3400399"/>
            <a:ext cx="595998" cy="157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4572000" y="3545301"/>
            <a:ext cx="1080120" cy="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1897077" y="1957226"/>
            <a:ext cx="636553" cy="513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538053" y="1949331"/>
            <a:ext cx="1050248" cy="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V="1">
            <a:off x="4201701" y="2471196"/>
            <a:ext cx="1090379" cy="378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5301224" y="247462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66" name="饼形 165"/>
          <p:cNvSpPr/>
          <p:nvPr/>
        </p:nvSpPr>
        <p:spPr>
          <a:xfrm>
            <a:off x="2590707" y="1700808"/>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饼形 166"/>
          <p:cNvSpPr/>
          <p:nvPr/>
        </p:nvSpPr>
        <p:spPr>
          <a:xfrm>
            <a:off x="5322711" y="2251196"/>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饼形 167"/>
          <p:cNvSpPr/>
          <p:nvPr/>
        </p:nvSpPr>
        <p:spPr>
          <a:xfrm>
            <a:off x="4608193" y="3337879"/>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TextBox 168"/>
          <p:cNvSpPr txBox="1"/>
          <p:nvPr/>
        </p:nvSpPr>
        <p:spPr>
          <a:xfrm>
            <a:off x="2782768" y="1628800"/>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0" name="TextBox 169"/>
          <p:cNvSpPr txBox="1"/>
          <p:nvPr/>
        </p:nvSpPr>
        <p:spPr>
          <a:xfrm>
            <a:off x="5489343" y="2164668"/>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1" name="TextBox 170"/>
          <p:cNvSpPr txBox="1"/>
          <p:nvPr/>
        </p:nvSpPr>
        <p:spPr>
          <a:xfrm>
            <a:off x="4799436" y="3253231"/>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2" name="TextBox 171"/>
          <p:cNvSpPr txBox="1"/>
          <p:nvPr/>
        </p:nvSpPr>
        <p:spPr>
          <a:xfrm>
            <a:off x="2641332" y="1916832"/>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
        <p:nvSpPr>
          <p:cNvPr id="173" name="TextBox 172"/>
          <p:cNvSpPr txBox="1"/>
          <p:nvPr/>
        </p:nvSpPr>
        <p:spPr>
          <a:xfrm>
            <a:off x="5337800" y="2466608"/>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
        <p:nvSpPr>
          <p:cNvPr id="174" name="TextBox 173"/>
          <p:cNvSpPr txBox="1"/>
          <p:nvPr/>
        </p:nvSpPr>
        <p:spPr>
          <a:xfrm>
            <a:off x="4567260" y="3545584"/>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Tree>
    <p:extLst>
      <p:ext uri="{BB962C8B-B14F-4D97-AF65-F5344CB8AC3E}">
        <p14:creationId xmlns:p14="http://schemas.microsoft.com/office/powerpoint/2010/main" val="1627283058"/>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randombar(horizontal)">
                                      <p:cBhvr>
                                        <p:cTn id="37" dur="5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randombar(horizont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randombar(horizontal)">
                                      <p:cBhvr>
                                        <p:cTn id="47" dur="500"/>
                                        <p:tgtEl>
                                          <p:spTgt spid="1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0"/>
                                        </p:tgtEl>
                                        <p:attrNameLst>
                                          <p:attrName>style.visibility</p:attrName>
                                        </p:attrNameLst>
                                      </p:cBhvr>
                                      <p:to>
                                        <p:strVal val="visible"/>
                                      </p:to>
                                    </p:set>
                                    <p:animEffect transition="in" filter="wipe(left)">
                                      <p:cBhvr>
                                        <p:cTn id="52" dur="500"/>
                                        <p:tgtEl>
                                          <p:spTgt spid="1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62"/>
                                        </p:tgtEl>
                                        <p:attrNameLst>
                                          <p:attrName>style.visibility</p:attrName>
                                        </p:attrNameLst>
                                      </p:cBhvr>
                                      <p:to>
                                        <p:strVal val="visible"/>
                                      </p:to>
                                    </p:set>
                                    <p:animEffect transition="in" filter="wipe(down)">
                                      <p:cBhvr>
                                        <p:cTn id="57" dur="500"/>
                                        <p:tgtEl>
                                          <p:spTgt spid="162"/>
                                        </p:tgtEl>
                                      </p:cBhvr>
                                    </p:animEffect>
                                  </p:childTnLst>
                                </p:cTn>
                              </p:par>
                              <p:par>
                                <p:cTn id="58" presetID="22" presetClass="entr" presetSubtype="8" fill="hold" nodeType="withEffect">
                                  <p:stCondLst>
                                    <p:cond delay="0"/>
                                  </p:stCondLst>
                                  <p:childTnLst>
                                    <p:set>
                                      <p:cBhvr>
                                        <p:cTn id="59" dur="1" fill="hold">
                                          <p:stCondLst>
                                            <p:cond delay="0"/>
                                          </p:stCondLst>
                                        </p:cTn>
                                        <p:tgtEl>
                                          <p:spTgt spid="161"/>
                                        </p:tgtEl>
                                        <p:attrNameLst>
                                          <p:attrName>style.visibility</p:attrName>
                                        </p:attrNameLst>
                                      </p:cBhvr>
                                      <p:to>
                                        <p:strVal val="visible"/>
                                      </p:to>
                                    </p:set>
                                    <p:animEffect transition="in" filter="wipe(left)">
                                      <p:cBhvr>
                                        <p:cTn id="60" dur="500"/>
                                        <p:tgtEl>
                                          <p:spTgt spid="1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wipe(left)">
                                      <p:cBhvr>
                                        <p:cTn id="63" dur="500"/>
                                        <p:tgtEl>
                                          <p:spTgt spid="16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69"/>
                                        </p:tgtEl>
                                        <p:attrNameLst>
                                          <p:attrName>style.visibility</p:attrName>
                                        </p:attrNameLst>
                                      </p:cBhvr>
                                      <p:to>
                                        <p:strVal val="visible"/>
                                      </p:to>
                                    </p:set>
                                    <p:animEffect transition="in" filter="wipe(left)">
                                      <p:cBhvr>
                                        <p:cTn id="66" dur="500"/>
                                        <p:tgtEl>
                                          <p:spTgt spid="16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left)">
                                      <p:cBhvr>
                                        <p:cTn id="69" dur="500"/>
                                        <p:tgtEl>
                                          <p:spTgt spid="172"/>
                                        </p:tgtEl>
                                      </p:cBhvr>
                                    </p:animEffect>
                                  </p:childTnLst>
                                </p:cTn>
                              </p:par>
                              <p:par>
                                <p:cTn id="70" presetID="22" presetClass="entr" presetSubtype="8" fill="hold" nodeType="withEffect">
                                  <p:stCondLst>
                                    <p:cond delay="0"/>
                                  </p:stCondLst>
                                  <p:childTnLst>
                                    <p:set>
                                      <p:cBhvr>
                                        <p:cTn id="71" dur="1" fill="hold">
                                          <p:stCondLst>
                                            <p:cond delay="0"/>
                                          </p:stCondLst>
                                        </p:cTn>
                                        <p:tgtEl>
                                          <p:spTgt spid="163"/>
                                        </p:tgtEl>
                                        <p:attrNameLst>
                                          <p:attrName>style.visibility</p:attrName>
                                        </p:attrNameLst>
                                      </p:cBhvr>
                                      <p:to>
                                        <p:strVal val="visible"/>
                                      </p:to>
                                    </p:set>
                                    <p:animEffect transition="in" filter="wipe(left)">
                                      <p:cBhvr>
                                        <p:cTn id="72" dur="1000"/>
                                        <p:tgtEl>
                                          <p:spTgt spid="16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animEffect transition="in" filter="wipe(left)">
                                      <p:cBhvr>
                                        <p:cTn id="75" dur="1000"/>
                                        <p:tgtEl>
                                          <p:spTgt spid="16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animEffect transition="in" filter="wipe(left)">
                                      <p:cBhvr>
                                        <p:cTn id="78" dur="1000"/>
                                        <p:tgtEl>
                                          <p:spTgt spid="17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73"/>
                                        </p:tgtEl>
                                        <p:attrNameLst>
                                          <p:attrName>style.visibility</p:attrName>
                                        </p:attrNameLst>
                                      </p:cBhvr>
                                      <p:to>
                                        <p:strVal val="visible"/>
                                      </p:to>
                                    </p:set>
                                    <p:animEffect transition="in" filter="wipe(left)">
                                      <p:cBhvr>
                                        <p:cTn id="81" dur="1000"/>
                                        <p:tgtEl>
                                          <p:spTgt spid="173"/>
                                        </p:tgtEl>
                                      </p:cBhvr>
                                    </p:animEffect>
                                  </p:childTnLst>
                                </p:cTn>
                              </p:par>
                              <p:par>
                                <p:cTn id="82" presetID="22" presetClass="entr" presetSubtype="8"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2000"/>
                                        <p:tgtEl>
                                          <p:spTgt spid="19"/>
                                        </p:tgtEl>
                                      </p:cBhvr>
                                    </p:animEffect>
                                  </p:childTnLst>
                                </p:cTn>
                              </p:par>
                              <p:par>
                                <p:cTn id="85" presetID="22" presetClass="entr" presetSubtype="8" fill="hold" nodeType="withEffect">
                                  <p:stCondLst>
                                    <p:cond delay="0"/>
                                  </p:stCondLst>
                                  <p:childTnLst>
                                    <p:set>
                                      <p:cBhvr>
                                        <p:cTn id="86" dur="1" fill="hold">
                                          <p:stCondLst>
                                            <p:cond delay="0"/>
                                          </p:stCondLst>
                                        </p:cTn>
                                        <p:tgtEl>
                                          <p:spTgt spid="159"/>
                                        </p:tgtEl>
                                        <p:attrNameLst>
                                          <p:attrName>style.visibility</p:attrName>
                                        </p:attrNameLst>
                                      </p:cBhvr>
                                      <p:to>
                                        <p:strVal val="visible"/>
                                      </p:to>
                                    </p:set>
                                    <p:animEffect transition="in" filter="wipe(left)">
                                      <p:cBhvr>
                                        <p:cTn id="87" dur="2000"/>
                                        <p:tgtEl>
                                          <p:spTgt spid="159"/>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68"/>
                                        </p:tgtEl>
                                        <p:attrNameLst>
                                          <p:attrName>style.visibility</p:attrName>
                                        </p:attrNameLst>
                                      </p:cBhvr>
                                      <p:to>
                                        <p:strVal val="visible"/>
                                      </p:to>
                                    </p:set>
                                    <p:animEffect transition="in" filter="wipe(left)">
                                      <p:cBhvr>
                                        <p:cTn id="90" dur="2000"/>
                                        <p:tgtEl>
                                          <p:spTgt spid="168"/>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71"/>
                                        </p:tgtEl>
                                        <p:attrNameLst>
                                          <p:attrName>style.visibility</p:attrName>
                                        </p:attrNameLst>
                                      </p:cBhvr>
                                      <p:to>
                                        <p:strVal val="visible"/>
                                      </p:to>
                                    </p:set>
                                    <p:animEffect transition="in" filter="wipe(left)">
                                      <p:cBhvr>
                                        <p:cTn id="93" dur="2000"/>
                                        <p:tgtEl>
                                          <p:spTgt spid="17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74"/>
                                        </p:tgtEl>
                                        <p:attrNameLst>
                                          <p:attrName>style.visibility</p:attrName>
                                        </p:attrNameLst>
                                      </p:cBhvr>
                                      <p:to>
                                        <p:strVal val="visible"/>
                                      </p:to>
                                    </p:set>
                                    <p:animEffect transition="in" filter="wipe(left)">
                                      <p:cBhvr>
                                        <p:cTn id="96" dur="2000"/>
                                        <p:tgtEl>
                                          <p:spTgt spid="174"/>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randombar(horizontal)">
                                      <p:cBhvr>
                                        <p:cTn id="101" dur="500"/>
                                        <p:tgtEl>
                                          <p:spTgt spid="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20"/>
                                        </p:tgtEl>
                                        <p:attrNameLst>
                                          <p:attrName>style.visibility</p:attrName>
                                        </p:attrNameLst>
                                      </p:cBhvr>
                                      <p:to>
                                        <p:strVal val="visible"/>
                                      </p:to>
                                    </p:set>
                                    <p:animEffect transition="in" filter="randombar(horizontal)">
                                      <p:cBhvr>
                                        <p:cTn id="104" dur="750"/>
                                        <p:tgtEl>
                                          <p:spTgt spid="120"/>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55"/>
                                        </p:tgtEl>
                                        <p:attrNameLst>
                                          <p:attrName>style.visibility</p:attrName>
                                        </p:attrNameLst>
                                      </p:cBhvr>
                                      <p:to>
                                        <p:strVal val="visible"/>
                                      </p:to>
                                    </p:set>
                                    <p:animEffect transition="in" filter="randombar(horizontal)">
                                      <p:cBhvr>
                                        <p:cTn id="107" dur="1000"/>
                                        <p:tgtEl>
                                          <p:spTgt spid="15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500"/>
                                        <p:tgtEl>
                                          <p:spTgt spid="1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56"/>
                                        </p:tgtEl>
                                        <p:attrNameLst>
                                          <p:attrName>style.visibility</p:attrName>
                                        </p:attrNameLst>
                                      </p:cBhvr>
                                      <p:to>
                                        <p:strVal val="visible"/>
                                      </p:to>
                                    </p:set>
                                    <p:animEffect transition="in" filter="wipe(left)">
                                      <p:cBhvr>
                                        <p:cTn id="117" dur="500"/>
                                        <p:tgtEl>
                                          <p:spTgt spid="15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58"/>
                                        </p:tgtEl>
                                        <p:attrNameLst>
                                          <p:attrName>style.visibility</p:attrName>
                                        </p:attrNameLst>
                                      </p:cBhvr>
                                      <p:to>
                                        <p:strVal val="visible"/>
                                      </p:to>
                                    </p:set>
                                    <p:animEffect transition="in" filter="wipe(left)">
                                      <p:cBhvr>
                                        <p:cTn id="12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92" grpId="0" animBg="1"/>
      <p:bldP spid="112" grpId="0" animBg="1"/>
      <p:bldP spid="2" grpId="0" animBg="1"/>
      <p:bldP spid="120" grpId="0" animBg="1"/>
      <p:bldP spid="129" grpId="0" animBg="1"/>
      <p:bldP spid="155" grpId="0" animBg="1"/>
      <p:bldP spid="15" grpId="0"/>
      <p:bldP spid="156" grpId="0"/>
      <p:bldP spid="158" grpId="0"/>
      <p:bldP spid="166" grpId="0" animBg="1"/>
      <p:bldP spid="167" grpId="0" animBg="1"/>
      <p:bldP spid="168" grpId="0" animBg="1"/>
      <p:bldP spid="169" grpId="0"/>
      <p:bldP spid="170" grpId="0"/>
      <p:bldP spid="171" grpId="0"/>
      <p:bldP spid="172" grpId="0"/>
      <p:bldP spid="173" grpId="0"/>
      <p:bldP spid="1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5923" y="332656"/>
            <a:ext cx="1800493"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理论基础与文献综述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744368" y="2276872"/>
            <a:ext cx="2035426" cy="201622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634867" y="3284984"/>
            <a:ext cx="2035426" cy="201622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25366" y="2288884"/>
            <a:ext cx="2035426" cy="201622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520" y="4293096"/>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18" name="虚尾箭头 17"/>
          <p:cNvSpPr/>
          <p:nvPr/>
        </p:nvSpPr>
        <p:spPr>
          <a:xfrm>
            <a:off x="3899241" y="4334357"/>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5145355" y="3114983"/>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87" name="虚尾箭头 86"/>
          <p:cNvSpPr/>
          <p:nvPr/>
        </p:nvSpPr>
        <p:spPr>
          <a:xfrm>
            <a:off x="4932076" y="3156244"/>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Box 87"/>
          <p:cNvSpPr txBox="1"/>
          <p:nvPr/>
        </p:nvSpPr>
        <p:spPr>
          <a:xfrm>
            <a:off x="3350573" y="3018438"/>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89" name="虚尾箭头 88"/>
          <p:cNvSpPr/>
          <p:nvPr/>
        </p:nvSpPr>
        <p:spPr>
          <a:xfrm>
            <a:off x="3137294" y="3059699"/>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87624" y="1484784"/>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
        <p:nvSpPr>
          <p:cNvPr id="90" name="TextBox 89"/>
          <p:cNvSpPr txBox="1"/>
          <p:nvPr/>
        </p:nvSpPr>
        <p:spPr>
          <a:xfrm>
            <a:off x="6562742" y="2925668"/>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
        <p:nvSpPr>
          <p:cNvPr id="91" name="TextBox 90"/>
          <p:cNvSpPr txBox="1"/>
          <p:nvPr/>
        </p:nvSpPr>
        <p:spPr>
          <a:xfrm>
            <a:off x="1187624" y="4797876"/>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9476139"/>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p:cTn id="30" dur="1000" fill="hold"/>
                                        <p:tgtEl>
                                          <p:spTgt spid="73"/>
                                        </p:tgtEl>
                                        <p:attrNameLst>
                                          <p:attrName>ppt_w</p:attrName>
                                        </p:attrNameLst>
                                      </p:cBhvr>
                                      <p:tavLst>
                                        <p:tav tm="0">
                                          <p:val>
                                            <p:fltVal val="0"/>
                                          </p:val>
                                        </p:tav>
                                        <p:tav tm="100000">
                                          <p:val>
                                            <p:strVal val="#ppt_w"/>
                                          </p:val>
                                        </p:tav>
                                      </p:tavLst>
                                    </p:anim>
                                    <p:anim calcmode="lin" valueType="num">
                                      <p:cBhvr>
                                        <p:cTn id="31" dur="1000" fill="hold"/>
                                        <p:tgtEl>
                                          <p:spTgt spid="73"/>
                                        </p:tgtEl>
                                        <p:attrNameLst>
                                          <p:attrName>ppt_h</p:attrName>
                                        </p:attrNameLst>
                                      </p:cBhvr>
                                      <p:tavLst>
                                        <p:tav tm="0">
                                          <p:val>
                                            <p:fltVal val="0"/>
                                          </p:val>
                                        </p:tav>
                                        <p:tav tm="100000">
                                          <p:val>
                                            <p:strVal val="#ppt_h"/>
                                          </p:val>
                                        </p:tav>
                                      </p:tavLst>
                                    </p:anim>
                                    <p:animEffect transition="in" filter="fade">
                                      <p:cBhvr>
                                        <p:cTn id="32" dur="1000"/>
                                        <p:tgtEl>
                                          <p:spTgt spid="7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animEffect transition="in" filter="fade">
                                      <p:cBhvr>
                                        <p:cTn id="37" dur="500"/>
                                        <p:tgtEl>
                                          <p:spTgt spid="7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500" fill="hold"/>
                                        <p:tgtEl>
                                          <p:spTgt spid="9"/>
                                        </p:tgtEl>
                                        <p:attrNameLst>
                                          <p:attrName>ppt_w</p:attrName>
                                        </p:attrNameLst>
                                      </p:cBhvr>
                                      <p:tavLst>
                                        <p:tav tm="0">
                                          <p:val>
                                            <p:fltVal val="0"/>
                                          </p:val>
                                        </p:tav>
                                        <p:tav tm="100000">
                                          <p:val>
                                            <p:strVal val="#ppt_w"/>
                                          </p:val>
                                        </p:tav>
                                      </p:tavLst>
                                    </p:anim>
                                    <p:anim calcmode="lin" valueType="num">
                                      <p:cBhvr>
                                        <p:cTn id="41" dur="1500" fill="hold"/>
                                        <p:tgtEl>
                                          <p:spTgt spid="9"/>
                                        </p:tgtEl>
                                        <p:attrNameLst>
                                          <p:attrName>ppt_h</p:attrName>
                                        </p:attrNameLst>
                                      </p:cBhvr>
                                      <p:tavLst>
                                        <p:tav tm="0">
                                          <p:val>
                                            <p:fltVal val="0"/>
                                          </p:val>
                                        </p:tav>
                                        <p:tav tm="100000">
                                          <p:val>
                                            <p:strVal val="#ppt_h"/>
                                          </p:val>
                                        </p:tav>
                                      </p:tavLst>
                                    </p:anim>
                                    <p:animEffect transition="in" filter="fade">
                                      <p:cBhvr>
                                        <p:cTn id="42" dur="1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2000"/>
                                        <p:tgtEl>
                                          <p:spTgt spid="1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2000"/>
                                        <p:tgtEl>
                                          <p:spTgt spid="1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left)">
                                      <p:cBhvr>
                                        <p:cTn id="53" dur="500"/>
                                        <p:tgtEl>
                                          <p:spTgt spid="8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wipe(left)">
                                      <p:cBhvr>
                                        <p:cTn id="56" dur="500"/>
                                        <p:tgtEl>
                                          <p:spTgt spid="8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left)">
                                      <p:cBhvr>
                                        <p:cTn id="59" dur="1250"/>
                                        <p:tgtEl>
                                          <p:spTgt spid="8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wipe(left)">
                                      <p:cBhvr>
                                        <p:cTn id="62" dur="1250"/>
                                        <p:tgtEl>
                                          <p:spTgt spid="8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randombar(horizontal)">
                                      <p:cBhvr>
                                        <p:cTn id="65" dur="500"/>
                                        <p:tgtEl>
                                          <p:spTgt spid="20"/>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randombar(horizontal)">
                                      <p:cBhvr>
                                        <p:cTn id="68" dur="1250"/>
                                        <p:tgtEl>
                                          <p:spTgt spid="9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randombar(horizontal)">
                                      <p:cBhvr>
                                        <p:cTn id="71" dur="7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74" grpId="0" animBg="1"/>
      <p:bldP spid="9" grpId="0" animBg="1"/>
      <p:bldP spid="73" grpId="0" animBg="1"/>
      <p:bldP spid="17" grpId="0"/>
      <p:bldP spid="18" grpId="0" animBg="1"/>
      <p:bldP spid="86" grpId="0"/>
      <p:bldP spid="87" grpId="0" animBg="1"/>
      <p:bldP spid="88" grpId="0"/>
      <p:bldP spid="89" grpId="0" animBg="1"/>
      <p:bldP spid="20" grpId="0"/>
      <p:bldP spid="90" grpId="0"/>
      <p:bldP spid="9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TotalTime>
  <Words>2274</Words>
  <Application>Microsoft Office PowerPoint</Application>
  <PresentationFormat>全屏显示(4:3)</PresentationFormat>
  <Paragraphs>536</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宋体</vt:lpstr>
      <vt:lpstr>幼圆</vt:lpstr>
      <vt:lpstr>微软雅黑</vt:lpstr>
      <vt:lpstr>Arial</vt:lpstr>
      <vt:lpstr>Arial Rounded MT Bold</vt:lpstr>
      <vt:lpstr>Bodoni MT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139</cp:revision>
  <dcterms:created xsi:type="dcterms:W3CDTF">2015-07-08T10:50:36Z</dcterms:created>
  <dcterms:modified xsi:type="dcterms:W3CDTF">2017-06-03T07:02:56Z</dcterms:modified>
</cp:coreProperties>
</file>