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6" r:id="rId1"/>
  </p:sldMasterIdLst>
  <p:notesMasterIdLst>
    <p:notesMasterId r:id="rId29"/>
  </p:notesMasterIdLst>
  <p:sldIdLst>
    <p:sldId id="295" r:id="rId2"/>
    <p:sldId id="258" r:id="rId3"/>
    <p:sldId id="264" r:id="rId4"/>
    <p:sldId id="269" r:id="rId5"/>
    <p:sldId id="270" r:id="rId6"/>
    <p:sldId id="273" r:id="rId7"/>
    <p:sldId id="275" r:id="rId8"/>
    <p:sldId id="276" r:id="rId9"/>
    <p:sldId id="277" r:id="rId10"/>
    <p:sldId id="278" r:id="rId11"/>
    <p:sldId id="279" r:id="rId12"/>
    <p:sldId id="281" r:id="rId13"/>
    <p:sldId id="280" r:id="rId14"/>
    <p:sldId id="282" r:id="rId15"/>
    <p:sldId id="283" r:id="rId16"/>
    <p:sldId id="285" r:id="rId17"/>
    <p:sldId id="284" r:id="rId18"/>
    <p:sldId id="286" r:id="rId19"/>
    <p:sldId id="287" r:id="rId20"/>
    <p:sldId id="288" r:id="rId21"/>
    <p:sldId id="289" r:id="rId22"/>
    <p:sldId id="290" r:id="rId23"/>
    <p:sldId id="291" r:id="rId24"/>
    <p:sldId id="292" r:id="rId25"/>
    <p:sldId id="293" r:id="rId26"/>
    <p:sldId id="294" r:id="rId27"/>
    <p:sldId id="296" r:id="rId28"/>
  </p:sldIdLst>
  <p:sldSz cx="9144000" cy="6858000" type="screen4x3"/>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4660"/>
  </p:normalViewPr>
  <p:slideViewPr>
    <p:cSldViewPr>
      <p:cViewPr>
        <p:scale>
          <a:sx n="124" d="100"/>
          <a:sy n="124" d="100"/>
        </p:scale>
        <p:origin x="1242"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E5F92-84F3-453A-A2D0-DF016B3E2CD2}" type="datetimeFigureOut">
              <a:rPr lang="zh-CN" altLang="en-US" smtClean="0"/>
              <a:t>2017/6/3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D8317-3E66-4CBC-B0CB-E0D7DB0EAD7C}" type="slidenum">
              <a:rPr lang="zh-CN" altLang="en-US" smtClean="0"/>
              <a:t>‹#›</a:t>
            </a:fld>
            <a:endParaRPr lang="zh-CN" altLang="en-US"/>
          </a:p>
        </p:txBody>
      </p:sp>
    </p:spTree>
    <p:extLst>
      <p:ext uri="{BB962C8B-B14F-4D97-AF65-F5344CB8AC3E}">
        <p14:creationId xmlns:p14="http://schemas.microsoft.com/office/powerpoint/2010/main" val="217160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0</a:t>
            </a:fld>
            <a:endParaRPr lang="zh-CN" altLang="en-US"/>
          </a:p>
        </p:txBody>
      </p:sp>
    </p:spTree>
    <p:extLst>
      <p:ext uri="{BB962C8B-B14F-4D97-AF65-F5344CB8AC3E}">
        <p14:creationId xmlns:p14="http://schemas.microsoft.com/office/powerpoint/2010/main" val="1924688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9</a:t>
            </a:fld>
            <a:endParaRPr lang="zh-CN" altLang="en-US"/>
          </a:p>
        </p:txBody>
      </p:sp>
    </p:spTree>
    <p:extLst>
      <p:ext uri="{BB962C8B-B14F-4D97-AF65-F5344CB8AC3E}">
        <p14:creationId xmlns:p14="http://schemas.microsoft.com/office/powerpoint/2010/main" val="2902651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10</a:t>
            </a:fld>
            <a:endParaRPr lang="zh-CN" altLang="en-US"/>
          </a:p>
        </p:txBody>
      </p:sp>
    </p:spTree>
    <p:extLst>
      <p:ext uri="{BB962C8B-B14F-4D97-AF65-F5344CB8AC3E}">
        <p14:creationId xmlns:p14="http://schemas.microsoft.com/office/powerpoint/2010/main" val="1999081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11</a:t>
            </a:fld>
            <a:endParaRPr lang="zh-CN" altLang="en-US"/>
          </a:p>
        </p:txBody>
      </p:sp>
    </p:spTree>
    <p:extLst>
      <p:ext uri="{BB962C8B-B14F-4D97-AF65-F5344CB8AC3E}">
        <p14:creationId xmlns:p14="http://schemas.microsoft.com/office/powerpoint/2010/main" val="1095098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12</a:t>
            </a:fld>
            <a:endParaRPr lang="zh-CN" altLang="en-US"/>
          </a:p>
        </p:txBody>
      </p:sp>
    </p:spTree>
    <p:extLst>
      <p:ext uri="{BB962C8B-B14F-4D97-AF65-F5344CB8AC3E}">
        <p14:creationId xmlns:p14="http://schemas.microsoft.com/office/powerpoint/2010/main" val="2687049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13</a:t>
            </a:fld>
            <a:endParaRPr lang="zh-CN" altLang="en-US"/>
          </a:p>
        </p:txBody>
      </p:sp>
    </p:spTree>
    <p:extLst>
      <p:ext uri="{BB962C8B-B14F-4D97-AF65-F5344CB8AC3E}">
        <p14:creationId xmlns:p14="http://schemas.microsoft.com/office/powerpoint/2010/main" val="414885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14</a:t>
            </a:fld>
            <a:endParaRPr lang="zh-CN" altLang="en-US"/>
          </a:p>
        </p:txBody>
      </p:sp>
    </p:spTree>
    <p:extLst>
      <p:ext uri="{BB962C8B-B14F-4D97-AF65-F5344CB8AC3E}">
        <p14:creationId xmlns:p14="http://schemas.microsoft.com/office/powerpoint/2010/main" val="1569237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15</a:t>
            </a:fld>
            <a:endParaRPr lang="zh-CN" altLang="en-US"/>
          </a:p>
        </p:txBody>
      </p:sp>
    </p:spTree>
    <p:extLst>
      <p:ext uri="{BB962C8B-B14F-4D97-AF65-F5344CB8AC3E}">
        <p14:creationId xmlns:p14="http://schemas.microsoft.com/office/powerpoint/2010/main" val="209249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16</a:t>
            </a:fld>
            <a:endParaRPr lang="zh-CN" altLang="en-US"/>
          </a:p>
        </p:txBody>
      </p:sp>
    </p:spTree>
    <p:extLst>
      <p:ext uri="{BB962C8B-B14F-4D97-AF65-F5344CB8AC3E}">
        <p14:creationId xmlns:p14="http://schemas.microsoft.com/office/powerpoint/2010/main" val="1727985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17</a:t>
            </a:fld>
            <a:endParaRPr lang="zh-CN" altLang="en-US"/>
          </a:p>
        </p:txBody>
      </p:sp>
    </p:spTree>
    <p:extLst>
      <p:ext uri="{BB962C8B-B14F-4D97-AF65-F5344CB8AC3E}">
        <p14:creationId xmlns:p14="http://schemas.microsoft.com/office/powerpoint/2010/main" val="2316335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18</a:t>
            </a:fld>
            <a:endParaRPr lang="zh-CN" altLang="en-US"/>
          </a:p>
        </p:txBody>
      </p:sp>
    </p:spTree>
    <p:extLst>
      <p:ext uri="{BB962C8B-B14F-4D97-AF65-F5344CB8AC3E}">
        <p14:creationId xmlns:p14="http://schemas.microsoft.com/office/powerpoint/2010/main" val="419880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a:t>
            </a:fld>
            <a:endParaRPr lang="zh-CN" altLang="en-US"/>
          </a:p>
        </p:txBody>
      </p:sp>
    </p:spTree>
    <p:extLst>
      <p:ext uri="{BB962C8B-B14F-4D97-AF65-F5344CB8AC3E}">
        <p14:creationId xmlns:p14="http://schemas.microsoft.com/office/powerpoint/2010/main" val="3000592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19</a:t>
            </a:fld>
            <a:endParaRPr lang="zh-CN" altLang="en-US"/>
          </a:p>
        </p:txBody>
      </p:sp>
    </p:spTree>
    <p:extLst>
      <p:ext uri="{BB962C8B-B14F-4D97-AF65-F5344CB8AC3E}">
        <p14:creationId xmlns:p14="http://schemas.microsoft.com/office/powerpoint/2010/main" val="2753415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20</a:t>
            </a:fld>
            <a:endParaRPr lang="zh-CN" altLang="en-US"/>
          </a:p>
        </p:txBody>
      </p:sp>
    </p:spTree>
    <p:extLst>
      <p:ext uri="{BB962C8B-B14F-4D97-AF65-F5344CB8AC3E}">
        <p14:creationId xmlns:p14="http://schemas.microsoft.com/office/powerpoint/2010/main" val="2062414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21</a:t>
            </a:fld>
            <a:endParaRPr lang="zh-CN" altLang="en-US"/>
          </a:p>
        </p:txBody>
      </p:sp>
    </p:spTree>
    <p:extLst>
      <p:ext uri="{BB962C8B-B14F-4D97-AF65-F5344CB8AC3E}">
        <p14:creationId xmlns:p14="http://schemas.microsoft.com/office/powerpoint/2010/main" val="4223114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22</a:t>
            </a:fld>
            <a:endParaRPr lang="zh-CN" altLang="en-US"/>
          </a:p>
        </p:txBody>
      </p:sp>
    </p:spTree>
    <p:extLst>
      <p:ext uri="{BB962C8B-B14F-4D97-AF65-F5344CB8AC3E}">
        <p14:creationId xmlns:p14="http://schemas.microsoft.com/office/powerpoint/2010/main" val="51382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23</a:t>
            </a:fld>
            <a:endParaRPr lang="zh-CN" altLang="en-US"/>
          </a:p>
        </p:txBody>
      </p:sp>
    </p:spTree>
    <p:extLst>
      <p:ext uri="{BB962C8B-B14F-4D97-AF65-F5344CB8AC3E}">
        <p14:creationId xmlns:p14="http://schemas.microsoft.com/office/powerpoint/2010/main" val="1929178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24</a:t>
            </a:fld>
            <a:endParaRPr lang="zh-CN" altLang="en-US"/>
          </a:p>
        </p:txBody>
      </p:sp>
    </p:spTree>
    <p:extLst>
      <p:ext uri="{BB962C8B-B14F-4D97-AF65-F5344CB8AC3E}">
        <p14:creationId xmlns:p14="http://schemas.microsoft.com/office/powerpoint/2010/main" val="1131837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25</a:t>
            </a:fld>
            <a:endParaRPr lang="zh-CN" altLang="en-US"/>
          </a:p>
        </p:txBody>
      </p:sp>
    </p:spTree>
    <p:extLst>
      <p:ext uri="{BB962C8B-B14F-4D97-AF65-F5344CB8AC3E}">
        <p14:creationId xmlns:p14="http://schemas.microsoft.com/office/powerpoint/2010/main" val="46402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26</a:t>
            </a:fld>
            <a:endParaRPr lang="zh-CN" altLang="en-US"/>
          </a:p>
        </p:txBody>
      </p:sp>
    </p:spTree>
    <p:extLst>
      <p:ext uri="{BB962C8B-B14F-4D97-AF65-F5344CB8AC3E}">
        <p14:creationId xmlns:p14="http://schemas.microsoft.com/office/powerpoint/2010/main" val="1924688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a:t>
            </a:fld>
            <a:endParaRPr lang="zh-CN" altLang="en-US"/>
          </a:p>
        </p:txBody>
      </p:sp>
    </p:spTree>
    <p:extLst>
      <p:ext uri="{BB962C8B-B14F-4D97-AF65-F5344CB8AC3E}">
        <p14:creationId xmlns:p14="http://schemas.microsoft.com/office/powerpoint/2010/main" val="1211595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1D8317-3E66-4CBC-B0CB-E0D7DB0EAD7C}" type="slidenum">
              <a:rPr lang="zh-CN" altLang="en-US" smtClean="0"/>
              <a:t>3</a:t>
            </a:fld>
            <a:endParaRPr lang="zh-CN" altLang="en-US"/>
          </a:p>
        </p:txBody>
      </p:sp>
    </p:spTree>
    <p:extLst>
      <p:ext uri="{BB962C8B-B14F-4D97-AF65-F5344CB8AC3E}">
        <p14:creationId xmlns:p14="http://schemas.microsoft.com/office/powerpoint/2010/main" val="52449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4</a:t>
            </a:fld>
            <a:endParaRPr lang="zh-CN" altLang="en-US"/>
          </a:p>
        </p:txBody>
      </p:sp>
    </p:spTree>
    <p:extLst>
      <p:ext uri="{BB962C8B-B14F-4D97-AF65-F5344CB8AC3E}">
        <p14:creationId xmlns:p14="http://schemas.microsoft.com/office/powerpoint/2010/main" val="4214127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5</a:t>
            </a:fld>
            <a:endParaRPr lang="zh-CN" altLang="en-US"/>
          </a:p>
        </p:txBody>
      </p:sp>
    </p:spTree>
    <p:extLst>
      <p:ext uri="{BB962C8B-B14F-4D97-AF65-F5344CB8AC3E}">
        <p14:creationId xmlns:p14="http://schemas.microsoft.com/office/powerpoint/2010/main" val="243437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6</a:t>
            </a:fld>
            <a:endParaRPr lang="zh-CN" altLang="en-US"/>
          </a:p>
        </p:txBody>
      </p:sp>
    </p:spTree>
    <p:extLst>
      <p:ext uri="{BB962C8B-B14F-4D97-AF65-F5344CB8AC3E}">
        <p14:creationId xmlns:p14="http://schemas.microsoft.com/office/powerpoint/2010/main" val="1422045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7</a:t>
            </a:fld>
            <a:endParaRPr lang="zh-CN" altLang="en-US"/>
          </a:p>
        </p:txBody>
      </p:sp>
    </p:spTree>
    <p:extLst>
      <p:ext uri="{BB962C8B-B14F-4D97-AF65-F5344CB8AC3E}">
        <p14:creationId xmlns:p14="http://schemas.microsoft.com/office/powerpoint/2010/main" val="197051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8</a:t>
            </a:fld>
            <a:endParaRPr lang="zh-CN" altLang="en-US"/>
          </a:p>
        </p:txBody>
      </p:sp>
    </p:spTree>
    <p:extLst>
      <p:ext uri="{BB962C8B-B14F-4D97-AF65-F5344CB8AC3E}">
        <p14:creationId xmlns:p14="http://schemas.microsoft.com/office/powerpoint/2010/main" val="399273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93579312"/>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103409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8021072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307687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7180819"/>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68488126"/>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091346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182331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0591056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05135740"/>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0946504"/>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240833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2648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1723438" y="1556267"/>
            <a:ext cx="6587571" cy="954107"/>
          </a:xfrm>
          <a:prstGeom prst="rect">
            <a:avLst/>
          </a:prstGeom>
          <a:noFill/>
        </p:spPr>
        <p:txBody>
          <a:bodyPr wrap="square" rtlCol="0">
            <a:spAutoFit/>
          </a:bodyPr>
          <a:lstStyle/>
          <a:p>
            <a:r>
              <a:rPr lang="en-US" sz="2800" dirty="0">
                <a:latin typeface="微软雅黑" panose="020B0503020204020204" pitchFamily="34" charset="-122"/>
                <a:ea typeface="微软雅黑" panose="020B0503020204020204" pitchFamily="34" charset="-122"/>
              </a:rPr>
              <a:t>CTS-</a:t>
            </a:r>
            <a:r>
              <a:rPr lang="en-US" sz="2800" dirty="0" err="1">
                <a:latin typeface="微软雅黑" panose="020B0503020204020204" pitchFamily="34" charset="-122"/>
                <a:ea typeface="微软雅黑" panose="020B0503020204020204" pitchFamily="34" charset="-122"/>
              </a:rPr>
              <a:t>SS求解GFDL</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CM模式CNOP及其在</a:t>
            </a:r>
            <a:endParaRPr lang="en-US" sz="2800" dirty="0">
              <a:latin typeface="微软雅黑" panose="020B0503020204020204" pitchFamily="34" charset="-122"/>
              <a:ea typeface="微软雅黑" panose="020B0503020204020204" pitchFamily="34" charset="-122"/>
            </a:endParaRPr>
          </a:p>
          <a:p>
            <a:r>
              <a:rPr lang="en-US" sz="2800" dirty="0" err="1">
                <a:latin typeface="微软雅黑" panose="020B0503020204020204" pitchFamily="34" charset="-122"/>
                <a:ea typeface="微软雅黑" panose="020B0503020204020204" pitchFamily="34" charset="-122"/>
              </a:rPr>
              <a:t>ENSO事件最快增长初始误差中的应用</a:t>
            </a:r>
            <a:endParaRPr lang="zh-CN" altLang="en-US" sz="6000" b="1" dirty="0">
              <a:latin typeface="微软雅黑" panose="020B0503020204020204" pitchFamily="34" charset="-122"/>
              <a:ea typeface="微软雅黑" panose="020B0503020204020204" pitchFamily="34" charset="-122"/>
            </a:endParaRPr>
          </a:p>
        </p:txBody>
      </p:sp>
      <p:cxnSp>
        <p:nvCxnSpPr>
          <p:cNvPr id="179" name="直接连接符 178"/>
          <p:cNvCxnSpPr>
            <a:cxnSpLocks/>
          </p:cNvCxnSpPr>
          <p:nvPr/>
        </p:nvCxnSpPr>
        <p:spPr>
          <a:xfrm>
            <a:off x="755576" y="1538504"/>
            <a:ext cx="7524264" cy="9281"/>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733895" y="3015243"/>
            <a:ext cx="2055371" cy="1061829"/>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答辩人   ： 彭程</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指导老师：袁时金教授</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答辩时间：</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2017-6-8</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8" name="TextBox 187"/>
          <p:cNvSpPr txBox="1"/>
          <p:nvPr/>
        </p:nvSpPr>
        <p:spPr>
          <a:xfrm>
            <a:off x="673653" y="1131038"/>
            <a:ext cx="1620957" cy="384721"/>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同济大学软件学院</a:t>
            </a:r>
          </a:p>
        </p:txBody>
      </p:sp>
      <p:sp>
        <p:nvSpPr>
          <p:cNvPr id="26" name="矩形 25"/>
          <p:cNvSpPr/>
          <p:nvPr/>
        </p:nvSpPr>
        <p:spPr>
          <a:xfrm>
            <a:off x="8303939" y="1231628"/>
            <a:ext cx="864096" cy="1629549"/>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21592"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5445224"/>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544522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935724"/>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967315"/>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981275"/>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419872" y="5717357"/>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563888" y="5811555"/>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412415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408909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405078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477920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413028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40569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478533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475558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4660900"/>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4081933"/>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869160"/>
            <a:ext cx="919211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5472856"/>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5472856"/>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5681241"/>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5712832"/>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5726792"/>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948333"/>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979924"/>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993884"/>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5479125"/>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5444071"/>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540575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6134177"/>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5485257"/>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541188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6140309"/>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611055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6015873"/>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5642960"/>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5454942"/>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545068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5559796"/>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548793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54215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61429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5449794"/>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548316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54097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613821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5489292"/>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541592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6144344"/>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5558246"/>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连接符 115">
            <a:extLst>
              <a:ext uri="{FF2B5EF4-FFF2-40B4-BE49-F238E27FC236}">
                <a16:creationId xmlns:a16="http://schemas.microsoft.com/office/drawing/2014/main" id="{935B4380-C8CD-4AEE-BFB0-D8B729F00EFC}"/>
              </a:ext>
            </a:extLst>
          </p:cNvPr>
          <p:cNvCxnSpPr>
            <a:cxnSpLocks/>
          </p:cNvCxnSpPr>
          <p:nvPr/>
        </p:nvCxnSpPr>
        <p:spPr>
          <a:xfrm flipV="1">
            <a:off x="755576" y="2537340"/>
            <a:ext cx="7524264" cy="25528"/>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25CD38B1-DA6C-447B-801D-7EF5D8013539}"/>
              </a:ext>
            </a:extLst>
          </p:cNvPr>
          <p:cNvPicPr>
            <a:picLocks noChangeAspect="1"/>
          </p:cNvPicPr>
          <p:nvPr/>
        </p:nvPicPr>
        <p:blipFill>
          <a:blip r:embed="rId3"/>
          <a:stretch>
            <a:fillRect/>
          </a:stretch>
        </p:blipFill>
        <p:spPr>
          <a:xfrm>
            <a:off x="755576" y="1628800"/>
            <a:ext cx="851303" cy="851303"/>
          </a:xfrm>
          <a:prstGeom prst="rect">
            <a:avLst/>
          </a:prstGeom>
        </p:spPr>
      </p:pic>
      <p:sp>
        <p:nvSpPr>
          <p:cNvPr id="89" name="Freeform 325">
            <a:extLst>
              <a:ext uri="{FF2B5EF4-FFF2-40B4-BE49-F238E27FC236}">
                <a16:creationId xmlns:a16="http://schemas.microsoft.com/office/drawing/2014/main" id="{68C0778E-22E1-4C0C-A17B-06709E6DAB2F}"/>
              </a:ext>
            </a:extLst>
          </p:cNvPr>
          <p:cNvSpPr>
            <a:spLocks noEditPoints="1"/>
          </p:cNvSpPr>
          <p:nvPr/>
        </p:nvSpPr>
        <p:spPr bwMode="auto">
          <a:xfrm>
            <a:off x="3450437" y="3458982"/>
            <a:ext cx="314193" cy="192085"/>
          </a:xfrm>
          <a:custGeom>
            <a:avLst/>
            <a:gdLst>
              <a:gd name="T0" fmla="*/ 201 w 259"/>
              <a:gd name="T1" fmla="*/ 84 h 157"/>
              <a:gd name="T2" fmla="*/ 182 w 259"/>
              <a:gd name="T3" fmla="*/ 70 h 157"/>
              <a:gd name="T4" fmla="*/ 161 w 259"/>
              <a:gd name="T5" fmla="*/ 60 h 157"/>
              <a:gd name="T6" fmla="*/ 134 w 259"/>
              <a:gd name="T7" fmla="*/ 56 h 157"/>
              <a:gd name="T8" fmla="*/ 120 w 259"/>
              <a:gd name="T9" fmla="*/ 57 h 157"/>
              <a:gd name="T10" fmla="*/ 94 w 259"/>
              <a:gd name="T11" fmla="*/ 65 h 157"/>
              <a:gd name="T12" fmla="*/ 65 w 259"/>
              <a:gd name="T13" fmla="*/ 81 h 157"/>
              <a:gd name="T14" fmla="*/ 38 w 259"/>
              <a:gd name="T15" fmla="*/ 75 h 157"/>
              <a:gd name="T16" fmla="*/ 38 w 259"/>
              <a:gd name="T17" fmla="*/ 101 h 157"/>
              <a:gd name="T18" fmla="*/ 43 w 259"/>
              <a:gd name="T19" fmla="*/ 107 h 157"/>
              <a:gd name="T20" fmla="*/ 43 w 259"/>
              <a:gd name="T21" fmla="*/ 109 h 157"/>
              <a:gd name="T22" fmla="*/ 42 w 259"/>
              <a:gd name="T23" fmla="*/ 114 h 157"/>
              <a:gd name="T24" fmla="*/ 38 w 259"/>
              <a:gd name="T25" fmla="*/ 117 h 157"/>
              <a:gd name="T26" fmla="*/ 25 w 259"/>
              <a:gd name="T27" fmla="*/ 146 h 157"/>
              <a:gd name="T28" fmla="*/ 31 w 259"/>
              <a:gd name="T29" fmla="*/ 117 h 157"/>
              <a:gd name="T30" fmla="*/ 26 w 259"/>
              <a:gd name="T31" fmla="*/ 109 h 157"/>
              <a:gd name="T32" fmla="*/ 27 w 259"/>
              <a:gd name="T33" fmla="*/ 105 h 157"/>
              <a:gd name="T34" fmla="*/ 31 w 259"/>
              <a:gd name="T35" fmla="*/ 73 h 157"/>
              <a:gd name="T36" fmla="*/ 135 w 259"/>
              <a:gd name="T37" fmla="*/ 0 h 157"/>
              <a:gd name="T38" fmla="*/ 201 w 259"/>
              <a:gd name="T39" fmla="*/ 84 h 157"/>
              <a:gd name="T40" fmla="*/ 133 w 259"/>
              <a:gd name="T41" fmla="*/ 70 h 157"/>
              <a:gd name="T42" fmla="*/ 159 w 259"/>
              <a:gd name="T43" fmla="*/ 74 h 157"/>
              <a:gd name="T44" fmla="*/ 177 w 259"/>
              <a:gd name="T45" fmla="*/ 81 h 157"/>
              <a:gd name="T46" fmla="*/ 194 w 259"/>
              <a:gd name="T47" fmla="*/ 91 h 157"/>
              <a:gd name="T48" fmla="*/ 194 w 259"/>
              <a:gd name="T49" fmla="*/ 140 h 157"/>
              <a:gd name="T50" fmla="*/ 177 w 259"/>
              <a:gd name="T51" fmla="*/ 149 h 157"/>
              <a:gd name="T52" fmla="*/ 156 w 259"/>
              <a:gd name="T53" fmla="*/ 155 h 157"/>
              <a:gd name="T54" fmla="*/ 129 w 259"/>
              <a:gd name="T55" fmla="*/ 157 h 157"/>
              <a:gd name="T56" fmla="*/ 114 w 259"/>
              <a:gd name="T57" fmla="*/ 156 h 157"/>
              <a:gd name="T58" fmla="*/ 94 w 259"/>
              <a:gd name="T59" fmla="*/ 152 h 157"/>
              <a:gd name="T60" fmla="*/ 75 w 259"/>
              <a:gd name="T61" fmla="*/ 143 h 157"/>
              <a:gd name="T62" fmla="*/ 73 w 259"/>
              <a:gd name="T63" fmla="*/ 91 h 157"/>
              <a:gd name="T64" fmla="*/ 77 w 259"/>
              <a:gd name="T65" fmla="*/ 87 h 157"/>
              <a:gd name="T66" fmla="*/ 96 w 259"/>
              <a:gd name="T67" fmla="*/ 77 h 157"/>
              <a:gd name="T68" fmla="*/ 118 w 259"/>
              <a:gd name="T69" fmla="*/ 71 h 157"/>
              <a:gd name="T70" fmla="*/ 133 w 259"/>
              <a:gd name="T71" fmla="*/ 70 h 157"/>
              <a:gd name="T72" fmla="*/ 131 w 259"/>
              <a:gd name="T73" fmla="*/ 148 h 157"/>
              <a:gd name="T74" fmla="*/ 166 w 259"/>
              <a:gd name="T75" fmla="*/ 144 h 157"/>
              <a:gd name="T76" fmla="*/ 179 w 259"/>
              <a:gd name="T77" fmla="*/ 138 h 157"/>
              <a:gd name="T78" fmla="*/ 181 w 259"/>
              <a:gd name="T79" fmla="*/ 135 h 157"/>
              <a:gd name="T80" fmla="*/ 177 w 259"/>
              <a:gd name="T81" fmla="*/ 131 h 157"/>
              <a:gd name="T82" fmla="*/ 151 w 259"/>
              <a:gd name="T83" fmla="*/ 125 h 157"/>
              <a:gd name="T84" fmla="*/ 131 w 259"/>
              <a:gd name="T85" fmla="*/ 123 h 157"/>
              <a:gd name="T86" fmla="*/ 96 w 259"/>
              <a:gd name="T87" fmla="*/ 127 h 157"/>
              <a:gd name="T88" fmla="*/ 83 w 259"/>
              <a:gd name="T89" fmla="*/ 133 h 157"/>
              <a:gd name="T90" fmla="*/ 82 w 259"/>
              <a:gd name="T91" fmla="*/ 135 h 157"/>
              <a:gd name="T92" fmla="*/ 86 w 259"/>
              <a:gd name="T93" fmla="*/ 140 h 157"/>
              <a:gd name="T94" fmla="*/ 112 w 259"/>
              <a:gd name="T95" fmla="*/ 147 h 157"/>
              <a:gd name="T96" fmla="*/ 131 w 259"/>
              <a:gd name="T97"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157">
                <a:moveTo>
                  <a:pt x="201" y="84"/>
                </a:moveTo>
                <a:lnTo>
                  <a:pt x="201" y="84"/>
                </a:lnTo>
                <a:lnTo>
                  <a:pt x="196" y="81"/>
                </a:lnTo>
                <a:lnTo>
                  <a:pt x="182" y="70"/>
                </a:lnTo>
                <a:lnTo>
                  <a:pt x="172" y="65"/>
                </a:lnTo>
                <a:lnTo>
                  <a:pt x="161" y="60"/>
                </a:lnTo>
                <a:lnTo>
                  <a:pt x="148" y="57"/>
                </a:lnTo>
                <a:lnTo>
                  <a:pt x="134" y="56"/>
                </a:lnTo>
                <a:lnTo>
                  <a:pt x="134" y="56"/>
                </a:lnTo>
                <a:lnTo>
                  <a:pt x="120" y="57"/>
                </a:lnTo>
                <a:lnTo>
                  <a:pt x="107" y="60"/>
                </a:lnTo>
                <a:lnTo>
                  <a:pt x="94" y="65"/>
                </a:lnTo>
                <a:lnTo>
                  <a:pt x="82" y="70"/>
                </a:lnTo>
                <a:lnTo>
                  <a:pt x="65" y="81"/>
                </a:lnTo>
                <a:lnTo>
                  <a:pt x="59" y="84"/>
                </a:lnTo>
                <a:lnTo>
                  <a:pt x="38" y="75"/>
                </a:lnTo>
                <a:lnTo>
                  <a:pt x="38" y="101"/>
                </a:lnTo>
                <a:lnTo>
                  <a:pt x="38" y="101"/>
                </a:lnTo>
                <a:lnTo>
                  <a:pt x="42" y="104"/>
                </a:lnTo>
                <a:lnTo>
                  <a:pt x="43" y="107"/>
                </a:lnTo>
                <a:lnTo>
                  <a:pt x="43" y="109"/>
                </a:lnTo>
                <a:lnTo>
                  <a:pt x="43" y="109"/>
                </a:lnTo>
                <a:lnTo>
                  <a:pt x="43" y="112"/>
                </a:lnTo>
                <a:lnTo>
                  <a:pt x="42" y="114"/>
                </a:lnTo>
                <a:lnTo>
                  <a:pt x="39" y="116"/>
                </a:lnTo>
                <a:lnTo>
                  <a:pt x="38" y="117"/>
                </a:lnTo>
                <a:lnTo>
                  <a:pt x="43" y="146"/>
                </a:lnTo>
                <a:lnTo>
                  <a:pt x="25" y="146"/>
                </a:lnTo>
                <a:lnTo>
                  <a:pt x="31" y="117"/>
                </a:lnTo>
                <a:lnTo>
                  <a:pt x="31" y="117"/>
                </a:lnTo>
                <a:lnTo>
                  <a:pt x="27" y="114"/>
                </a:lnTo>
                <a:lnTo>
                  <a:pt x="26" y="109"/>
                </a:lnTo>
                <a:lnTo>
                  <a:pt x="26" y="109"/>
                </a:lnTo>
                <a:lnTo>
                  <a:pt x="27" y="105"/>
                </a:lnTo>
                <a:lnTo>
                  <a:pt x="31" y="101"/>
                </a:lnTo>
                <a:lnTo>
                  <a:pt x="31" y="73"/>
                </a:lnTo>
                <a:lnTo>
                  <a:pt x="0" y="60"/>
                </a:lnTo>
                <a:lnTo>
                  <a:pt x="135" y="0"/>
                </a:lnTo>
                <a:lnTo>
                  <a:pt x="259" y="61"/>
                </a:lnTo>
                <a:lnTo>
                  <a:pt x="201" y="84"/>
                </a:lnTo>
                <a:close/>
                <a:moveTo>
                  <a:pt x="133" y="70"/>
                </a:moveTo>
                <a:lnTo>
                  <a:pt x="133" y="70"/>
                </a:lnTo>
                <a:lnTo>
                  <a:pt x="146" y="71"/>
                </a:lnTo>
                <a:lnTo>
                  <a:pt x="159" y="74"/>
                </a:lnTo>
                <a:lnTo>
                  <a:pt x="169" y="77"/>
                </a:lnTo>
                <a:lnTo>
                  <a:pt x="177" y="81"/>
                </a:lnTo>
                <a:lnTo>
                  <a:pt x="188" y="87"/>
                </a:lnTo>
                <a:lnTo>
                  <a:pt x="194" y="91"/>
                </a:lnTo>
                <a:lnTo>
                  <a:pt x="194" y="140"/>
                </a:lnTo>
                <a:lnTo>
                  <a:pt x="194" y="140"/>
                </a:lnTo>
                <a:lnTo>
                  <a:pt x="188" y="143"/>
                </a:lnTo>
                <a:lnTo>
                  <a:pt x="177" y="149"/>
                </a:lnTo>
                <a:lnTo>
                  <a:pt x="168" y="152"/>
                </a:lnTo>
                <a:lnTo>
                  <a:pt x="156" y="155"/>
                </a:lnTo>
                <a:lnTo>
                  <a:pt x="144" y="156"/>
                </a:lnTo>
                <a:lnTo>
                  <a:pt x="129" y="157"/>
                </a:lnTo>
                <a:lnTo>
                  <a:pt x="129" y="157"/>
                </a:lnTo>
                <a:lnTo>
                  <a:pt x="114" y="156"/>
                </a:lnTo>
                <a:lnTo>
                  <a:pt x="103" y="155"/>
                </a:lnTo>
                <a:lnTo>
                  <a:pt x="94" y="152"/>
                </a:lnTo>
                <a:lnTo>
                  <a:pt x="86" y="149"/>
                </a:lnTo>
                <a:lnTo>
                  <a:pt x="75" y="143"/>
                </a:lnTo>
                <a:lnTo>
                  <a:pt x="73" y="140"/>
                </a:lnTo>
                <a:lnTo>
                  <a:pt x="73" y="91"/>
                </a:lnTo>
                <a:lnTo>
                  <a:pt x="73" y="91"/>
                </a:lnTo>
                <a:lnTo>
                  <a:pt x="77" y="87"/>
                </a:lnTo>
                <a:lnTo>
                  <a:pt x="88" y="81"/>
                </a:lnTo>
                <a:lnTo>
                  <a:pt x="96" y="77"/>
                </a:lnTo>
                <a:lnTo>
                  <a:pt x="107" y="74"/>
                </a:lnTo>
                <a:lnTo>
                  <a:pt x="118" y="71"/>
                </a:lnTo>
                <a:lnTo>
                  <a:pt x="133" y="70"/>
                </a:lnTo>
                <a:lnTo>
                  <a:pt x="133" y="70"/>
                </a:lnTo>
                <a:close/>
                <a:moveTo>
                  <a:pt x="131" y="148"/>
                </a:moveTo>
                <a:lnTo>
                  <a:pt x="131" y="148"/>
                </a:lnTo>
                <a:lnTo>
                  <a:pt x="151" y="147"/>
                </a:lnTo>
                <a:lnTo>
                  <a:pt x="166" y="144"/>
                </a:lnTo>
                <a:lnTo>
                  <a:pt x="177" y="140"/>
                </a:lnTo>
                <a:lnTo>
                  <a:pt x="179" y="138"/>
                </a:lnTo>
                <a:lnTo>
                  <a:pt x="181" y="135"/>
                </a:lnTo>
                <a:lnTo>
                  <a:pt x="181" y="135"/>
                </a:lnTo>
                <a:lnTo>
                  <a:pt x="179" y="133"/>
                </a:lnTo>
                <a:lnTo>
                  <a:pt x="177" y="131"/>
                </a:lnTo>
                <a:lnTo>
                  <a:pt x="166" y="127"/>
                </a:lnTo>
                <a:lnTo>
                  <a:pt x="151" y="125"/>
                </a:lnTo>
                <a:lnTo>
                  <a:pt x="131" y="123"/>
                </a:lnTo>
                <a:lnTo>
                  <a:pt x="131" y="123"/>
                </a:lnTo>
                <a:lnTo>
                  <a:pt x="112" y="125"/>
                </a:lnTo>
                <a:lnTo>
                  <a:pt x="96" y="127"/>
                </a:lnTo>
                <a:lnTo>
                  <a:pt x="86" y="131"/>
                </a:lnTo>
                <a:lnTo>
                  <a:pt x="83" y="133"/>
                </a:lnTo>
                <a:lnTo>
                  <a:pt x="82" y="135"/>
                </a:lnTo>
                <a:lnTo>
                  <a:pt x="82" y="135"/>
                </a:lnTo>
                <a:lnTo>
                  <a:pt x="83" y="138"/>
                </a:lnTo>
                <a:lnTo>
                  <a:pt x="86" y="140"/>
                </a:lnTo>
                <a:lnTo>
                  <a:pt x="96" y="144"/>
                </a:lnTo>
                <a:lnTo>
                  <a:pt x="112" y="147"/>
                </a:lnTo>
                <a:lnTo>
                  <a:pt x="131" y="148"/>
                </a:lnTo>
                <a:lnTo>
                  <a:pt x="131" y="148"/>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12">
            <a:extLst>
              <a:ext uri="{FF2B5EF4-FFF2-40B4-BE49-F238E27FC236}">
                <a16:creationId xmlns:a16="http://schemas.microsoft.com/office/drawing/2014/main" id="{2A1B9DA8-986D-41A5-BF6C-668C33AF0106}"/>
              </a:ext>
            </a:extLst>
          </p:cNvPr>
          <p:cNvSpPr>
            <a:spLocks noEditPoints="1"/>
          </p:cNvSpPr>
          <p:nvPr/>
        </p:nvSpPr>
        <p:spPr bwMode="auto">
          <a:xfrm>
            <a:off x="3493282" y="3764570"/>
            <a:ext cx="245267" cy="203249"/>
          </a:xfrm>
          <a:custGeom>
            <a:avLst/>
            <a:gdLst>
              <a:gd name="T0" fmla="*/ 21 w 260"/>
              <a:gd name="T1" fmla="*/ 260 h 260"/>
              <a:gd name="T2" fmla="*/ 5 w 260"/>
              <a:gd name="T3" fmla="*/ 248 h 260"/>
              <a:gd name="T4" fmla="*/ 0 w 260"/>
              <a:gd name="T5" fmla="*/ 115 h 260"/>
              <a:gd name="T6" fmla="*/ 15 w 260"/>
              <a:gd name="T7" fmla="*/ 219 h 260"/>
              <a:gd name="T8" fmla="*/ 26 w 260"/>
              <a:gd name="T9" fmla="*/ 237 h 260"/>
              <a:gd name="T10" fmla="*/ 47 w 260"/>
              <a:gd name="T11" fmla="*/ 245 h 260"/>
              <a:gd name="T12" fmla="*/ 225 w 260"/>
              <a:gd name="T13" fmla="*/ 242 h 260"/>
              <a:gd name="T14" fmla="*/ 242 w 260"/>
              <a:gd name="T15" fmla="*/ 229 h 260"/>
              <a:gd name="T16" fmla="*/ 244 w 260"/>
              <a:gd name="T17" fmla="*/ 115 h 260"/>
              <a:gd name="T18" fmla="*/ 260 w 260"/>
              <a:gd name="T19" fmla="*/ 239 h 260"/>
              <a:gd name="T20" fmla="*/ 248 w 260"/>
              <a:gd name="T21" fmla="*/ 256 h 260"/>
              <a:gd name="T22" fmla="*/ 234 w 260"/>
              <a:gd name="T23" fmla="*/ 260 h 260"/>
              <a:gd name="T24" fmla="*/ 145 w 260"/>
              <a:gd name="T25" fmla="*/ 115 h 260"/>
              <a:gd name="T26" fmla="*/ 218 w 260"/>
              <a:gd name="T27" fmla="*/ 115 h 260"/>
              <a:gd name="T28" fmla="*/ 187 w 260"/>
              <a:gd name="T29" fmla="*/ 229 h 260"/>
              <a:gd name="T30" fmla="*/ 114 w 260"/>
              <a:gd name="T31" fmla="*/ 229 h 260"/>
              <a:gd name="T32" fmla="*/ 41 w 260"/>
              <a:gd name="T33" fmla="*/ 229 h 260"/>
              <a:gd name="T34" fmla="*/ 73 w 260"/>
              <a:gd name="T35" fmla="*/ 115 h 260"/>
              <a:gd name="T36" fmla="*/ 218 w 260"/>
              <a:gd name="T37" fmla="*/ 193 h 260"/>
              <a:gd name="T38" fmla="*/ 218 w 260"/>
              <a:gd name="T39" fmla="*/ 187 h 260"/>
              <a:gd name="T40" fmla="*/ 187 w 260"/>
              <a:gd name="T41" fmla="*/ 151 h 260"/>
              <a:gd name="T42" fmla="*/ 187 w 260"/>
              <a:gd name="T43" fmla="*/ 151 h 260"/>
              <a:gd name="T44" fmla="*/ 151 w 260"/>
              <a:gd name="T45" fmla="*/ 193 h 260"/>
              <a:gd name="T46" fmla="*/ 182 w 260"/>
              <a:gd name="T47" fmla="*/ 156 h 260"/>
              <a:gd name="T48" fmla="*/ 182 w 260"/>
              <a:gd name="T49" fmla="*/ 151 h 260"/>
              <a:gd name="T50" fmla="*/ 114 w 260"/>
              <a:gd name="T51" fmla="*/ 224 h 260"/>
              <a:gd name="T52" fmla="*/ 114 w 260"/>
              <a:gd name="T53" fmla="*/ 224 h 260"/>
              <a:gd name="T54" fmla="*/ 114 w 260"/>
              <a:gd name="T55" fmla="*/ 156 h 260"/>
              <a:gd name="T56" fmla="*/ 145 w 260"/>
              <a:gd name="T57" fmla="*/ 120 h 260"/>
              <a:gd name="T58" fmla="*/ 109 w 260"/>
              <a:gd name="T59" fmla="*/ 224 h 260"/>
              <a:gd name="T60" fmla="*/ 78 w 260"/>
              <a:gd name="T61" fmla="*/ 187 h 260"/>
              <a:gd name="T62" fmla="*/ 78 w 260"/>
              <a:gd name="T63" fmla="*/ 187 h 260"/>
              <a:gd name="T64" fmla="*/ 78 w 260"/>
              <a:gd name="T65" fmla="*/ 120 h 260"/>
              <a:gd name="T66" fmla="*/ 73 w 260"/>
              <a:gd name="T67" fmla="*/ 193 h 260"/>
              <a:gd name="T68" fmla="*/ 73 w 260"/>
              <a:gd name="T69" fmla="*/ 187 h 260"/>
              <a:gd name="T70" fmla="*/ 41 w 260"/>
              <a:gd name="T71" fmla="*/ 151 h 260"/>
              <a:gd name="T72" fmla="*/ 41 w 260"/>
              <a:gd name="T73" fmla="*/ 151 h 260"/>
              <a:gd name="T74" fmla="*/ 2 w 260"/>
              <a:gd name="T75" fmla="*/ 37 h 260"/>
              <a:gd name="T76" fmla="*/ 15 w 260"/>
              <a:gd name="T77" fmla="*/ 24 h 260"/>
              <a:gd name="T78" fmla="*/ 36 w 260"/>
              <a:gd name="T79" fmla="*/ 73 h 260"/>
              <a:gd name="T80" fmla="*/ 182 w 260"/>
              <a:gd name="T81" fmla="*/ 21 h 260"/>
              <a:gd name="T82" fmla="*/ 223 w 260"/>
              <a:gd name="T83" fmla="*/ 21 h 260"/>
              <a:gd name="T84" fmla="*/ 244 w 260"/>
              <a:gd name="T85" fmla="*/ 24 h 260"/>
              <a:gd name="T86" fmla="*/ 259 w 260"/>
              <a:gd name="T87" fmla="*/ 37 h 260"/>
              <a:gd name="T88" fmla="*/ 260 w 260"/>
              <a:gd name="T89" fmla="*/ 104 h 260"/>
              <a:gd name="T90" fmla="*/ 187 w 260"/>
              <a:gd name="T91" fmla="*/ 16 h 260"/>
              <a:gd name="T92" fmla="*/ 203 w 260"/>
              <a:gd name="T93" fmla="*/ 0 h 260"/>
              <a:gd name="T94" fmla="*/ 217 w 260"/>
              <a:gd name="T95" fmla="*/ 9 h 260"/>
              <a:gd name="T96" fmla="*/ 187 w 260"/>
              <a:gd name="T97" fmla="*/ 68 h 260"/>
              <a:gd name="T98" fmla="*/ 41 w 260"/>
              <a:gd name="T99" fmla="*/ 16 h 260"/>
              <a:gd name="T100" fmla="*/ 52 w 260"/>
              <a:gd name="T101" fmla="*/ 2 h 260"/>
              <a:gd name="T102" fmla="*/ 69 w 260"/>
              <a:gd name="T103" fmla="*/ 4 h 260"/>
              <a:gd name="T104" fmla="*/ 73 w 260"/>
              <a:gd name="T105" fmla="*/ 68 h 260"/>
              <a:gd name="T106" fmla="*/ 41 w 260"/>
              <a:gd name="T107" fmla="*/ 1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0" h="260">
                <a:moveTo>
                  <a:pt x="234" y="260"/>
                </a:moveTo>
                <a:lnTo>
                  <a:pt x="26" y="260"/>
                </a:lnTo>
                <a:lnTo>
                  <a:pt x="26" y="260"/>
                </a:lnTo>
                <a:lnTo>
                  <a:pt x="21" y="260"/>
                </a:lnTo>
                <a:lnTo>
                  <a:pt x="15" y="258"/>
                </a:lnTo>
                <a:lnTo>
                  <a:pt x="12" y="256"/>
                </a:lnTo>
                <a:lnTo>
                  <a:pt x="8" y="252"/>
                </a:lnTo>
                <a:lnTo>
                  <a:pt x="5" y="248"/>
                </a:lnTo>
                <a:lnTo>
                  <a:pt x="2" y="245"/>
                </a:lnTo>
                <a:lnTo>
                  <a:pt x="1" y="239"/>
                </a:lnTo>
                <a:lnTo>
                  <a:pt x="0" y="234"/>
                </a:lnTo>
                <a:lnTo>
                  <a:pt x="0" y="115"/>
                </a:lnTo>
                <a:lnTo>
                  <a:pt x="17" y="115"/>
                </a:lnTo>
                <a:lnTo>
                  <a:pt x="17" y="115"/>
                </a:lnTo>
                <a:lnTo>
                  <a:pt x="15" y="219"/>
                </a:lnTo>
                <a:lnTo>
                  <a:pt x="15" y="219"/>
                </a:lnTo>
                <a:lnTo>
                  <a:pt x="17" y="224"/>
                </a:lnTo>
                <a:lnTo>
                  <a:pt x="18" y="229"/>
                </a:lnTo>
                <a:lnTo>
                  <a:pt x="22" y="233"/>
                </a:lnTo>
                <a:lnTo>
                  <a:pt x="26" y="237"/>
                </a:lnTo>
                <a:lnTo>
                  <a:pt x="31" y="241"/>
                </a:lnTo>
                <a:lnTo>
                  <a:pt x="36" y="242"/>
                </a:lnTo>
                <a:lnTo>
                  <a:pt x="41" y="245"/>
                </a:lnTo>
                <a:lnTo>
                  <a:pt x="47" y="245"/>
                </a:lnTo>
                <a:lnTo>
                  <a:pt x="213" y="245"/>
                </a:lnTo>
                <a:lnTo>
                  <a:pt x="213" y="245"/>
                </a:lnTo>
                <a:lnTo>
                  <a:pt x="218" y="245"/>
                </a:lnTo>
                <a:lnTo>
                  <a:pt x="225" y="242"/>
                </a:lnTo>
                <a:lnTo>
                  <a:pt x="230" y="241"/>
                </a:lnTo>
                <a:lnTo>
                  <a:pt x="234" y="237"/>
                </a:lnTo>
                <a:lnTo>
                  <a:pt x="239" y="233"/>
                </a:lnTo>
                <a:lnTo>
                  <a:pt x="242" y="229"/>
                </a:lnTo>
                <a:lnTo>
                  <a:pt x="244" y="224"/>
                </a:lnTo>
                <a:lnTo>
                  <a:pt x="244" y="219"/>
                </a:lnTo>
                <a:lnTo>
                  <a:pt x="244" y="219"/>
                </a:lnTo>
                <a:lnTo>
                  <a:pt x="244" y="115"/>
                </a:lnTo>
                <a:lnTo>
                  <a:pt x="260" y="115"/>
                </a:lnTo>
                <a:lnTo>
                  <a:pt x="260" y="234"/>
                </a:lnTo>
                <a:lnTo>
                  <a:pt x="260" y="234"/>
                </a:lnTo>
                <a:lnTo>
                  <a:pt x="260" y="239"/>
                </a:lnTo>
                <a:lnTo>
                  <a:pt x="259" y="245"/>
                </a:lnTo>
                <a:lnTo>
                  <a:pt x="256" y="248"/>
                </a:lnTo>
                <a:lnTo>
                  <a:pt x="252" y="252"/>
                </a:lnTo>
                <a:lnTo>
                  <a:pt x="248" y="256"/>
                </a:lnTo>
                <a:lnTo>
                  <a:pt x="244" y="258"/>
                </a:lnTo>
                <a:lnTo>
                  <a:pt x="239" y="260"/>
                </a:lnTo>
                <a:lnTo>
                  <a:pt x="234" y="260"/>
                </a:lnTo>
                <a:lnTo>
                  <a:pt x="234" y="260"/>
                </a:lnTo>
                <a:close/>
                <a:moveTo>
                  <a:pt x="78" y="115"/>
                </a:moveTo>
                <a:lnTo>
                  <a:pt x="109" y="115"/>
                </a:lnTo>
                <a:lnTo>
                  <a:pt x="114" y="115"/>
                </a:lnTo>
                <a:lnTo>
                  <a:pt x="145" y="115"/>
                </a:lnTo>
                <a:lnTo>
                  <a:pt x="151" y="115"/>
                </a:lnTo>
                <a:lnTo>
                  <a:pt x="182" y="115"/>
                </a:lnTo>
                <a:lnTo>
                  <a:pt x="187" y="115"/>
                </a:lnTo>
                <a:lnTo>
                  <a:pt x="218" y="115"/>
                </a:lnTo>
                <a:lnTo>
                  <a:pt x="223" y="115"/>
                </a:lnTo>
                <a:lnTo>
                  <a:pt x="223" y="229"/>
                </a:lnTo>
                <a:lnTo>
                  <a:pt x="218" y="229"/>
                </a:lnTo>
                <a:lnTo>
                  <a:pt x="187" y="229"/>
                </a:lnTo>
                <a:lnTo>
                  <a:pt x="182" y="229"/>
                </a:lnTo>
                <a:lnTo>
                  <a:pt x="151" y="229"/>
                </a:lnTo>
                <a:lnTo>
                  <a:pt x="145" y="229"/>
                </a:lnTo>
                <a:lnTo>
                  <a:pt x="114" y="229"/>
                </a:lnTo>
                <a:lnTo>
                  <a:pt x="109" y="229"/>
                </a:lnTo>
                <a:lnTo>
                  <a:pt x="78" y="229"/>
                </a:lnTo>
                <a:lnTo>
                  <a:pt x="73" y="229"/>
                </a:lnTo>
                <a:lnTo>
                  <a:pt x="41" y="229"/>
                </a:lnTo>
                <a:lnTo>
                  <a:pt x="36" y="229"/>
                </a:lnTo>
                <a:lnTo>
                  <a:pt x="36" y="115"/>
                </a:lnTo>
                <a:lnTo>
                  <a:pt x="41" y="115"/>
                </a:lnTo>
                <a:lnTo>
                  <a:pt x="73" y="115"/>
                </a:lnTo>
                <a:lnTo>
                  <a:pt x="78" y="115"/>
                </a:lnTo>
                <a:close/>
                <a:moveTo>
                  <a:pt x="187" y="224"/>
                </a:moveTo>
                <a:lnTo>
                  <a:pt x="218" y="224"/>
                </a:lnTo>
                <a:lnTo>
                  <a:pt x="218" y="193"/>
                </a:lnTo>
                <a:lnTo>
                  <a:pt x="187" y="193"/>
                </a:lnTo>
                <a:lnTo>
                  <a:pt x="187" y="224"/>
                </a:lnTo>
                <a:close/>
                <a:moveTo>
                  <a:pt x="187" y="187"/>
                </a:moveTo>
                <a:lnTo>
                  <a:pt x="218" y="187"/>
                </a:lnTo>
                <a:lnTo>
                  <a:pt x="218" y="156"/>
                </a:lnTo>
                <a:lnTo>
                  <a:pt x="187" y="156"/>
                </a:lnTo>
                <a:lnTo>
                  <a:pt x="187" y="187"/>
                </a:lnTo>
                <a:close/>
                <a:moveTo>
                  <a:pt x="187" y="151"/>
                </a:moveTo>
                <a:lnTo>
                  <a:pt x="218" y="151"/>
                </a:lnTo>
                <a:lnTo>
                  <a:pt x="218" y="120"/>
                </a:lnTo>
                <a:lnTo>
                  <a:pt x="187" y="120"/>
                </a:lnTo>
                <a:lnTo>
                  <a:pt x="187" y="151"/>
                </a:lnTo>
                <a:close/>
                <a:moveTo>
                  <a:pt x="151" y="224"/>
                </a:moveTo>
                <a:lnTo>
                  <a:pt x="182" y="224"/>
                </a:lnTo>
                <a:lnTo>
                  <a:pt x="182" y="193"/>
                </a:lnTo>
                <a:lnTo>
                  <a:pt x="151" y="193"/>
                </a:lnTo>
                <a:lnTo>
                  <a:pt x="151" y="224"/>
                </a:lnTo>
                <a:close/>
                <a:moveTo>
                  <a:pt x="151" y="187"/>
                </a:moveTo>
                <a:lnTo>
                  <a:pt x="182" y="187"/>
                </a:lnTo>
                <a:lnTo>
                  <a:pt x="182" y="156"/>
                </a:lnTo>
                <a:lnTo>
                  <a:pt x="151" y="156"/>
                </a:lnTo>
                <a:lnTo>
                  <a:pt x="151" y="187"/>
                </a:lnTo>
                <a:close/>
                <a:moveTo>
                  <a:pt x="151" y="151"/>
                </a:moveTo>
                <a:lnTo>
                  <a:pt x="182" y="151"/>
                </a:lnTo>
                <a:lnTo>
                  <a:pt x="182" y="120"/>
                </a:lnTo>
                <a:lnTo>
                  <a:pt x="151" y="120"/>
                </a:lnTo>
                <a:lnTo>
                  <a:pt x="151" y="151"/>
                </a:lnTo>
                <a:close/>
                <a:moveTo>
                  <a:pt x="114" y="224"/>
                </a:moveTo>
                <a:lnTo>
                  <a:pt x="145" y="224"/>
                </a:lnTo>
                <a:lnTo>
                  <a:pt x="145" y="193"/>
                </a:lnTo>
                <a:lnTo>
                  <a:pt x="114" y="193"/>
                </a:lnTo>
                <a:lnTo>
                  <a:pt x="114" y="224"/>
                </a:lnTo>
                <a:close/>
                <a:moveTo>
                  <a:pt x="114" y="187"/>
                </a:moveTo>
                <a:lnTo>
                  <a:pt x="145" y="187"/>
                </a:lnTo>
                <a:lnTo>
                  <a:pt x="145" y="156"/>
                </a:lnTo>
                <a:lnTo>
                  <a:pt x="114" y="156"/>
                </a:lnTo>
                <a:lnTo>
                  <a:pt x="114" y="187"/>
                </a:lnTo>
                <a:close/>
                <a:moveTo>
                  <a:pt x="114" y="151"/>
                </a:moveTo>
                <a:lnTo>
                  <a:pt x="145" y="151"/>
                </a:lnTo>
                <a:lnTo>
                  <a:pt x="145" y="120"/>
                </a:lnTo>
                <a:lnTo>
                  <a:pt x="114" y="120"/>
                </a:lnTo>
                <a:lnTo>
                  <a:pt x="114" y="151"/>
                </a:lnTo>
                <a:close/>
                <a:moveTo>
                  <a:pt x="78" y="224"/>
                </a:moveTo>
                <a:lnTo>
                  <a:pt x="109" y="224"/>
                </a:lnTo>
                <a:lnTo>
                  <a:pt x="109" y="193"/>
                </a:lnTo>
                <a:lnTo>
                  <a:pt x="78" y="193"/>
                </a:lnTo>
                <a:lnTo>
                  <a:pt x="78" y="224"/>
                </a:lnTo>
                <a:close/>
                <a:moveTo>
                  <a:pt x="78" y="187"/>
                </a:moveTo>
                <a:lnTo>
                  <a:pt x="109" y="187"/>
                </a:lnTo>
                <a:lnTo>
                  <a:pt x="109" y="156"/>
                </a:lnTo>
                <a:lnTo>
                  <a:pt x="78" y="156"/>
                </a:lnTo>
                <a:lnTo>
                  <a:pt x="78" y="187"/>
                </a:lnTo>
                <a:close/>
                <a:moveTo>
                  <a:pt x="78" y="151"/>
                </a:moveTo>
                <a:lnTo>
                  <a:pt x="109" y="151"/>
                </a:lnTo>
                <a:lnTo>
                  <a:pt x="109" y="120"/>
                </a:lnTo>
                <a:lnTo>
                  <a:pt x="78" y="120"/>
                </a:lnTo>
                <a:lnTo>
                  <a:pt x="78" y="151"/>
                </a:lnTo>
                <a:close/>
                <a:moveTo>
                  <a:pt x="41" y="224"/>
                </a:moveTo>
                <a:lnTo>
                  <a:pt x="73" y="224"/>
                </a:lnTo>
                <a:lnTo>
                  <a:pt x="73" y="193"/>
                </a:lnTo>
                <a:lnTo>
                  <a:pt x="41" y="193"/>
                </a:lnTo>
                <a:lnTo>
                  <a:pt x="41" y="224"/>
                </a:lnTo>
                <a:close/>
                <a:moveTo>
                  <a:pt x="41" y="187"/>
                </a:moveTo>
                <a:lnTo>
                  <a:pt x="73" y="187"/>
                </a:lnTo>
                <a:lnTo>
                  <a:pt x="73" y="156"/>
                </a:lnTo>
                <a:lnTo>
                  <a:pt x="41" y="156"/>
                </a:lnTo>
                <a:lnTo>
                  <a:pt x="41" y="187"/>
                </a:lnTo>
                <a:close/>
                <a:moveTo>
                  <a:pt x="41" y="151"/>
                </a:moveTo>
                <a:lnTo>
                  <a:pt x="73" y="151"/>
                </a:lnTo>
                <a:lnTo>
                  <a:pt x="73" y="120"/>
                </a:lnTo>
                <a:lnTo>
                  <a:pt x="41" y="120"/>
                </a:lnTo>
                <a:lnTo>
                  <a:pt x="41" y="151"/>
                </a:lnTo>
                <a:close/>
                <a:moveTo>
                  <a:pt x="0" y="47"/>
                </a:moveTo>
                <a:lnTo>
                  <a:pt x="0" y="47"/>
                </a:lnTo>
                <a:lnTo>
                  <a:pt x="1" y="42"/>
                </a:lnTo>
                <a:lnTo>
                  <a:pt x="2" y="37"/>
                </a:lnTo>
                <a:lnTo>
                  <a:pt x="5" y="33"/>
                </a:lnTo>
                <a:lnTo>
                  <a:pt x="8" y="29"/>
                </a:lnTo>
                <a:lnTo>
                  <a:pt x="12" y="25"/>
                </a:lnTo>
                <a:lnTo>
                  <a:pt x="15" y="24"/>
                </a:lnTo>
                <a:lnTo>
                  <a:pt x="21" y="21"/>
                </a:lnTo>
                <a:lnTo>
                  <a:pt x="26" y="21"/>
                </a:lnTo>
                <a:lnTo>
                  <a:pt x="36" y="21"/>
                </a:lnTo>
                <a:lnTo>
                  <a:pt x="36" y="73"/>
                </a:lnTo>
                <a:lnTo>
                  <a:pt x="36" y="73"/>
                </a:lnTo>
                <a:lnTo>
                  <a:pt x="78" y="73"/>
                </a:lnTo>
                <a:lnTo>
                  <a:pt x="78" y="21"/>
                </a:lnTo>
                <a:lnTo>
                  <a:pt x="182" y="21"/>
                </a:lnTo>
                <a:lnTo>
                  <a:pt x="182" y="73"/>
                </a:lnTo>
                <a:lnTo>
                  <a:pt x="182" y="73"/>
                </a:lnTo>
                <a:lnTo>
                  <a:pt x="223" y="73"/>
                </a:lnTo>
                <a:lnTo>
                  <a:pt x="223" y="21"/>
                </a:lnTo>
                <a:lnTo>
                  <a:pt x="234" y="21"/>
                </a:lnTo>
                <a:lnTo>
                  <a:pt x="234" y="21"/>
                </a:lnTo>
                <a:lnTo>
                  <a:pt x="239" y="21"/>
                </a:lnTo>
                <a:lnTo>
                  <a:pt x="244" y="24"/>
                </a:lnTo>
                <a:lnTo>
                  <a:pt x="248" y="25"/>
                </a:lnTo>
                <a:lnTo>
                  <a:pt x="252" y="29"/>
                </a:lnTo>
                <a:lnTo>
                  <a:pt x="256" y="33"/>
                </a:lnTo>
                <a:lnTo>
                  <a:pt x="259" y="37"/>
                </a:lnTo>
                <a:lnTo>
                  <a:pt x="260" y="42"/>
                </a:lnTo>
                <a:lnTo>
                  <a:pt x="260" y="47"/>
                </a:lnTo>
                <a:lnTo>
                  <a:pt x="260" y="104"/>
                </a:lnTo>
                <a:lnTo>
                  <a:pt x="260" y="104"/>
                </a:lnTo>
                <a:lnTo>
                  <a:pt x="0" y="104"/>
                </a:lnTo>
                <a:lnTo>
                  <a:pt x="0" y="47"/>
                </a:lnTo>
                <a:close/>
                <a:moveTo>
                  <a:pt x="187" y="16"/>
                </a:moveTo>
                <a:lnTo>
                  <a:pt x="187" y="16"/>
                </a:lnTo>
                <a:lnTo>
                  <a:pt x="188" y="9"/>
                </a:lnTo>
                <a:lnTo>
                  <a:pt x="192" y="4"/>
                </a:lnTo>
                <a:lnTo>
                  <a:pt x="197" y="2"/>
                </a:lnTo>
                <a:lnTo>
                  <a:pt x="203" y="0"/>
                </a:lnTo>
                <a:lnTo>
                  <a:pt x="203" y="0"/>
                </a:lnTo>
                <a:lnTo>
                  <a:pt x="209" y="2"/>
                </a:lnTo>
                <a:lnTo>
                  <a:pt x="214" y="4"/>
                </a:lnTo>
                <a:lnTo>
                  <a:pt x="217" y="9"/>
                </a:lnTo>
                <a:lnTo>
                  <a:pt x="218" y="16"/>
                </a:lnTo>
                <a:lnTo>
                  <a:pt x="218" y="68"/>
                </a:lnTo>
                <a:lnTo>
                  <a:pt x="218" y="68"/>
                </a:lnTo>
                <a:lnTo>
                  <a:pt x="187" y="68"/>
                </a:lnTo>
                <a:lnTo>
                  <a:pt x="187" y="68"/>
                </a:lnTo>
                <a:lnTo>
                  <a:pt x="187" y="16"/>
                </a:lnTo>
                <a:lnTo>
                  <a:pt x="187" y="16"/>
                </a:lnTo>
                <a:close/>
                <a:moveTo>
                  <a:pt x="41" y="16"/>
                </a:moveTo>
                <a:lnTo>
                  <a:pt x="41" y="16"/>
                </a:lnTo>
                <a:lnTo>
                  <a:pt x="43" y="9"/>
                </a:lnTo>
                <a:lnTo>
                  <a:pt x="47" y="4"/>
                </a:lnTo>
                <a:lnTo>
                  <a:pt x="52" y="2"/>
                </a:lnTo>
                <a:lnTo>
                  <a:pt x="57" y="0"/>
                </a:lnTo>
                <a:lnTo>
                  <a:pt x="57" y="0"/>
                </a:lnTo>
                <a:lnTo>
                  <a:pt x="64" y="2"/>
                </a:lnTo>
                <a:lnTo>
                  <a:pt x="69" y="4"/>
                </a:lnTo>
                <a:lnTo>
                  <a:pt x="71" y="9"/>
                </a:lnTo>
                <a:lnTo>
                  <a:pt x="73" y="16"/>
                </a:lnTo>
                <a:lnTo>
                  <a:pt x="73" y="68"/>
                </a:lnTo>
                <a:lnTo>
                  <a:pt x="73" y="68"/>
                </a:lnTo>
                <a:lnTo>
                  <a:pt x="41" y="68"/>
                </a:lnTo>
                <a:lnTo>
                  <a:pt x="41" y="68"/>
                </a:lnTo>
                <a:lnTo>
                  <a:pt x="41" y="16"/>
                </a:lnTo>
                <a:lnTo>
                  <a:pt x="41" y="16"/>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4" name="Freeform 121">
            <a:extLst>
              <a:ext uri="{FF2B5EF4-FFF2-40B4-BE49-F238E27FC236}">
                <a16:creationId xmlns:a16="http://schemas.microsoft.com/office/drawing/2014/main" id="{B93A3FCA-7723-41E1-B0FD-8E2D1F9214AF}"/>
              </a:ext>
            </a:extLst>
          </p:cNvPr>
          <p:cNvSpPr>
            <a:spLocks noEditPoints="1"/>
          </p:cNvSpPr>
          <p:nvPr/>
        </p:nvSpPr>
        <p:spPr bwMode="auto">
          <a:xfrm>
            <a:off x="3501289" y="3141564"/>
            <a:ext cx="229254" cy="197902"/>
          </a:xfrm>
          <a:custGeom>
            <a:avLst/>
            <a:gdLst>
              <a:gd name="T0" fmla="*/ 254 w 259"/>
              <a:gd name="T1" fmla="*/ 67 h 260"/>
              <a:gd name="T2" fmla="*/ 235 w 259"/>
              <a:gd name="T3" fmla="*/ 85 h 260"/>
              <a:gd name="T4" fmla="*/ 173 w 259"/>
              <a:gd name="T5" fmla="*/ 24 h 260"/>
              <a:gd name="T6" fmla="*/ 193 w 259"/>
              <a:gd name="T7" fmla="*/ 5 h 260"/>
              <a:gd name="T8" fmla="*/ 193 w 259"/>
              <a:gd name="T9" fmla="*/ 5 h 260"/>
              <a:gd name="T10" fmla="*/ 198 w 259"/>
              <a:gd name="T11" fmla="*/ 1 h 260"/>
              <a:gd name="T12" fmla="*/ 204 w 259"/>
              <a:gd name="T13" fmla="*/ 0 h 260"/>
              <a:gd name="T14" fmla="*/ 211 w 259"/>
              <a:gd name="T15" fmla="*/ 1 h 260"/>
              <a:gd name="T16" fmla="*/ 216 w 259"/>
              <a:gd name="T17" fmla="*/ 5 h 260"/>
              <a:gd name="T18" fmla="*/ 255 w 259"/>
              <a:gd name="T19" fmla="*/ 44 h 260"/>
              <a:gd name="T20" fmla="*/ 255 w 259"/>
              <a:gd name="T21" fmla="*/ 44 h 260"/>
              <a:gd name="T22" fmla="*/ 259 w 259"/>
              <a:gd name="T23" fmla="*/ 49 h 260"/>
              <a:gd name="T24" fmla="*/ 259 w 259"/>
              <a:gd name="T25" fmla="*/ 56 h 260"/>
              <a:gd name="T26" fmla="*/ 258 w 259"/>
              <a:gd name="T27" fmla="*/ 62 h 260"/>
              <a:gd name="T28" fmla="*/ 254 w 259"/>
              <a:gd name="T29" fmla="*/ 67 h 260"/>
              <a:gd name="T30" fmla="*/ 254 w 259"/>
              <a:gd name="T31" fmla="*/ 67 h 260"/>
              <a:gd name="T32" fmla="*/ 92 w 259"/>
              <a:gd name="T33" fmla="*/ 228 h 260"/>
              <a:gd name="T34" fmla="*/ 31 w 259"/>
              <a:gd name="T35" fmla="*/ 166 h 260"/>
              <a:gd name="T36" fmla="*/ 168 w 259"/>
              <a:gd name="T37" fmla="*/ 30 h 260"/>
              <a:gd name="T38" fmla="*/ 229 w 259"/>
              <a:gd name="T39" fmla="*/ 92 h 260"/>
              <a:gd name="T40" fmla="*/ 92 w 259"/>
              <a:gd name="T41" fmla="*/ 228 h 260"/>
              <a:gd name="T42" fmla="*/ 0 w 259"/>
              <a:gd name="T43" fmla="*/ 260 h 260"/>
              <a:gd name="T44" fmla="*/ 25 w 259"/>
              <a:gd name="T45" fmla="*/ 172 h 260"/>
              <a:gd name="T46" fmla="*/ 86 w 259"/>
              <a:gd name="T47" fmla="*/ 235 h 260"/>
              <a:gd name="T48" fmla="*/ 0 w 259"/>
              <a:gd name="T4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9" h="260">
                <a:moveTo>
                  <a:pt x="254" y="67"/>
                </a:moveTo>
                <a:lnTo>
                  <a:pt x="235" y="85"/>
                </a:lnTo>
                <a:lnTo>
                  <a:pt x="173" y="24"/>
                </a:lnTo>
                <a:lnTo>
                  <a:pt x="193" y="5"/>
                </a:lnTo>
                <a:lnTo>
                  <a:pt x="193" y="5"/>
                </a:lnTo>
                <a:lnTo>
                  <a:pt x="198" y="1"/>
                </a:lnTo>
                <a:lnTo>
                  <a:pt x="204" y="0"/>
                </a:lnTo>
                <a:lnTo>
                  <a:pt x="211" y="1"/>
                </a:lnTo>
                <a:lnTo>
                  <a:pt x="216" y="5"/>
                </a:lnTo>
                <a:lnTo>
                  <a:pt x="255" y="44"/>
                </a:lnTo>
                <a:lnTo>
                  <a:pt x="255" y="44"/>
                </a:lnTo>
                <a:lnTo>
                  <a:pt x="259" y="49"/>
                </a:lnTo>
                <a:lnTo>
                  <a:pt x="259" y="56"/>
                </a:lnTo>
                <a:lnTo>
                  <a:pt x="258" y="62"/>
                </a:lnTo>
                <a:lnTo>
                  <a:pt x="254" y="67"/>
                </a:lnTo>
                <a:lnTo>
                  <a:pt x="254" y="67"/>
                </a:lnTo>
                <a:close/>
                <a:moveTo>
                  <a:pt x="92" y="228"/>
                </a:moveTo>
                <a:lnTo>
                  <a:pt x="31" y="166"/>
                </a:lnTo>
                <a:lnTo>
                  <a:pt x="168" y="30"/>
                </a:lnTo>
                <a:lnTo>
                  <a:pt x="229" y="92"/>
                </a:lnTo>
                <a:lnTo>
                  <a:pt x="92" y="228"/>
                </a:lnTo>
                <a:close/>
                <a:moveTo>
                  <a:pt x="0" y="260"/>
                </a:moveTo>
                <a:lnTo>
                  <a:pt x="25" y="172"/>
                </a:lnTo>
                <a:lnTo>
                  <a:pt x="86" y="235"/>
                </a:lnTo>
                <a:lnTo>
                  <a:pt x="0" y="260"/>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847662385"/>
      </p:ext>
    </p:extLst>
  </p:cSld>
  <p:clrMapOvr>
    <a:masterClrMapping/>
  </p:clrMapOvr>
  <mc:AlternateContent xmlns:mc="http://schemas.openxmlformats.org/markup-compatibility/2006" xmlns:p14="http://schemas.microsoft.com/office/powerpoint/2010/main">
    <mc:Choice Requires="p14">
      <p:transition p14:dur="10">
        <p14:doors dir="ver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研究方法</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475656" y="2846064"/>
            <a:ext cx="430887" cy="1797928"/>
          </a:xfrm>
          <a:prstGeom prst="rect">
            <a:avLst/>
          </a:prstGeom>
          <a:noFill/>
        </p:spPr>
        <p:txBody>
          <a:bodyPr vert="eaVert" wrap="none" rtlCol="0">
            <a:spAutoFit/>
          </a:bodyPr>
          <a:lstStyle/>
          <a:p>
            <a:r>
              <a:rPr lang="zh-CN" altLang="en-US" sz="1600" spc="300" dirty="0">
                <a:solidFill>
                  <a:schemeClr val="bg1">
                    <a:lumMod val="50000"/>
                  </a:schemeClr>
                </a:solidFill>
                <a:latin typeface="微软雅黑" panose="020B0503020204020204" pitchFamily="34" charset="-122"/>
                <a:ea typeface="微软雅黑" panose="020B0503020204020204" pitchFamily="34" charset="-122"/>
              </a:rPr>
              <a:t>某某某研究方案</a:t>
            </a:r>
          </a:p>
        </p:txBody>
      </p:sp>
      <p:sp>
        <p:nvSpPr>
          <p:cNvPr id="14" name="弧形 13"/>
          <p:cNvSpPr/>
          <p:nvPr/>
        </p:nvSpPr>
        <p:spPr>
          <a:xfrm>
            <a:off x="1905603" y="1772816"/>
            <a:ext cx="5977604" cy="5544616"/>
          </a:xfrm>
          <a:prstGeom prst="arc">
            <a:avLst>
              <a:gd name="adj1" fmla="val 10899728"/>
              <a:gd name="adj2" fmla="val 0"/>
            </a:avLst>
          </a:prstGeom>
          <a:ln w="12700">
            <a:solidFill>
              <a:schemeClr val="bg1">
                <a:lumMod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p:nvPr/>
        </p:nvCxnSpPr>
        <p:spPr>
          <a:xfrm>
            <a:off x="3489779" y="2114568"/>
            <a:ext cx="0" cy="2421412"/>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298091" y="2114568"/>
            <a:ext cx="0" cy="2529424"/>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4894405" y="1772816"/>
            <a:ext cx="27330" cy="2871176"/>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088280"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3562727" y="4365104"/>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972487"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6448079"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337309" y="4354692"/>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3829655" y="4365104"/>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29216"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STEP3</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6705952"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167860"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3663328" y="3347848"/>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5069412" y="3358585"/>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6444208"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069907"/>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2" presetClass="entr" presetSubtype="3"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randombar(horizont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down)">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up)">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down)">
                                      <p:cBhvr>
                                        <p:cTn id="60" dur="500"/>
                                        <p:tgtEl>
                                          <p:spTgt spid="4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down)">
                                      <p:cBhvr>
                                        <p:cTn id="63" dur="10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wipe(down)">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up)">
                                      <p:cBhvr>
                                        <p:cTn id="73" dur="5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down)">
                                      <p:cBhvr>
                                        <p:cTn id="78" dur="1250"/>
                                        <p:tgtEl>
                                          <p:spTgt spid="55"/>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down)">
                                      <p:cBhvr>
                                        <p:cTn id="81" dur="500"/>
                                        <p:tgtEl>
                                          <p:spTgt spid="5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wipe(down)">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up)">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wipe(down)">
                                      <p:cBhvr>
                                        <p:cTn id="96" dur="500"/>
                                        <p:tgtEl>
                                          <p:spTgt spid="51"/>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down)">
                                      <p:cBhvr>
                                        <p:cTn id="99" dur="1000"/>
                                        <p:tgtEl>
                                          <p:spTgt spid="5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wipe(down)">
                                      <p:cBhvr>
                                        <p:cTn id="104"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p:bldP spid="14" grpId="0" animBg="1"/>
      <p:bldP spid="23" grpId="0" animBg="1"/>
      <p:bldP spid="49" grpId="0" animBg="1"/>
      <p:bldP spid="50" grpId="0" animBg="1"/>
      <p:bldP spid="51" grpId="0" animBg="1"/>
      <p:bldP spid="30" grpId="0"/>
      <p:bldP spid="54" grpId="0"/>
      <p:bldP spid="55" grpId="0"/>
      <p:bldP spid="56" grpId="0"/>
      <p:bldP spid="35" grpId="0"/>
      <p:bldP spid="58" grpId="0"/>
      <p:bldP spid="59" grpId="0"/>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研究过程</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483768"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179827"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79827"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43481"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741080"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目标</a:t>
            </a:r>
          </a:p>
        </p:txBody>
      </p:sp>
      <p:sp>
        <p:nvSpPr>
          <p:cNvPr id="20" name="椭圆 19"/>
          <p:cNvSpPr/>
          <p:nvPr/>
        </p:nvSpPr>
        <p:spPr>
          <a:xfrm>
            <a:off x="6229800" y="4736826"/>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450416"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构想</a:t>
            </a:r>
          </a:p>
        </p:txBody>
      </p:sp>
      <p:sp>
        <p:nvSpPr>
          <p:cNvPr id="22" name="TextBox 21"/>
          <p:cNvSpPr txBox="1"/>
          <p:nvPr/>
        </p:nvSpPr>
        <p:spPr>
          <a:xfrm>
            <a:off x="2806856" y="3323417"/>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认证</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假设</a:t>
            </a:r>
          </a:p>
        </p:txBody>
      </p:sp>
      <p:sp>
        <p:nvSpPr>
          <p:cNvPr id="23" name="TextBox 22"/>
          <p:cNvSpPr txBox="1"/>
          <p:nvPr/>
        </p:nvSpPr>
        <p:spPr>
          <a:xfrm>
            <a:off x="6363882" y="3345860"/>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进一步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  目标</a:t>
            </a:r>
          </a:p>
        </p:txBody>
      </p:sp>
      <p:sp>
        <p:nvSpPr>
          <p:cNvPr id="24" name="TextBox 23"/>
          <p:cNvSpPr txBox="1"/>
          <p:nvPr/>
        </p:nvSpPr>
        <p:spPr>
          <a:xfrm>
            <a:off x="6495952" y="4986983"/>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思维</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发散</a:t>
            </a:r>
          </a:p>
        </p:txBody>
      </p:sp>
      <p:cxnSp>
        <p:nvCxnSpPr>
          <p:cNvPr id="25" name="直接箭头连接符 24"/>
          <p:cNvCxnSpPr/>
          <p:nvPr/>
        </p:nvCxnSpPr>
        <p:spPr>
          <a:xfrm>
            <a:off x="3631768" y="3651674"/>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698985" y="5445730"/>
            <a:ext cx="2480842" cy="4562"/>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3568534" y="2061517"/>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8945" y="1756501"/>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0" name="TextBox 29"/>
          <p:cNvSpPr txBox="1"/>
          <p:nvPr/>
        </p:nvSpPr>
        <p:spPr>
          <a:xfrm>
            <a:off x="4008945" y="3347524"/>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1" name="TextBox 30"/>
          <p:cNvSpPr txBox="1"/>
          <p:nvPr/>
        </p:nvSpPr>
        <p:spPr>
          <a:xfrm>
            <a:off x="4184948" y="5142040"/>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3" name="下箭头 32"/>
          <p:cNvSpPr/>
          <p:nvPr/>
        </p:nvSpPr>
        <p:spPr>
          <a:xfrm>
            <a:off x="2924231" y="2432889"/>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33"/>
          <p:cNvSpPr/>
          <p:nvPr/>
        </p:nvSpPr>
        <p:spPr>
          <a:xfrm>
            <a:off x="6631851" y="4082694"/>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flipH="1">
            <a:off x="7233172" y="1726992"/>
            <a:ext cx="648072" cy="429876"/>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2368436" y="5309342"/>
            <a:ext cx="1313180"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输入文本信息内容</a:t>
            </a:r>
          </a:p>
        </p:txBody>
      </p:sp>
    </p:spTree>
    <p:extLst>
      <p:ext uri="{BB962C8B-B14F-4D97-AF65-F5344CB8AC3E}">
        <p14:creationId xmlns:p14="http://schemas.microsoft.com/office/powerpoint/2010/main" val="2831935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1250"/>
                                        <p:tgtEl>
                                          <p:spTgt spid="21"/>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right)">
                                      <p:cBhvr>
                                        <p:cTn id="33" dur="500"/>
                                        <p:tgtEl>
                                          <p:spTgt spid="9"/>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righ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righ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right)">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randombar(horizontal)">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randombar(horizontal)">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left)">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up)">
                                      <p:cBhvr>
                                        <p:cTn id="86" dur="500"/>
                                        <p:tgtEl>
                                          <p:spTgt spid="1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wipe(up)">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ipe(up)">
                                      <p:cBhvr>
                                        <p:cTn id="101" dur="500"/>
                                        <p:tgtEl>
                                          <p:spTgt spid="2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wipe(right)">
                                      <p:cBhvr>
                                        <p:cTn id="106" dur="500"/>
                                        <p:tgtEl>
                                          <p:spTgt spid="2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wipe(right)">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randombar(horizontal)">
                                      <p:cBhvr>
                                        <p:cTn id="116" dur="1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14" grpId="0" animBg="1"/>
      <p:bldP spid="15" grpId="0" animBg="1"/>
      <p:bldP spid="17" grpId="0" animBg="1"/>
      <p:bldP spid="18" grpId="0" animBg="1"/>
      <p:bldP spid="19" grpId="0"/>
      <p:bldP spid="20" grpId="0" animBg="1"/>
      <p:bldP spid="21" grpId="0"/>
      <p:bldP spid="22" grpId="0"/>
      <p:bldP spid="23" grpId="0"/>
      <p:bldP spid="29" grpId="0"/>
      <p:bldP spid="30" grpId="0"/>
      <p:bldP spid="31" grpId="0"/>
      <p:bldP spid="33" grpId="0" animBg="1"/>
      <p:bldP spid="34" grpId="0" animBg="1"/>
      <p:bldP spid="9" grpId="0" animBg="1"/>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3416320"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关键技术与实践难点</a:t>
            </a:r>
          </a:p>
        </p:txBody>
      </p:sp>
      <p:sp>
        <p:nvSpPr>
          <p:cNvPr id="16" name="TextBox 15"/>
          <p:cNvSpPr txBox="1"/>
          <p:nvPr/>
        </p:nvSpPr>
        <p:spPr>
          <a:xfrm>
            <a:off x="4729514" y="3050376"/>
            <a:ext cx="1608133"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关键技术</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实践难点</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案例对比分析</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1"/>
          <p:cNvGrpSpPr>
            <a:grpSpLocks noChangeAspect="1"/>
          </p:cNvGrpSpPr>
          <p:nvPr/>
        </p:nvGrpSpPr>
        <p:grpSpPr bwMode="auto">
          <a:xfrm>
            <a:off x="2646072" y="2546616"/>
            <a:ext cx="864096" cy="1085897"/>
            <a:chOff x="2398" y="2256"/>
            <a:chExt cx="374" cy="470"/>
          </a:xfrm>
          <a:solidFill>
            <a:schemeClr val="tx2">
              <a:lumMod val="75000"/>
            </a:schemeClr>
          </a:solidFill>
        </p:grpSpPr>
        <p:sp>
          <p:nvSpPr>
            <p:cNvPr id="11"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23238705"/>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000" fill="hold"/>
                                        <p:tgtEl>
                                          <p:spTgt spid="12"/>
                                        </p:tgtEl>
                                        <p:attrNameLst>
                                          <p:attrName>ppt_w</p:attrName>
                                        </p:attrNameLst>
                                      </p:cBhvr>
                                      <p:tavLst>
                                        <p:tav tm="0">
                                          <p:val>
                                            <p:fltVal val="0"/>
                                          </p:val>
                                        </p:tav>
                                        <p:tav tm="100000">
                                          <p:val>
                                            <p:strVal val="#ppt_w"/>
                                          </p:val>
                                        </p:tav>
                                      </p:tavLst>
                                    </p:anim>
                                    <p:anim calcmode="lin" valueType="num">
                                      <p:cBhvr>
                                        <p:cTn id="21" dur="1000" fill="hold"/>
                                        <p:tgtEl>
                                          <p:spTgt spid="12"/>
                                        </p:tgtEl>
                                        <p:attrNameLst>
                                          <p:attrName>ppt_h</p:attrName>
                                        </p:attrNameLst>
                                      </p:cBhvr>
                                      <p:tavLst>
                                        <p:tav tm="0">
                                          <p:val>
                                            <p:fltVal val="0"/>
                                          </p:val>
                                        </p:tav>
                                        <p:tav tm="100000">
                                          <p:val>
                                            <p:strVal val="#ppt_h"/>
                                          </p:val>
                                        </p:tav>
                                      </p:tavLst>
                                    </p:anim>
                                    <p:anim calcmode="lin" valueType="num">
                                      <p:cBhvr>
                                        <p:cTn id="22" dur="1000" fill="hold"/>
                                        <p:tgtEl>
                                          <p:spTgt spid="12"/>
                                        </p:tgtEl>
                                        <p:attrNameLst>
                                          <p:attrName>style.rotation</p:attrName>
                                        </p:attrNameLst>
                                      </p:cBhvr>
                                      <p:tavLst>
                                        <p:tav tm="0">
                                          <p:val>
                                            <p:fltVal val="90"/>
                                          </p:val>
                                        </p:tav>
                                        <p:tav tm="100000">
                                          <p:val>
                                            <p:fltVal val="0"/>
                                          </p:val>
                                        </p:tav>
                                      </p:tavLst>
                                    </p:anim>
                                    <p:animEffect transition="in" filter="fade">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1250"/>
                                        <p:tgtEl>
                                          <p:spTgt spid="1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wipe(up)">
                                      <p:cBhvr>
                                        <p:cTn id="46" dur="500"/>
                                        <p:tgtEl>
                                          <p:spTgt spid="1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wipe(up)">
                                      <p:cBhvr>
                                        <p:cTn id="51" dur="500"/>
                                        <p:tgtEl>
                                          <p:spTgt spid="16">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6">
                                            <p:txEl>
                                              <p:pRg st="2" end="2"/>
                                            </p:txEl>
                                          </p:spTgt>
                                        </p:tgtEl>
                                        <p:attrNameLst>
                                          <p:attrName>style.visibility</p:attrName>
                                        </p:attrNameLst>
                                      </p:cBhvr>
                                      <p:to>
                                        <p:strVal val="visible"/>
                                      </p:to>
                                    </p:set>
                                    <p:animEffect transition="in" filter="wipe(up)">
                                      <p:cBhvr>
                                        <p:cTn id="56"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99392"/>
            <a:ext cx="9289032"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58" name="椭圆 57"/>
          <p:cNvSpPr/>
          <p:nvPr/>
        </p:nvSpPr>
        <p:spPr>
          <a:xfrm>
            <a:off x="3698760" y="5016620"/>
            <a:ext cx="1944216" cy="507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2981"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关键技术</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923928" y="3717032"/>
            <a:ext cx="1512168" cy="151216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梯形 35"/>
          <p:cNvSpPr/>
          <p:nvPr/>
        </p:nvSpPr>
        <p:spPr>
          <a:xfrm flipV="1">
            <a:off x="1403648" y="1799578"/>
            <a:ext cx="6710074" cy="2061467"/>
          </a:xfrm>
          <a:custGeom>
            <a:avLst/>
            <a:gdLst>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042" h="1414543">
                <a:moveTo>
                  <a:pt x="0" y="1414543"/>
                </a:moveTo>
                <a:lnTo>
                  <a:pt x="353636" y="0"/>
                </a:lnTo>
                <a:cubicBezTo>
                  <a:pt x="2386575" y="731520"/>
                  <a:pt x="4401227" y="521208"/>
                  <a:pt x="6068406" y="0"/>
                </a:cubicBezTo>
                <a:lnTo>
                  <a:pt x="6422042" y="1414543"/>
                </a:lnTo>
                <a:cubicBezTo>
                  <a:pt x="3732721" y="965838"/>
                  <a:pt x="2140681" y="1067071"/>
                  <a:pt x="0" y="1414543"/>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203848" y="1916832"/>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694678" y="1628800"/>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156176" y="1799579"/>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1907704" y="3717032"/>
            <a:ext cx="2805262" cy="864096"/>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407519" y="3212976"/>
            <a:ext cx="1351166" cy="1368152"/>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4596057" y="3212976"/>
            <a:ext cx="1416103" cy="1368152"/>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4712967" y="3645024"/>
            <a:ext cx="2955377" cy="936104"/>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376005" y="4139936"/>
            <a:ext cx="646331" cy="646331"/>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技术</a:t>
            </a:r>
          </a:p>
        </p:txBody>
      </p:sp>
      <p:sp>
        <p:nvSpPr>
          <p:cNvPr id="60" name="TextBox 59"/>
          <p:cNvSpPr txBox="1"/>
          <p:nvPr/>
        </p:nvSpPr>
        <p:spPr>
          <a:xfrm>
            <a:off x="1879828"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419872"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4872954" y="2276871"/>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6444208"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0764589"/>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anim calcmode="lin" valueType="num">
                                      <p:cBhvr>
                                        <p:cTn id="13" dur="1500" fill="hold"/>
                                        <p:tgtEl>
                                          <p:spTgt spid="8"/>
                                        </p:tgtEl>
                                        <p:attrNameLst>
                                          <p:attrName>ppt_x</p:attrName>
                                        </p:attrNameLst>
                                      </p:cBhvr>
                                      <p:tavLst>
                                        <p:tav tm="0">
                                          <p:val>
                                            <p:strVal val="#ppt_x"/>
                                          </p:val>
                                        </p:tav>
                                        <p:tav tm="100000">
                                          <p:val>
                                            <p:strVal val="#ppt_x"/>
                                          </p:val>
                                        </p:tav>
                                      </p:tavLst>
                                    </p:anim>
                                    <p:anim calcmode="lin" valueType="num">
                                      <p:cBhvr>
                                        <p:cTn id="14" dur="1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heel(1)">
                                      <p:cBhvr>
                                        <p:cTn id="41" dur="2000"/>
                                        <p:tgtEl>
                                          <p:spTgt spid="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25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barn(inVertical)">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down)">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down)">
                                      <p:cBhvr>
                                        <p:cTn id="59" dur="500"/>
                                        <p:tgtEl>
                                          <p:spTgt spid="4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down)">
                                      <p:cBhvr>
                                        <p:cTn id="64" dur="500"/>
                                        <p:tgtEl>
                                          <p:spTgt spid="4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wipe(down)">
                                      <p:cBhvr>
                                        <p:cTn id="69" dur="500"/>
                                        <p:tgtEl>
                                          <p:spTgt spid="5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down)">
                                      <p:cBhvr>
                                        <p:cTn id="74" dur="2000"/>
                                        <p:tgtEl>
                                          <p:spTgt spid="3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wipe(down)">
                                      <p:cBhvr>
                                        <p:cTn id="77" dur="1250"/>
                                        <p:tgtEl>
                                          <p:spTgt spid="38"/>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down)">
                                      <p:cBhvr>
                                        <p:cTn id="80" dur="1250"/>
                                        <p:tgtEl>
                                          <p:spTgt spid="39"/>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down)">
                                      <p:cBhvr>
                                        <p:cTn id="83" dur="1250"/>
                                        <p:tgtEl>
                                          <p:spTgt spid="4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fade">
                                      <p:cBhvr>
                                        <p:cTn id="88" dur="500"/>
                                        <p:tgtEl>
                                          <p:spTgt spid="6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fade">
                                      <p:cBhvr>
                                        <p:cTn id="98" dur="500"/>
                                        <p:tgtEl>
                                          <p:spTgt spid="6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8" grpId="0"/>
      <p:bldP spid="10" grpId="0" animBg="1"/>
      <p:bldP spid="12" grpId="0"/>
      <p:bldP spid="16" grpId="0" animBg="1"/>
      <p:bldP spid="2" grpId="0" animBg="1"/>
      <p:bldP spid="36" grpId="0" animBg="1"/>
      <p:bldP spid="38" grpId="0" animBg="1"/>
      <p:bldP spid="39" grpId="0" animBg="1"/>
      <p:bldP spid="40" grpId="0" animBg="1"/>
      <p:bldP spid="59" grpId="0"/>
      <p:bldP spid="60" grpId="0"/>
      <p:bldP spid="61" grpId="0"/>
      <p:bldP spid="62" grpId="0"/>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圆角矩形 13"/>
          <p:cNvSpPr/>
          <p:nvPr/>
        </p:nvSpPr>
        <p:spPr>
          <a:xfrm>
            <a:off x="1648907" y="19076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2981"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实践难点</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671803" y="3059816"/>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1671803" y="42210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812610" y="2710064"/>
            <a:ext cx="1975077" cy="1728192"/>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464063" y="3205274"/>
            <a:ext cx="697627" cy="707886"/>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实践</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难点</a:t>
            </a:r>
          </a:p>
        </p:txBody>
      </p:sp>
      <p:sp>
        <p:nvSpPr>
          <p:cNvPr id="18" name="TextBox 17"/>
          <p:cNvSpPr txBox="1"/>
          <p:nvPr/>
        </p:nvSpPr>
        <p:spPr>
          <a:xfrm>
            <a:off x="1764832" y="3173692"/>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1835696" y="2021524"/>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73951" y="4504552"/>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839579" y="3159256"/>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9990769"/>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fltVal val="0"/>
                                          </p:val>
                                        </p:tav>
                                        <p:tav tm="100000">
                                          <p:val>
                                            <p:strVal val="#ppt_w"/>
                                          </p:val>
                                        </p:tav>
                                      </p:tavLst>
                                    </p:anim>
                                    <p:anim calcmode="lin" valueType="num">
                                      <p:cBhvr>
                                        <p:cTn id="47" dur="1000" fill="hold"/>
                                        <p:tgtEl>
                                          <p:spTgt spid="15"/>
                                        </p:tgtEl>
                                        <p:attrNameLst>
                                          <p:attrName>ppt_h</p:attrName>
                                        </p:attrNameLst>
                                      </p:cBhvr>
                                      <p:tavLst>
                                        <p:tav tm="0">
                                          <p:val>
                                            <p:fltVal val="0"/>
                                          </p:val>
                                        </p:tav>
                                        <p:tav tm="100000">
                                          <p:val>
                                            <p:strVal val="#ppt_h"/>
                                          </p:val>
                                        </p:tav>
                                      </p:tavLst>
                                    </p:anim>
                                    <p:anim calcmode="lin" valueType="num">
                                      <p:cBhvr>
                                        <p:cTn id="48" dur="1000" fill="hold"/>
                                        <p:tgtEl>
                                          <p:spTgt spid="15"/>
                                        </p:tgtEl>
                                        <p:attrNameLst>
                                          <p:attrName>style.rotation</p:attrName>
                                        </p:attrNameLst>
                                      </p:cBhvr>
                                      <p:tavLst>
                                        <p:tav tm="0">
                                          <p:val>
                                            <p:fltVal val="90"/>
                                          </p:val>
                                        </p:tav>
                                        <p:tav tm="100000">
                                          <p:val>
                                            <p:fltVal val="0"/>
                                          </p:val>
                                        </p:tav>
                                      </p:tavLst>
                                    </p:anim>
                                    <p:animEffect transition="in" filter="fade">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arn(inVertical)">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up)">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arn(inVertical)">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wipe(up)">
                                      <p:cBhvr>
                                        <p:cTn id="8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0" grpId="0" animBg="1"/>
      <p:bldP spid="12" grpId="0"/>
      <p:bldP spid="16" grpId="0" animBg="1"/>
      <p:bldP spid="31" grpId="0" animBg="1"/>
      <p:bldP spid="32" grpId="0" animBg="1"/>
      <p:bldP spid="9" grpId="0" animBg="1"/>
      <p:bldP spid="15" grpId="0"/>
      <p:bldP spid="18" grpId="0"/>
      <p:bldP spid="43" grpId="0"/>
      <p:bldP spid="45"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9" name="圆角矩形 18"/>
          <p:cNvSpPr/>
          <p:nvPr/>
        </p:nvSpPr>
        <p:spPr>
          <a:xfrm>
            <a:off x="2983258" y="206084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983258" y="269091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2983258" y="332098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2983258" y="395105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983258" y="458112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案例对比分析</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3059832" y="2060848"/>
            <a:ext cx="2880320"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2983258" y="2690918"/>
            <a:ext cx="4253038"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59832" y="3320988"/>
            <a:ext cx="1910495"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067832" y="3951058"/>
            <a:ext cx="3376376"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2983258" y="4581128"/>
            <a:ext cx="2668862"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00955" y="198884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800955" y="261891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800955" y="324898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800955" y="387905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800955" y="450912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796981" y="205024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2" name="TextBox 41"/>
          <p:cNvSpPr txBox="1"/>
          <p:nvPr/>
        </p:nvSpPr>
        <p:spPr>
          <a:xfrm>
            <a:off x="1796981" y="268031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4" name="TextBox 43"/>
          <p:cNvSpPr txBox="1"/>
          <p:nvPr/>
        </p:nvSpPr>
        <p:spPr>
          <a:xfrm>
            <a:off x="1796981" y="331038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7" name="TextBox 46"/>
          <p:cNvSpPr txBox="1"/>
          <p:nvPr/>
        </p:nvSpPr>
        <p:spPr>
          <a:xfrm>
            <a:off x="1796981" y="394045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8" name="TextBox 47"/>
          <p:cNvSpPr txBox="1"/>
          <p:nvPr/>
        </p:nvSpPr>
        <p:spPr>
          <a:xfrm>
            <a:off x="1796981" y="457052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21" name="TextBox 20"/>
          <p:cNvSpPr txBox="1"/>
          <p:nvPr/>
        </p:nvSpPr>
        <p:spPr>
          <a:xfrm>
            <a:off x="2771800" y="2047332"/>
            <a:ext cx="495649" cy="307777"/>
          </a:xfrm>
          <a:prstGeom prst="rect">
            <a:avLst/>
          </a:prstGeom>
          <a:noFill/>
        </p:spPr>
        <p:txBody>
          <a:bodyPr wrap="none" rtlCol="0">
            <a:spAutoFit/>
          </a:bodyPr>
          <a:lstStyle/>
          <a:p>
            <a:r>
              <a:rPr lang="en-US" altLang="zh-CN" sz="1400" dirty="0">
                <a:solidFill>
                  <a:schemeClr val="bg1"/>
                </a:solidFill>
              </a:rPr>
              <a:t>69%</a:t>
            </a:r>
            <a:endParaRPr lang="zh-CN" altLang="en-US" sz="1400" dirty="0">
              <a:solidFill>
                <a:schemeClr val="bg1"/>
              </a:solidFill>
            </a:endParaRPr>
          </a:p>
        </p:txBody>
      </p:sp>
      <p:sp>
        <p:nvSpPr>
          <p:cNvPr id="49" name="TextBox 48"/>
          <p:cNvSpPr txBox="1"/>
          <p:nvPr/>
        </p:nvSpPr>
        <p:spPr>
          <a:xfrm>
            <a:off x="2780944" y="2670887"/>
            <a:ext cx="495649" cy="307777"/>
          </a:xfrm>
          <a:prstGeom prst="rect">
            <a:avLst/>
          </a:prstGeom>
          <a:noFill/>
        </p:spPr>
        <p:txBody>
          <a:bodyPr wrap="none" rtlCol="0">
            <a:spAutoFit/>
          </a:bodyPr>
          <a:lstStyle/>
          <a:p>
            <a:r>
              <a:rPr lang="en-US" altLang="zh-CN" sz="1400" dirty="0">
                <a:solidFill>
                  <a:schemeClr val="bg1"/>
                </a:solidFill>
              </a:rPr>
              <a:t>88%</a:t>
            </a:r>
            <a:endParaRPr lang="zh-CN" altLang="en-US" sz="1400" dirty="0">
              <a:solidFill>
                <a:schemeClr val="bg1"/>
              </a:solidFill>
            </a:endParaRPr>
          </a:p>
        </p:txBody>
      </p:sp>
      <p:sp>
        <p:nvSpPr>
          <p:cNvPr id="50" name="TextBox 49"/>
          <p:cNvSpPr txBox="1"/>
          <p:nvPr/>
        </p:nvSpPr>
        <p:spPr>
          <a:xfrm>
            <a:off x="2780944" y="3321247"/>
            <a:ext cx="495649" cy="307777"/>
          </a:xfrm>
          <a:prstGeom prst="rect">
            <a:avLst/>
          </a:prstGeom>
          <a:noFill/>
        </p:spPr>
        <p:txBody>
          <a:bodyPr wrap="none" rtlCol="0">
            <a:spAutoFit/>
          </a:bodyPr>
          <a:lstStyle/>
          <a:p>
            <a:r>
              <a:rPr lang="en-US" altLang="zh-CN" sz="1400" dirty="0">
                <a:solidFill>
                  <a:schemeClr val="bg1"/>
                </a:solidFill>
              </a:rPr>
              <a:t>36%</a:t>
            </a:r>
            <a:endParaRPr lang="zh-CN" altLang="en-US" sz="1400" dirty="0">
              <a:solidFill>
                <a:schemeClr val="bg1"/>
              </a:solidFill>
            </a:endParaRPr>
          </a:p>
        </p:txBody>
      </p:sp>
      <p:sp>
        <p:nvSpPr>
          <p:cNvPr id="51" name="TextBox 50"/>
          <p:cNvSpPr txBox="1"/>
          <p:nvPr/>
        </p:nvSpPr>
        <p:spPr>
          <a:xfrm>
            <a:off x="2780944" y="3933056"/>
            <a:ext cx="495649" cy="307777"/>
          </a:xfrm>
          <a:prstGeom prst="rect">
            <a:avLst/>
          </a:prstGeom>
          <a:noFill/>
        </p:spPr>
        <p:txBody>
          <a:bodyPr wrap="none" rtlCol="0">
            <a:spAutoFit/>
          </a:bodyPr>
          <a:lstStyle/>
          <a:p>
            <a:r>
              <a:rPr lang="en-US" altLang="zh-CN" sz="1400" dirty="0">
                <a:solidFill>
                  <a:schemeClr val="bg1"/>
                </a:solidFill>
              </a:rPr>
              <a:t>78%</a:t>
            </a:r>
            <a:endParaRPr lang="zh-CN" altLang="en-US" sz="1400" dirty="0">
              <a:solidFill>
                <a:schemeClr val="bg1"/>
              </a:solidFill>
            </a:endParaRPr>
          </a:p>
        </p:txBody>
      </p:sp>
      <p:sp>
        <p:nvSpPr>
          <p:cNvPr id="52" name="TextBox 51"/>
          <p:cNvSpPr txBox="1"/>
          <p:nvPr/>
        </p:nvSpPr>
        <p:spPr>
          <a:xfrm>
            <a:off x="2780944" y="4562840"/>
            <a:ext cx="495649" cy="307777"/>
          </a:xfrm>
          <a:prstGeom prst="rect">
            <a:avLst/>
          </a:prstGeom>
          <a:noFill/>
        </p:spPr>
        <p:txBody>
          <a:bodyPr wrap="none" rtlCol="0">
            <a:spAutoFit/>
          </a:bodyPr>
          <a:lstStyle/>
          <a:p>
            <a:r>
              <a:rPr lang="en-US" altLang="zh-CN" sz="1400" dirty="0">
                <a:solidFill>
                  <a:schemeClr val="bg1"/>
                </a:solidFill>
              </a:rPr>
              <a:t>54%</a:t>
            </a:r>
            <a:endParaRPr lang="zh-CN" altLang="en-US" sz="1400" dirty="0">
              <a:solidFill>
                <a:schemeClr val="bg1"/>
              </a:solidFill>
            </a:endParaRPr>
          </a:p>
        </p:txBody>
      </p:sp>
    </p:spTree>
    <p:extLst>
      <p:ext uri="{BB962C8B-B14F-4D97-AF65-F5344CB8AC3E}">
        <p14:creationId xmlns:p14="http://schemas.microsoft.com/office/powerpoint/2010/main" val="2390647431"/>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10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1500"/>
                                        <p:tgtEl>
                                          <p:spTgt spid="4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1750"/>
                                        <p:tgtEl>
                                          <p:spTgt spid="4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20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ircle(in)">
                                      <p:cBhvr>
                                        <p:cTn id="50" dur="2000"/>
                                        <p:tgtEl>
                                          <p:spTgt spid="25"/>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circle(in)">
                                      <p:cBhvr>
                                        <p:cTn id="53" dur="2000"/>
                                        <p:tgtEl>
                                          <p:spTgt spid="26"/>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circle(in)">
                                      <p:cBhvr>
                                        <p:cTn id="56" dur="2000"/>
                                        <p:tgtEl>
                                          <p:spTgt spid="27"/>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circle(in)">
                                      <p:cBhvr>
                                        <p:cTn id="59" dur="20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10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1000"/>
                                        <p:tgtEl>
                                          <p:spTgt spid="3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1000"/>
                                        <p:tgtEl>
                                          <p:spTgt spid="3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left)">
                                      <p:cBhvr>
                                        <p:cTn id="73" dur="1000"/>
                                        <p:tgtEl>
                                          <p:spTgt spid="3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left)">
                                      <p:cBhvr>
                                        <p:cTn id="76" dur="10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randombar(horizontal)">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randombar(horizontal)">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left)">
                                      <p:cBhvr>
                                        <p:cTn id="96" dur="500"/>
                                        <p:tgtEl>
                                          <p:spTgt spid="38"/>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randombar(horizontal)">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left)">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randombar(horizontal)">
                                      <p:cBhvr>
                                        <p:cTn id="111" dur="500"/>
                                        <p:tgtEl>
                                          <p:spTgt spid="5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wipe(left)">
                                      <p:cBhvr>
                                        <p:cTn id="116" dur="500"/>
                                        <p:tgtEl>
                                          <p:spTgt spid="4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wipe(left)">
                                      <p:cBhvr>
                                        <p:cTn id="1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animBg="1"/>
      <p:bldP spid="33" grpId="0" animBg="1"/>
      <p:bldP spid="34" grpId="0" animBg="1"/>
      <p:bldP spid="35" grpId="0" animBg="1"/>
      <p:bldP spid="8" grpId="0"/>
      <p:bldP spid="10" grpId="0" animBg="1"/>
      <p:bldP spid="12" grpId="0"/>
      <p:bldP spid="16" grpId="0" animBg="1"/>
      <p:bldP spid="36" grpId="0" animBg="1"/>
      <p:bldP spid="38" grpId="0" animBg="1"/>
      <p:bldP spid="39" grpId="0" animBg="1"/>
      <p:bldP spid="40" grpId="0" animBg="1"/>
      <p:bldP spid="41" grpId="0" animBg="1"/>
      <p:bldP spid="17" grpId="0" animBg="1"/>
      <p:bldP spid="25" grpId="0" animBg="1"/>
      <p:bldP spid="26" grpId="0" animBg="1"/>
      <p:bldP spid="27" grpId="0" animBg="1"/>
      <p:bldP spid="28" grpId="0" animBg="1"/>
      <p:bldP spid="20" grpId="0"/>
      <p:bldP spid="42" grpId="0"/>
      <p:bldP spid="44" grpId="0"/>
      <p:bldP spid="47" grpId="0"/>
      <p:bldP spid="48" grpId="0"/>
      <p:bldP spid="21" grpId="0"/>
      <p:bldP spid="49" grpId="0"/>
      <p:bldP spid="50" grpId="0"/>
      <p:bldP spid="51" grpId="0"/>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2698175"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研究成果与应用</a:t>
            </a:r>
          </a:p>
        </p:txBody>
      </p:sp>
      <p:sp>
        <p:nvSpPr>
          <p:cNvPr id="16" name="TextBox 15"/>
          <p:cNvSpPr txBox="1"/>
          <p:nvPr/>
        </p:nvSpPr>
        <p:spPr>
          <a:xfrm>
            <a:off x="4729514" y="3050376"/>
            <a:ext cx="1608133"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研究最终目标</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成果形式</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应用前景</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99773" y="2647996"/>
            <a:ext cx="809251" cy="909924"/>
            <a:chOff x="3313" y="3205"/>
            <a:chExt cx="418" cy="470"/>
          </a:xfrm>
          <a:solidFill>
            <a:schemeClr val="tx2">
              <a:lumMod val="75000"/>
            </a:schemeClr>
          </a:solidFill>
        </p:grpSpPr>
        <p:sp>
          <p:nvSpPr>
            <p:cNvPr id="11" name="Freeform 5"/>
            <p:cNvSpPr>
              <a:spLocks/>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
            <p:cNvSpPr>
              <a:spLocks/>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
            <p:cNvSpPr>
              <a:spLocks/>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73126071"/>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0" dur="1000" fill="hold"/>
                                        <p:tgtEl>
                                          <p:spTgt spid="3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1250"/>
                                        <p:tgtEl>
                                          <p:spTgt spid="1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xEl>
                                              <p:pRg st="1" end="1"/>
                                            </p:txEl>
                                          </p:spTgt>
                                        </p:tgtEl>
                                        <p:attrNameLst>
                                          <p:attrName>style.visibility</p:attrName>
                                        </p:attrNameLst>
                                      </p:cBhvr>
                                      <p:to>
                                        <p:strVal val="visible"/>
                                      </p:to>
                                    </p:set>
                                    <p:animEffect transition="in" filter="wipe(left)">
                                      <p:cBhvr>
                                        <p:cTn id="57" dur="500"/>
                                        <p:tgtEl>
                                          <p:spTgt spid="1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xEl>
                                              <p:pRg st="2" end="2"/>
                                            </p:txEl>
                                          </p:spTgt>
                                        </p:tgtEl>
                                        <p:attrNameLst>
                                          <p:attrName>style.visibility</p:attrName>
                                        </p:attrNameLst>
                                      </p:cBhvr>
                                      <p:to>
                                        <p:strVal val="visible"/>
                                      </p:to>
                                    </p:set>
                                    <p:animEffect transition="in" filter="wipe(left)">
                                      <p:cBhvr>
                                        <p:cTn id="6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研究最终目标</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4173096" y="1052736"/>
            <a:ext cx="1152128" cy="114426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176520" y="2588526"/>
            <a:ext cx="1152128" cy="1144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rot="5400000">
            <a:off x="4535075" y="2117289"/>
            <a:ext cx="453305" cy="400561"/>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66824" y="14402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研究目标</a:t>
            </a:r>
          </a:p>
        </p:txBody>
      </p:sp>
      <p:sp>
        <p:nvSpPr>
          <p:cNvPr id="45" name="TextBox 44"/>
          <p:cNvSpPr txBox="1"/>
          <p:nvPr/>
        </p:nvSpPr>
        <p:spPr>
          <a:xfrm>
            <a:off x="4369415" y="2893242"/>
            <a:ext cx="800219" cy="584775"/>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进一步</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目标</a:t>
            </a:r>
          </a:p>
        </p:txBody>
      </p:sp>
      <p:sp>
        <p:nvSpPr>
          <p:cNvPr id="15" name="圆角矩形 14"/>
          <p:cNvSpPr/>
          <p:nvPr/>
        </p:nvSpPr>
        <p:spPr>
          <a:xfrm>
            <a:off x="1440394" y="412624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4825708" y="4130792"/>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1440378" y="5048968"/>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825692" y="505352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虚尾箭头 17"/>
          <p:cNvSpPr/>
          <p:nvPr/>
        </p:nvSpPr>
        <p:spPr>
          <a:xfrm rot="8630869">
            <a:off x="3630760" y="3479552"/>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虚尾箭头 50"/>
          <p:cNvSpPr/>
          <p:nvPr/>
        </p:nvSpPr>
        <p:spPr>
          <a:xfrm rot="12969131" flipH="1">
            <a:off x="5196648" y="3490480"/>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484800" y="4149080"/>
            <a:ext cx="301686" cy="369332"/>
          </a:xfrm>
          <a:prstGeom prst="rect">
            <a:avLst/>
          </a:prstGeom>
          <a:noFill/>
        </p:spPr>
        <p:txBody>
          <a:bodyPr wrap="none" rtlCol="0">
            <a:spAutoFit/>
          </a:bodyPr>
          <a:lstStyle/>
          <a:p>
            <a:r>
              <a:rPr lang="en-US" altLang="zh-CN" dirty="0"/>
              <a:t>1</a:t>
            </a:r>
            <a:endParaRPr lang="zh-CN" altLang="en-US" dirty="0"/>
          </a:p>
        </p:txBody>
      </p:sp>
      <p:sp>
        <p:nvSpPr>
          <p:cNvPr id="52" name="TextBox 51"/>
          <p:cNvSpPr txBox="1"/>
          <p:nvPr/>
        </p:nvSpPr>
        <p:spPr>
          <a:xfrm>
            <a:off x="4869176" y="4149080"/>
            <a:ext cx="301686" cy="369332"/>
          </a:xfrm>
          <a:prstGeom prst="rect">
            <a:avLst/>
          </a:prstGeom>
          <a:noFill/>
        </p:spPr>
        <p:txBody>
          <a:bodyPr wrap="none" rtlCol="0">
            <a:spAutoFit/>
          </a:bodyPr>
          <a:lstStyle/>
          <a:p>
            <a:r>
              <a:rPr lang="en-US" altLang="zh-CN" dirty="0"/>
              <a:t>2</a:t>
            </a:r>
            <a:endParaRPr lang="zh-CN" altLang="en-US" dirty="0"/>
          </a:p>
        </p:txBody>
      </p:sp>
      <p:sp>
        <p:nvSpPr>
          <p:cNvPr id="53" name="TextBox 52"/>
          <p:cNvSpPr txBox="1"/>
          <p:nvPr/>
        </p:nvSpPr>
        <p:spPr>
          <a:xfrm>
            <a:off x="1484800" y="5075892"/>
            <a:ext cx="301686" cy="369332"/>
          </a:xfrm>
          <a:prstGeom prst="rect">
            <a:avLst/>
          </a:prstGeom>
          <a:noFill/>
        </p:spPr>
        <p:txBody>
          <a:bodyPr wrap="none" rtlCol="0">
            <a:spAutoFit/>
          </a:bodyPr>
          <a:lstStyle/>
          <a:p>
            <a:r>
              <a:rPr lang="en-US" altLang="zh-CN" dirty="0"/>
              <a:t>3</a:t>
            </a:r>
            <a:endParaRPr lang="zh-CN" altLang="en-US" dirty="0"/>
          </a:p>
        </p:txBody>
      </p:sp>
      <p:sp>
        <p:nvSpPr>
          <p:cNvPr id="54" name="TextBox 53"/>
          <p:cNvSpPr txBox="1"/>
          <p:nvPr/>
        </p:nvSpPr>
        <p:spPr>
          <a:xfrm>
            <a:off x="4869176" y="5075892"/>
            <a:ext cx="301686" cy="369332"/>
          </a:xfrm>
          <a:prstGeom prst="rect">
            <a:avLst/>
          </a:prstGeom>
          <a:noFill/>
        </p:spPr>
        <p:txBody>
          <a:bodyPr wrap="none" rtlCol="0">
            <a:spAutoFit/>
          </a:bodyPr>
          <a:lstStyle/>
          <a:p>
            <a:r>
              <a:rPr lang="en-US" altLang="zh-CN" dirty="0"/>
              <a:t>4</a:t>
            </a:r>
            <a:endParaRPr lang="zh-CN" altLang="en-US" dirty="0"/>
          </a:p>
        </p:txBody>
      </p:sp>
      <p:sp>
        <p:nvSpPr>
          <p:cNvPr id="22" name="TextBox 21"/>
          <p:cNvSpPr txBox="1"/>
          <p:nvPr/>
        </p:nvSpPr>
        <p:spPr>
          <a:xfrm>
            <a:off x="1957382" y="4248523"/>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81182" y="4248520"/>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5301224" y="5157195"/>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916848" y="5166339"/>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526866"/>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randombar(horizont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up)">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randombar(horizontal)">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up)">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500"/>
                                        <p:tgtEl>
                                          <p:spTgt spid="5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fade">
                                      <p:cBhvr>
                                        <p:cTn id="106" dur="500"/>
                                        <p:tgtEl>
                                          <p:spTgt spid="5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fade">
                                      <p:cBhvr>
                                        <p:cTn id="116" dur="500"/>
                                        <p:tgtEl>
                                          <p:spTgt spid="5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fade">
                                      <p:cBhvr>
                                        <p:cTn id="1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9" grpId="0" animBg="1"/>
      <p:bldP spid="14" grpId="0"/>
      <p:bldP spid="45" grpId="0"/>
      <p:bldP spid="15" grpId="0" animBg="1"/>
      <p:bldP spid="46" grpId="0" animBg="1"/>
      <p:bldP spid="49" grpId="0" animBg="1"/>
      <p:bldP spid="50" grpId="0" animBg="1"/>
      <p:bldP spid="18" grpId="0" animBg="1"/>
      <p:bldP spid="51" grpId="0" animBg="1"/>
      <p:bldP spid="21" grpId="0"/>
      <p:bldP spid="52" grpId="0"/>
      <p:bldP spid="53" grpId="0"/>
      <p:bldP spid="54" grpId="0"/>
      <p:bldP spid="22" grpId="0"/>
      <p:bldP spid="55" grpId="0"/>
      <p:bldP spid="56" grpId="0"/>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44208" y="282134"/>
            <a:ext cx="1826141"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研究成果表现形式</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925992"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434811"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943630"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452448"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61184"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1925992"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434811"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943630"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452448"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2175306"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工程样机</a:t>
            </a:r>
          </a:p>
        </p:txBody>
      </p:sp>
      <p:sp>
        <p:nvSpPr>
          <p:cNvPr id="59" name="TextBox 58"/>
          <p:cNvSpPr txBox="1"/>
          <p:nvPr/>
        </p:nvSpPr>
        <p:spPr>
          <a:xfrm>
            <a:off x="3684125"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研究报告</a:t>
            </a:r>
          </a:p>
        </p:txBody>
      </p:sp>
      <p:sp>
        <p:nvSpPr>
          <p:cNvPr id="60" name="TextBox 59"/>
          <p:cNvSpPr txBox="1"/>
          <p:nvPr/>
        </p:nvSpPr>
        <p:spPr>
          <a:xfrm>
            <a:off x="5192944" y="3090831"/>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设计报告</a:t>
            </a:r>
          </a:p>
        </p:txBody>
      </p:sp>
      <p:sp>
        <p:nvSpPr>
          <p:cNvPr id="61" name="TextBox 60"/>
          <p:cNvSpPr txBox="1"/>
          <p:nvPr/>
        </p:nvSpPr>
        <p:spPr>
          <a:xfrm>
            <a:off x="6710237"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市场报告</a:t>
            </a:r>
          </a:p>
        </p:txBody>
      </p:sp>
      <p:cxnSp>
        <p:nvCxnSpPr>
          <p:cNvPr id="62" name="直接连接符 61"/>
          <p:cNvCxnSpPr/>
          <p:nvPr/>
        </p:nvCxnSpPr>
        <p:spPr>
          <a:xfrm>
            <a:off x="2586743" y="2684971"/>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117874"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645188"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5"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873352"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85520"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897688"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960344" y="352550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3443979" y="353437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9" name="TextBox 68"/>
          <p:cNvSpPr txBox="1"/>
          <p:nvPr/>
        </p:nvSpPr>
        <p:spPr>
          <a:xfrm>
            <a:off x="4959472" y="351015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70" name="TextBox 69"/>
          <p:cNvSpPr txBox="1"/>
          <p:nvPr/>
        </p:nvSpPr>
        <p:spPr>
          <a:xfrm>
            <a:off x="6463748" y="3501008"/>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20" name="圆角矩形 19"/>
          <p:cNvSpPr/>
          <p:nvPr/>
        </p:nvSpPr>
        <p:spPr>
          <a:xfrm>
            <a:off x="1763688" y="5517232"/>
            <a:ext cx="6131088" cy="504056"/>
          </a:xfrm>
          <a:prstGeom prst="roundRect">
            <a:avLst>
              <a:gd name="adj" fmla="val 50000"/>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218458" y="554801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研究结果</a:t>
            </a:r>
          </a:p>
        </p:txBody>
      </p:sp>
    </p:spTree>
    <p:extLst>
      <p:ext uri="{BB962C8B-B14F-4D97-AF65-F5344CB8AC3E}">
        <p14:creationId xmlns:p14="http://schemas.microsoft.com/office/powerpoint/2010/main" val="3543528728"/>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up)">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par>
                                <p:cTn id="46" presetID="22" presetClass="entr" presetSubtype="4"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750"/>
                                        <p:tgtEl>
                                          <p:spTgt spid="65"/>
                                        </p:tgtEl>
                                      </p:cBhvr>
                                    </p:animEffect>
                                  </p:childTnLst>
                                </p:cTn>
                              </p:par>
                              <p:par>
                                <p:cTn id="49" presetID="22" presetClass="entr" presetSubtype="4"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down)">
                                      <p:cBhvr>
                                        <p:cTn id="51" dur="750"/>
                                        <p:tgtEl>
                                          <p:spTgt spid="66"/>
                                        </p:tgtEl>
                                      </p:cBhvr>
                                    </p:animEffect>
                                  </p:childTnLst>
                                </p:cTn>
                              </p:par>
                              <p:par>
                                <p:cTn id="52" presetID="22" presetClass="entr" presetSubtype="4"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down)">
                                      <p:cBhvr>
                                        <p:cTn id="54" dur="750"/>
                                        <p:tgtEl>
                                          <p:spTgt spid="6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barn(inVertical)">
                                      <p:cBhvr>
                                        <p:cTn id="59" dur="500"/>
                                        <p:tgtEl>
                                          <p:spTgt spid="62"/>
                                        </p:tgtEl>
                                      </p:cBhvr>
                                    </p:animEffect>
                                  </p:childTnLst>
                                </p:cTn>
                              </p:par>
                              <p:par>
                                <p:cTn id="60" presetID="16" presetClass="entr" presetSubtype="21"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arn(inVertical)">
                                      <p:cBhvr>
                                        <p:cTn id="62" dur="500"/>
                                        <p:tgtEl>
                                          <p:spTgt spid="63"/>
                                        </p:tgtEl>
                                      </p:cBhvr>
                                    </p:animEffect>
                                  </p:childTnLst>
                                </p:cTn>
                              </p:par>
                              <p:par>
                                <p:cTn id="63" presetID="16" presetClass="entr" presetSubtype="21"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barn(inVertical)">
                                      <p:cBhvr>
                                        <p:cTn id="65" dur="500"/>
                                        <p:tgtEl>
                                          <p:spTgt spid="6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up)">
                                      <p:cBhvr>
                                        <p:cTn id="70" dur="500"/>
                                        <p:tgtEl>
                                          <p:spTgt spid="42"/>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1000"/>
                                        <p:tgtEl>
                                          <p:spTgt spid="44"/>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wipe(up)">
                                      <p:cBhvr>
                                        <p:cTn id="76" dur="1250"/>
                                        <p:tgtEl>
                                          <p:spTgt spid="47"/>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175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barn(inVertical)">
                                      <p:cBhvr>
                                        <p:cTn id="84" dur="500"/>
                                        <p:tgtEl>
                                          <p:spTgt spid="5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up)">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barn(inVertical)">
                                      <p:cBhvr>
                                        <p:cTn id="94" dur="500"/>
                                        <p:tgtEl>
                                          <p:spTgt spid="5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barn(inVertical)">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wipe(up)">
                                      <p:cBhvr>
                                        <p:cTn id="109" dur="500"/>
                                        <p:tgtEl>
                                          <p:spTgt spid="69"/>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barn(inVertical)">
                                      <p:cBhvr>
                                        <p:cTn id="114" dur="500"/>
                                        <p:tgtEl>
                                          <p:spTgt spid="6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up)">
                                      <p:cBhvr>
                                        <p:cTn id="119" dur="500"/>
                                        <p:tgtEl>
                                          <p:spTgt spid="70"/>
                                        </p:tgtEl>
                                      </p:cBhvr>
                                    </p:animEffect>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grpId="0"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circle(in)">
                                      <p:cBhvr>
                                        <p:cTn id="124" dur="1250"/>
                                        <p:tgtEl>
                                          <p:spTgt spid="20"/>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barn(inVertical)">
                                      <p:cBhvr>
                                        <p:cTn id="129"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3" grpId="0" animBg="1"/>
      <p:bldP spid="34" grpId="0" animBg="1"/>
      <p:bldP spid="35" grpId="0" animBg="1"/>
      <p:bldP spid="36" grpId="0" animBg="1"/>
      <p:bldP spid="42" grpId="0" animBg="1"/>
      <p:bldP spid="44" grpId="0" animBg="1"/>
      <p:bldP spid="47" grpId="0" animBg="1"/>
      <p:bldP spid="48" grpId="0" animBg="1"/>
      <p:bldP spid="58" grpId="0"/>
      <p:bldP spid="59" grpId="0"/>
      <p:bldP spid="60" grpId="0"/>
      <p:bldP spid="61" grpId="0"/>
      <p:bldP spid="19" grpId="0"/>
      <p:bldP spid="68" grpId="0"/>
      <p:bldP spid="69" grpId="0"/>
      <p:bldP spid="70" grpId="0"/>
      <p:bldP spid="20" grpId="0" animBg="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应用前景</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Picture 3" descr="F:\psds35738.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9575" y="1567552"/>
            <a:ext cx="2182789" cy="13779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F:\4cbc5d8d8e88ad3e77820000.jpg"/>
          <p:cNvPicPr>
            <a:picLocks noChangeAspect="1" noChangeArrowheads="1"/>
          </p:cNvPicPr>
          <p:nvPr/>
        </p:nvPicPr>
        <p:blipFill>
          <a:blip r:embed="rId5">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8461" y="3068153"/>
            <a:ext cx="2183727" cy="13710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 descr="F:\158gb.jpg"/>
          <p:cNvPicPr>
            <a:picLocks noChangeAspect="1" noChangeArrowheads="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723945" y="4549624"/>
            <a:ext cx="2177976" cy="140010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81316" y="1566132"/>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988257" y="3068153"/>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014147" y="4578670"/>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88256" y="1566132"/>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84786" y="3088115"/>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995936" y="4590468"/>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434455" y="1547648"/>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458285" y="3059030"/>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5452743" y="4571286"/>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4211960" y="2032972"/>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4211960" y="3573016"/>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4211960" y="5057308"/>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150098"/>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10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10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randombar(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randombar(horizontal)">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inVertical)">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wipe(down)">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randombar(horizontal)">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barn(inVertical)">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barn(inVertical)">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wipe(down)">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down)">
                                      <p:cBhvr>
                                        <p:cTn id="9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45" grpId="0" animBg="1"/>
      <p:bldP spid="14" grpId="0" animBg="1"/>
      <p:bldP spid="46" grpId="0" animBg="1"/>
      <p:bldP spid="49" grpId="0" animBg="1"/>
      <p:bldP spid="15" grpId="0"/>
      <p:bldP spid="50" grpId="0"/>
      <p:bldP spid="51" grpId="0"/>
      <p:bldP spid="17" grpId="0"/>
      <p:bldP spid="52"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252536" y="2204864"/>
            <a:ext cx="2952328" cy="2016224"/>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956376" y="2204864"/>
            <a:ext cx="1296144" cy="2016224"/>
          </a:xfrm>
          <a:custGeom>
            <a:avLst/>
            <a:gdLst>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144" h="2016224">
                <a:moveTo>
                  <a:pt x="0" y="0"/>
                </a:moveTo>
                <a:lnTo>
                  <a:pt x="1296144" y="0"/>
                </a:lnTo>
                <a:lnTo>
                  <a:pt x="1296144" y="2016224"/>
                </a:lnTo>
                <a:lnTo>
                  <a:pt x="0" y="2016224"/>
                </a:lnTo>
                <a:cubicBezTo>
                  <a:pt x="310896" y="1554461"/>
                  <a:pt x="484632" y="699507"/>
                  <a:pt x="0" y="0"/>
                </a:cubicBezTo>
                <a:close/>
              </a:path>
            </a:pathLst>
          </a:cu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227820" y="2101044"/>
            <a:ext cx="2223864" cy="2223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03648" y="2249440"/>
            <a:ext cx="1909316" cy="190931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07504" y="684685"/>
            <a:ext cx="4273624" cy="5120579"/>
            <a:chOff x="395536" y="684685"/>
            <a:chExt cx="4273624" cy="5120579"/>
          </a:xfrm>
        </p:grpSpPr>
        <p:sp>
          <p:nvSpPr>
            <p:cNvPr id="20" name="弧形 19"/>
            <p:cNvSpPr/>
            <p:nvPr/>
          </p:nvSpPr>
          <p:spPr>
            <a:xfrm>
              <a:off x="395536" y="692696"/>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flipV="1">
              <a:off x="395536" y="684685"/>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 name="椭圆 21"/>
          <p:cNvSpPr/>
          <p:nvPr/>
        </p:nvSpPr>
        <p:spPr>
          <a:xfrm>
            <a:off x="3397728" y="1054971"/>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839547" y="170995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74434" y="249051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flipV="1">
            <a:off x="4074434" y="3306994"/>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flipV="1">
            <a:off x="3873423" y="41147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flipV="1">
            <a:off x="3401378" y="48624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074433" y="112709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480673" y="1786680"/>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788024" y="257404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840713" y="341970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572000" y="4231106"/>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074434" y="495325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302067" y="1124744"/>
            <a:ext cx="646331"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绪论</a:t>
            </a:r>
          </a:p>
        </p:txBody>
      </p:sp>
      <p:sp>
        <p:nvSpPr>
          <p:cNvPr id="32" name="TextBox 31"/>
          <p:cNvSpPr txBox="1"/>
          <p:nvPr/>
        </p:nvSpPr>
        <p:spPr>
          <a:xfrm>
            <a:off x="4650880" y="1808314"/>
            <a:ext cx="1620957"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研究思路与方法</a:t>
            </a:r>
          </a:p>
        </p:txBody>
      </p:sp>
      <p:sp>
        <p:nvSpPr>
          <p:cNvPr id="33" name="TextBox 32"/>
          <p:cNvSpPr txBox="1"/>
          <p:nvPr/>
        </p:nvSpPr>
        <p:spPr>
          <a:xfrm>
            <a:off x="4927778" y="2593148"/>
            <a:ext cx="2031325"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关键技术与实验难点</a:t>
            </a:r>
          </a:p>
        </p:txBody>
      </p:sp>
      <p:sp>
        <p:nvSpPr>
          <p:cNvPr id="34" name="TextBox 33"/>
          <p:cNvSpPr txBox="1"/>
          <p:nvPr/>
        </p:nvSpPr>
        <p:spPr>
          <a:xfrm>
            <a:off x="4860032" y="3429000"/>
            <a:ext cx="1415772"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实验结果分析</a:t>
            </a:r>
          </a:p>
        </p:txBody>
      </p:sp>
      <p:sp>
        <p:nvSpPr>
          <p:cNvPr id="35" name="TextBox 34"/>
          <p:cNvSpPr txBox="1"/>
          <p:nvPr/>
        </p:nvSpPr>
        <p:spPr>
          <a:xfrm>
            <a:off x="4644008" y="4242574"/>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论文总结</a:t>
            </a:r>
          </a:p>
        </p:txBody>
      </p:sp>
      <p:sp>
        <p:nvSpPr>
          <p:cNvPr id="36" name="TextBox 35"/>
          <p:cNvSpPr txBox="1"/>
          <p:nvPr/>
        </p:nvSpPr>
        <p:spPr>
          <a:xfrm>
            <a:off x="4193672" y="4971798"/>
            <a:ext cx="673582" cy="338554"/>
          </a:xfrm>
          <a:prstGeom prst="rect">
            <a:avLst/>
          </a:prstGeom>
          <a:noFill/>
        </p:spPr>
        <p:txBody>
          <a:bodyPr wrap="none" rtlCol="0">
            <a:spAutoFit/>
          </a:bodyPr>
          <a:lstStyle/>
          <a:p>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Q&amp;A</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3532602" y="112474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3964650" y="179582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180674" y="2587912"/>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4184528" y="34015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3992082" y="4211796"/>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532602" y="49411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1802560" y="2627768"/>
            <a:ext cx="1094968" cy="1121279"/>
            <a:chOff x="3598200" y="1732459"/>
            <a:chExt cx="1947600" cy="1994400"/>
          </a:xfrm>
        </p:grpSpPr>
        <p:sp>
          <p:nvSpPr>
            <p:cNvPr id="47"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18640777"/>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相关建议</a:t>
            </a:r>
          </a:p>
        </p:txBody>
      </p:sp>
      <p:sp>
        <p:nvSpPr>
          <p:cNvPr id="16" name="TextBox 15"/>
          <p:cNvSpPr txBox="1"/>
          <p:nvPr/>
        </p:nvSpPr>
        <p:spPr>
          <a:xfrm>
            <a:off x="5052099" y="3050376"/>
            <a:ext cx="1249060"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案例对比</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问题评估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相关对策</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9"/>
          <p:cNvSpPr>
            <a:spLocks noEditPoints="1"/>
          </p:cNvSpPr>
          <p:nvPr/>
        </p:nvSpPr>
        <p:spPr bwMode="auto">
          <a:xfrm>
            <a:off x="2557268" y="2665488"/>
            <a:ext cx="1069483" cy="798160"/>
          </a:xfrm>
          <a:custGeom>
            <a:avLst/>
            <a:gdLst>
              <a:gd name="T0" fmla="*/ 53 w 80"/>
              <a:gd name="T1" fmla="*/ 17 h 60"/>
              <a:gd name="T2" fmla="*/ 58 w 80"/>
              <a:gd name="T3" fmla="*/ 24 h 60"/>
              <a:gd name="T4" fmla="*/ 58 w 80"/>
              <a:gd name="T5" fmla="*/ 19 h 60"/>
              <a:gd name="T6" fmla="*/ 61 w 80"/>
              <a:gd name="T7" fmla="*/ 18 h 60"/>
              <a:gd name="T8" fmla="*/ 60 w 80"/>
              <a:gd name="T9" fmla="*/ 19 h 60"/>
              <a:gd name="T10" fmla="*/ 64 w 80"/>
              <a:gd name="T11" fmla="*/ 17 h 60"/>
              <a:gd name="T12" fmla="*/ 68 w 80"/>
              <a:gd name="T13" fmla="*/ 17 h 60"/>
              <a:gd name="T14" fmla="*/ 80 w 80"/>
              <a:gd name="T15" fmla="*/ 29 h 60"/>
              <a:gd name="T16" fmla="*/ 77 w 80"/>
              <a:gd name="T17" fmla="*/ 35 h 60"/>
              <a:gd name="T18" fmla="*/ 71 w 80"/>
              <a:gd name="T19" fmla="*/ 60 h 60"/>
              <a:gd name="T20" fmla="*/ 44 w 80"/>
              <a:gd name="T21" fmla="*/ 35 h 60"/>
              <a:gd name="T22" fmla="*/ 38 w 80"/>
              <a:gd name="T23" fmla="*/ 60 h 60"/>
              <a:gd name="T24" fmla="*/ 34 w 80"/>
              <a:gd name="T25" fmla="*/ 35 h 60"/>
              <a:gd name="T26" fmla="*/ 46 w 80"/>
              <a:gd name="T27" fmla="*/ 29 h 60"/>
              <a:gd name="T28" fmla="*/ 16 w 80"/>
              <a:gd name="T29" fmla="*/ 21 h 60"/>
              <a:gd name="T30" fmla="*/ 26 w 80"/>
              <a:gd name="T31" fmla="*/ 39 h 60"/>
              <a:gd name="T32" fmla="*/ 31 w 80"/>
              <a:gd name="T33" fmla="*/ 41 h 60"/>
              <a:gd name="T34" fmla="*/ 27 w 80"/>
              <a:gd name="T35" fmla="*/ 60 h 60"/>
              <a:gd name="T36" fmla="*/ 25 w 80"/>
              <a:gd name="T37" fmla="*/ 46 h 60"/>
              <a:gd name="T38" fmla="*/ 18 w 80"/>
              <a:gd name="T39" fmla="*/ 48 h 60"/>
              <a:gd name="T40" fmla="*/ 12 w 80"/>
              <a:gd name="T41" fmla="*/ 54 h 60"/>
              <a:gd name="T42" fmla="*/ 11 w 80"/>
              <a:gd name="T43" fmla="*/ 58 h 60"/>
              <a:gd name="T44" fmla="*/ 15 w 80"/>
              <a:gd name="T45" fmla="*/ 60 h 60"/>
              <a:gd name="T46" fmla="*/ 5 w 80"/>
              <a:gd name="T47" fmla="*/ 58 h 60"/>
              <a:gd name="T48" fmla="*/ 8 w 80"/>
              <a:gd name="T49" fmla="*/ 54 h 60"/>
              <a:gd name="T50" fmla="*/ 7 w 80"/>
              <a:gd name="T51" fmla="*/ 48 h 60"/>
              <a:gd name="T52" fmla="*/ 0 w 80"/>
              <a:gd name="T53" fmla="*/ 45 h 60"/>
              <a:gd name="T54" fmla="*/ 0 w 80"/>
              <a:gd name="T55" fmla="*/ 28 h 60"/>
              <a:gd name="T56" fmla="*/ 5 w 80"/>
              <a:gd name="T57" fmla="*/ 44 h 60"/>
              <a:gd name="T58" fmla="*/ 4 w 80"/>
              <a:gd name="T59" fmla="*/ 21 h 60"/>
              <a:gd name="T60" fmla="*/ 20 w 80"/>
              <a:gd name="T61" fmla="*/ 39 h 60"/>
              <a:gd name="T62" fmla="*/ 16 w 80"/>
              <a:gd name="T63" fmla="*/ 38 h 60"/>
              <a:gd name="T64" fmla="*/ 10 w 80"/>
              <a:gd name="T65" fmla="*/ 2 h 60"/>
              <a:gd name="T66" fmla="*/ 10 w 80"/>
              <a:gd name="T67" fmla="*/ 17 h 60"/>
              <a:gd name="T68" fmla="*/ 10 w 80"/>
              <a:gd name="T69" fmla="*/ 2 h 60"/>
              <a:gd name="T70" fmla="*/ 53 w 80"/>
              <a:gd name="T71" fmla="*/ 10 h 60"/>
              <a:gd name="T72" fmla="*/ 53 w 80"/>
              <a:gd name="T73" fmla="*/ 8 h 60"/>
              <a:gd name="T74" fmla="*/ 53 w 80"/>
              <a:gd name="T75" fmla="*/ 8 h 60"/>
              <a:gd name="T76" fmla="*/ 63 w 80"/>
              <a:gd name="T77" fmla="*/ 2 h 60"/>
              <a:gd name="T78" fmla="*/ 65 w 80"/>
              <a:gd name="T79" fmla="*/ 8 h 60"/>
              <a:gd name="T80" fmla="*/ 66 w 80"/>
              <a:gd name="T81" fmla="*/ 8 h 60"/>
              <a:gd name="T82" fmla="*/ 64 w 80"/>
              <a:gd name="T83" fmla="*/ 11 h 60"/>
              <a:gd name="T84" fmla="*/ 58 w 80"/>
              <a:gd name="T85"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60">
                <a:moveTo>
                  <a:pt x="50" y="17"/>
                </a:moveTo>
                <a:cubicBezTo>
                  <a:pt x="51" y="17"/>
                  <a:pt x="52" y="17"/>
                  <a:pt x="53" y="17"/>
                </a:cubicBezTo>
                <a:cubicBezTo>
                  <a:pt x="53" y="17"/>
                  <a:pt x="54" y="17"/>
                  <a:pt x="55" y="16"/>
                </a:cubicBezTo>
                <a:cubicBezTo>
                  <a:pt x="58" y="24"/>
                  <a:pt x="58" y="24"/>
                  <a:pt x="58" y="24"/>
                </a:cubicBezTo>
                <a:cubicBezTo>
                  <a:pt x="59" y="19"/>
                  <a:pt x="59" y="19"/>
                  <a:pt x="59" y="19"/>
                </a:cubicBezTo>
                <a:cubicBezTo>
                  <a:pt x="58" y="19"/>
                  <a:pt x="58" y="19"/>
                  <a:pt x="58" y="19"/>
                </a:cubicBezTo>
                <a:cubicBezTo>
                  <a:pt x="58" y="18"/>
                  <a:pt x="58" y="18"/>
                  <a:pt x="58" y="18"/>
                </a:cubicBezTo>
                <a:cubicBezTo>
                  <a:pt x="61" y="18"/>
                  <a:pt x="61" y="18"/>
                  <a:pt x="61" y="18"/>
                </a:cubicBezTo>
                <a:cubicBezTo>
                  <a:pt x="61" y="19"/>
                  <a:pt x="61" y="19"/>
                  <a:pt x="61" y="19"/>
                </a:cubicBezTo>
                <a:cubicBezTo>
                  <a:pt x="60" y="19"/>
                  <a:pt x="60" y="19"/>
                  <a:pt x="60" y="19"/>
                </a:cubicBezTo>
                <a:cubicBezTo>
                  <a:pt x="61" y="23"/>
                  <a:pt x="61" y="23"/>
                  <a:pt x="61" y="23"/>
                </a:cubicBezTo>
                <a:cubicBezTo>
                  <a:pt x="64" y="17"/>
                  <a:pt x="64" y="17"/>
                  <a:pt x="64" y="17"/>
                </a:cubicBezTo>
                <a:cubicBezTo>
                  <a:pt x="64" y="17"/>
                  <a:pt x="65" y="17"/>
                  <a:pt x="66" y="17"/>
                </a:cubicBezTo>
                <a:cubicBezTo>
                  <a:pt x="66" y="17"/>
                  <a:pt x="67" y="17"/>
                  <a:pt x="68" y="17"/>
                </a:cubicBezTo>
                <a:cubicBezTo>
                  <a:pt x="70" y="19"/>
                  <a:pt x="72" y="25"/>
                  <a:pt x="72" y="29"/>
                </a:cubicBezTo>
                <a:cubicBezTo>
                  <a:pt x="80" y="29"/>
                  <a:pt x="80" y="29"/>
                  <a:pt x="80" y="29"/>
                </a:cubicBezTo>
                <a:cubicBezTo>
                  <a:pt x="80" y="35"/>
                  <a:pt x="80" y="35"/>
                  <a:pt x="80" y="35"/>
                </a:cubicBezTo>
                <a:cubicBezTo>
                  <a:pt x="77" y="35"/>
                  <a:pt x="77" y="35"/>
                  <a:pt x="77" y="35"/>
                </a:cubicBezTo>
                <a:cubicBezTo>
                  <a:pt x="77" y="60"/>
                  <a:pt x="77" y="60"/>
                  <a:pt x="77" y="60"/>
                </a:cubicBezTo>
                <a:cubicBezTo>
                  <a:pt x="71" y="60"/>
                  <a:pt x="71" y="60"/>
                  <a:pt x="71" y="60"/>
                </a:cubicBezTo>
                <a:cubicBezTo>
                  <a:pt x="71" y="35"/>
                  <a:pt x="71" y="35"/>
                  <a:pt x="71" y="35"/>
                </a:cubicBezTo>
                <a:cubicBezTo>
                  <a:pt x="44" y="35"/>
                  <a:pt x="44" y="35"/>
                  <a:pt x="44" y="35"/>
                </a:cubicBezTo>
                <a:cubicBezTo>
                  <a:pt x="44" y="60"/>
                  <a:pt x="44" y="60"/>
                  <a:pt x="44" y="60"/>
                </a:cubicBezTo>
                <a:cubicBezTo>
                  <a:pt x="38" y="60"/>
                  <a:pt x="38" y="60"/>
                  <a:pt x="38" y="60"/>
                </a:cubicBezTo>
                <a:cubicBezTo>
                  <a:pt x="38" y="35"/>
                  <a:pt x="38" y="35"/>
                  <a:pt x="38" y="35"/>
                </a:cubicBezTo>
                <a:cubicBezTo>
                  <a:pt x="34" y="35"/>
                  <a:pt x="34" y="35"/>
                  <a:pt x="34" y="35"/>
                </a:cubicBezTo>
                <a:cubicBezTo>
                  <a:pt x="34" y="29"/>
                  <a:pt x="34" y="29"/>
                  <a:pt x="34" y="29"/>
                </a:cubicBezTo>
                <a:cubicBezTo>
                  <a:pt x="46" y="29"/>
                  <a:pt x="46" y="29"/>
                  <a:pt x="46" y="29"/>
                </a:cubicBezTo>
                <a:cubicBezTo>
                  <a:pt x="46" y="25"/>
                  <a:pt x="47" y="19"/>
                  <a:pt x="50" y="17"/>
                </a:cubicBezTo>
                <a:close/>
                <a:moveTo>
                  <a:pt x="16" y="21"/>
                </a:moveTo>
                <a:cubicBezTo>
                  <a:pt x="19" y="31"/>
                  <a:pt x="19" y="31"/>
                  <a:pt x="19" y="31"/>
                </a:cubicBezTo>
                <a:cubicBezTo>
                  <a:pt x="26" y="39"/>
                  <a:pt x="26" y="39"/>
                  <a:pt x="26" y="39"/>
                </a:cubicBezTo>
                <a:cubicBezTo>
                  <a:pt x="25" y="40"/>
                  <a:pt x="25" y="40"/>
                  <a:pt x="25" y="40"/>
                </a:cubicBezTo>
                <a:cubicBezTo>
                  <a:pt x="31" y="41"/>
                  <a:pt x="31" y="41"/>
                  <a:pt x="31" y="41"/>
                </a:cubicBezTo>
                <a:cubicBezTo>
                  <a:pt x="31" y="60"/>
                  <a:pt x="31" y="60"/>
                  <a:pt x="31" y="60"/>
                </a:cubicBezTo>
                <a:cubicBezTo>
                  <a:pt x="27" y="60"/>
                  <a:pt x="27" y="60"/>
                  <a:pt x="27" y="60"/>
                </a:cubicBezTo>
                <a:cubicBezTo>
                  <a:pt x="27" y="60"/>
                  <a:pt x="25" y="52"/>
                  <a:pt x="25" y="49"/>
                </a:cubicBezTo>
                <a:cubicBezTo>
                  <a:pt x="24" y="47"/>
                  <a:pt x="25" y="46"/>
                  <a:pt x="25" y="46"/>
                </a:cubicBezTo>
                <a:cubicBezTo>
                  <a:pt x="18" y="45"/>
                  <a:pt x="18" y="45"/>
                  <a:pt x="18" y="45"/>
                </a:cubicBezTo>
                <a:cubicBezTo>
                  <a:pt x="18" y="48"/>
                  <a:pt x="18" y="48"/>
                  <a:pt x="18" y="48"/>
                </a:cubicBezTo>
                <a:cubicBezTo>
                  <a:pt x="12" y="48"/>
                  <a:pt x="12" y="48"/>
                  <a:pt x="12" y="48"/>
                </a:cubicBezTo>
                <a:cubicBezTo>
                  <a:pt x="12" y="54"/>
                  <a:pt x="12" y="54"/>
                  <a:pt x="12" y="54"/>
                </a:cubicBezTo>
                <a:cubicBezTo>
                  <a:pt x="11" y="54"/>
                  <a:pt x="11" y="54"/>
                  <a:pt x="11" y="54"/>
                </a:cubicBezTo>
                <a:cubicBezTo>
                  <a:pt x="11" y="58"/>
                  <a:pt x="11" y="58"/>
                  <a:pt x="11" y="58"/>
                </a:cubicBezTo>
                <a:cubicBezTo>
                  <a:pt x="15" y="58"/>
                  <a:pt x="15" y="58"/>
                  <a:pt x="15" y="58"/>
                </a:cubicBezTo>
                <a:cubicBezTo>
                  <a:pt x="15" y="60"/>
                  <a:pt x="15" y="60"/>
                  <a:pt x="15" y="60"/>
                </a:cubicBezTo>
                <a:cubicBezTo>
                  <a:pt x="5" y="60"/>
                  <a:pt x="5" y="60"/>
                  <a:pt x="5" y="60"/>
                </a:cubicBezTo>
                <a:cubicBezTo>
                  <a:pt x="5" y="58"/>
                  <a:pt x="5" y="58"/>
                  <a:pt x="5" y="58"/>
                </a:cubicBezTo>
                <a:cubicBezTo>
                  <a:pt x="8" y="58"/>
                  <a:pt x="8" y="58"/>
                  <a:pt x="8" y="58"/>
                </a:cubicBezTo>
                <a:cubicBezTo>
                  <a:pt x="8" y="54"/>
                  <a:pt x="8" y="54"/>
                  <a:pt x="8" y="54"/>
                </a:cubicBezTo>
                <a:cubicBezTo>
                  <a:pt x="7" y="54"/>
                  <a:pt x="7" y="54"/>
                  <a:pt x="7" y="54"/>
                </a:cubicBezTo>
                <a:cubicBezTo>
                  <a:pt x="7" y="48"/>
                  <a:pt x="7" y="48"/>
                  <a:pt x="7" y="48"/>
                </a:cubicBezTo>
                <a:cubicBezTo>
                  <a:pt x="0" y="48"/>
                  <a:pt x="0" y="48"/>
                  <a:pt x="0" y="48"/>
                </a:cubicBezTo>
                <a:cubicBezTo>
                  <a:pt x="0" y="45"/>
                  <a:pt x="0" y="45"/>
                  <a:pt x="0" y="45"/>
                </a:cubicBezTo>
                <a:cubicBezTo>
                  <a:pt x="0" y="44"/>
                  <a:pt x="0" y="44"/>
                  <a:pt x="0" y="44"/>
                </a:cubicBezTo>
                <a:cubicBezTo>
                  <a:pt x="0" y="28"/>
                  <a:pt x="0" y="28"/>
                  <a:pt x="0" y="28"/>
                </a:cubicBezTo>
                <a:cubicBezTo>
                  <a:pt x="4" y="28"/>
                  <a:pt x="4" y="28"/>
                  <a:pt x="4" y="28"/>
                </a:cubicBezTo>
                <a:cubicBezTo>
                  <a:pt x="5" y="44"/>
                  <a:pt x="5" y="44"/>
                  <a:pt x="5" y="44"/>
                </a:cubicBezTo>
                <a:cubicBezTo>
                  <a:pt x="8" y="44"/>
                  <a:pt x="8" y="44"/>
                  <a:pt x="8" y="44"/>
                </a:cubicBezTo>
                <a:cubicBezTo>
                  <a:pt x="4" y="21"/>
                  <a:pt x="4" y="21"/>
                  <a:pt x="4" y="21"/>
                </a:cubicBezTo>
                <a:cubicBezTo>
                  <a:pt x="16" y="21"/>
                  <a:pt x="16" y="21"/>
                  <a:pt x="16" y="21"/>
                </a:cubicBezTo>
                <a:close/>
                <a:moveTo>
                  <a:pt x="20" y="39"/>
                </a:moveTo>
                <a:cubicBezTo>
                  <a:pt x="16" y="36"/>
                  <a:pt x="16" y="36"/>
                  <a:pt x="16" y="36"/>
                </a:cubicBezTo>
                <a:cubicBezTo>
                  <a:pt x="16" y="38"/>
                  <a:pt x="16" y="38"/>
                  <a:pt x="16" y="38"/>
                </a:cubicBezTo>
                <a:cubicBezTo>
                  <a:pt x="20" y="39"/>
                  <a:pt x="20" y="39"/>
                  <a:pt x="20" y="39"/>
                </a:cubicBezTo>
                <a:close/>
                <a:moveTo>
                  <a:pt x="10" y="2"/>
                </a:moveTo>
                <a:cubicBezTo>
                  <a:pt x="14" y="2"/>
                  <a:pt x="17" y="5"/>
                  <a:pt x="17" y="10"/>
                </a:cubicBezTo>
                <a:cubicBezTo>
                  <a:pt x="17" y="14"/>
                  <a:pt x="14" y="17"/>
                  <a:pt x="10" y="17"/>
                </a:cubicBezTo>
                <a:cubicBezTo>
                  <a:pt x="5" y="17"/>
                  <a:pt x="2" y="14"/>
                  <a:pt x="2" y="10"/>
                </a:cubicBezTo>
                <a:cubicBezTo>
                  <a:pt x="2" y="5"/>
                  <a:pt x="5" y="2"/>
                  <a:pt x="10" y="2"/>
                </a:cubicBezTo>
                <a:close/>
                <a:moveTo>
                  <a:pt x="54" y="11"/>
                </a:moveTo>
                <a:cubicBezTo>
                  <a:pt x="53" y="11"/>
                  <a:pt x="53" y="11"/>
                  <a:pt x="53" y="10"/>
                </a:cubicBezTo>
                <a:cubicBezTo>
                  <a:pt x="53" y="10"/>
                  <a:pt x="52" y="9"/>
                  <a:pt x="53" y="8"/>
                </a:cubicBezTo>
                <a:cubicBezTo>
                  <a:pt x="53" y="8"/>
                  <a:pt x="53" y="8"/>
                  <a:pt x="53" y="8"/>
                </a:cubicBezTo>
                <a:cubicBezTo>
                  <a:pt x="53" y="8"/>
                  <a:pt x="53" y="8"/>
                  <a:pt x="53" y="8"/>
                </a:cubicBezTo>
                <a:cubicBezTo>
                  <a:pt x="53" y="8"/>
                  <a:pt x="53" y="8"/>
                  <a:pt x="53" y="8"/>
                </a:cubicBezTo>
                <a:cubicBezTo>
                  <a:pt x="52" y="5"/>
                  <a:pt x="53" y="3"/>
                  <a:pt x="54" y="2"/>
                </a:cubicBezTo>
                <a:cubicBezTo>
                  <a:pt x="57" y="0"/>
                  <a:pt x="61" y="0"/>
                  <a:pt x="63" y="2"/>
                </a:cubicBezTo>
                <a:cubicBezTo>
                  <a:pt x="65" y="3"/>
                  <a:pt x="65" y="5"/>
                  <a:pt x="65" y="8"/>
                </a:cubicBezTo>
                <a:cubicBezTo>
                  <a:pt x="65" y="8"/>
                  <a:pt x="65" y="8"/>
                  <a:pt x="65" y="8"/>
                </a:cubicBezTo>
                <a:cubicBezTo>
                  <a:pt x="66" y="8"/>
                  <a:pt x="66" y="8"/>
                  <a:pt x="66" y="8"/>
                </a:cubicBezTo>
                <a:cubicBezTo>
                  <a:pt x="66" y="8"/>
                  <a:pt x="66" y="8"/>
                  <a:pt x="66" y="8"/>
                </a:cubicBezTo>
                <a:cubicBezTo>
                  <a:pt x="66" y="9"/>
                  <a:pt x="65" y="10"/>
                  <a:pt x="65" y="10"/>
                </a:cubicBezTo>
                <a:cubicBezTo>
                  <a:pt x="65" y="11"/>
                  <a:pt x="65" y="11"/>
                  <a:pt x="64" y="11"/>
                </a:cubicBezTo>
                <a:cubicBezTo>
                  <a:pt x="64" y="13"/>
                  <a:pt x="62" y="16"/>
                  <a:pt x="59" y="16"/>
                </a:cubicBezTo>
                <a:cubicBezTo>
                  <a:pt x="59" y="16"/>
                  <a:pt x="59" y="16"/>
                  <a:pt x="58" y="16"/>
                </a:cubicBezTo>
                <a:cubicBezTo>
                  <a:pt x="56" y="15"/>
                  <a:pt x="54" y="14"/>
                  <a:pt x="54" y="11"/>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8948923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wipe(up)">
                                      <p:cBhvr>
                                        <p:cTn id="45" dur="500"/>
                                        <p:tgtEl>
                                          <p:spTgt spid="1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6">
                                            <p:txEl>
                                              <p:pRg st="1" end="1"/>
                                            </p:txEl>
                                          </p:spTgt>
                                        </p:tgtEl>
                                        <p:attrNameLst>
                                          <p:attrName>style.visibility</p:attrName>
                                        </p:attrNameLst>
                                      </p:cBhvr>
                                      <p:to>
                                        <p:strVal val="visible"/>
                                      </p:to>
                                    </p:set>
                                    <p:animEffect transition="in" filter="wipe(up)">
                                      <p:cBhvr>
                                        <p:cTn id="50" dur="500"/>
                                        <p:tgtEl>
                                          <p:spTgt spid="16">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6">
                                            <p:txEl>
                                              <p:pRg st="2" end="2"/>
                                            </p:txEl>
                                          </p:spTgt>
                                        </p:tgtEl>
                                        <p:attrNameLst>
                                          <p:attrName>style.visibility</p:attrName>
                                        </p:attrNameLst>
                                      </p:cBhvr>
                                      <p:to>
                                        <p:strVal val="visible"/>
                                      </p:to>
                                    </p:set>
                                    <p:animEffect transition="in" filter="wipe(up)">
                                      <p:cBhvr>
                                        <p:cTn id="55"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案例对比</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泪滴形 1"/>
          <p:cNvSpPr/>
          <p:nvPr/>
        </p:nvSpPr>
        <p:spPr>
          <a:xfrm rot="8194362">
            <a:off x="1826727"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chemeClr val="tx2">
              <a:lumMod val="75000"/>
            </a:schemeClr>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1" name="椭圆 30"/>
          <p:cNvSpPr/>
          <p:nvPr/>
        </p:nvSpPr>
        <p:spPr>
          <a:xfrm>
            <a:off x="1928751" y="1970166"/>
            <a:ext cx="1067565"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32" name="椭圆 6"/>
          <p:cNvSpPr/>
          <p:nvPr/>
        </p:nvSpPr>
        <p:spPr>
          <a:xfrm>
            <a:off x="1953888"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01</a:t>
            </a:r>
          </a:p>
        </p:txBody>
      </p:sp>
      <p:sp>
        <p:nvSpPr>
          <p:cNvPr id="33" name="泪滴形 1"/>
          <p:cNvSpPr/>
          <p:nvPr/>
        </p:nvSpPr>
        <p:spPr>
          <a:xfrm rot="8194362">
            <a:off x="3383715"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ln w="25400" cap="flat" cmpd="sng" algn="ctr">
            <a:noFill/>
            <a:prstDash val="solid"/>
          </a:ln>
          <a:effectLst/>
        </p:spPr>
        <p:style>
          <a:lnRef idx="0">
            <a:scrgbClr r="0" g="0" b="0"/>
          </a:lnRef>
          <a:fillRef idx="1001">
            <a:schemeClr val="dk2"/>
          </a:fillRef>
          <a:effectRef idx="0">
            <a:scrgbClr r="0" g="0" b="0"/>
          </a:effectRef>
          <a:fontRef idx="major"/>
        </p:style>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4" name="椭圆 33"/>
          <p:cNvSpPr/>
          <p:nvPr/>
        </p:nvSpPr>
        <p:spPr>
          <a:xfrm>
            <a:off x="3485740" y="1970166"/>
            <a:ext cx="1067565"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35" name="椭圆 6"/>
          <p:cNvSpPr/>
          <p:nvPr/>
        </p:nvSpPr>
        <p:spPr>
          <a:xfrm>
            <a:off x="3510877"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02</a:t>
            </a:r>
          </a:p>
        </p:txBody>
      </p:sp>
      <p:sp>
        <p:nvSpPr>
          <p:cNvPr id="36" name="泪滴形 1"/>
          <p:cNvSpPr/>
          <p:nvPr/>
        </p:nvSpPr>
        <p:spPr>
          <a:xfrm rot="8194362">
            <a:off x="4940704" y="1907275"/>
            <a:ext cx="1273093"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chemeClr val="tx2">
              <a:lumMod val="60000"/>
              <a:lumOff val="40000"/>
            </a:schemeClr>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9" name="椭圆 38"/>
          <p:cNvSpPr/>
          <p:nvPr/>
        </p:nvSpPr>
        <p:spPr>
          <a:xfrm>
            <a:off x="5044208" y="1970166"/>
            <a:ext cx="1066086"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42" name="椭圆 6"/>
          <p:cNvSpPr/>
          <p:nvPr/>
        </p:nvSpPr>
        <p:spPr>
          <a:xfrm>
            <a:off x="5069344" y="1970166"/>
            <a:ext cx="1015814"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03</a:t>
            </a:r>
          </a:p>
        </p:txBody>
      </p:sp>
      <p:sp>
        <p:nvSpPr>
          <p:cNvPr id="44" name="泪滴形 1"/>
          <p:cNvSpPr/>
          <p:nvPr/>
        </p:nvSpPr>
        <p:spPr>
          <a:xfrm rot="8194362">
            <a:off x="6499171"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rgbClr val="0070C0"/>
          </a:solidFill>
          <a:ln w="25400" cap="flat" cmpd="sng" algn="ctr">
            <a:noFill/>
            <a:prstDash val="solid"/>
          </a:ln>
          <a:effectLst/>
        </p:spPr>
        <p:style>
          <a:lnRef idx="0">
            <a:scrgbClr r="0" g="0" b="0"/>
          </a:lnRef>
          <a:fillRef idx="1001">
            <a:schemeClr val="dk2"/>
          </a:fillRef>
          <a:effectRef idx="0">
            <a:scrgbClr r="0" g="0" b="0"/>
          </a:effectRef>
          <a:fontRef idx="major"/>
        </p:style>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47" name="椭圆 46"/>
          <p:cNvSpPr/>
          <p:nvPr/>
        </p:nvSpPr>
        <p:spPr>
          <a:xfrm>
            <a:off x="6601196" y="1970166"/>
            <a:ext cx="1066087"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48" name="椭圆 6"/>
          <p:cNvSpPr/>
          <p:nvPr/>
        </p:nvSpPr>
        <p:spPr>
          <a:xfrm>
            <a:off x="6626333"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04</a:t>
            </a:r>
          </a:p>
        </p:txBody>
      </p:sp>
      <p:cxnSp>
        <p:nvCxnSpPr>
          <p:cNvPr id="20" name="直接连接符 19"/>
          <p:cNvCxnSpPr/>
          <p:nvPr/>
        </p:nvCxnSpPr>
        <p:spPr>
          <a:xfrm>
            <a:off x="1304623" y="3573016"/>
            <a:ext cx="6939785"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35696"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3401660"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4976426"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6516913"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25" name="TextBox 24"/>
          <p:cNvSpPr txBox="1"/>
          <p:nvPr/>
        </p:nvSpPr>
        <p:spPr>
          <a:xfrm>
            <a:off x="2160304"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0" name="TextBox 59"/>
          <p:cNvSpPr txBox="1"/>
          <p:nvPr/>
        </p:nvSpPr>
        <p:spPr>
          <a:xfrm>
            <a:off x="3709645"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1" name="TextBox 60"/>
          <p:cNvSpPr txBox="1"/>
          <p:nvPr/>
        </p:nvSpPr>
        <p:spPr>
          <a:xfrm>
            <a:off x="5266389"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2" name="TextBox 61"/>
          <p:cNvSpPr txBox="1"/>
          <p:nvPr/>
        </p:nvSpPr>
        <p:spPr>
          <a:xfrm>
            <a:off x="6840824" y="2411744"/>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Tree>
    <p:extLst>
      <p:ext uri="{BB962C8B-B14F-4D97-AF65-F5344CB8AC3E}">
        <p14:creationId xmlns:p14="http://schemas.microsoft.com/office/powerpoint/2010/main" val="347895928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25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circle(in)">
                                      <p:cBhvr>
                                        <p:cTn id="35" dur="2000"/>
                                        <p:tgtEl>
                                          <p:spTgt spid="30"/>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circle(in)">
                                      <p:cBhvr>
                                        <p:cTn id="38" dur="2000"/>
                                        <p:tgtEl>
                                          <p:spTgt spid="31"/>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circle(in)">
                                      <p:cBhvr>
                                        <p:cTn id="41" dur="2000"/>
                                        <p:tgtEl>
                                          <p:spTgt spid="32"/>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circle(in)">
                                      <p:cBhvr>
                                        <p:cTn id="44" dur="20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circle(in)">
                                      <p:cBhvr>
                                        <p:cTn id="54" dur="2000"/>
                                        <p:tgtEl>
                                          <p:spTgt spid="33"/>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circle(in)">
                                      <p:cBhvr>
                                        <p:cTn id="57" dur="2000"/>
                                        <p:tgtEl>
                                          <p:spTgt spid="34"/>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circle(in)">
                                      <p:cBhvr>
                                        <p:cTn id="60" dur="2000"/>
                                        <p:tgtEl>
                                          <p:spTgt spid="35"/>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circle(in)">
                                      <p:cBhvr>
                                        <p:cTn id="63" dur="2000"/>
                                        <p:tgtEl>
                                          <p:spTgt spid="6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up)">
                                      <p:cBhvr>
                                        <p:cTn id="68" dur="500"/>
                                        <p:tgtEl>
                                          <p:spTgt spid="57"/>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circle(in)">
                                      <p:cBhvr>
                                        <p:cTn id="73" dur="2000"/>
                                        <p:tgtEl>
                                          <p:spTgt spid="39"/>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circle(in)">
                                      <p:cBhvr>
                                        <p:cTn id="76" dur="2000"/>
                                        <p:tgtEl>
                                          <p:spTgt spid="42"/>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circle(in)">
                                      <p:cBhvr>
                                        <p:cTn id="79" dur="2000"/>
                                        <p:tgtEl>
                                          <p:spTgt spid="61"/>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circle(in)">
                                      <p:cBhvr>
                                        <p:cTn id="82" dur="20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wipe(up)">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circle(in)">
                                      <p:cBhvr>
                                        <p:cTn id="92" dur="2000"/>
                                        <p:tgtEl>
                                          <p:spTgt spid="47"/>
                                        </p:tgtEl>
                                      </p:cBhvr>
                                    </p:animEffect>
                                  </p:childTnLst>
                                </p:cTn>
                              </p:par>
                              <p:par>
                                <p:cTn id="93" presetID="6" presetClass="entr" presetSubtype="16"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circle(in)">
                                      <p:cBhvr>
                                        <p:cTn id="95" dur="2000"/>
                                        <p:tgtEl>
                                          <p:spTgt spid="48"/>
                                        </p:tgtEl>
                                      </p:cBhvr>
                                    </p:animEffect>
                                  </p:childTnLst>
                                </p:cTn>
                              </p:par>
                              <p:par>
                                <p:cTn id="96" presetID="6" presetClass="entr" presetSubtype="16" fill="hold" grpId="0" nodeType="with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circle(in)">
                                      <p:cBhvr>
                                        <p:cTn id="98" dur="2000"/>
                                        <p:tgtEl>
                                          <p:spTgt spid="62"/>
                                        </p:tgtEl>
                                      </p:cBhvr>
                                    </p:animEffect>
                                  </p:childTnLst>
                                </p:cTn>
                              </p:par>
                              <p:par>
                                <p:cTn id="99" presetID="6" presetClass="entr" presetSubtype="16"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circle(in)">
                                      <p:cBhvr>
                                        <p:cTn id="101" dur="2000"/>
                                        <p:tgtEl>
                                          <p:spTgt spid="4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wipe(up)">
                                      <p:cBhvr>
                                        <p:cTn id="10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0" grpId="0" animBg="1"/>
      <p:bldP spid="31" grpId="0" animBg="1"/>
      <p:bldP spid="32" grpId="0" animBg="1"/>
      <p:bldP spid="33" grpId="0" animBg="1"/>
      <p:bldP spid="34" grpId="0" animBg="1"/>
      <p:bldP spid="35" grpId="0" animBg="1"/>
      <p:bldP spid="36" grpId="0" animBg="1"/>
      <p:bldP spid="39" grpId="0" animBg="1"/>
      <p:bldP spid="42" grpId="0" animBg="1"/>
      <p:bldP spid="44" grpId="0" animBg="1"/>
      <p:bldP spid="47" grpId="0" animBg="1"/>
      <p:bldP spid="48" grpId="0" animBg="1"/>
      <p:bldP spid="24" grpId="0"/>
      <p:bldP spid="57" grpId="0"/>
      <p:bldP spid="58" grpId="0"/>
      <p:bldP spid="59" grpId="0"/>
      <p:bldP spid="25" grpId="0"/>
      <p:bldP spid="60" grpId="0"/>
      <p:bldP spid="61" grpId="0"/>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问题评估</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0"/>
          <p:cNvSpPr/>
          <p:nvPr/>
        </p:nvSpPr>
        <p:spPr>
          <a:xfrm rot="1069622">
            <a:off x="2317476" y="1932262"/>
            <a:ext cx="2532062"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6" name="椭圆 30"/>
          <p:cNvSpPr/>
          <p:nvPr/>
        </p:nvSpPr>
        <p:spPr>
          <a:xfrm rot="20530378" flipH="1">
            <a:off x="4690592" y="1932507"/>
            <a:ext cx="2533650"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0" name="任意多边形 39"/>
          <p:cNvSpPr/>
          <p:nvPr/>
        </p:nvSpPr>
        <p:spPr>
          <a:xfrm>
            <a:off x="1475656" y="2520383"/>
            <a:ext cx="2351039"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1" name="椭圆 40"/>
          <p:cNvSpPr/>
          <p:nvPr/>
        </p:nvSpPr>
        <p:spPr>
          <a:xfrm>
            <a:off x="3366068" y="2420888"/>
            <a:ext cx="637507"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Bodoni MT" panose="02070603080606020203" pitchFamily="18" charset="0"/>
              </a:rPr>
              <a:t>1</a:t>
            </a:r>
            <a:endParaRPr lang="zh-CN" altLang="en-US" sz="2400" dirty="0">
              <a:latin typeface="Bodoni MT" panose="02070603080606020203" pitchFamily="18" charset="0"/>
            </a:endParaRPr>
          </a:p>
        </p:txBody>
      </p:sp>
      <p:sp>
        <p:nvSpPr>
          <p:cNvPr id="43" name="任意多边形 42"/>
          <p:cNvSpPr/>
          <p:nvPr/>
        </p:nvSpPr>
        <p:spPr>
          <a:xfrm>
            <a:off x="1475656" y="3506125"/>
            <a:ext cx="2351039" cy="471682"/>
          </a:xfrm>
          <a:custGeom>
            <a:avLst/>
            <a:gdLst>
              <a:gd name="connsiteX0" fmla="*/ 184972 w 2026745"/>
              <a:gd name="connsiteY0" fmla="*/ 0 h 406077"/>
              <a:gd name="connsiteX1" fmla="*/ 1841773 w 2026745"/>
              <a:gd name="connsiteY1" fmla="*/ 0 h 406077"/>
              <a:gd name="connsiteX2" fmla="*/ 2026745 w 2026745"/>
              <a:gd name="connsiteY2" fmla="*/ 184973 h 406077"/>
              <a:gd name="connsiteX3" fmla="*/ 2026745 w 2026745"/>
              <a:gd name="connsiteY3" fmla="*/ 221105 h 406077"/>
              <a:gd name="connsiteX4" fmla="*/ 1841773 w 2026745"/>
              <a:gd name="connsiteY4" fmla="*/ 406077 h 406077"/>
              <a:gd name="connsiteX5" fmla="*/ 184972 w 2026745"/>
              <a:gd name="connsiteY5" fmla="*/ 406077 h 406077"/>
              <a:gd name="connsiteX6" fmla="*/ 0 w 2026745"/>
              <a:gd name="connsiteY6" fmla="*/ 221105 h 406077"/>
              <a:gd name="connsiteX7" fmla="*/ 0 w 2026745"/>
              <a:gd name="connsiteY7" fmla="*/ 184973 h 406077"/>
              <a:gd name="connsiteX8" fmla="*/ 184972 w 2026745"/>
              <a:gd name="connsiteY8" fmla="*/ 0 h 40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7">
                <a:moveTo>
                  <a:pt x="184972" y="0"/>
                </a:moveTo>
                <a:lnTo>
                  <a:pt x="1841773" y="0"/>
                </a:lnTo>
                <a:cubicBezTo>
                  <a:pt x="1943930" y="0"/>
                  <a:pt x="2026745" y="82816"/>
                  <a:pt x="2026745" y="184973"/>
                </a:cubicBezTo>
                <a:lnTo>
                  <a:pt x="2026745" y="221105"/>
                </a:lnTo>
                <a:cubicBezTo>
                  <a:pt x="2026745" y="323262"/>
                  <a:pt x="1943930" y="406077"/>
                  <a:pt x="1841773" y="406077"/>
                </a:cubicBezTo>
                <a:lnTo>
                  <a:pt x="184972" y="406077"/>
                </a:lnTo>
                <a:cubicBezTo>
                  <a:pt x="82815" y="406077"/>
                  <a:pt x="0" y="323262"/>
                  <a:pt x="0" y="221105"/>
                </a:cubicBezTo>
                <a:lnTo>
                  <a:pt x="0" y="184973"/>
                </a:lnTo>
                <a:cubicBezTo>
                  <a:pt x="0" y="82816"/>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5" name="椭圆 44"/>
          <p:cNvSpPr/>
          <p:nvPr/>
        </p:nvSpPr>
        <p:spPr>
          <a:xfrm>
            <a:off x="3366068" y="3404787"/>
            <a:ext cx="637507"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2</a:t>
            </a:r>
            <a:endParaRPr lang="zh-CN" altLang="en-US" sz="2400" dirty="0">
              <a:solidFill>
                <a:srgbClr val="FFFFFF"/>
              </a:solidFill>
              <a:latin typeface="Bodoni MT" panose="02070603080606020203" pitchFamily="18" charset="0"/>
            </a:endParaRPr>
          </a:p>
        </p:txBody>
      </p:sp>
      <p:sp>
        <p:nvSpPr>
          <p:cNvPr id="49" name="任意多边形 48"/>
          <p:cNvSpPr/>
          <p:nvPr/>
        </p:nvSpPr>
        <p:spPr>
          <a:xfrm>
            <a:off x="5649976" y="2520383"/>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0" name="椭圆 49"/>
          <p:cNvSpPr/>
          <p:nvPr/>
        </p:nvSpPr>
        <p:spPr>
          <a:xfrm>
            <a:off x="5508104" y="2420888"/>
            <a:ext cx="635664"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3</a:t>
            </a:r>
            <a:endParaRPr lang="zh-CN" altLang="en-US" sz="2400" dirty="0">
              <a:solidFill>
                <a:srgbClr val="FFFFFF"/>
              </a:solidFill>
              <a:latin typeface="Bodoni MT" panose="02070603080606020203" pitchFamily="18" charset="0"/>
            </a:endParaRPr>
          </a:p>
        </p:txBody>
      </p:sp>
      <p:sp>
        <p:nvSpPr>
          <p:cNvPr id="51" name="任意多边形 50"/>
          <p:cNvSpPr/>
          <p:nvPr/>
        </p:nvSpPr>
        <p:spPr>
          <a:xfrm>
            <a:off x="5649976" y="3506125"/>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2" name="椭圆 51"/>
          <p:cNvSpPr/>
          <p:nvPr/>
        </p:nvSpPr>
        <p:spPr>
          <a:xfrm>
            <a:off x="5508104" y="3404787"/>
            <a:ext cx="635664"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a:solidFill>
                  <a:srgbClr val="FFFFFF"/>
                </a:solidFill>
                <a:latin typeface="Bodoni MT" panose="02070603080606020203" pitchFamily="18" charset="0"/>
              </a:rPr>
              <a:t>4</a:t>
            </a:r>
            <a:endParaRPr lang="zh-CN" altLang="en-US" sz="2400">
              <a:solidFill>
                <a:srgbClr val="FFFFFF"/>
              </a:solidFill>
              <a:latin typeface="Bodoni MT" panose="02070603080606020203" pitchFamily="18" charset="0"/>
            </a:endParaRPr>
          </a:p>
        </p:txBody>
      </p:sp>
      <p:sp>
        <p:nvSpPr>
          <p:cNvPr id="17" name="TextBox 16"/>
          <p:cNvSpPr txBox="1"/>
          <p:nvPr/>
        </p:nvSpPr>
        <p:spPr>
          <a:xfrm>
            <a:off x="1716068" y="2617167"/>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3" name="TextBox 52"/>
          <p:cNvSpPr txBox="1"/>
          <p:nvPr/>
        </p:nvSpPr>
        <p:spPr>
          <a:xfrm>
            <a:off x="1709968"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4" name="TextBox 53"/>
          <p:cNvSpPr txBox="1"/>
          <p:nvPr/>
        </p:nvSpPr>
        <p:spPr>
          <a:xfrm>
            <a:off x="6281334"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5" name="TextBox 54"/>
          <p:cNvSpPr txBox="1"/>
          <p:nvPr/>
        </p:nvSpPr>
        <p:spPr>
          <a:xfrm>
            <a:off x="6283234" y="261976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Tree>
    <p:extLst>
      <p:ext uri="{BB962C8B-B14F-4D97-AF65-F5344CB8AC3E}">
        <p14:creationId xmlns:p14="http://schemas.microsoft.com/office/powerpoint/2010/main" val="33434469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7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right)">
                                      <p:cBhvr>
                                        <p:cTn id="40" dur="500"/>
                                        <p:tgtEl>
                                          <p:spTgt spid="40"/>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righ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500"/>
                                        <p:tgtEl>
                                          <p:spTgt spid="4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right)">
                                      <p:cBhvr>
                                        <p:cTn id="54" dur="500"/>
                                        <p:tgtEl>
                                          <p:spTgt spid="45"/>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right)">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500"/>
                                        <p:tgtEl>
                                          <p:spTgt spid="49"/>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left)">
                                      <p:cBhvr>
                                        <p:cTn id="65" dur="500"/>
                                        <p:tgtEl>
                                          <p:spTgt spid="5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1000"/>
                                        <p:tgtEl>
                                          <p:spTgt spid="5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left)">
                                      <p:cBhvr>
                                        <p:cTn id="76" dur="1000"/>
                                        <p:tgtEl>
                                          <p:spTgt spid="5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left)">
                                      <p:cBhvr>
                                        <p:cTn id="79"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animBg="1"/>
      <p:bldP spid="46" grpId="0" animBg="1"/>
      <p:bldP spid="40" grpId="0" animBg="1"/>
      <p:bldP spid="41" grpId="0" animBg="1"/>
      <p:bldP spid="43" grpId="0" animBg="1"/>
      <p:bldP spid="45" grpId="0" animBg="1"/>
      <p:bldP spid="49" grpId="0" animBg="1"/>
      <p:bldP spid="50" grpId="0" animBg="1"/>
      <p:bldP spid="51" grpId="0" animBg="1"/>
      <p:bldP spid="52" grpId="0" animBg="1"/>
      <p:bldP spid="17" grpId="0"/>
      <p:bldP spid="53" grpId="0"/>
      <p:bldP spid="54" grpId="0"/>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相关对策</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3680472" y="1533170"/>
            <a:ext cx="1989813" cy="455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0364" y="156807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相关对策</a:t>
            </a:r>
          </a:p>
        </p:txBody>
      </p:sp>
      <p:sp>
        <p:nvSpPr>
          <p:cNvPr id="18" name="任意多边形 17"/>
          <p:cNvSpPr/>
          <p:nvPr/>
        </p:nvSpPr>
        <p:spPr>
          <a:xfrm rot="20297650" flipH="1">
            <a:off x="1317739" y="1299413"/>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887061"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431122"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2" name="任意多边形 41"/>
          <p:cNvSpPr/>
          <p:nvPr/>
        </p:nvSpPr>
        <p:spPr>
          <a:xfrm>
            <a:off x="5007445"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4" name="任意多边形 43"/>
          <p:cNvSpPr/>
          <p:nvPr/>
        </p:nvSpPr>
        <p:spPr>
          <a:xfrm>
            <a:off x="6583769"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7" name="任意多边形 46"/>
          <p:cNvSpPr/>
          <p:nvPr/>
        </p:nvSpPr>
        <p:spPr>
          <a:xfrm rot="1302350">
            <a:off x="4755850" y="1297144"/>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691680"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48" name="圆角矩形 47"/>
          <p:cNvSpPr/>
          <p:nvPr/>
        </p:nvSpPr>
        <p:spPr>
          <a:xfrm>
            <a:off x="3245034"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6" name="圆角矩形 55"/>
          <p:cNvSpPr/>
          <p:nvPr/>
        </p:nvSpPr>
        <p:spPr>
          <a:xfrm>
            <a:off x="4819957"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7" name="圆角矩形 56"/>
          <p:cNvSpPr/>
          <p:nvPr/>
        </p:nvSpPr>
        <p:spPr>
          <a:xfrm>
            <a:off x="6404133"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21" name="TextBox 20"/>
          <p:cNvSpPr txBox="1"/>
          <p:nvPr/>
        </p:nvSpPr>
        <p:spPr>
          <a:xfrm>
            <a:off x="2126197" y="3114680"/>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8" name="TextBox 57"/>
          <p:cNvSpPr txBox="1"/>
          <p:nvPr/>
        </p:nvSpPr>
        <p:spPr>
          <a:xfrm>
            <a:off x="3682941" y="3113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9" name="TextBox 58"/>
          <p:cNvSpPr txBox="1"/>
          <p:nvPr/>
        </p:nvSpPr>
        <p:spPr>
          <a:xfrm>
            <a:off x="5267117" y="3105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60" name="TextBox 59"/>
          <p:cNvSpPr txBox="1"/>
          <p:nvPr/>
        </p:nvSpPr>
        <p:spPr>
          <a:xfrm>
            <a:off x="6843293" y="3096392"/>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22" name="TextBox 21"/>
          <p:cNvSpPr txBox="1"/>
          <p:nvPr/>
        </p:nvSpPr>
        <p:spPr>
          <a:xfrm>
            <a:off x="186037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419872"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500129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6585469"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393751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12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500"/>
                                        <p:tgtEl>
                                          <p:spTgt spid="9"/>
                                        </p:tgtEl>
                                      </p:cBhvr>
                                    </p:animEffect>
                                    <p:anim calcmode="lin" valueType="num">
                                      <p:cBhvr>
                                        <p:cTn id="36" dur="1500" fill="hold"/>
                                        <p:tgtEl>
                                          <p:spTgt spid="9"/>
                                        </p:tgtEl>
                                        <p:attrNameLst>
                                          <p:attrName>ppt_x</p:attrName>
                                        </p:attrNameLst>
                                      </p:cBhvr>
                                      <p:tavLst>
                                        <p:tav tm="0">
                                          <p:val>
                                            <p:strVal val="#ppt_x"/>
                                          </p:val>
                                        </p:tav>
                                        <p:tav tm="100000">
                                          <p:val>
                                            <p:strVal val="#ppt_x"/>
                                          </p:val>
                                        </p:tav>
                                      </p:tavLst>
                                    </p:anim>
                                    <p:anim calcmode="lin" valueType="num">
                                      <p:cBhvr>
                                        <p:cTn id="37" dur="1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up)">
                                      <p:cBhvr>
                                        <p:cTn id="52" dur="500"/>
                                        <p:tgtEl>
                                          <p:spTgt spid="3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1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1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up)">
                                      <p:cBhvr>
                                        <p:cTn id="71" dur="1000"/>
                                        <p:tgtEl>
                                          <p:spTgt spid="48"/>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wipe(up)">
                                      <p:cBhvr>
                                        <p:cTn id="74" dur="750"/>
                                        <p:tgtEl>
                                          <p:spTgt spid="5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up)">
                                      <p:cBhvr>
                                        <p:cTn id="77" dur="175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1000"/>
                                        <p:tgtEl>
                                          <p:spTgt spid="5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up)">
                                      <p:cBhvr>
                                        <p:cTn id="88" dur="1000"/>
                                        <p:tgtEl>
                                          <p:spTgt spid="59"/>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up)">
                                      <p:cBhvr>
                                        <p:cTn id="91" dur="175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wipe(up)">
                                      <p:cBhvr>
                                        <p:cTn id="96" dur="500"/>
                                        <p:tgtEl>
                                          <p:spTgt spid="44"/>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up)">
                                      <p:cBhvr>
                                        <p:cTn id="99" dur="1500"/>
                                        <p:tgtEl>
                                          <p:spTgt spid="5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up)">
                                      <p:cBhvr>
                                        <p:cTn id="102" dur="1000"/>
                                        <p:tgtEl>
                                          <p:spTgt spid="60"/>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wipe(up)">
                                      <p:cBhvr>
                                        <p:cTn id="105" dur="17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9" grpId="0"/>
      <p:bldP spid="18" grpId="0" animBg="1"/>
      <p:bldP spid="36" grpId="0" animBg="1"/>
      <p:bldP spid="39" grpId="0" animBg="1"/>
      <p:bldP spid="42" grpId="0" animBg="1"/>
      <p:bldP spid="44" grpId="0" animBg="1"/>
      <p:bldP spid="47" grpId="0" animBg="1"/>
      <p:bldP spid="20" grpId="0" animBg="1"/>
      <p:bldP spid="48" grpId="0" animBg="1"/>
      <p:bldP spid="56" grpId="0" animBg="1"/>
      <p:bldP spid="57" grpId="0" animBg="1"/>
      <p:bldP spid="21" grpId="0"/>
      <p:bldP spid="58" grpId="0"/>
      <p:bldP spid="59" grpId="0"/>
      <p:bldP spid="60" grpId="0"/>
      <p:bldP spid="22" grpId="0"/>
      <p:bldP spid="61" grpId="0"/>
      <p:bldP spid="62" grpId="0"/>
      <p:bldP spid="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论文总结</a:t>
            </a:r>
          </a:p>
        </p:txBody>
      </p:sp>
      <p:sp>
        <p:nvSpPr>
          <p:cNvPr id="16" name="TextBox 15"/>
          <p:cNvSpPr txBox="1"/>
          <p:nvPr/>
        </p:nvSpPr>
        <p:spPr>
          <a:xfrm>
            <a:off x="5052099" y="3050376"/>
            <a:ext cx="1428596" cy="523220"/>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研究总结</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亮点和不足</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39678" y="2474577"/>
            <a:ext cx="851058" cy="1153303"/>
            <a:chOff x="2773" y="2014"/>
            <a:chExt cx="214" cy="290"/>
          </a:xfrm>
          <a:solidFill>
            <a:schemeClr val="tx2">
              <a:lumMod val="75000"/>
            </a:schemeClr>
          </a:solidFill>
        </p:grpSpPr>
        <p:sp>
          <p:nvSpPr>
            <p:cNvPr id="11"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grpFill/>
            <a:ln w="76200">
              <a:solidFill>
                <a:srgbClr val="FFFFFF"/>
              </a:solidFill>
              <a:miter lim="800000"/>
              <a:headEnd/>
              <a:tailEnd/>
            </a:ln>
            <a:extLst/>
          </p:spPr>
          <p:txBody>
            <a:bodyPr/>
            <a:lstStyle/>
            <a:p>
              <a:endParaRPr lang="zh-CN" altLang="en-US"/>
            </a:p>
          </p:txBody>
        </p:sp>
        <p:sp>
          <p:nvSpPr>
            <p:cNvPr id="18"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grpFill/>
            <a:ln w="76200">
              <a:solidFill>
                <a:srgbClr val="FFFFFF"/>
              </a:solidFill>
              <a:miter lim="800000"/>
              <a:headEnd/>
              <a:tailEnd/>
            </a:ln>
            <a:extLst/>
          </p:spPr>
          <p:txBody>
            <a:bodyPr/>
            <a:lstStyle/>
            <a:p>
              <a:endParaRPr lang="zh-CN" altLang="en-US"/>
            </a:p>
          </p:txBody>
        </p:sp>
        <p:sp>
          <p:nvSpPr>
            <p:cNvPr id="19" name="Line 7"/>
            <p:cNvSpPr>
              <a:spLocks noChangeShapeType="1"/>
            </p:cNvSpPr>
            <p:nvPr/>
          </p:nvSpPr>
          <p:spPr bwMode="auto">
            <a:xfrm flipH="1">
              <a:off x="2822" y="2168"/>
              <a:ext cx="117" cy="0"/>
            </a:xfrm>
            <a:prstGeom prst="line">
              <a:avLst/>
            </a:prstGeom>
            <a:grpFill/>
            <a:ln w="76200">
              <a:solidFill>
                <a:srgbClr val="FFFFFF"/>
              </a:solidFill>
              <a:miter lim="800000"/>
              <a:headEnd/>
              <a:tailEnd/>
            </a:ln>
            <a:extLst/>
          </p:spPr>
          <p:txBody>
            <a:bodyPr/>
            <a:lstStyle/>
            <a:p>
              <a:endParaRPr lang="zh-CN" altLang="en-US"/>
            </a:p>
          </p:txBody>
        </p:sp>
        <p:sp>
          <p:nvSpPr>
            <p:cNvPr id="20" name="Line 8"/>
            <p:cNvSpPr>
              <a:spLocks noChangeShapeType="1"/>
            </p:cNvSpPr>
            <p:nvPr/>
          </p:nvSpPr>
          <p:spPr bwMode="auto">
            <a:xfrm flipH="1">
              <a:off x="2822" y="2207"/>
              <a:ext cx="117" cy="0"/>
            </a:xfrm>
            <a:prstGeom prst="line">
              <a:avLst/>
            </a:prstGeom>
            <a:grpFill/>
            <a:ln w="76200">
              <a:solidFill>
                <a:srgbClr val="FFFFFF"/>
              </a:solidFill>
              <a:miter lim="800000"/>
              <a:headEnd/>
              <a:tailEnd/>
            </a:ln>
            <a:extLst/>
          </p:spPr>
          <p:txBody>
            <a:bodyPr/>
            <a:lstStyle/>
            <a:p>
              <a:endParaRPr lang="zh-CN" altLang="en-US"/>
            </a:p>
          </p:txBody>
        </p:sp>
        <p:sp>
          <p:nvSpPr>
            <p:cNvPr id="21" name="Line 9"/>
            <p:cNvSpPr>
              <a:spLocks noChangeShapeType="1"/>
            </p:cNvSpPr>
            <p:nvPr/>
          </p:nvSpPr>
          <p:spPr bwMode="auto">
            <a:xfrm flipH="1">
              <a:off x="2822" y="2246"/>
              <a:ext cx="117" cy="0"/>
            </a:xfrm>
            <a:prstGeom prst="line">
              <a:avLst/>
            </a:prstGeom>
            <a:grpFill/>
            <a:ln w="76200">
              <a:solidFill>
                <a:srgbClr val="FFFFFF"/>
              </a:solidFill>
              <a:miter lim="800000"/>
              <a:headEnd/>
              <a:tailEnd/>
            </a:ln>
            <a:extLst/>
          </p:spPr>
          <p:txBody>
            <a:bodyPr/>
            <a:lstStyle/>
            <a:p>
              <a:endParaRPr lang="zh-CN" altLang="en-US"/>
            </a:p>
          </p:txBody>
        </p:sp>
        <p:sp>
          <p:nvSpPr>
            <p:cNvPr id="22" name="Line 10"/>
            <p:cNvSpPr>
              <a:spLocks noChangeShapeType="1"/>
            </p:cNvSpPr>
            <p:nvPr/>
          </p:nvSpPr>
          <p:spPr bwMode="auto">
            <a:xfrm flipH="1">
              <a:off x="2822" y="2130"/>
              <a:ext cx="117" cy="0"/>
            </a:xfrm>
            <a:prstGeom prst="line">
              <a:avLst/>
            </a:prstGeom>
            <a:grpFill/>
            <a:ln w="76200">
              <a:solidFill>
                <a:srgbClr val="FFFFFF"/>
              </a:solidFill>
              <a:miter lim="800000"/>
              <a:headEnd/>
              <a:tailEnd/>
            </a:ln>
            <a:extLst/>
          </p:spPr>
          <p:txBody>
            <a:bodyPr/>
            <a:lstStyle/>
            <a:p>
              <a:endParaRPr lang="zh-CN" altLang="en-US"/>
            </a:p>
          </p:txBody>
        </p:sp>
      </p:grpSp>
    </p:spTree>
    <p:extLst>
      <p:ext uri="{BB962C8B-B14F-4D97-AF65-F5344CB8AC3E}">
        <p14:creationId xmlns:p14="http://schemas.microsoft.com/office/powerpoint/2010/main" val="2927947138"/>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研究总结</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5"/>
          <p:cNvSpPr txBox="1"/>
          <p:nvPr/>
        </p:nvSpPr>
        <p:spPr>
          <a:xfrm>
            <a:off x="3402618" y="206084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46" name="椭圆 45"/>
          <p:cNvSpPr/>
          <p:nvPr/>
        </p:nvSpPr>
        <p:spPr>
          <a:xfrm>
            <a:off x="2267744" y="3104376"/>
            <a:ext cx="838452" cy="8411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49" name="任意多边形 48"/>
          <p:cNvSpPr/>
          <p:nvPr/>
        </p:nvSpPr>
        <p:spPr>
          <a:xfrm>
            <a:off x="2460399" y="3321450"/>
            <a:ext cx="453143" cy="407015"/>
          </a:xfrm>
          <a:custGeom>
            <a:avLst/>
            <a:gdLst>
              <a:gd name="connsiteX0" fmla="*/ 0 w 264714"/>
              <a:gd name="connsiteY0" fmla="*/ 50792 h 238243"/>
              <a:gd name="connsiteX1" fmla="*/ 2265 w 264714"/>
              <a:gd name="connsiteY1" fmla="*/ 50792 h 238243"/>
              <a:gd name="connsiteX2" fmla="*/ 32565 w 264714"/>
              <a:gd name="connsiteY2" fmla="*/ 171993 h 238243"/>
              <a:gd name="connsiteX3" fmla="*/ 232151 w 264714"/>
              <a:gd name="connsiteY3" fmla="*/ 171993 h 238243"/>
              <a:gd name="connsiteX4" fmla="*/ 262451 w 264714"/>
              <a:gd name="connsiteY4" fmla="*/ 50792 h 238243"/>
              <a:gd name="connsiteX5" fmla="*/ 264714 w 264714"/>
              <a:gd name="connsiteY5" fmla="*/ 50792 h 238243"/>
              <a:gd name="connsiteX6" fmla="*/ 264714 w 264714"/>
              <a:gd name="connsiteY6" fmla="*/ 238243 h 238243"/>
              <a:gd name="connsiteX7" fmla="*/ 0 w 264714"/>
              <a:gd name="connsiteY7" fmla="*/ 238243 h 238243"/>
              <a:gd name="connsiteX8" fmla="*/ 26472 w 264714"/>
              <a:gd name="connsiteY8" fmla="*/ 0 h 238243"/>
              <a:gd name="connsiteX9" fmla="*/ 238243 w 264714"/>
              <a:gd name="connsiteY9" fmla="*/ 0 h 238243"/>
              <a:gd name="connsiteX10" fmla="*/ 205154 w 264714"/>
              <a:gd name="connsiteY10" fmla="*/ 132357 h 238243"/>
              <a:gd name="connsiteX11" fmla="*/ 59561 w 264714"/>
              <a:gd name="connsiteY11" fmla="*/ 132357 h 23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4714" h="238243">
                <a:moveTo>
                  <a:pt x="0" y="50792"/>
                </a:moveTo>
                <a:lnTo>
                  <a:pt x="2265" y="50792"/>
                </a:lnTo>
                <a:lnTo>
                  <a:pt x="32565" y="171993"/>
                </a:lnTo>
                <a:lnTo>
                  <a:pt x="232151" y="171993"/>
                </a:lnTo>
                <a:lnTo>
                  <a:pt x="262451" y="50792"/>
                </a:lnTo>
                <a:lnTo>
                  <a:pt x="264714" y="50792"/>
                </a:lnTo>
                <a:lnTo>
                  <a:pt x="264714" y="238243"/>
                </a:lnTo>
                <a:lnTo>
                  <a:pt x="0" y="238243"/>
                </a:lnTo>
                <a:close/>
                <a:moveTo>
                  <a:pt x="26472" y="0"/>
                </a:moveTo>
                <a:lnTo>
                  <a:pt x="238243" y="0"/>
                </a:lnTo>
                <a:lnTo>
                  <a:pt x="205154" y="132357"/>
                </a:lnTo>
                <a:lnTo>
                  <a:pt x="59561" y="1323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0" name="椭圆 49"/>
          <p:cNvSpPr/>
          <p:nvPr/>
        </p:nvSpPr>
        <p:spPr>
          <a:xfrm>
            <a:off x="2267744" y="1964733"/>
            <a:ext cx="838452" cy="83845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pic>
        <p:nvPicPr>
          <p:cNvPr id="51" name="图片 19"/>
          <p:cNvPicPr>
            <a:picLocks noChangeAspect="1"/>
          </p:cNvPicPr>
          <p:nvPr/>
        </p:nvPicPr>
        <p:blipFill>
          <a:blip r:embed="rId3" cstate="print">
            <a:extLst>
              <a:ext uri="{28A0092B-C50C-407E-A947-70E740481C1C}">
                <a14:useLocalDpi xmlns:a14="http://schemas.microsoft.com/office/drawing/2010/main" val="0"/>
              </a:ext>
            </a:extLst>
          </a:blip>
          <a:srcRect t="5220"/>
          <a:stretch>
            <a:fillRect/>
          </a:stretch>
        </p:blipFill>
        <p:spPr bwMode="auto">
          <a:xfrm>
            <a:off x="2403416" y="2157387"/>
            <a:ext cx="564395" cy="45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椭圆 51"/>
          <p:cNvSpPr/>
          <p:nvPr/>
        </p:nvSpPr>
        <p:spPr>
          <a:xfrm>
            <a:off x="2267744" y="4293096"/>
            <a:ext cx="838452" cy="83845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3" name="任意多边形 52"/>
          <p:cNvSpPr/>
          <p:nvPr/>
        </p:nvSpPr>
        <p:spPr>
          <a:xfrm>
            <a:off x="2457684" y="4523737"/>
            <a:ext cx="458571" cy="377168"/>
          </a:xfrm>
          <a:custGeom>
            <a:avLst/>
            <a:gdLst>
              <a:gd name="connsiteX0" fmla="*/ 226044 w 267903"/>
              <a:gd name="connsiteY0" fmla="*/ 31075 h 219795"/>
              <a:gd name="connsiteX1" fmla="*/ 242835 w 267903"/>
              <a:gd name="connsiteY1" fmla="*/ 31075 h 219795"/>
              <a:gd name="connsiteX2" fmla="*/ 267903 w 267903"/>
              <a:gd name="connsiteY2" fmla="*/ 56143 h 219795"/>
              <a:gd name="connsiteX3" fmla="*/ 267903 w 267903"/>
              <a:gd name="connsiteY3" fmla="*/ 118810 h 219795"/>
              <a:gd name="connsiteX4" fmla="*/ 267903 w 267903"/>
              <a:gd name="connsiteY4" fmla="*/ 156410 h 219795"/>
              <a:gd name="connsiteX5" fmla="*/ 242835 w 267903"/>
              <a:gd name="connsiteY5" fmla="*/ 181478 h 219795"/>
              <a:gd name="connsiteX6" fmla="*/ 223253 w 267903"/>
              <a:gd name="connsiteY6" fmla="*/ 181478 h 219795"/>
              <a:gd name="connsiteX7" fmla="*/ 174775 w 267903"/>
              <a:gd name="connsiteY7" fmla="*/ 219795 h 219795"/>
              <a:gd name="connsiteX8" fmla="*/ 156277 w 267903"/>
              <a:gd name="connsiteY8" fmla="*/ 181478 h 219795"/>
              <a:gd name="connsiteX9" fmla="*/ 25068 w 267903"/>
              <a:gd name="connsiteY9" fmla="*/ 181478 h 219795"/>
              <a:gd name="connsiteX10" fmla="*/ 0 w 267903"/>
              <a:gd name="connsiteY10" fmla="*/ 156410 h 219795"/>
              <a:gd name="connsiteX11" fmla="*/ 0 w 267903"/>
              <a:gd name="connsiteY11" fmla="*/ 138206 h 219795"/>
              <a:gd name="connsiteX12" fmla="*/ 419 w 267903"/>
              <a:gd name="connsiteY12" fmla="*/ 138379 h 219795"/>
              <a:gd name="connsiteX13" fmla="*/ 202343 w 267903"/>
              <a:gd name="connsiteY13" fmla="*/ 138379 h 219795"/>
              <a:gd name="connsiteX14" fmla="*/ 226044 w 267903"/>
              <a:gd name="connsiteY14" fmla="*/ 114678 h 219795"/>
              <a:gd name="connsiteX15" fmla="*/ 19087 w 267903"/>
              <a:gd name="connsiteY15" fmla="*/ 0 h 219795"/>
              <a:gd name="connsiteX16" fmla="*/ 181703 w 267903"/>
              <a:gd name="connsiteY16" fmla="*/ 0 h 219795"/>
              <a:gd name="connsiteX17" fmla="*/ 200790 w 267903"/>
              <a:gd name="connsiteY17" fmla="*/ 19087 h 219795"/>
              <a:gd name="connsiteX18" fmla="*/ 200790 w 267903"/>
              <a:gd name="connsiteY18" fmla="*/ 95432 h 219795"/>
              <a:gd name="connsiteX19" fmla="*/ 181703 w 267903"/>
              <a:gd name="connsiteY19" fmla="*/ 114519 h 219795"/>
              <a:gd name="connsiteX20" fmla="*/ 19087 w 267903"/>
              <a:gd name="connsiteY20" fmla="*/ 114519 h 219795"/>
              <a:gd name="connsiteX21" fmla="*/ 0 w 267903"/>
              <a:gd name="connsiteY21" fmla="*/ 95432 h 219795"/>
              <a:gd name="connsiteX22" fmla="*/ 0 w 267903"/>
              <a:gd name="connsiteY22" fmla="*/ 19087 h 219795"/>
              <a:gd name="connsiteX23" fmla="*/ 19087 w 267903"/>
              <a:gd name="connsiteY23" fmla="*/ 0 h 21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7903" h="219795">
                <a:moveTo>
                  <a:pt x="226044" y="31075"/>
                </a:moveTo>
                <a:lnTo>
                  <a:pt x="242835" y="31075"/>
                </a:lnTo>
                <a:cubicBezTo>
                  <a:pt x="256680" y="31075"/>
                  <a:pt x="267903" y="42298"/>
                  <a:pt x="267903" y="56143"/>
                </a:cubicBezTo>
                <a:lnTo>
                  <a:pt x="267903" y="118810"/>
                </a:lnTo>
                <a:lnTo>
                  <a:pt x="267903" y="156410"/>
                </a:lnTo>
                <a:cubicBezTo>
                  <a:pt x="267903" y="170255"/>
                  <a:pt x="256680" y="181478"/>
                  <a:pt x="242835" y="181478"/>
                </a:cubicBezTo>
                <a:lnTo>
                  <a:pt x="223253" y="181478"/>
                </a:lnTo>
                <a:lnTo>
                  <a:pt x="174775" y="219795"/>
                </a:lnTo>
                <a:lnTo>
                  <a:pt x="156277" y="181478"/>
                </a:lnTo>
                <a:lnTo>
                  <a:pt x="25068" y="181478"/>
                </a:lnTo>
                <a:cubicBezTo>
                  <a:pt x="11223" y="181478"/>
                  <a:pt x="0" y="170255"/>
                  <a:pt x="0" y="156410"/>
                </a:cubicBezTo>
                <a:lnTo>
                  <a:pt x="0" y="138206"/>
                </a:lnTo>
                <a:lnTo>
                  <a:pt x="419" y="138379"/>
                </a:lnTo>
                <a:lnTo>
                  <a:pt x="202343" y="138379"/>
                </a:lnTo>
                <a:cubicBezTo>
                  <a:pt x="215433" y="138379"/>
                  <a:pt x="226044" y="127768"/>
                  <a:pt x="226044" y="114678"/>
                </a:cubicBezTo>
                <a:close/>
                <a:moveTo>
                  <a:pt x="19087" y="0"/>
                </a:moveTo>
                <a:lnTo>
                  <a:pt x="181703" y="0"/>
                </a:lnTo>
                <a:cubicBezTo>
                  <a:pt x="192244" y="0"/>
                  <a:pt x="200790" y="8546"/>
                  <a:pt x="200790" y="19087"/>
                </a:cubicBezTo>
                <a:lnTo>
                  <a:pt x="200790" y="95432"/>
                </a:lnTo>
                <a:cubicBezTo>
                  <a:pt x="200790" y="105973"/>
                  <a:pt x="192244" y="114519"/>
                  <a:pt x="181703" y="114519"/>
                </a:cubicBezTo>
                <a:lnTo>
                  <a:pt x="19087" y="114519"/>
                </a:lnTo>
                <a:cubicBezTo>
                  <a:pt x="8546" y="114519"/>
                  <a:pt x="0" y="105973"/>
                  <a:pt x="0" y="95432"/>
                </a:cubicBezTo>
                <a:lnTo>
                  <a:pt x="0" y="19087"/>
                </a:lnTo>
                <a:cubicBezTo>
                  <a:pt x="0" y="8546"/>
                  <a:pt x="8546" y="0"/>
                  <a:pt x="19087"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4" name="文本框 5"/>
          <p:cNvSpPr txBox="1"/>
          <p:nvPr/>
        </p:nvSpPr>
        <p:spPr>
          <a:xfrm>
            <a:off x="3419872" y="314096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55" name="文本框 5"/>
          <p:cNvSpPr txBox="1"/>
          <p:nvPr/>
        </p:nvSpPr>
        <p:spPr>
          <a:xfrm>
            <a:off x="3419872" y="4365104"/>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cxnSp>
        <p:nvCxnSpPr>
          <p:cNvPr id="17" name="直接连接符 16"/>
          <p:cNvCxnSpPr/>
          <p:nvPr/>
        </p:nvCxnSpPr>
        <p:spPr>
          <a:xfrm>
            <a:off x="3312432" y="1964733"/>
            <a:ext cx="0" cy="333647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45125"/>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Scale>
                                      <p:cBhvr>
                                        <p:cTn id="35"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8"/>
                                        </p:tgtEl>
                                        <p:attrNameLst>
                                          <p:attrName>ppt_x</p:attrName>
                                          <p:attrName>ppt_y</p:attrName>
                                        </p:attrNameLst>
                                      </p:cBhvr>
                                    </p:animMotion>
                                    <p:animEffect transition="in" filter="fad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heel(1)">
                                      <p:cBhvr>
                                        <p:cTn id="42" dur="20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1000" fill="hold"/>
                                        <p:tgtEl>
                                          <p:spTgt spid="51"/>
                                        </p:tgtEl>
                                        <p:attrNameLst>
                                          <p:attrName>ppt_w</p:attrName>
                                        </p:attrNameLst>
                                      </p:cBhvr>
                                      <p:tavLst>
                                        <p:tav tm="0">
                                          <p:val>
                                            <p:fltVal val="0"/>
                                          </p:val>
                                        </p:tav>
                                        <p:tav tm="100000">
                                          <p:val>
                                            <p:strVal val="#ppt_w"/>
                                          </p:val>
                                        </p:tav>
                                      </p:tavLst>
                                    </p:anim>
                                    <p:anim calcmode="lin" valueType="num">
                                      <p:cBhvr>
                                        <p:cTn id="48" dur="1000" fill="hold"/>
                                        <p:tgtEl>
                                          <p:spTgt spid="51"/>
                                        </p:tgtEl>
                                        <p:attrNameLst>
                                          <p:attrName>ppt_h</p:attrName>
                                        </p:attrNameLst>
                                      </p:cBhvr>
                                      <p:tavLst>
                                        <p:tav tm="0">
                                          <p:val>
                                            <p:fltVal val="0"/>
                                          </p:val>
                                        </p:tav>
                                        <p:tav tm="100000">
                                          <p:val>
                                            <p:strVal val="#ppt_h"/>
                                          </p:val>
                                        </p:tav>
                                      </p:tavLst>
                                    </p:anim>
                                    <p:anim calcmode="lin" valueType="num">
                                      <p:cBhvr>
                                        <p:cTn id="49" dur="1000" fill="hold"/>
                                        <p:tgtEl>
                                          <p:spTgt spid="51"/>
                                        </p:tgtEl>
                                        <p:attrNameLst>
                                          <p:attrName>style.rotation</p:attrName>
                                        </p:attrNameLst>
                                      </p:cBhvr>
                                      <p:tavLst>
                                        <p:tav tm="0">
                                          <p:val>
                                            <p:fltVal val="90"/>
                                          </p:val>
                                        </p:tav>
                                        <p:tav tm="100000">
                                          <p:val>
                                            <p:fltVal val="0"/>
                                          </p:val>
                                        </p:tav>
                                      </p:tavLst>
                                    </p:anim>
                                    <p:animEffect transition="in" filter="fade">
                                      <p:cBhvr>
                                        <p:cTn id="50" dur="10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heel(1)">
                                      <p:cBhvr>
                                        <p:cTn id="65" dur="20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p:cTn id="70" dur="1000" fill="hold"/>
                                        <p:tgtEl>
                                          <p:spTgt spid="49"/>
                                        </p:tgtEl>
                                        <p:attrNameLst>
                                          <p:attrName>ppt_w</p:attrName>
                                        </p:attrNameLst>
                                      </p:cBhvr>
                                      <p:tavLst>
                                        <p:tav tm="0">
                                          <p:val>
                                            <p:fltVal val="0"/>
                                          </p:val>
                                        </p:tav>
                                        <p:tav tm="100000">
                                          <p:val>
                                            <p:strVal val="#ppt_w"/>
                                          </p:val>
                                        </p:tav>
                                      </p:tavLst>
                                    </p:anim>
                                    <p:anim calcmode="lin" valueType="num">
                                      <p:cBhvr>
                                        <p:cTn id="71" dur="1000" fill="hold"/>
                                        <p:tgtEl>
                                          <p:spTgt spid="49"/>
                                        </p:tgtEl>
                                        <p:attrNameLst>
                                          <p:attrName>ppt_h</p:attrName>
                                        </p:attrNameLst>
                                      </p:cBhvr>
                                      <p:tavLst>
                                        <p:tav tm="0">
                                          <p:val>
                                            <p:fltVal val="0"/>
                                          </p:val>
                                        </p:tav>
                                        <p:tav tm="100000">
                                          <p:val>
                                            <p:strVal val="#ppt_h"/>
                                          </p:val>
                                        </p:tav>
                                      </p:tavLst>
                                    </p:anim>
                                    <p:anim calcmode="lin" valueType="num">
                                      <p:cBhvr>
                                        <p:cTn id="72" dur="1000" fill="hold"/>
                                        <p:tgtEl>
                                          <p:spTgt spid="49"/>
                                        </p:tgtEl>
                                        <p:attrNameLst>
                                          <p:attrName>style.rotation</p:attrName>
                                        </p:attrNameLst>
                                      </p:cBhvr>
                                      <p:tavLst>
                                        <p:tav tm="0">
                                          <p:val>
                                            <p:fltVal val="90"/>
                                          </p:val>
                                        </p:tav>
                                        <p:tav tm="100000">
                                          <p:val>
                                            <p:fltVal val="0"/>
                                          </p:val>
                                        </p:tav>
                                      </p:tavLst>
                                    </p:anim>
                                    <p:animEffect transition="in" filter="fade">
                                      <p:cBhvr>
                                        <p:cTn id="73" dur="10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wipe(left)">
                                      <p:cBhvr>
                                        <p:cTn id="78" dur="500"/>
                                        <p:tgtEl>
                                          <p:spTgt spid="54"/>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heel(1)">
                                      <p:cBhvr>
                                        <p:cTn id="83" dur="2000"/>
                                        <p:tgtEl>
                                          <p:spTgt spid="52"/>
                                        </p:tgtEl>
                                      </p:cBhvr>
                                    </p:animEffect>
                                  </p:childTnLst>
                                </p:cTn>
                              </p:par>
                            </p:childTnLst>
                          </p:cTn>
                        </p:par>
                      </p:childTnLst>
                    </p:cTn>
                  </p:par>
                  <p:par>
                    <p:cTn id="84" fill="hold">
                      <p:stCondLst>
                        <p:cond delay="indefinite"/>
                      </p:stCondLst>
                      <p:childTnLst>
                        <p:par>
                          <p:cTn id="85" fill="hold">
                            <p:stCondLst>
                              <p:cond delay="0"/>
                            </p:stCondLst>
                            <p:childTnLst>
                              <p:par>
                                <p:cTn id="86" presetID="31" presetClass="entr" presetSubtype="0" fill="hold" grpId="0" nodeType="clickEffect">
                                  <p:stCondLst>
                                    <p:cond delay="0"/>
                                  </p:stCondLst>
                                  <p:childTnLst>
                                    <p:set>
                                      <p:cBhvr>
                                        <p:cTn id="87" dur="1" fill="hold">
                                          <p:stCondLst>
                                            <p:cond delay="0"/>
                                          </p:stCondLst>
                                        </p:cTn>
                                        <p:tgtEl>
                                          <p:spTgt spid="53"/>
                                        </p:tgtEl>
                                        <p:attrNameLst>
                                          <p:attrName>style.visibility</p:attrName>
                                        </p:attrNameLst>
                                      </p:cBhvr>
                                      <p:to>
                                        <p:strVal val="visible"/>
                                      </p:to>
                                    </p:set>
                                    <p:anim calcmode="lin" valueType="num">
                                      <p:cBhvr>
                                        <p:cTn id="88" dur="1000" fill="hold"/>
                                        <p:tgtEl>
                                          <p:spTgt spid="53"/>
                                        </p:tgtEl>
                                        <p:attrNameLst>
                                          <p:attrName>ppt_w</p:attrName>
                                        </p:attrNameLst>
                                      </p:cBhvr>
                                      <p:tavLst>
                                        <p:tav tm="0">
                                          <p:val>
                                            <p:fltVal val="0"/>
                                          </p:val>
                                        </p:tav>
                                        <p:tav tm="100000">
                                          <p:val>
                                            <p:strVal val="#ppt_w"/>
                                          </p:val>
                                        </p:tav>
                                      </p:tavLst>
                                    </p:anim>
                                    <p:anim calcmode="lin" valueType="num">
                                      <p:cBhvr>
                                        <p:cTn id="89" dur="1000" fill="hold"/>
                                        <p:tgtEl>
                                          <p:spTgt spid="53"/>
                                        </p:tgtEl>
                                        <p:attrNameLst>
                                          <p:attrName>ppt_h</p:attrName>
                                        </p:attrNameLst>
                                      </p:cBhvr>
                                      <p:tavLst>
                                        <p:tav tm="0">
                                          <p:val>
                                            <p:fltVal val="0"/>
                                          </p:val>
                                        </p:tav>
                                        <p:tav tm="100000">
                                          <p:val>
                                            <p:strVal val="#ppt_h"/>
                                          </p:val>
                                        </p:tav>
                                      </p:tavLst>
                                    </p:anim>
                                    <p:anim calcmode="lin" valueType="num">
                                      <p:cBhvr>
                                        <p:cTn id="90" dur="1000" fill="hold"/>
                                        <p:tgtEl>
                                          <p:spTgt spid="53"/>
                                        </p:tgtEl>
                                        <p:attrNameLst>
                                          <p:attrName>style.rotation</p:attrName>
                                        </p:attrNameLst>
                                      </p:cBhvr>
                                      <p:tavLst>
                                        <p:tav tm="0">
                                          <p:val>
                                            <p:fltVal val="90"/>
                                          </p:val>
                                        </p:tav>
                                        <p:tav tm="100000">
                                          <p:val>
                                            <p:fltVal val="0"/>
                                          </p:val>
                                        </p:tav>
                                      </p:tavLst>
                                    </p:anim>
                                    <p:animEffect transition="in" filter="fade">
                                      <p:cBhvr>
                                        <p:cTn id="91" dur="10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left)">
                                      <p:cBhvr>
                                        <p:cTn id="9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p:bldP spid="46" grpId="0" animBg="1"/>
      <p:bldP spid="49" grpId="0" animBg="1"/>
      <p:bldP spid="50" grpId="0" animBg="1"/>
      <p:bldP spid="52" grpId="0" animBg="1"/>
      <p:bldP spid="53" grpId="0" animBg="1"/>
      <p:bldP spid="54" grpId="0"/>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210588"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亮点和不足</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82253" y="1923688"/>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894621" y="1916832"/>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斜纹 8"/>
          <p:cNvSpPr/>
          <p:nvPr/>
        </p:nvSpPr>
        <p:spPr>
          <a:xfrm>
            <a:off x="1582253" y="1923688"/>
            <a:ext cx="1228072" cy="1073264"/>
          </a:xfrm>
          <a:prstGeom prst="diagStrip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斜纹 26"/>
          <p:cNvSpPr/>
          <p:nvPr/>
        </p:nvSpPr>
        <p:spPr>
          <a:xfrm>
            <a:off x="4893302" y="1924272"/>
            <a:ext cx="1228072" cy="1073264"/>
          </a:xfrm>
          <a:prstGeom prst="diagStrip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圆角矩形 27"/>
          <p:cNvSpPr/>
          <p:nvPr/>
        </p:nvSpPr>
        <p:spPr>
          <a:xfrm>
            <a:off x="2027709" y="2293433"/>
            <a:ext cx="850006" cy="632769"/>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333282" y="2277706"/>
            <a:ext cx="850006" cy="63276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pic>
        <p:nvPicPr>
          <p:cNvPr id="34" name="Picture 2" descr="F:\未标题-1.png"/>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183496" y="2143364"/>
            <a:ext cx="955811" cy="95581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F:\22222222222.png"/>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7704" y="2204864"/>
            <a:ext cx="955811" cy="9558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984814" y="3433207"/>
            <a:ext cx="2371162" cy="2516073"/>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292080" y="3389798"/>
            <a:ext cx="2371162" cy="2631490"/>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987824" y="2883043"/>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300192" y="2889512"/>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3837" y="2575937"/>
            <a:ext cx="492443"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亮点</a:t>
            </a:r>
          </a:p>
        </p:txBody>
      </p:sp>
      <p:sp>
        <p:nvSpPr>
          <p:cNvPr id="30" name="TextBox 29"/>
          <p:cNvSpPr txBox="1"/>
          <p:nvPr/>
        </p:nvSpPr>
        <p:spPr>
          <a:xfrm>
            <a:off x="6479925" y="2600336"/>
            <a:ext cx="492443"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不足</a:t>
            </a:r>
          </a:p>
        </p:txBody>
      </p:sp>
    </p:spTree>
    <p:extLst>
      <p:ext uri="{BB962C8B-B14F-4D97-AF65-F5344CB8AC3E}">
        <p14:creationId xmlns:p14="http://schemas.microsoft.com/office/powerpoint/2010/main" val="126051952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750"/>
                                        <p:tgtEl>
                                          <p:spTgt spid="8"/>
                                        </p:tgtEl>
                                      </p:cBhvr>
                                    </p:animEffect>
                                    <p:anim calcmode="lin" valueType="num">
                                      <p:cBhvr>
                                        <p:cTn id="13" dur="1750" fill="hold"/>
                                        <p:tgtEl>
                                          <p:spTgt spid="8"/>
                                        </p:tgtEl>
                                        <p:attrNameLst>
                                          <p:attrName>ppt_x</p:attrName>
                                        </p:attrNameLst>
                                      </p:cBhvr>
                                      <p:tavLst>
                                        <p:tav tm="0">
                                          <p:val>
                                            <p:strVal val="#ppt_x"/>
                                          </p:val>
                                        </p:tav>
                                        <p:tav tm="100000">
                                          <p:val>
                                            <p:strVal val="#ppt_x"/>
                                          </p:val>
                                        </p:tav>
                                      </p:tavLst>
                                    </p:anim>
                                    <p:anim calcmode="lin" valueType="num">
                                      <p:cBhvr>
                                        <p:cTn id="14" dur="175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750"/>
                                        <p:tgtEl>
                                          <p:spTgt spid="12"/>
                                        </p:tgtEl>
                                      </p:cBhvr>
                                    </p:animEffect>
                                    <p:anim calcmode="lin" valueType="num">
                                      <p:cBhvr>
                                        <p:cTn id="23" dur="1750" fill="hold"/>
                                        <p:tgtEl>
                                          <p:spTgt spid="12"/>
                                        </p:tgtEl>
                                        <p:attrNameLst>
                                          <p:attrName>ppt_x</p:attrName>
                                        </p:attrNameLst>
                                      </p:cBhvr>
                                      <p:tavLst>
                                        <p:tav tm="0">
                                          <p:val>
                                            <p:strVal val="#ppt_x"/>
                                          </p:val>
                                        </p:tav>
                                        <p:tav tm="100000">
                                          <p:val>
                                            <p:strVal val="#ppt_x"/>
                                          </p:val>
                                        </p:tav>
                                      </p:tavLst>
                                    </p:anim>
                                    <p:anim calcmode="lin" valueType="num">
                                      <p:cBhvr>
                                        <p:cTn id="24" dur="1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3"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arn(inVertical)">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arn(inVertical)">
                                      <p:cBhvr>
                                        <p:cTn id="45" dur="500"/>
                                        <p:tgtEl>
                                          <p:spTgt spid="9"/>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arn(inVertical)">
                                      <p:cBhvr>
                                        <p:cTn id="48" dur="500"/>
                                        <p:tgtEl>
                                          <p:spTgt spid="28"/>
                                        </p:tgtEl>
                                      </p:cBhvr>
                                    </p:animEffect>
                                  </p:childTnLst>
                                </p:cTn>
                              </p:par>
                              <p:par>
                                <p:cTn id="49" presetID="16" presetClass="entr" presetSubtype="21"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randombar(horizontal)">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arn(inVertical)">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arn(inVertical)">
                                      <p:cBhvr>
                                        <p:cTn id="79" dur="500"/>
                                        <p:tgtEl>
                                          <p:spTgt spid="29"/>
                                        </p:tgtEl>
                                      </p:cBhvr>
                                    </p:animEffect>
                                  </p:childTnLst>
                                </p:cTn>
                              </p:par>
                              <p:par>
                                <p:cTn id="80" presetID="16" presetClass="entr" presetSubtype="21" fill="hold"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arn(inVertical)">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500"/>
                                        <p:tgtEl>
                                          <p:spTgt spid="30"/>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randombar(horizontal)">
                                      <p:cBhvr>
                                        <p:cTn id="9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25" grpId="0" animBg="1"/>
      <p:bldP spid="9" grpId="0" animBg="1"/>
      <p:bldP spid="27" grpId="0" animBg="1"/>
      <p:bldP spid="28" grpId="0" animBg="1"/>
      <p:bldP spid="29" grpId="0" animBg="1"/>
      <p:bldP spid="15" grpId="0"/>
      <p:bldP spid="39" grpId="0"/>
      <p:bldP spid="26"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50626"/>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3905726" y="1556267"/>
            <a:ext cx="4867038" cy="769441"/>
          </a:xfrm>
          <a:prstGeom prst="rect">
            <a:avLst/>
          </a:prstGeom>
          <a:noFill/>
        </p:spPr>
        <p:txBody>
          <a:bodyPr wrap="none" rtlCol="0">
            <a:spAutoFit/>
          </a:bodyPr>
          <a:lstStyle/>
          <a:p>
            <a:r>
              <a:rPr lang="zh-CN" altLang="en-US" sz="4400" b="1" dirty="0">
                <a:latin typeface="微软雅黑" panose="020B0503020204020204" pitchFamily="34" charset="-122"/>
                <a:ea typeface="微软雅黑" panose="020B0503020204020204" pitchFamily="34" charset="-122"/>
              </a:rPr>
              <a:t>演示完毕 谢谢收看</a:t>
            </a:r>
          </a:p>
        </p:txBody>
      </p:sp>
      <p:cxnSp>
        <p:nvCxnSpPr>
          <p:cNvPr id="179" name="直接连接符 178"/>
          <p:cNvCxnSpPr/>
          <p:nvPr/>
        </p:nvCxnSpPr>
        <p:spPr>
          <a:xfrm>
            <a:off x="3891228" y="1538504"/>
            <a:ext cx="4549522"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3903705" y="2402600"/>
            <a:ext cx="4564610"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58" name="Group 47"/>
          <p:cNvGrpSpPr/>
          <p:nvPr/>
        </p:nvGrpSpPr>
        <p:grpSpPr>
          <a:xfrm>
            <a:off x="6835589" y="1124744"/>
            <a:ext cx="369581" cy="378383"/>
            <a:chOff x="3707904" y="1338582"/>
            <a:chExt cx="587140" cy="587140"/>
          </a:xfrm>
          <a:solidFill>
            <a:schemeClr val="bg2">
              <a:lumMod val="10000"/>
            </a:schemeClr>
          </a:solidFill>
        </p:grpSpPr>
        <p:sp>
          <p:nvSpPr>
            <p:cNvPr id="159"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0"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1" name="Group 48"/>
          <p:cNvGrpSpPr/>
          <p:nvPr/>
        </p:nvGrpSpPr>
        <p:grpSpPr>
          <a:xfrm>
            <a:off x="7236568" y="1124744"/>
            <a:ext cx="369581" cy="378383"/>
            <a:chOff x="5607375" y="3562825"/>
            <a:chExt cx="587140" cy="587140"/>
          </a:xfrm>
          <a:solidFill>
            <a:schemeClr val="bg2">
              <a:lumMod val="10000"/>
            </a:schemeClr>
          </a:solidFill>
        </p:grpSpPr>
        <p:sp>
          <p:nvSpPr>
            <p:cNvPr id="162"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3"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4" name="Group 49"/>
          <p:cNvGrpSpPr/>
          <p:nvPr/>
        </p:nvGrpSpPr>
        <p:grpSpPr>
          <a:xfrm>
            <a:off x="7637546" y="1124744"/>
            <a:ext cx="369581" cy="378383"/>
            <a:chOff x="6665323" y="3562825"/>
            <a:chExt cx="587140" cy="587140"/>
          </a:xfrm>
          <a:solidFill>
            <a:schemeClr val="bg2">
              <a:lumMod val="10000"/>
            </a:schemeClr>
          </a:solidFill>
        </p:grpSpPr>
        <p:sp>
          <p:nvSpPr>
            <p:cNvPr id="165"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6"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7" name="Group 50"/>
          <p:cNvGrpSpPr/>
          <p:nvPr/>
        </p:nvGrpSpPr>
        <p:grpSpPr>
          <a:xfrm>
            <a:off x="8038526" y="1124744"/>
            <a:ext cx="369581" cy="378383"/>
            <a:chOff x="7740352" y="3562825"/>
            <a:chExt cx="587140" cy="587140"/>
          </a:xfrm>
          <a:solidFill>
            <a:schemeClr val="bg2">
              <a:lumMod val="10000"/>
            </a:schemeClr>
          </a:solidFill>
        </p:grpSpPr>
        <p:sp>
          <p:nvSpPr>
            <p:cNvPr id="168"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9"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76" name="TextBox 175"/>
          <p:cNvSpPr txBox="1"/>
          <p:nvPr/>
        </p:nvSpPr>
        <p:spPr>
          <a:xfrm>
            <a:off x="4823456" y="2420888"/>
            <a:ext cx="3153427" cy="415498"/>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   答辩人：清风</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指导老师：素材</a:t>
            </a:r>
          </a:p>
        </p:txBody>
      </p:sp>
      <p:sp>
        <p:nvSpPr>
          <p:cNvPr id="188" name="TextBox 187"/>
          <p:cNvSpPr txBox="1"/>
          <p:nvPr/>
        </p:nvSpPr>
        <p:spPr>
          <a:xfrm>
            <a:off x="4447667" y="1052736"/>
            <a:ext cx="2262158" cy="458908"/>
          </a:xfrm>
          <a:prstGeom prst="rect">
            <a:avLst/>
          </a:prstGeom>
          <a:noFill/>
        </p:spPr>
        <p:txBody>
          <a:bodyPr wrap="none" rtlCol="0">
            <a:spAutoFit/>
          </a:bodyPr>
          <a:lstStyle/>
          <a:p>
            <a:pPr>
              <a:lnSpc>
                <a:spcPct val="150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北京大学某某科学院</a:t>
            </a:r>
          </a:p>
        </p:txBody>
      </p:sp>
      <p:sp>
        <p:nvSpPr>
          <p:cNvPr id="26" name="矩形 25"/>
          <p:cNvSpPr/>
          <p:nvPr/>
        </p:nvSpPr>
        <p:spPr>
          <a:xfrm>
            <a:off x="8676456" y="1124743"/>
            <a:ext cx="864096" cy="1629549"/>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21592"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071628"/>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103219"/>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117179"/>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523639" y="4853261"/>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657940" y="4947459"/>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326005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3225002"/>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31866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391510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3266188"/>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319282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392124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389148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379680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3217837"/>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005064"/>
            <a:ext cx="937463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460876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460876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481714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484873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486269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084237"/>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115828"/>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129788"/>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4615029"/>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4579975"/>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454166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527008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4621161"/>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454779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527621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524645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515177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4778864"/>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4590846"/>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458658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462384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455745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52788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4585698"/>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461906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180512" y="458401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454569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52741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462519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455182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52802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4694150"/>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4637609" y="2502153"/>
            <a:ext cx="339813" cy="252140"/>
            <a:chOff x="360363" y="1304925"/>
            <a:chExt cx="1235075" cy="1008063"/>
          </a:xfrm>
        </p:grpSpPr>
        <p:sp>
          <p:nvSpPr>
            <p:cNvPr id="112" name="AutoShape 211"/>
            <p:cNvSpPr>
              <a:spLocks noChangeArrowheads="1"/>
            </p:cNvSpPr>
            <p:nvPr/>
          </p:nvSpPr>
          <p:spPr bwMode="auto">
            <a:xfrm>
              <a:off x="360363" y="1304925"/>
              <a:ext cx="1235075" cy="1008063"/>
            </a:xfrm>
            <a:prstGeom prst="roundRect">
              <a:avLst>
                <a:gd name="adj" fmla="val 16667"/>
              </a:avLst>
            </a:prstGeom>
            <a:solidFill>
              <a:schemeClr val="accent1"/>
            </a:solidFill>
            <a:ln w="28575">
              <a:solidFill>
                <a:schemeClr val="tx1"/>
              </a:solidFill>
              <a:round/>
              <a:headEnd/>
              <a:tailEnd/>
            </a:ln>
            <a:effectLst>
              <a:outerShdw dist="71842" dir="2700000" algn="ctr" rotWithShape="0">
                <a:schemeClr val="bg2"/>
              </a:outerShdw>
            </a:effectLst>
          </p:spPr>
          <p:txBody>
            <a:bodyPr wrap="none" anchor="ctr"/>
            <a:lstStyle/>
            <a:p>
              <a:endParaRPr lang="zh-CN" altLang="en-US"/>
            </a:p>
          </p:txBody>
        </p:sp>
        <p:grpSp>
          <p:nvGrpSpPr>
            <p:cNvPr id="113" name="Group 234"/>
            <p:cNvGrpSpPr>
              <a:grpSpLocks/>
            </p:cNvGrpSpPr>
            <p:nvPr/>
          </p:nvGrpSpPr>
          <p:grpSpPr bwMode="auto">
            <a:xfrm rot="18397318">
              <a:off x="696913" y="1433513"/>
              <a:ext cx="555625" cy="752475"/>
              <a:chOff x="476" y="2704"/>
              <a:chExt cx="771" cy="1225"/>
            </a:xfrm>
          </p:grpSpPr>
          <p:sp>
            <p:nvSpPr>
              <p:cNvPr id="114" name="AutoShape 235"/>
              <p:cNvSpPr>
                <a:spLocks noChangeArrowheads="1"/>
              </p:cNvSpPr>
              <p:nvPr/>
            </p:nvSpPr>
            <p:spPr bwMode="auto">
              <a:xfrm>
                <a:off x="476" y="2795"/>
                <a:ext cx="771" cy="1134"/>
              </a:xfrm>
              <a:prstGeom prst="roundRect">
                <a:avLst>
                  <a:gd name="adj" fmla="val 16667"/>
                </a:avLst>
              </a:prstGeom>
              <a:solidFill>
                <a:schemeClr val="bg1"/>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nchor="ctr"/>
              <a:lstStyle/>
              <a:p>
                <a:endParaRPr lang="zh-CN" altLang="en-US"/>
              </a:p>
            </p:txBody>
          </p:sp>
          <p:sp>
            <p:nvSpPr>
              <p:cNvPr id="115" name="AutoShape 236"/>
              <p:cNvSpPr>
                <a:spLocks noChangeArrowheads="1"/>
              </p:cNvSpPr>
              <p:nvPr/>
            </p:nvSpPr>
            <p:spPr bwMode="auto">
              <a:xfrm>
                <a:off x="680" y="2704"/>
                <a:ext cx="363" cy="182"/>
              </a:xfrm>
              <a:prstGeom prst="roundRect">
                <a:avLst>
                  <a:gd name="adj" fmla="val 16667"/>
                </a:avLst>
              </a:prstGeom>
              <a:solidFill>
                <a:schemeClr val="tx1"/>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nchor="ctr"/>
              <a:lstStyle/>
              <a:p>
                <a:endParaRPr lang="zh-CN" altLang="en-US"/>
              </a:p>
            </p:txBody>
          </p:sp>
        </p:grpSp>
      </p:grpSp>
      <p:grpSp>
        <p:nvGrpSpPr>
          <p:cNvPr id="7" name="组合 6"/>
          <p:cNvGrpSpPr/>
          <p:nvPr/>
        </p:nvGrpSpPr>
        <p:grpSpPr>
          <a:xfrm>
            <a:off x="6235109" y="2515711"/>
            <a:ext cx="281107" cy="229438"/>
            <a:chOff x="2084638" y="1769108"/>
            <a:chExt cx="1235075" cy="1008063"/>
          </a:xfrm>
        </p:grpSpPr>
        <p:sp>
          <p:nvSpPr>
            <p:cNvPr id="130" name="AutoShape 383"/>
            <p:cNvSpPr>
              <a:spLocks noChangeArrowheads="1"/>
            </p:cNvSpPr>
            <p:nvPr/>
          </p:nvSpPr>
          <p:spPr bwMode="auto">
            <a:xfrm>
              <a:off x="2084638" y="1769108"/>
              <a:ext cx="1235075" cy="1008063"/>
            </a:xfrm>
            <a:prstGeom prst="roundRect">
              <a:avLst>
                <a:gd name="adj" fmla="val 16667"/>
              </a:avLst>
            </a:prstGeom>
            <a:solidFill>
              <a:schemeClr val="accent1"/>
            </a:solidFill>
            <a:ln w="28575">
              <a:solidFill>
                <a:schemeClr val="tx1"/>
              </a:solidFill>
              <a:round/>
              <a:headEnd/>
              <a:tailEnd/>
            </a:ln>
            <a:effectLst>
              <a:outerShdw dist="71842" dir="2700000" algn="ctr" rotWithShape="0">
                <a:schemeClr val="bg2"/>
              </a:outerShdw>
            </a:effectLst>
          </p:spPr>
          <p:txBody>
            <a:bodyPr wrap="none" anchor="ctr"/>
            <a:lstStyle/>
            <a:p>
              <a:endParaRPr lang="zh-CN" altLang="en-US"/>
            </a:p>
          </p:txBody>
        </p:sp>
        <p:sp>
          <p:nvSpPr>
            <p:cNvPr id="131" name="Rectangle 663"/>
            <p:cNvSpPr>
              <a:spLocks noChangeArrowheads="1"/>
            </p:cNvSpPr>
            <p:nvPr/>
          </p:nvSpPr>
          <p:spPr bwMode="auto">
            <a:xfrm>
              <a:off x="27275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Rectangle 664"/>
            <p:cNvSpPr>
              <a:spLocks noChangeArrowheads="1"/>
            </p:cNvSpPr>
            <p:nvPr/>
          </p:nvSpPr>
          <p:spPr bwMode="auto">
            <a:xfrm>
              <a:off x="24100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Rectangle 659"/>
            <p:cNvSpPr>
              <a:spLocks noChangeArrowheads="1"/>
            </p:cNvSpPr>
            <p:nvPr/>
          </p:nvSpPr>
          <p:spPr bwMode="auto">
            <a:xfrm>
              <a:off x="2202113" y="2183446"/>
              <a:ext cx="179387"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Rectangle 660"/>
            <p:cNvSpPr>
              <a:spLocks noChangeArrowheads="1"/>
            </p:cNvSpPr>
            <p:nvPr/>
          </p:nvSpPr>
          <p:spPr bwMode="auto">
            <a:xfrm rot="732808">
              <a:off x="30323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Rectangle 661"/>
            <p:cNvSpPr>
              <a:spLocks noChangeArrowheads="1"/>
            </p:cNvSpPr>
            <p:nvPr/>
          </p:nvSpPr>
          <p:spPr bwMode="auto">
            <a:xfrm>
              <a:off x="2735513" y="2183446"/>
              <a:ext cx="179387"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Rectangle 662"/>
            <p:cNvSpPr>
              <a:spLocks noChangeArrowheads="1"/>
            </p:cNvSpPr>
            <p:nvPr/>
          </p:nvSpPr>
          <p:spPr bwMode="auto">
            <a:xfrm>
              <a:off x="2418013" y="2183446"/>
              <a:ext cx="180975"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Rectangle 658"/>
            <p:cNvSpPr>
              <a:spLocks noChangeArrowheads="1"/>
            </p:cNvSpPr>
            <p:nvPr/>
          </p:nvSpPr>
          <p:spPr bwMode="auto">
            <a:xfrm>
              <a:off x="2333875" y="2081846"/>
              <a:ext cx="652463" cy="3825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250990047"/>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Scale>
                                      <p:cBhvr>
                                        <p:cTn id="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6"/>
                                        </p:tgtEl>
                                        <p:attrNameLst>
                                          <p:attrName>ppt_x</p:attrName>
                                          <p:attrName>ppt_y</p:attrName>
                                        </p:attrNameLst>
                                      </p:cBhvr>
                                    </p:animMotion>
                                    <p:animEffect transition="in" filter="fade">
                                      <p:cBhvr>
                                        <p:cTn id="9" dur="1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67"/>
                                        </p:tgtEl>
                                        <p:attrNameLst>
                                          <p:attrName>style.visibility</p:attrName>
                                        </p:attrNameLst>
                                      </p:cBhvr>
                                      <p:to>
                                        <p:strVal val="visible"/>
                                      </p:to>
                                    </p:set>
                                    <p:animEffect transition="in" filter="randombar(horizontal)">
                                      <p:cBhvr>
                                        <p:cTn id="14" dur="500"/>
                                        <p:tgtEl>
                                          <p:spTgt spid="16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64"/>
                                        </p:tgtEl>
                                        <p:attrNameLst>
                                          <p:attrName>style.visibility</p:attrName>
                                        </p:attrNameLst>
                                      </p:cBhvr>
                                      <p:to>
                                        <p:strVal val="visible"/>
                                      </p:to>
                                    </p:set>
                                    <p:animEffect transition="in" filter="randombar(horizontal)">
                                      <p:cBhvr>
                                        <p:cTn id="19" dur="500"/>
                                        <p:tgtEl>
                                          <p:spTgt spid="16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randombar(horizontal)">
                                      <p:cBhvr>
                                        <p:cTn id="24" dur="500"/>
                                        <p:tgtEl>
                                          <p:spTgt spid="161"/>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58"/>
                                        </p:tgtEl>
                                        <p:attrNameLst>
                                          <p:attrName>style.visibility</p:attrName>
                                        </p:attrNameLst>
                                      </p:cBhvr>
                                      <p:to>
                                        <p:strVal val="visible"/>
                                      </p:to>
                                    </p:set>
                                    <p:animEffect transition="in" filter="randombar(horizontal)">
                                      <p:cBhvr>
                                        <p:cTn id="29" dur="500"/>
                                        <p:tgtEl>
                                          <p:spTgt spid="15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wipe(right)">
                                      <p:cBhvr>
                                        <p:cTn id="34" dur="500"/>
                                        <p:tgtEl>
                                          <p:spTgt spid="18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84"/>
                                        </p:tgtEl>
                                        <p:attrNameLst>
                                          <p:attrName>style.visibility</p:attrName>
                                        </p:attrNameLst>
                                      </p:cBhvr>
                                      <p:to>
                                        <p:strVal val="visible"/>
                                      </p:to>
                                    </p:set>
                                    <p:animEffect transition="in" filter="wipe(right)">
                                      <p:cBhvr>
                                        <p:cTn id="39" dur="500"/>
                                        <p:tgtEl>
                                          <p:spTgt spid="184"/>
                                        </p:tgtEl>
                                      </p:cBhvr>
                                    </p:animEffect>
                                  </p:childTnLst>
                                </p:cTn>
                              </p:par>
                              <p:par>
                                <p:cTn id="40" presetID="22" presetClass="entr" presetSubtype="2" fill="hold" nodeType="withEffect">
                                  <p:stCondLst>
                                    <p:cond delay="0"/>
                                  </p:stCondLst>
                                  <p:childTnLst>
                                    <p:set>
                                      <p:cBhvr>
                                        <p:cTn id="41" dur="1" fill="hold">
                                          <p:stCondLst>
                                            <p:cond delay="0"/>
                                          </p:stCondLst>
                                        </p:cTn>
                                        <p:tgtEl>
                                          <p:spTgt spid="179"/>
                                        </p:tgtEl>
                                        <p:attrNameLst>
                                          <p:attrName>style.visibility</p:attrName>
                                        </p:attrNameLst>
                                      </p:cBhvr>
                                      <p:to>
                                        <p:strVal val="visible"/>
                                      </p:to>
                                    </p:set>
                                    <p:animEffect transition="in" filter="wipe(right)">
                                      <p:cBhvr>
                                        <p:cTn id="42" dur="500"/>
                                        <p:tgtEl>
                                          <p:spTgt spid="179"/>
                                        </p:tgtEl>
                                      </p:cBhvr>
                                    </p:animEffect>
                                  </p:childTnLst>
                                </p:cTn>
                              </p:par>
                            </p:childTnLst>
                          </p:cTn>
                        </p:par>
                      </p:childTnLst>
                    </p:cTn>
                  </p:par>
                  <p:par>
                    <p:cTn id="43" fill="hold">
                      <p:stCondLst>
                        <p:cond delay="indefinite"/>
                      </p:stCondLst>
                      <p:childTnLst>
                        <p:par>
                          <p:cTn id="44" fill="hold">
                            <p:stCondLst>
                              <p:cond delay="0"/>
                            </p:stCondLst>
                            <p:childTnLst>
                              <p:par>
                                <p:cTn id="45" presetID="41" presetClass="entr" presetSubtype="0" fill="hold" grpId="0" nodeType="clickEffect">
                                  <p:stCondLst>
                                    <p:cond delay="0"/>
                                  </p:stCondLst>
                                  <p:iterate type="lt">
                                    <p:tmPct val="10000"/>
                                  </p:iterate>
                                  <p:childTnLst>
                                    <p:set>
                                      <p:cBhvr>
                                        <p:cTn id="46" dur="1" fill="hold">
                                          <p:stCondLst>
                                            <p:cond delay="0"/>
                                          </p:stCondLst>
                                        </p:cTn>
                                        <p:tgtEl>
                                          <p:spTgt spid="177"/>
                                        </p:tgtEl>
                                        <p:attrNameLst>
                                          <p:attrName>style.visibility</p:attrName>
                                        </p:attrNameLst>
                                      </p:cBhvr>
                                      <p:to>
                                        <p:strVal val="visible"/>
                                      </p:to>
                                    </p:set>
                                    <p:anim calcmode="lin" valueType="num">
                                      <p:cBhvr>
                                        <p:cTn id="47" dur="1500" fill="hold"/>
                                        <p:tgtEl>
                                          <p:spTgt spid="177"/>
                                        </p:tgtEl>
                                        <p:attrNameLst>
                                          <p:attrName>ppt_x</p:attrName>
                                        </p:attrNameLst>
                                      </p:cBhvr>
                                      <p:tavLst>
                                        <p:tav tm="0">
                                          <p:val>
                                            <p:strVal val="#ppt_x"/>
                                          </p:val>
                                        </p:tav>
                                        <p:tav tm="50000">
                                          <p:val>
                                            <p:strVal val="#ppt_x+.1"/>
                                          </p:val>
                                        </p:tav>
                                        <p:tav tm="100000">
                                          <p:val>
                                            <p:strVal val="#ppt_x"/>
                                          </p:val>
                                        </p:tav>
                                      </p:tavLst>
                                    </p:anim>
                                    <p:anim calcmode="lin" valueType="num">
                                      <p:cBhvr>
                                        <p:cTn id="48" dur="1500" fill="hold"/>
                                        <p:tgtEl>
                                          <p:spTgt spid="177"/>
                                        </p:tgtEl>
                                        <p:attrNameLst>
                                          <p:attrName>ppt_y</p:attrName>
                                        </p:attrNameLst>
                                      </p:cBhvr>
                                      <p:tavLst>
                                        <p:tav tm="0">
                                          <p:val>
                                            <p:strVal val="#ppt_y"/>
                                          </p:val>
                                        </p:tav>
                                        <p:tav tm="100000">
                                          <p:val>
                                            <p:strVal val="#ppt_y"/>
                                          </p:val>
                                        </p:tav>
                                      </p:tavLst>
                                    </p:anim>
                                    <p:anim calcmode="lin" valueType="num">
                                      <p:cBhvr>
                                        <p:cTn id="49" dur="1500" fill="hold"/>
                                        <p:tgtEl>
                                          <p:spTgt spid="177"/>
                                        </p:tgtEl>
                                        <p:attrNameLst>
                                          <p:attrName>ppt_h</p:attrName>
                                        </p:attrNameLst>
                                      </p:cBhvr>
                                      <p:tavLst>
                                        <p:tav tm="0">
                                          <p:val>
                                            <p:strVal val="#ppt_h/10"/>
                                          </p:val>
                                        </p:tav>
                                        <p:tav tm="50000">
                                          <p:val>
                                            <p:strVal val="#ppt_h+.01"/>
                                          </p:val>
                                        </p:tav>
                                        <p:tav tm="100000">
                                          <p:val>
                                            <p:strVal val="#ppt_h"/>
                                          </p:val>
                                        </p:tav>
                                      </p:tavLst>
                                    </p:anim>
                                    <p:anim calcmode="lin" valueType="num">
                                      <p:cBhvr>
                                        <p:cTn id="50" dur="1500" fill="hold"/>
                                        <p:tgtEl>
                                          <p:spTgt spid="177"/>
                                        </p:tgtEl>
                                        <p:attrNameLst>
                                          <p:attrName>ppt_w</p:attrName>
                                        </p:attrNameLst>
                                      </p:cBhvr>
                                      <p:tavLst>
                                        <p:tav tm="0">
                                          <p:val>
                                            <p:strVal val="#ppt_w/10"/>
                                          </p:val>
                                        </p:tav>
                                        <p:tav tm="50000">
                                          <p:val>
                                            <p:strVal val="#ppt_w+.01"/>
                                          </p:val>
                                        </p:tav>
                                        <p:tav tm="100000">
                                          <p:val>
                                            <p:strVal val="#ppt_w"/>
                                          </p:val>
                                        </p:tav>
                                      </p:tavLst>
                                    </p:anim>
                                    <p:animEffect transition="in" filter="fade">
                                      <p:cBhvr>
                                        <p:cTn id="51" dur="1500" tmFilter="0,0; .5, 1; 1, 1"/>
                                        <p:tgtEl>
                                          <p:spTgt spid="177"/>
                                        </p:tgtEl>
                                      </p:cBhvr>
                                    </p:animEffect>
                                  </p:childTnLst>
                                </p:cTn>
                              </p:par>
                              <p:par>
                                <p:cTn id="52" presetID="22" presetClass="entr" presetSubtype="8"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125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down)">
                                      <p:cBhvr>
                                        <p:cTn id="62" dur="500"/>
                                        <p:tgtEl>
                                          <p:spTgt spid="2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500"/>
                                        <p:tgtEl>
                                          <p:spTgt spid="2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down)">
                                      <p:cBhvr>
                                        <p:cTn id="68" dur="500"/>
                                        <p:tgtEl>
                                          <p:spTgt spid="3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down)">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wipe(down)">
                                      <p:cBhvr>
                                        <p:cTn id="85" dur="500"/>
                                        <p:tgtEl>
                                          <p:spTgt spid="55"/>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wipe(down)">
                                      <p:cBhvr>
                                        <p:cTn id="88" dur="500"/>
                                        <p:tgtEl>
                                          <p:spTgt spid="5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down)">
                                      <p:cBhvr>
                                        <p:cTn id="91" dur="500"/>
                                        <p:tgtEl>
                                          <p:spTgt spid="57"/>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wipe(down)">
                                      <p:cBhvr>
                                        <p:cTn id="94" dur="500"/>
                                        <p:tgtEl>
                                          <p:spTgt spid="58"/>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wipe(down)">
                                      <p:cBhvr>
                                        <p:cTn id="97" dur="500"/>
                                        <p:tgtEl>
                                          <p:spTgt spid="5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wipe(down)">
                                      <p:cBhvr>
                                        <p:cTn id="100" dur="500"/>
                                        <p:tgtEl>
                                          <p:spTgt spid="6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wipe(down)">
                                      <p:cBhvr>
                                        <p:cTn id="103" dur="500"/>
                                        <p:tgtEl>
                                          <p:spTgt spid="6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500"/>
                                        <p:tgtEl>
                                          <p:spTgt spid="62"/>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animEffect transition="in" filter="wipe(down)">
                                      <p:cBhvr>
                                        <p:cTn id="109" dur="500"/>
                                        <p:tgtEl>
                                          <p:spTgt spid="7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wipe(down)">
                                      <p:cBhvr>
                                        <p:cTn id="112" dur="1250"/>
                                        <p:tgtEl>
                                          <p:spTgt spid="72"/>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wipe(down)">
                                      <p:cBhvr>
                                        <p:cTn id="115" dur="500"/>
                                        <p:tgtEl>
                                          <p:spTgt spid="73"/>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wipe(down)">
                                      <p:cBhvr>
                                        <p:cTn id="118" dur="500"/>
                                        <p:tgtEl>
                                          <p:spTgt spid="74"/>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wipe(down)">
                                      <p:cBhvr>
                                        <p:cTn id="121" dur="500"/>
                                        <p:tgtEl>
                                          <p:spTgt spid="75"/>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wipe(down)">
                                      <p:cBhvr>
                                        <p:cTn id="124" dur="500"/>
                                        <p:tgtEl>
                                          <p:spTgt spid="76"/>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wipe(down)">
                                      <p:cBhvr>
                                        <p:cTn id="127" dur="500"/>
                                        <p:tgtEl>
                                          <p:spTgt spid="77"/>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78"/>
                                        </p:tgtEl>
                                        <p:attrNameLst>
                                          <p:attrName>style.visibility</p:attrName>
                                        </p:attrNameLst>
                                      </p:cBhvr>
                                      <p:to>
                                        <p:strVal val="visible"/>
                                      </p:to>
                                    </p:set>
                                    <p:animEffect transition="in" filter="wipe(down)">
                                      <p:cBhvr>
                                        <p:cTn id="130" dur="500"/>
                                        <p:tgtEl>
                                          <p:spTgt spid="78"/>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79"/>
                                        </p:tgtEl>
                                        <p:attrNameLst>
                                          <p:attrName>style.visibility</p:attrName>
                                        </p:attrNameLst>
                                      </p:cBhvr>
                                      <p:to>
                                        <p:strVal val="visible"/>
                                      </p:to>
                                    </p:set>
                                    <p:animEffect transition="in" filter="wipe(down)">
                                      <p:cBhvr>
                                        <p:cTn id="133" dur="500"/>
                                        <p:tgtEl>
                                          <p:spTgt spid="7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80"/>
                                        </p:tgtEl>
                                        <p:attrNameLst>
                                          <p:attrName>style.visibility</p:attrName>
                                        </p:attrNameLst>
                                      </p:cBhvr>
                                      <p:to>
                                        <p:strVal val="visible"/>
                                      </p:to>
                                    </p:set>
                                    <p:animEffect transition="in" filter="wipe(down)">
                                      <p:cBhvr>
                                        <p:cTn id="136" dur="500"/>
                                        <p:tgtEl>
                                          <p:spTgt spid="80"/>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81"/>
                                        </p:tgtEl>
                                        <p:attrNameLst>
                                          <p:attrName>style.visibility</p:attrName>
                                        </p:attrNameLst>
                                      </p:cBhvr>
                                      <p:to>
                                        <p:strVal val="visible"/>
                                      </p:to>
                                    </p:set>
                                    <p:animEffect transition="in" filter="wipe(down)">
                                      <p:cBhvr>
                                        <p:cTn id="139" dur="750"/>
                                        <p:tgtEl>
                                          <p:spTgt spid="81"/>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wipe(down)">
                                      <p:cBhvr>
                                        <p:cTn id="142" dur="750"/>
                                        <p:tgtEl>
                                          <p:spTgt spid="82"/>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wipe(down)">
                                      <p:cBhvr>
                                        <p:cTn id="145" dur="750"/>
                                        <p:tgtEl>
                                          <p:spTgt spid="83"/>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84"/>
                                        </p:tgtEl>
                                        <p:attrNameLst>
                                          <p:attrName>style.visibility</p:attrName>
                                        </p:attrNameLst>
                                      </p:cBhvr>
                                      <p:to>
                                        <p:strVal val="visible"/>
                                      </p:to>
                                    </p:set>
                                    <p:animEffect transition="in" filter="wipe(down)">
                                      <p:cBhvr>
                                        <p:cTn id="148" dur="750"/>
                                        <p:tgtEl>
                                          <p:spTgt spid="84"/>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86"/>
                                        </p:tgtEl>
                                        <p:attrNameLst>
                                          <p:attrName>style.visibility</p:attrName>
                                        </p:attrNameLst>
                                      </p:cBhvr>
                                      <p:to>
                                        <p:strVal val="visible"/>
                                      </p:to>
                                    </p:set>
                                    <p:animEffect transition="in" filter="wipe(down)">
                                      <p:cBhvr>
                                        <p:cTn id="151" dur="750"/>
                                        <p:tgtEl>
                                          <p:spTgt spid="86"/>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87"/>
                                        </p:tgtEl>
                                        <p:attrNameLst>
                                          <p:attrName>style.visibility</p:attrName>
                                        </p:attrNameLst>
                                      </p:cBhvr>
                                      <p:to>
                                        <p:strVal val="visible"/>
                                      </p:to>
                                    </p:set>
                                    <p:animEffect transition="in" filter="wipe(down)">
                                      <p:cBhvr>
                                        <p:cTn id="154" dur="750"/>
                                        <p:tgtEl>
                                          <p:spTgt spid="87"/>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88"/>
                                        </p:tgtEl>
                                        <p:attrNameLst>
                                          <p:attrName>style.visibility</p:attrName>
                                        </p:attrNameLst>
                                      </p:cBhvr>
                                      <p:to>
                                        <p:strVal val="visible"/>
                                      </p:to>
                                    </p:set>
                                    <p:animEffect transition="in" filter="wipe(down)">
                                      <p:cBhvr>
                                        <p:cTn id="157" dur="750"/>
                                        <p:tgtEl>
                                          <p:spTgt spid="88"/>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95"/>
                                        </p:tgtEl>
                                        <p:attrNameLst>
                                          <p:attrName>style.visibility</p:attrName>
                                        </p:attrNameLst>
                                      </p:cBhvr>
                                      <p:to>
                                        <p:strVal val="visible"/>
                                      </p:to>
                                    </p:set>
                                    <p:animEffect transition="in" filter="wipe(down)">
                                      <p:cBhvr>
                                        <p:cTn id="160" dur="750"/>
                                        <p:tgtEl>
                                          <p:spTgt spid="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102"/>
                                        </p:tgtEl>
                                        <p:attrNameLst>
                                          <p:attrName>style.visibility</p:attrName>
                                        </p:attrNameLst>
                                      </p:cBhvr>
                                      <p:to>
                                        <p:strVal val="visible"/>
                                      </p:to>
                                    </p:set>
                                    <p:animEffect transition="in" filter="wipe(down)">
                                      <p:cBhvr>
                                        <p:cTn id="163" dur="750"/>
                                        <p:tgtEl>
                                          <p:spTgt spid="102"/>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103"/>
                                        </p:tgtEl>
                                        <p:attrNameLst>
                                          <p:attrName>style.visibility</p:attrName>
                                        </p:attrNameLst>
                                      </p:cBhvr>
                                      <p:to>
                                        <p:strVal val="visible"/>
                                      </p:to>
                                    </p:set>
                                    <p:animEffect transition="in" filter="wipe(down)">
                                      <p:cBhvr>
                                        <p:cTn id="166" dur="750"/>
                                        <p:tgtEl>
                                          <p:spTgt spid="103"/>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104"/>
                                        </p:tgtEl>
                                        <p:attrNameLst>
                                          <p:attrName>style.visibility</p:attrName>
                                        </p:attrNameLst>
                                      </p:cBhvr>
                                      <p:to>
                                        <p:strVal val="visible"/>
                                      </p:to>
                                    </p:set>
                                    <p:animEffect transition="in" filter="wipe(down)">
                                      <p:cBhvr>
                                        <p:cTn id="169" dur="750"/>
                                        <p:tgtEl>
                                          <p:spTgt spid="104"/>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105"/>
                                        </p:tgtEl>
                                        <p:attrNameLst>
                                          <p:attrName>style.visibility</p:attrName>
                                        </p:attrNameLst>
                                      </p:cBhvr>
                                      <p:to>
                                        <p:strVal val="visible"/>
                                      </p:to>
                                    </p:set>
                                    <p:animEffect transition="in" filter="wipe(down)">
                                      <p:cBhvr>
                                        <p:cTn id="172" dur="750"/>
                                        <p:tgtEl>
                                          <p:spTgt spid="105"/>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106"/>
                                        </p:tgtEl>
                                        <p:attrNameLst>
                                          <p:attrName>style.visibility</p:attrName>
                                        </p:attrNameLst>
                                      </p:cBhvr>
                                      <p:to>
                                        <p:strVal val="visible"/>
                                      </p:to>
                                    </p:set>
                                    <p:animEffect transition="in" filter="wipe(down)">
                                      <p:cBhvr>
                                        <p:cTn id="175" dur="750"/>
                                        <p:tgtEl>
                                          <p:spTgt spid="106"/>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107"/>
                                        </p:tgtEl>
                                        <p:attrNameLst>
                                          <p:attrName>style.visibility</p:attrName>
                                        </p:attrNameLst>
                                      </p:cBhvr>
                                      <p:to>
                                        <p:strVal val="visible"/>
                                      </p:to>
                                    </p:set>
                                    <p:animEffect transition="in" filter="wipe(down)">
                                      <p:cBhvr>
                                        <p:cTn id="178" dur="750"/>
                                        <p:tgtEl>
                                          <p:spTgt spid="107"/>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108"/>
                                        </p:tgtEl>
                                        <p:attrNameLst>
                                          <p:attrName>style.visibility</p:attrName>
                                        </p:attrNameLst>
                                      </p:cBhvr>
                                      <p:to>
                                        <p:strVal val="visible"/>
                                      </p:to>
                                    </p:set>
                                    <p:animEffect transition="in" filter="wipe(down)">
                                      <p:cBhvr>
                                        <p:cTn id="181" dur="750"/>
                                        <p:tgtEl>
                                          <p:spTgt spid="108"/>
                                        </p:tgtEl>
                                      </p:cBhvr>
                                    </p:animEffect>
                                  </p:childTnLst>
                                </p:cTn>
                              </p:par>
                              <p:par>
                                <p:cTn id="182" presetID="22" presetClass="entr" presetSubtype="4" fill="hold" nodeType="withEffect">
                                  <p:stCondLst>
                                    <p:cond delay="0"/>
                                  </p:stCondLst>
                                  <p:childTnLst>
                                    <p:set>
                                      <p:cBhvr>
                                        <p:cTn id="183" dur="1" fill="hold">
                                          <p:stCondLst>
                                            <p:cond delay="0"/>
                                          </p:stCondLst>
                                        </p:cTn>
                                        <p:tgtEl>
                                          <p:spTgt spid="4"/>
                                        </p:tgtEl>
                                        <p:attrNameLst>
                                          <p:attrName>style.visibility</p:attrName>
                                        </p:attrNameLst>
                                      </p:cBhvr>
                                      <p:to>
                                        <p:strVal val="visible"/>
                                      </p:to>
                                    </p:set>
                                    <p:animEffect transition="in" filter="wipe(down)">
                                      <p:cBhvr>
                                        <p:cTn id="184" dur="500"/>
                                        <p:tgtEl>
                                          <p:spTgt spid="4"/>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grpId="0" nodeType="clickEffect">
                                  <p:stCondLst>
                                    <p:cond delay="0"/>
                                  </p:stCondLst>
                                  <p:childTnLst>
                                    <p:set>
                                      <p:cBhvr>
                                        <p:cTn id="188" dur="1" fill="hold">
                                          <p:stCondLst>
                                            <p:cond delay="0"/>
                                          </p:stCondLst>
                                        </p:cTn>
                                        <p:tgtEl>
                                          <p:spTgt spid="44"/>
                                        </p:tgtEl>
                                        <p:attrNameLst>
                                          <p:attrName>style.visibility</p:attrName>
                                        </p:attrNameLst>
                                      </p:cBhvr>
                                      <p:to>
                                        <p:strVal val="visible"/>
                                      </p:to>
                                    </p:set>
                                    <p:animEffect transition="in" filter="wipe(down)">
                                      <p:cBhvr>
                                        <p:cTn id="189" dur="500"/>
                                        <p:tgtEl>
                                          <p:spTgt spid="44"/>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wipe(down)">
                                      <p:cBhvr>
                                        <p:cTn id="192" dur="500"/>
                                        <p:tgtEl>
                                          <p:spTgt spid="45"/>
                                        </p:tgtEl>
                                      </p:cBhvr>
                                    </p:animEffect>
                                  </p:childTnLst>
                                </p:cTn>
                              </p:par>
                              <p:par>
                                <p:cTn id="193" presetID="22" presetClass="entr" presetSubtype="4" fill="hold" grpId="0" nodeType="with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wipe(down)">
                                      <p:cBhvr>
                                        <p:cTn id="195" dur="500"/>
                                        <p:tgtEl>
                                          <p:spTgt spid="46"/>
                                        </p:tgtEl>
                                      </p:cBhvr>
                                    </p:animEffect>
                                  </p:childTnLst>
                                </p:cTn>
                              </p:par>
                              <p:par>
                                <p:cTn id="196" presetID="22" presetClass="entr" presetSubtype="4" fill="hold" grpId="0" nodeType="withEffect">
                                  <p:stCondLst>
                                    <p:cond delay="0"/>
                                  </p:stCondLst>
                                  <p:childTnLst>
                                    <p:set>
                                      <p:cBhvr>
                                        <p:cTn id="197" dur="1" fill="hold">
                                          <p:stCondLst>
                                            <p:cond delay="0"/>
                                          </p:stCondLst>
                                        </p:cTn>
                                        <p:tgtEl>
                                          <p:spTgt spid="47"/>
                                        </p:tgtEl>
                                        <p:attrNameLst>
                                          <p:attrName>style.visibility</p:attrName>
                                        </p:attrNameLst>
                                      </p:cBhvr>
                                      <p:to>
                                        <p:strVal val="visible"/>
                                      </p:to>
                                    </p:set>
                                    <p:animEffect transition="in" filter="wipe(down)">
                                      <p:cBhvr>
                                        <p:cTn id="198" dur="500"/>
                                        <p:tgtEl>
                                          <p:spTgt spid="47"/>
                                        </p:tgtEl>
                                      </p:cBhvr>
                                    </p:animEffect>
                                  </p:childTnLst>
                                </p:cTn>
                              </p:par>
                              <p:par>
                                <p:cTn id="199" presetID="22" presetClass="entr" presetSubtype="4" fill="hold" grpId="0" nodeType="withEffect">
                                  <p:stCondLst>
                                    <p:cond delay="0"/>
                                  </p:stCondLst>
                                  <p:childTnLst>
                                    <p:set>
                                      <p:cBhvr>
                                        <p:cTn id="200" dur="1" fill="hold">
                                          <p:stCondLst>
                                            <p:cond delay="0"/>
                                          </p:stCondLst>
                                        </p:cTn>
                                        <p:tgtEl>
                                          <p:spTgt spid="48"/>
                                        </p:tgtEl>
                                        <p:attrNameLst>
                                          <p:attrName>style.visibility</p:attrName>
                                        </p:attrNameLst>
                                      </p:cBhvr>
                                      <p:to>
                                        <p:strVal val="visible"/>
                                      </p:to>
                                    </p:set>
                                    <p:animEffect transition="in" filter="wipe(down)">
                                      <p:cBhvr>
                                        <p:cTn id="201" dur="500"/>
                                        <p:tgtEl>
                                          <p:spTgt spid="48"/>
                                        </p:tgtEl>
                                      </p:cBhvr>
                                    </p:animEffect>
                                  </p:childTnLst>
                                </p:cTn>
                              </p:par>
                              <p:par>
                                <p:cTn id="202" presetID="22" presetClass="entr" presetSubtype="4" fill="hold" grpId="0" nodeType="withEffect">
                                  <p:stCondLst>
                                    <p:cond delay="0"/>
                                  </p:stCondLst>
                                  <p:childTnLst>
                                    <p:set>
                                      <p:cBhvr>
                                        <p:cTn id="203" dur="1" fill="hold">
                                          <p:stCondLst>
                                            <p:cond delay="0"/>
                                          </p:stCondLst>
                                        </p:cTn>
                                        <p:tgtEl>
                                          <p:spTgt spid="49"/>
                                        </p:tgtEl>
                                        <p:attrNameLst>
                                          <p:attrName>style.visibility</p:attrName>
                                        </p:attrNameLst>
                                      </p:cBhvr>
                                      <p:to>
                                        <p:strVal val="visible"/>
                                      </p:to>
                                    </p:set>
                                    <p:animEffect transition="in" filter="wipe(down)">
                                      <p:cBhvr>
                                        <p:cTn id="204" dur="500"/>
                                        <p:tgtEl>
                                          <p:spTgt spid="49"/>
                                        </p:tgtEl>
                                      </p:cBhvr>
                                    </p:animEffect>
                                  </p:childTnLst>
                                </p:cTn>
                              </p:par>
                              <p:par>
                                <p:cTn id="205" presetID="22" presetClass="entr" presetSubtype="4"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down)">
                                      <p:cBhvr>
                                        <p:cTn id="207" dur="500"/>
                                        <p:tgtEl>
                                          <p:spTgt spid="50"/>
                                        </p:tgtEl>
                                      </p:cBhvr>
                                    </p:animEffect>
                                  </p:childTnLst>
                                </p:cTn>
                              </p:par>
                              <p:par>
                                <p:cTn id="208" presetID="22" presetClass="entr" presetSubtype="4" fill="hold" grpId="0" nodeType="withEffect">
                                  <p:stCondLst>
                                    <p:cond delay="0"/>
                                  </p:stCondLst>
                                  <p:childTnLst>
                                    <p:set>
                                      <p:cBhvr>
                                        <p:cTn id="209" dur="1" fill="hold">
                                          <p:stCondLst>
                                            <p:cond delay="0"/>
                                          </p:stCondLst>
                                        </p:cTn>
                                        <p:tgtEl>
                                          <p:spTgt spid="51"/>
                                        </p:tgtEl>
                                        <p:attrNameLst>
                                          <p:attrName>style.visibility</p:attrName>
                                        </p:attrNameLst>
                                      </p:cBhvr>
                                      <p:to>
                                        <p:strVal val="visible"/>
                                      </p:to>
                                    </p:set>
                                    <p:animEffect transition="in" filter="wipe(down)">
                                      <p:cBhvr>
                                        <p:cTn id="210" dur="500"/>
                                        <p:tgtEl>
                                          <p:spTgt spid="51"/>
                                        </p:tgtEl>
                                      </p:cBhvr>
                                    </p:animEffect>
                                  </p:childTnLst>
                                </p:cTn>
                              </p:par>
                              <p:par>
                                <p:cTn id="211" presetID="22" presetClass="entr" presetSubtype="4" fill="hold" grpId="0" nodeType="withEffect">
                                  <p:stCondLst>
                                    <p:cond delay="0"/>
                                  </p:stCondLst>
                                  <p:childTnLst>
                                    <p:set>
                                      <p:cBhvr>
                                        <p:cTn id="212" dur="1" fill="hold">
                                          <p:stCondLst>
                                            <p:cond delay="0"/>
                                          </p:stCondLst>
                                        </p:cTn>
                                        <p:tgtEl>
                                          <p:spTgt spid="52"/>
                                        </p:tgtEl>
                                        <p:attrNameLst>
                                          <p:attrName>style.visibility</p:attrName>
                                        </p:attrNameLst>
                                      </p:cBhvr>
                                      <p:to>
                                        <p:strVal val="visible"/>
                                      </p:to>
                                    </p:set>
                                    <p:animEffect transition="in" filter="wipe(down)">
                                      <p:cBhvr>
                                        <p:cTn id="213" dur="500"/>
                                        <p:tgtEl>
                                          <p:spTgt spid="52"/>
                                        </p:tgtEl>
                                      </p:cBhvr>
                                    </p:animEffect>
                                  </p:childTnLst>
                                </p:cTn>
                              </p:par>
                              <p:par>
                                <p:cTn id="214" presetID="22" presetClass="entr" presetSubtype="4" fill="hold" grpId="0" nodeType="withEffect">
                                  <p:stCondLst>
                                    <p:cond delay="0"/>
                                  </p:stCondLst>
                                  <p:childTnLst>
                                    <p:set>
                                      <p:cBhvr>
                                        <p:cTn id="215" dur="1" fill="hold">
                                          <p:stCondLst>
                                            <p:cond delay="0"/>
                                          </p:stCondLst>
                                        </p:cTn>
                                        <p:tgtEl>
                                          <p:spTgt spid="53"/>
                                        </p:tgtEl>
                                        <p:attrNameLst>
                                          <p:attrName>style.visibility</p:attrName>
                                        </p:attrNameLst>
                                      </p:cBhvr>
                                      <p:to>
                                        <p:strVal val="visible"/>
                                      </p:to>
                                    </p:set>
                                    <p:animEffect transition="in" filter="wipe(down)">
                                      <p:cBhvr>
                                        <p:cTn id="216" dur="500"/>
                                        <p:tgtEl>
                                          <p:spTgt spid="53"/>
                                        </p:tgtEl>
                                      </p:cBhvr>
                                    </p:animEffect>
                                  </p:childTnLst>
                                </p:cTn>
                              </p:par>
                            </p:childTnLst>
                          </p:cTn>
                        </p:par>
                      </p:childTnLst>
                    </p:cTn>
                  </p:par>
                  <p:par>
                    <p:cTn id="217" fill="hold">
                      <p:stCondLst>
                        <p:cond delay="indefinite"/>
                      </p:stCondLst>
                      <p:childTnLst>
                        <p:par>
                          <p:cTn id="218" fill="hold">
                            <p:stCondLst>
                              <p:cond delay="0"/>
                            </p:stCondLst>
                            <p:childTnLst>
                              <p:par>
                                <p:cTn id="219" presetID="21" presetClass="entr" presetSubtype="1" fill="hold" nodeType="clickEffect">
                                  <p:stCondLst>
                                    <p:cond delay="0"/>
                                  </p:stCondLst>
                                  <p:childTnLst>
                                    <p:set>
                                      <p:cBhvr>
                                        <p:cTn id="220" dur="1" fill="hold">
                                          <p:stCondLst>
                                            <p:cond delay="0"/>
                                          </p:stCondLst>
                                        </p:cTn>
                                        <p:tgtEl>
                                          <p:spTgt spid="40"/>
                                        </p:tgtEl>
                                        <p:attrNameLst>
                                          <p:attrName>style.visibility</p:attrName>
                                        </p:attrNameLst>
                                      </p:cBhvr>
                                      <p:to>
                                        <p:strVal val="visible"/>
                                      </p:to>
                                    </p:set>
                                    <p:animEffect transition="in" filter="wheel(1)">
                                      <p:cBhvr>
                                        <p:cTn id="221" dur="2000"/>
                                        <p:tgtEl>
                                          <p:spTgt spid="40"/>
                                        </p:tgtEl>
                                      </p:cBhvr>
                                    </p:animEffect>
                                  </p:childTnLst>
                                </p:cTn>
                              </p:par>
                              <p:par>
                                <p:cTn id="222" presetID="21" presetClass="entr" presetSubtype="1" fill="hold" grpId="0" nodeType="withEffect">
                                  <p:stCondLst>
                                    <p:cond delay="0"/>
                                  </p:stCondLst>
                                  <p:childTnLst>
                                    <p:set>
                                      <p:cBhvr>
                                        <p:cTn id="223" dur="1" fill="hold">
                                          <p:stCondLst>
                                            <p:cond delay="0"/>
                                          </p:stCondLst>
                                        </p:cTn>
                                        <p:tgtEl>
                                          <p:spTgt spid="39"/>
                                        </p:tgtEl>
                                        <p:attrNameLst>
                                          <p:attrName>style.visibility</p:attrName>
                                        </p:attrNameLst>
                                      </p:cBhvr>
                                      <p:to>
                                        <p:strVal val="visible"/>
                                      </p:to>
                                    </p:set>
                                    <p:animEffect transition="in" filter="wheel(1)">
                                      <p:cBhvr>
                                        <p:cTn id="224" dur="2000"/>
                                        <p:tgtEl>
                                          <p:spTgt spid="39"/>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4" fill="hold" nodeType="clickEffect">
                                  <p:stCondLst>
                                    <p:cond delay="0"/>
                                  </p:stCondLst>
                                  <p:childTnLst>
                                    <p:set>
                                      <p:cBhvr>
                                        <p:cTn id="228" dur="1" fill="hold">
                                          <p:stCondLst>
                                            <p:cond delay="0"/>
                                          </p:stCondLst>
                                        </p:cTn>
                                        <p:tgtEl>
                                          <p:spTgt spid="5"/>
                                        </p:tgtEl>
                                        <p:attrNameLst>
                                          <p:attrName>style.visibility</p:attrName>
                                        </p:attrNameLst>
                                      </p:cBhvr>
                                      <p:to>
                                        <p:strVal val="visible"/>
                                      </p:to>
                                    </p:set>
                                    <p:animEffect transition="in" filter="wipe(down)">
                                      <p:cBhvr>
                                        <p:cTn id="229" dur="500"/>
                                        <p:tgtEl>
                                          <p:spTgt spid="5"/>
                                        </p:tgtEl>
                                      </p:cBhvr>
                                    </p:animEffect>
                                  </p:childTnLst>
                                </p:cTn>
                              </p:par>
                              <p:par>
                                <p:cTn id="230" presetID="22" presetClass="entr" presetSubtype="4" fill="hold" nodeType="withEffect">
                                  <p:stCondLst>
                                    <p:cond delay="0"/>
                                  </p:stCondLst>
                                  <p:childTnLst>
                                    <p:set>
                                      <p:cBhvr>
                                        <p:cTn id="231" dur="1" fill="hold">
                                          <p:stCondLst>
                                            <p:cond delay="0"/>
                                          </p:stCondLst>
                                        </p:cTn>
                                        <p:tgtEl>
                                          <p:spTgt spid="7"/>
                                        </p:tgtEl>
                                        <p:attrNameLst>
                                          <p:attrName>style.visibility</p:attrName>
                                        </p:attrNameLst>
                                      </p:cBhvr>
                                      <p:to>
                                        <p:strVal val="visible"/>
                                      </p:to>
                                    </p:set>
                                    <p:animEffect transition="in" filter="wipe(down)">
                                      <p:cBhvr>
                                        <p:cTn id="232" dur="500"/>
                                        <p:tgtEl>
                                          <p:spTgt spid="7"/>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grpId="0" nodeType="clickEffect">
                                  <p:stCondLst>
                                    <p:cond delay="0"/>
                                  </p:stCondLst>
                                  <p:iterate type="lt">
                                    <p:tmPct val="0"/>
                                  </p:iterate>
                                  <p:childTnLst>
                                    <p:set>
                                      <p:cBhvr>
                                        <p:cTn id="236" dur="1" fill="hold">
                                          <p:stCondLst>
                                            <p:cond delay="0"/>
                                          </p:stCondLst>
                                        </p:cTn>
                                        <p:tgtEl>
                                          <p:spTgt spid="176"/>
                                        </p:tgtEl>
                                        <p:attrNameLst>
                                          <p:attrName>style.visibility</p:attrName>
                                        </p:attrNameLst>
                                      </p:cBhvr>
                                      <p:to>
                                        <p:strVal val="visible"/>
                                      </p:to>
                                    </p:set>
                                    <p:animEffect transition="in" filter="wipe(left)">
                                      <p:cBhvr>
                                        <p:cTn id="237" dur="500"/>
                                        <p:tgtEl>
                                          <p:spTgt spid="176"/>
                                        </p:tgtEl>
                                      </p:cBhvr>
                                    </p:animEffect>
                                  </p:childTnLst>
                                </p:cTn>
                              </p:par>
                            </p:childTnLst>
                          </p:cTn>
                        </p:par>
                      </p:childTnLst>
                    </p:cTn>
                  </p:par>
                  <p:par>
                    <p:cTn id="238" fill="hold">
                      <p:stCondLst>
                        <p:cond delay="indefinite"/>
                      </p:stCondLst>
                      <p:childTnLst>
                        <p:par>
                          <p:cTn id="239" fill="hold">
                            <p:stCondLst>
                              <p:cond delay="0"/>
                            </p:stCondLst>
                            <p:childTnLst>
                              <p:par>
                                <p:cTn id="240" presetID="34" presetClass="emph" presetSubtype="0" fill="hold" grpId="1" nodeType="clickEffect">
                                  <p:stCondLst>
                                    <p:cond delay="0"/>
                                  </p:stCondLst>
                                  <p:iterate type="lt">
                                    <p:tmPct val="10000"/>
                                  </p:iterate>
                                  <p:childTnLst>
                                    <p:animMotion origin="layout" path="M 0.0 0.0 L 0.0 -0.07213" pathEditMode="relative" ptsTypes="">
                                      <p:cBhvr>
                                        <p:cTn id="241" dur="500" accel="50000" decel="50000" autoRev="1" fill="hold">
                                          <p:stCondLst>
                                            <p:cond delay="0"/>
                                          </p:stCondLst>
                                        </p:cTn>
                                        <p:tgtEl>
                                          <p:spTgt spid="176"/>
                                        </p:tgtEl>
                                        <p:attrNameLst>
                                          <p:attrName>ppt_x</p:attrName>
                                          <p:attrName>ppt_y</p:attrName>
                                        </p:attrNameLst>
                                      </p:cBhvr>
                                    </p:animMotion>
                                    <p:animRot by="1500000">
                                      <p:cBhvr>
                                        <p:cTn id="242" dur="250" fill="hold">
                                          <p:stCondLst>
                                            <p:cond delay="0"/>
                                          </p:stCondLst>
                                        </p:cTn>
                                        <p:tgtEl>
                                          <p:spTgt spid="176"/>
                                        </p:tgtEl>
                                        <p:attrNameLst>
                                          <p:attrName>r</p:attrName>
                                        </p:attrNameLst>
                                      </p:cBhvr>
                                    </p:animRot>
                                    <p:animRot by="-1500000">
                                      <p:cBhvr>
                                        <p:cTn id="243" dur="250" fill="hold">
                                          <p:stCondLst>
                                            <p:cond delay="250"/>
                                          </p:stCondLst>
                                        </p:cTn>
                                        <p:tgtEl>
                                          <p:spTgt spid="176"/>
                                        </p:tgtEl>
                                        <p:attrNameLst>
                                          <p:attrName>r</p:attrName>
                                        </p:attrNameLst>
                                      </p:cBhvr>
                                    </p:animRot>
                                    <p:animRot by="-1500000">
                                      <p:cBhvr>
                                        <p:cTn id="244" dur="250" fill="hold">
                                          <p:stCondLst>
                                            <p:cond delay="500"/>
                                          </p:stCondLst>
                                        </p:cTn>
                                        <p:tgtEl>
                                          <p:spTgt spid="176"/>
                                        </p:tgtEl>
                                        <p:attrNameLst>
                                          <p:attrName>r</p:attrName>
                                        </p:attrNameLst>
                                      </p:cBhvr>
                                    </p:animRot>
                                    <p:animRot by="1500000">
                                      <p:cBhvr>
                                        <p:cTn id="245" dur="250" fill="hold">
                                          <p:stCondLst>
                                            <p:cond delay="750"/>
                                          </p:stCondLst>
                                        </p:cTn>
                                        <p:tgtEl>
                                          <p:spTgt spid="17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6" grpId="0"/>
      <p:bldP spid="176" grpId="1"/>
      <p:bldP spid="188" grpId="0"/>
      <p:bldP spid="26" grpId="0" animBg="1"/>
      <p:bldP spid="27" grpId="0" animBg="1"/>
      <p:bldP spid="28" grpId="0" animBg="1"/>
      <p:bldP spid="29" grpId="0" animBg="1"/>
      <p:bldP spid="30" grpId="0" animBg="1"/>
      <p:bldP spid="31" grpId="0" animBg="1"/>
      <p:bldP spid="32" grpId="0" animBg="1"/>
      <p:bldP spid="33" grpId="0" animBg="1"/>
      <p:bldP spid="34" grpId="0" animBg="1"/>
      <p:bldP spid="39"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5" grpId="0" animBg="1"/>
      <p:bldP spid="56" grpId="0" animBg="1"/>
      <p:bldP spid="57" grpId="0" animBg="1"/>
      <p:bldP spid="58" grpId="0" animBg="1"/>
      <p:bldP spid="59" grpId="0" animBg="1"/>
      <p:bldP spid="60" grpId="0" animBg="1"/>
      <p:bldP spid="61" grpId="0" animBg="1"/>
      <p:bldP spid="62"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6" grpId="0" animBg="1"/>
      <p:bldP spid="87" grpId="0" animBg="1"/>
      <p:bldP spid="88" grpId="0" animBg="1"/>
      <p:bldP spid="95" grpId="0" animBg="1"/>
      <p:bldP spid="102" grpId="0" animBg="1"/>
      <p:bldP spid="103" grpId="0" animBg="1"/>
      <p:bldP spid="104" grpId="0" animBg="1"/>
      <p:bldP spid="105" grpId="0" animBg="1"/>
      <p:bldP spid="106" grpId="0" animBg="1"/>
      <p:bldP spid="107" grpId="0" animBg="1"/>
      <p:bldP spid="10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08920"/>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04864"/>
            <a:ext cx="902811"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绪论</a:t>
            </a:r>
          </a:p>
        </p:txBody>
      </p:sp>
      <p:sp>
        <p:nvSpPr>
          <p:cNvPr id="16" name="TextBox 15"/>
          <p:cNvSpPr txBox="1"/>
          <p:nvPr/>
        </p:nvSpPr>
        <p:spPr>
          <a:xfrm>
            <a:off x="4729514" y="2763505"/>
            <a:ext cx="1787669" cy="1023742"/>
          </a:xfrm>
          <a:prstGeom prst="rect">
            <a:avLst/>
          </a:prstGeom>
          <a:noFill/>
        </p:spPr>
        <p:txBody>
          <a:bodyPr wrap="none" rtlCol="0">
            <a:spAutoFit/>
          </a:bodyPr>
          <a:lstStyle/>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选题背景和意义</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相关研究综述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相关概念介绍</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7" name="燕尾形 16"/>
          <p:cNvSpPr/>
          <p:nvPr/>
        </p:nvSpPr>
        <p:spPr>
          <a:xfrm>
            <a:off x="4101237" y="2394466"/>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9"/>
          <p:cNvGrpSpPr>
            <a:grpSpLocks noChangeAspect="1"/>
          </p:cNvGrpSpPr>
          <p:nvPr/>
        </p:nvGrpSpPr>
        <p:grpSpPr bwMode="auto">
          <a:xfrm>
            <a:off x="2600352" y="2603366"/>
            <a:ext cx="984091" cy="969650"/>
            <a:chOff x="3869" y="1065"/>
            <a:chExt cx="477" cy="470"/>
          </a:xfrm>
          <a:solidFill>
            <a:schemeClr val="tx2">
              <a:lumMod val="75000"/>
            </a:schemeClr>
          </a:solidFill>
        </p:grpSpPr>
        <p:sp>
          <p:nvSpPr>
            <p:cNvPr id="11"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0495866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圆角矩形 13"/>
          <p:cNvSpPr/>
          <p:nvPr/>
        </p:nvSpPr>
        <p:spPr>
          <a:xfrm>
            <a:off x="3789056" y="1800248"/>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44142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选题背景和意义</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580856" y="2629558"/>
            <a:ext cx="1410415" cy="141041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a:off x="3285000" y="2044490"/>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789056" y="2916586"/>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3789056" y="4039713"/>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虚尾箭头 28"/>
          <p:cNvSpPr/>
          <p:nvPr/>
        </p:nvSpPr>
        <p:spPr>
          <a:xfrm>
            <a:off x="3285000" y="3175687"/>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虚尾箭头 29"/>
          <p:cNvSpPr/>
          <p:nvPr/>
        </p:nvSpPr>
        <p:spPr>
          <a:xfrm>
            <a:off x="3285000" y="4306884"/>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8552" y="2471111"/>
            <a:ext cx="1728193" cy="1728193"/>
          </a:xfrm>
          <a:prstGeom prst="ellipse">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17" idx="7"/>
            <a:endCxn id="9" idx="1"/>
          </p:cNvCxnSpPr>
          <p:nvPr/>
        </p:nvCxnSpPr>
        <p:spPr>
          <a:xfrm flipV="1">
            <a:off x="2893657" y="2239513"/>
            <a:ext cx="391343" cy="484686"/>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5"/>
            <a:endCxn id="30" idx="1"/>
          </p:cNvCxnSpPr>
          <p:nvPr/>
        </p:nvCxnSpPr>
        <p:spPr>
          <a:xfrm>
            <a:off x="2893657" y="3946216"/>
            <a:ext cx="391343" cy="55569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50882" y="3136678"/>
            <a:ext cx="152337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背景和意义</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895526" y="2101012"/>
            <a:ext cx="1107996"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可预报性问题</a:t>
            </a:r>
          </a:p>
        </p:txBody>
      </p:sp>
      <p:sp>
        <p:nvSpPr>
          <p:cNvPr id="49" name="TextBox 48"/>
          <p:cNvSpPr txBox="1"/>
          <p:nvPr/>
        </p:nvSpPr>
        <p:spPr>
          <a:xfrm>
            <a:off x="3914819" y="320250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实际效益</a:t>
            </a:r>
          </a:p>
        </p:txBody>
      </p:sp>
      <p:sp>
        <p:nvSpPr>
          <p:cNvPr id="50" name="TextBox 49"/>
          <p:cNvSpPr txBox="1"/>
          <p:nvPr/>
        </p:nvSpPr>
        <p:spPr>
          <a:xfrm>
            <a:off x="3922784" y="4343375"/>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交叉学科</a:t>
            </a:r>
          </a:p>
        </p:txBody>
      </p:sp>
      <p:sp>
        <p:nvSpPr>
          <p:cNvPr id="51" name="TextBox 50"/>
          <p:cNvSpPr txBox="1"/>
          <p:nvPr/>
        </p:nvSpPr>
        <p:spPr>
          <a:xfrm>
            <a:off x="5003522" y="2031695"/>
            <a:ext cx="2916183" cy="461665"/>
          </a:xfrm>
          <a:prstGeom prst="rect">
            <a:avLst/>
          </a:prstGeom>
          <a:noFill/>
        </p:spPr>
        <p:txBody>
          <a:bodyPr wrap="non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ENSO</a:t>
            </a:r>
            <a:r>
              <a:rPr lang="zh-CN" altLang="en-US" sz="1200" dirty="0">
                <a:solidFill>
                  <a:schemeClr val="bg1"/>
                </a:solidFill>
                <a:latin typeface="微软雅黑" panose="020B0503020204020204" pitchFamily="34" charset="-122"/>
                <a:ea typeface="微软雅黑" panose="020B0503020204020204" pitchFamily="34" charset="-122"/>
              </a:rPr>
              <a:t>事件的可预报性研究一直是国内外</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学术界研究的热点问题。</a:t>
            </a:r>
          </a:p>
        </p:txBody>
      </p:sp>
      <p:sp>
        <p:nvSpPr>
          <p:cNvPr id="54" name="圆角矩形 53"/>
          <p:cNvSpPr/>
          <p:nvPr/>
        </p:nvSpPr>
        <p:spPr>
          <a:xfrm>
            <a:off x="4941302" y="1924186"/>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4950328" y="304888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4950328" y="417651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5031150" y="3146724"/>
            <a:ext cx="2646878" cy="46166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获得目标观测敏感区，提高预报准确</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率，</a:t>
            </a:r>
            <a:r>
              <a:rPr lang="en-US" altLang="zh-CN" sz="1200" dirty="0">
                <a:solidFill>
                  <a:schemeClr val="bg1"/>
                </a:solidFill>
                <a:latin typeface="微软雅黑" panose="020B0503020204020204" pitchFamily="34" charset="-122"/>
                <a:ea typeface="微软雅黑" panose="020B0503020204020204" pitchFamily="34" charset="-122"/>
              </a:rPr>
              <a:t>ENSO</a:t>
            </a:r>
            <a:r>
              <a:rPr lang="zh-CN" altLang="en-US" sz="1200" dirty="0">
                <a:solidFill>
                  <a:schemeClr val="bg1"/>
                </a:solidFill>
                <a:latin typeface="微软雅黑" panose="020B0503020204020204" pitchFamily="34" charset="-122"/>
                <a:ea typeface="微软雅黑" panose="020B0503020204020204" pitchFamily="34" charset="-122"/>
              </a:rPr>
              <a:t>事件。</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5076056" y="4343375"/>
            <a:ext cx="2236510"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计算机科学 </a:t>
            </a:r>
            <a:r>
              <a:rPr lang="en-US" altLang="zh-CN" sz="1200" dirty="0">
                <a:solidFill>
                  <a:schemeClr val="bg1"/>
                </a:solidFill>
                <a:latin typeface="微软雅黑" panose="020B0503020204020204" pitchFamily="34" charset="-122"/>
                <a:ea typeface="微软雅黑" panose="020B0503020204020204" pitchFamily="34" charset="-122"/>
              </a:rPr>
              <a:t>&amp;&amp;</a:t>
            </a:r>
            <a:r>
              <a:rPr lang="zh-CN" altLang="en-US" sz="1200" dirty="0">
                <a:solidFill>
                  <a:schemeClr val="bg1"/>
                </a:solidFill>
                <a:latin typeface="微软雅黑" panose="020B0503020204020204" pitchFamily="34" charset="-122"/>
                <a:ea typeface="微软雅黑" panose="020B0503020204020204" pitchFamily="34" charset="-122"/>
              </a:rPr>
              <a:t> 大气海洋科学</a:t>
            </a:r>
          </a:p>
        </p:txBody>
      </p:sp>
    </p:spTree>
    <p:extLst>
      <p:ext uri="{BB962C8B-B14F-4D97-AF65-F5344CB8AC3E}">
        <p14:creationId xmlns:p14="http://schemas.microsoft.com/office/powerpoint/2010/main" val="2836619330"/>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相关研究综述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971600" y="1566132"/>
            <a:ext cx="4016356"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初始扰动（</a:t>
            </a:r>
            <a:r>
              <a:rPr lang="en-US" altLang="zh-CN" sz="2000" dirty="0">
                <a:latin typeface="微软雅黑" panose="020B0503020204020204" pitchFamily="34" charset="-122"/>
                <a:ea typeface="微软雅黑" panose="020B0503020204020204" pitchFamily="34" charset="-122"/>
              </a:rPr>
              <a:t>Initial P</a:t>
            </a:r>
            <a:r>
              <a:rPr lang="en-US" sz="2000" dirty="0">
                <a:latin typeface="微软雅黑" panose="020B0503020204020204" pitchFamily="34" charset="-122"/>
                <a:ea typeface="微软雅黑" panose="020B0503020204020204" pitchFamily="34" charset="-122"/>
              </a:rPr>
              <a:t>erturbation</a:t>
            </a:r>
            <a:r>
              <a:rPr lang="zh-CN" altLang="en-US" sz="2000" dirty="0">
                <a:latin typeface="微软雅黑" panose="020B0503020204020204" pitchFamily="34" charset="-122"/>
                <a:ea typeface="微软雅黑" panose="020B0503020204020204" pitchFamily="34" charset="-122"/>
              </a:rPr>
              <a:t>）</a:t>
            </a:r>
          </a:p>
        </p:txBody>
      </p:sp>
      <p:sp>
        <p:nvSpPr>
          <p:cNvPr id="62" name="TextBox 61"/>
          <p:cNvSpPr txBox="1"/>
          <p:nvPr/>
        </p:nvSpPr>
        <p:spPr>
          <a:xfrm>
            <a:off x="977461" y="2924944"/>
            <a:ext cx="417293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智能算法（</a:t>
            </a:r>
            <a:r>
              <a:rPr lang="en-US" altLang="zh-CN" sz="2000" dirty="0">
                <a:latin typeface="微软雅黑" panose="020B0503020204020204" pitchFamily="34" charset="-122"/>
                <a:ea typeface="微软雅黑" panose="020B0503020204020204" pitchFamily="34" charset="-122"/>
              </a:rPr>
              <a:t>Artificial Algorithm</a:t>
            </a:r>
            <a:r>
              <a:rPr lang="zh-CN" altLang="en-US" sz="2000" dirty="0">
                <a:latin typeface="微软雅黑" panose="020B0503020204020204" pitchFamily="34" charset="-122"/>
                <a:ea typeface="微软雅黑" panose="020B0503020204020204" pitchFamily="34" charset="-122"/>
              </a:rPr>
              <a:t>）</a:t>
            </a:r>
          </a:p>
        </p:txBody>
      </p:sp>
      <p:sp>
        <p:nvSpPr>
          <p:cNvPr id="23" name="TextBox 22"/>
          <p:cNvSpPr txBox="1"/>
          <p:nvPr/>
        </p:nvSpPr>
        <p:spPr>
          <a:xfrm>
            <a:off x="1001126" y="1973960"/>
            <a:ext cx="184731" cy="415498"/>
          </a:xfrm>
          <a:prstGeom prst="rect">
            <a:avLst/>
          </a:prstGeom>
          <a:noFill/>
        </p:spPr>
        <p:txBody>
          <a:bodyPr wrap="none" rtlCol="0">
            <a:spAutoFit/>
          </a:bodyPr>
          <a:lstStyle/>
          <a:p>
            <a:endParaRPr lang="zh-CN" altLang="en-US" sz="1050" dirty="0">
              <a:latin typeface="微软雅黑" panose="020B0503020204020204" pitchFamily="34" charset="-122"/>
              <a:ea typeface="微软雅黑" panose="020B0503020204020204" pitchFamily="34" charset="-122"/>
            </a:endParaRPr>
          </a:p>
          <a:p>
            <a:endParaRPr lang="zh-CN" altLang="en-US" sz="1050" dirty="0">
              <a:latin typeface="微软雅黑" panose="020B0503020204020204" pitchFamily="34" charset="-122"/>
              <a:ea typeface="微软雅黑" panose="020B0503020204020204" pitchFamily="34" charset="-122"/>
            </a:endParaRPr>
          </a:p>
        </p:txBody>
      </p:sp>
      <p:sp>
        <p:nvSpPr>
          <p:cNvPr id="66" name="TextBox 65"/>
          <p:cNvSpPr txBox="1"/>
          <p:nvPr/>
        </p:nvSpPr>
        <p:spPr>
          <a:xfrm>
            <a:off x="2119494" y="3421811"/>
            <a:ext cx="4036682"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最优化问题的一种求解思路；</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将智能算法应用于</a:t>
            </a:r>
            <a:r>
              <a:rPr lang="en-US" altLang="zh-CN" sz="1200" dirty="0">
                <a:latin typeface="微软雅黑" panose="020B0503020204020204" pitchFamily="34" charset="-122"/>
                <a:ea typeface="微软雅黑" panose="020B0503020204020204" pitchFamily="34" charset="-122"/>
              </a:rPr>
              <a:t>CNOP</a:t>
            </a:r>
            <a:r>
              <a:rPr lang="zh-CN" altLang="en-US" sz="1200" dirty="0">
                <a:latin typeface="微软雅黑" panose="020B0503020204020204" pitchFamily="34" charset="-122"/>
                <a:ea typeface="微软雅黑" panose="020B0503020204020204" pitchFamily="34" charset="-122"/>
              </a:rPr>
              <a:t>求解（本课题组相关工作）。</a:t>
            </a:r>
            <a:endParaRPr lang="en-US" altLang="zh-CN" sz="1200" dirty="0">
              <a:latin typeface="微软雅黑" panose="020B0503020204020204" pitchFamily="34" charset="-122"/>
              <a:ea typeface="微软雅黑" panose="020B0503020204020204" pitchFamily="34" charset="-122"/>
            </a:endParaRPr>
          </a:p>
        </p:txBody>
      </p:sp>
      <p:sp>
        <p:nvSpPr>
          <p:cNvPr id="41" name="TextBox 61">
            <a:extLst>
              <a:ext uri="{FF2B5EF4-FFF2-40B4-BE49-F238E27FC236}">
                <a16:creationId xmlns:a16="http://schemas.microsoft.com/office/drawing/2014/main" id="{0BC71808-54A6-4054-83C8-D2934E8E834C}"/>
              </a:ext>
            </a:extLst>
          </p:cNvPr>
          <p:cNvSpPr txBox="1"/>
          <p:nvPr/>
        </p:nvSpPr>
        <p:spPr>
          <a:xfrm>
            <a:off x="971600" y="4365104"/>
            <a:ext cx="3521605"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气候模式（</a:t>
            </a:r>
            <a:r>
              <a:rPr lang="en-US" altLang="zh-CN" sz="2000" dirty="0">
                <a:latin typeface="微软雅黑" panose="020B0503020204020204" pitchFamily="34" charset="-122"/>
                <a:ea typeface="微软雅黑" panose="020B0503020204020204" pitchFamily="34" charset="-122"/>
              </a:rPr>
              <a:t>Climate Model</a:t>
            </a:r>
            <a:r>
              <a:rPr lang="zh-CN" altLang="en-US" sz="2000" dirty="0">
                <a:latin typeface="微软雅黑" panose="020B0503020204020204" pitchFamily="34" charset="-122"/>
                <a:ea typeface="微软雅黑" panose="020B0503020204020204" pitchFamily="34" charset="-122"/>
              </a:rPr>
              <a:t>）</a:t>
            </a:r>
          </a:p>
        </p:txBody>
      </p:sp>
      <p:sp>
        <p:nvSpPr>
          <p:cNvPr id="51" name="TextBox 65">
            <a:extLst>
              <a:ext uri="{FF2B5EF4-FFF2-40B4-BE49-F238E27FC236}">
                <a16:creationId xmlns:a16="http://schemas.microsoft.com/office/drawing/2014/main" id="{BA67980A-A26E-45C6-B6CD-D26B985B4168}"/>
              </a:ext>
            </a:extLst>
          </p:cNvPr>
          <p:cNvSpPr txBox="1"/>
          <p:nvPr/>
        </p:nvSpPr>
        <p:spPr>
          <a:xfrm>
            <a:off x="2119494" y="4870901"/>
            <a:ext cx="3127779"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对气候变化的一种数值模拟；</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各模式间相互作用，海量计算得到结果。</a:t>
            </a:r>
            <a:endParaRPr lang="en-US" altLang="zh-CN" sz="1200" dirty="0">
              <a:latin typeface="微软雅黑" panose="020B0503020204020204" pitchFamily="34" charset="-122"/>
              <a:ea typeface="微软雅黑" panose="020B0503020204020204" pitchFamily="34" charset="-122"/>
            </a:endParaRPr>
          </a:p>
        </p:txBody>
      </p:sp>
      <p:sp>
        <p:nvSpPr>
          <p:cNvPr id="54" name="TextBox 65">
            <a:extLst>
              <a:ext uri="{FF2B5EF4-FFF2-40B4-BE49-F238E27FC236}">
                <a16:creationId xmlns:a16="http://schemas.microsoft.com/office/drawing/2014/main" id="{02AE4DDF-D462-4148-BAC7-DB93F3D3DD21}"/>
              </a:ext>
            </a:extLst>
          </p:cNvPr>
          <p:cNvSpPr txBox="1"/>
          <p:nvPr/>
        </p:nvSpPr>
        <p:spPr>
          <a:xfrm>
            <a:off x="2119494" y="2077704"/>
            <a:ext cx="5737468" cy="64633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线性（奇异向量，</a:t>
            </a:r>
            <a:r>
              <a:rPr lang="en-US" altLang="zh-CN" sz="1200" dirty="0">
                <a:latin typeface="微软雅黑" panose="020B0503020204020204" pitchFamily="34" charset="-122"/>
                <a:ea typeface="微软雅黑" panose="020B0503020204020204" pitchFamily="34" charset="-122"/>
              </a:rPr>
              <a:t>SV</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-&gt;</a:t>
            </a:r>
            <a:r>
              <a:rPr lang="zh-CN" altLang="en-US" sz="1200" dirty="0">
                <a:latin typeface="微软雅黑" panose="020B0503020204020204" pitchFamily="34" charset="-122"/>
                <a:ea typeface="微软雅黑" panose="020B0503020204020204" pitchFamily="34" charset="-122"/>
              </a:rPr>
              <a:t>非线性（</a:t>
            </a:r>
            <a:r>
              <a:rPr lang="en-US" altLang="zh-CN" sz="1200" dirty="0">
                <a:latin typeface="微软雅黑" panose="020B0503020204020204" pitchFamily="34" charset="-122"/>
                <a:ea typeface="微软雅黑" panose="020B0503020204020204" pitchFamily="34" charset="-122"/>
              </a:rPr>
              <a:t>CNOP</a:t>
            </a:r>
            <a:r>
              <a:rPr lang="zh-CN" altLang="en-US" sz="1200" dirty="0">
                <a:latin typeface="微软雅黑" panose="020B0503020204020204" pitchFamily="34" charset="-122"/>
                <a:ea typeface="微软雅黑" panose="020B0503020204020204" pitchFamily="34" charset="-122"/>
              </a:rPr>
              <a:t>方法，</a:t>
            </a:r>
            <a:r>
              <a:rPr lang="en-US" altLang="zh-CN" sz="1200" dirty="0">
                <a:latin typeface="微软雅黑" panose="020B0503020204020204" pitchFamily="34" charset="-122"/>
                <a:ea typeface="微软雅黑" panose="020B0503020204020204" pitchFamily="34" charset="-122"/>
              </a:rPr>
              <a:t> 2003</a:t>
            </a:r>
            <a:r>
              <a:rPr lang="zh-CN" altLang="en-US" sz="1200" dirty="0">
                <a:latin typeface="微软雅黑" panose="020B0503020204020204" pitchFamily="34" charset="-122"/>
                <a:ea typeface="微软雅黑" panose="020B0503020204020204" pitchFamily="34" charset="-122"/>
              </a:rPr>
              <a:t>年提出，一直在发展）；</a:t>
            </a:r>
            <a:endParaRPr lang="en-US" altLang="zh-CN" sz="1200"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预报时刻具有最大非线性发展。</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434420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68476"/>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AA6D2C9-5976-422B-A661-AF060040B2E2}"/>
              </a:ext>
            </a:extLst>
          </p:cNvPr>
          <p:cNvSpPr/>
          <p:nvPr/>
        </p:nvSpPr>
        <p:spPr>
          <a:xfrm>
            <a:off x="827584" y="1752856"/>
            <a:ext cx="8136904" cy="369332"/>
          </a:xfrm>
          <a:prstGeom prst="rect">
            <a:avLst/>
          </a:prstGeom>
        </p:spPr>
        <p:txBody>
          <a:bodyPr wrap="square">
            <a:spAutoFit/>
          </a:bodyPr>
          <a:lstStyle/>
          <a:p>
            <a:r>
              <a:rPr lang="en-US" u="sng" dirty="0">
                <a:solidFill>
                  <a:srgbClr val="FF0000"/>
                </a:solidFill>
                <a:latin typeface="微软雅黑" panose="020B0503020204020204" pitchFamily="34" charset="-122"/>
                <a:ea typeface="微软雅黑" panose="020B0503020204020204" pitchFamily="34" charset="-122"/>
              </a:rPr>
              <a:t>CTS-</a:t>
            </a:r>
            <a:r>
              <a:rPr lang="en-US" u="sng" dirty="0" err="1">
                <a:solidFill>
                  <a:srgbClr val="FF0000"/>
                </a:solidFill>
                <a:latin typeface="微软雅黑" panose="020B0503020204020204" pitchFamily="34" charset="-122"/>
                <a:ea typeface="微软雅黑" panose="020B0503020204020204" pitchFamily="34" charset="-122"/>
              </a:rPr>
              <a:t>SS</a:t>
            </a:r>
            <a:r>
              <a:rPr lang="en-US" dirty="0" err="1">
                <a:latin typeface="微软雅黑" panose="020B0503020204020204" pitchFamily="34" charset="-122"/>
                <a:ea typeface="微软雅黑" panose="020B0503020204020204" pitchFamily="34" charset="-122"/>
              </a:rPr>
              <a:t>求解</a:t>
            </a:r>
            <a:r>
              <a:rPr lang="en-US" u="sng" dirty="0" err="1">
                <a:solidFill>
                  <a:srgbClr val="FF0000"/>
                </a:solidFill>
                <a:latin typeface="微软雅黑" panose="020B0503020204020204" pitchFamily="34" charset="-122"/>
                <a:ea typeface="微软雅黑" panose="020B0503020204020204" pitchFamily="34" charset="-122"/>
              </a:rPr>
              <a:t>GFDL</a:t>
            </a:r>
            <a:r>
              <a:rPr lang="en-US" u="sng" dirty="0">
                <a:solidFill>
                  <a:srgbClr val="FF0000"/>
                </a:solidFill>
                <a:latin typeface="微软雅黑" panose="020B0503020204020204" pitchFamily="34" charset="-122"/>
                <a:ea typeface="微软雅黑" panose="020B0503020204020204" pitchFamily="34" charset="-122"/>
              </a:rPr>
              <a:t> </a:t>
            </a:r>
            <a:r>
              <a:rPr lang="en-US" u="sng" dirty="0" err="1">
                <a:solidFill>
                  <a:srgbClr val="FF0000"/>
                </a:solidFill>
                <a:latin typeface="微软雅黑" panose="020B0503020204020204" pitchFamily="34" charset="-122"/>
                <a:ea typeface="微软雅黑" panose="020B0503020204020204" pitchFamily="34" charset="-122"/>
              </a:rPr>
              <a:t>CM</a:t>
            </a:r>
            <a:r>
              <a:rPr lang="en-US" dirty="0" err="1">
                <a:latin typeface="微软雅黑" panose="020B0503020204020204" pitchFamily="34" charset="-122"/>
                <a:ea typeface="微软雅黑" panose="020B0503020204020204" pitchFamily="34" charset="-122"/>
              </a:rPr>
              <a:t>模式</a:t>
            </a:r>
            <a:r>
              <a:rPr lang="en-US" u="sng" dirty="0" err="1">
                <a:solidFill>
                  <a:srgbClr val="FF0000"/>
                </a:solidFill>
                <a:latin typeface="微软雅黑" panose="020B0503020204020204" pitchFamily="34" charset="-122"/>
                <a:ea typeface="微软雅黑" panose="020B0503020204020204" pitchFamily="34" charset="-122"/>
              </a:rPr>
              <a:t>CNOP</a:t>
            </a:r>
            <a:r>
              <a:rPr lang="en-US" dirty="0" err="1">
                <a:latin typeface="微软雅黑" panose="020B0503020204020204" pitchFamily="34" charset="-122"/>
                <a:ea typeface="微软雅黑" panose="020B0503020204020204" pitchFamily="34" charset="-122"/>
              </a:rPr>
              <a:t>及其在</a:t>
            </a:r>
            <a:r>
              <a:rPr lang="en-US" u="sng" dirty="0" err="1">
                <a:solidFill>
                  <a:srgbClr val="FF0000"/>
                </a:solidFill>
                <a:latin typeface="微软雅黑" panose="020B0503020204020204" pitchFamily="34" charset="-122"/>
                <a:ea typeface="微软雅黑" panose="020B0503020204020204" pitchFamily="34" charset="-122"/>
              </a:rPr>
              <a:t>ENSO事件最快增长初始误差</a:t>
            </a:r>
            <a:r>
              <a:rPr lang="en-US" dirty="0" err="1">
                <a:latin typeface="微软雅黑" panose="020B0503020204020204" pitchFamily="34" charset="-122"/>
                <a:ea typeface="微软雅黑" panose="020B0503020204020204" pitchFamily="34" charset="-122"/>
              </a:rPr>
              <a:t>中的应用</a:t>
            </a:r>
            <a:endParaRPr lang="en-US" dirty="0"/>
          </a:p>
        </p:txBody>
      </p:sp>
      <p:sp>
        <p:nvSpPr>
          <p:cNvPr id="27" name="TextBox 7">
            <a:extLst>
              <a:ext uri="{FF2B5EF4-FFF2-40B4-BE49-F238E27FC236}">
                <a16:creationId xmlns:a16="http://schemas.microsoft.com/office/drawing/2014/main" id="{FE1C372A-1ED4-4CDC-B790-1F78510B9C62}"/>
              </a:ext>
            </a:extLst>
          </p:cNvPr>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相关概念介绍</a:t>
            </a:r>
          </a:p>
        </p:txBody>
      </p:sp>
      <p:cxnSp>
        <p:nvCxnSpPr>
          <p:cNvPr id="32" name="直接箭头连接符 31">
            <a:extLst>
              <a:ext uri="{FF2B5EF4-FFF2-40B4-BE49-F238E27FC236}">
                <a16:creationId xmlns:a16="http://schemas.microsoft.com/office/drawing/2014/main" id="{CC8EC2C4-01DD-4697-B494-A1E1A9A14F47}"/>
              </a:ext>
            </a:extLst>
          </p:cNvPr>
          <p:cNvCxnSpPr>
            <a:cxnSpLocks/>
          </p:cNvCxnSpPr>
          <p:nvPr/>
        </p:nvCxnSpPr>
        <p:spPr>
          <a:xfrm>
            <a:off x="1403648" y="2072246"/>
            <a:ext cx="0" cy="51677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3C9D9A9-4FBD-45FC-AD11-95E1F034FABF}"/>
              </a:ext>
            </a:extLst>
          </p:cNvPr>
          <p:cNvCxnSpPr>
            <a:cxnSpLocks/>
          </p:cNvCxnSpPr>
          <p:nvPr/>
        </p:nvCxnSpPr>
        <p:spPr>
          <a:xfrm>
            <a:off x="2718629" y="2082094"/>
            <a:ext cx="0" cy="264141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738DA61-C26B-44AC-9C33-7C586BAA6442}"/>
              </a:ext>
            </a:extLst>
          </p:cNvPr>
          <p:cNvCxnSpPr>
            <a:cxnSpLocks/>
          </p:cNvCxnSpPr>
          <p:nvPr/>
        </p:nvCxnSpPr>
        <p:spPr>
          <a:xfrm flipH="1">
            <a:off x="4063142" y="2072246"/>
            <a:ext cx="1" cy="9794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4FFC272-FAA7-4626-B9A0-8CFE571CB7E8}"/>
              </a:ext>
            </a:extLst>
          </p:cNvPr>
          <p:cNvCxnSpPr>
            <a:cxnSpLocks/>
          </p:cNvCxnSpPr>
          <p:nvPr/>
        </p:nvCxnSpPr>
        <p:spPr>
          <a:xfrm>
            <a:off x="6660232" y="2072246"/>
            <a:ext cx="0" cy="195895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圆角矩形 24">
            <a:extLst>
              <a:ext uri="{FF2B5EF4-FFF2-40B4-BE49-F238E27FC236}">
                <a16:creationId xmlns:a16="http://schemas.microsoft.com/office/drawing/2014/main" id="{C8729CE6-C307-42CB-9901-07527381FAB2}"/>
              </a:ext>
            </a:extLst>
          </p:cNvPr>
          <p:cNvSpPr/>
          <p:nvPr/>
        </p:nvSpPr>
        <p:spPr>
          <a:xfrm>
            <a:off x="481838" y="2661838"/>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改进的连续禁忌搜索</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用于寻优过程</a:t>
            </a:r>
            <a:r>
              <a:rPr lang="en-US" altLang="zh-CN" sz="1400" dirty="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51" name="圆角矩形 24">
            <a:extLst>
              <a:ext uri="{FF2B5EF4-FFF2-40B4-BE49-F238E27FC236}">
                <a16:creationId xmlns:a16="http://schemas.microsoft.com/office/drawing/2014/main" id="{96082CC1-8126-4D17-869D-F40976CDEF5B}"/>
              </a:ext>
            </a:extLst>
          </p:cNvPr>
          <p:cNvSpPr/>
          <p:nvPr/>
        </p:nvSpPr>
        <p:spPr>
          <a:xfrm>
            <a:off x="1796819" y="4798698"/>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气候模式，用于模拟气候态发展</a:t>
            </a:r>
          </a:p>
        </p:txBody>
      </p:sp>
      <p:sp>
        <p:nvSpPr>
          <p:cNvPr id="52" name="圆角矩形 24">
            <a:extLst>
              <a:ext uri="{FF2B5EF4-FFF2-40B4-BE49-F238E27FC236}">
                <a16:creationId xmlns:a16="http://schemas.microsoft.com/office/drawing/2014/main" id="{ED16B0DE-82E7-41D4-B044-A51EFCA392E1}"/>
              </a:ext>
            </a:extLst>
          </p:cNvPr>
          <p:cNvSpPr/>
          <p:nvPr/>
        </p:nvSpPr>
        <p:spPr>
          <a:xfrm>
            <a:off x="3141333" y="3121641"/>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条件非线性最优扰动（求解方法）</a:t>
            </a:r>
          </a:p>
        </p:txBody>
      </p:sp>
      <p:sp>
        <p:nvSpPr>
          <p:cNvPr id="53" name="圆角矩形 24">
            <a:extLst>
              <a:ext uri="{FF2B5EF4-FFF2-40B4-BE49-F238E27FC236}">
                <a16:creationId xmlns:a16="http://schemas.microsoft.com/office/drawing/2014/main" id="{03B6EDBA-56AB-45A1-9AB6-95BEDCF4F9F9}"/>
              </a:ext>
            </a:extLst>
          </p:cNvPr>
          <p:cNvSpPr/>
          <p:nvPr/>
        </p:nvSpPr>
        <p:spPr>
          <a:xfrm>
            <a:off x="5738422" y="4156782"/>
            <a:ext cx="1843619" cy="1217254"/>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微软雅黑" panose="020B0503020204020204" pitchFamily="34" charset="-122"/>
                <a:ea typeface="微软雅黑" panose="020B0503020204020204" pitchFamily="34" charset="-122"/>
              </a:rPr>
              <a:t>厄尔尼诺</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南方涛动现象（求解问题）</a:t>
            </a:r>
          </a:p>
        </p:txBody>
      </p:sp>
    </p:spTree>
    <p:extLst>
      <p:ext uri="{BB962C8B-B14F-4D97-AF65-F5344CB8AC3E}">
        <p14:creationId xmlns:p14="http://schemas.microsoft.com/office/powerpoint/2010/main" val="2829476139"/>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90072"/>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86016"/>
            <a:ext cx="2698175"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研究思路与方法</a:t>
            </a:r>
          </a:p>
        </p:txBody>
      </p:sp>
      <p:sp>
        <p:nvSpPr>
          <p:cNvPr id="16" name="TextBox 15"/>
          <p:cNvSpPr txBox="1"/>
          <p:nvPr/>
        </p:nvSpPr>
        <p:spPr>
          <a:xfrm>
            <a:off x="4729514" y="2844657"/>
            <a:ext cx="1787669" cy="1023742"/>
          </a:xfrm>
          <a:prstGeom prst="rect">
            <a:avLst/>
          </a:prstGeom>
          <a:noFill/>
        </p:spPr>
        <p:txBody>
          <a:bodyPr wrap="none" rtlCol="0">
            <a:spAutoFit/>
          </a:bodyPr>
          <a:lstStyle/>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研究思路</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求解过程</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研究方案可行性</a:t>
            </a:r>
          </a:p>
        </p:txBody>
      </p:sp>
      <p:sp>
        <p:nvSpPr>
          <p:cNvPr id="17" name="燕尾形 16"/>
          <p:cNvSpPr/>
          <p:nvPr/>
        </p:nvSpPr>
        <p:spPr>
          <a:xfrm>
            <a:off x="4101237" y="2475618"/>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1" name="图片 10"/>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56448" y="2598056"/>
            <a:ext cx="1025055" cy="1050028"/>
          </a:xfrm>
          <a:prstGeom prst="rect">
            <a:avLst/>
          </a:prstGeom>
        </p:spPr>
      </p:pic>
    </p:spTree>
    <p:extLst>
      <p:ext uri="{BB962C8B-B14F-4D97-AF65-F5344CB8AC3E}">
        <p14:creationId xmlns:p14="http://schemas.microsoft.com/office/powerpoint/2010/main" val="307242490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研究思路一</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6"/>
          <p:cNvSpPr txBox="1"/>
          <p:nvPr/>
        </p:nvSpPr>
        <p:spPr>
          <a:xfrm>
            <a:off x="1475656" y="2893388"/>
            <a:ext cx="1554824"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45" name="TextBox 49"/>
          <p:cNvSpPr txBox="1">
            <a:spLocks noChangeArrowheads="1"/>
          </p:cNvSpPr>
          <p:nvPr/>
        </p:nvSpPr>
        <p:spPr bwMode="auto">
          <a:xfrm>
            <a:off x="1833158" y="3145050"/>
            <a:ext cx="1554823"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r"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r" eaLnBrk="1" hangingPunct="1"/>
            <a:r>
              <a:rPr lang="zh-CN" altLang="en-US" sz="1200" dirty="0">
                <a:solidFill>
                  <a:srgbClr val="909090"/>
                </a:solidFill>
                <a:latin typeface="微软雅黑" pitchFamily="34" charset="-122"/>
              </a:rPr>
              <a:t>点击添加内容点击添加内容</a:t>
            </a:r>
          </a:p>
        </p:txBody>
      </p:sp>
      <p:cxnSp>
        <p:nvCxnSpPr>
          <p:cNvPr id="46" name="肘形连接符 21"/>
          <p:cNvCxnSpPr>
            <a:cxnSpLocks noChangeShapeType="1"/>
          </p:cNvCxnSpPr>
          <p:nvPr/>
        </p:nvCxnSpPr>
        <p:spPr bwMode="auto">
          <a:xfrm rot="10800000">
            <a:off x="2228778" y="4408575"/>
            <a:ext cx="1896330" cy="243839"/>
          </a:xfrm>
          <a:prstGeom prst="bentConnector3">
            <a:avLst>
              <a:gd name="adj1" fmla="val 33894"/>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47" name="Puzzle3"/>
          <p:cNvSpPr>
            <a:spLocks noEditPoints="1" noChangeArrowheads="1"/>
          </p:cNvSpPr>
          <p:nvPr/>
        </p:nvSpPr>
        <p:spPr bwMode="auto">
          <a:xfrm>
            <a:off x="4751225" y="2258366"/>
            <a:ext cx="974964" cy="1348282"/>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tx2">
              <a:lumMod val="50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8" name="Puzzle2"/>
          <p:cNvSpPr>
            <a:spLocks noEditPoints="1" noChangeArrowheads="1"/>
          </p:cNvSpPr>
          <p:nvPr/>
        </p:nvSpPr>
        <p:spPr bwMode="auto">
          <a:xfrm>
            <a:off x="4456613" y="3240238"/>
            <a:ext cx="1555547" cy="122831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chemeClr val="tx2">
              <a:lumMod val="75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9" name="Puzzle4"/>
          <p:cNvSpPr>
            <a:spLocks noEditPoints="1" noChangeArrowheads="1"/>
          </p:cNvSpPr>
          <p:nvPr/>
        </p:nvSpPr>
        <p:spPr bwMode="auto">
          <a:xfrm>
            <a:off x="3830115" y="3225895"/>
            <a:ext cx="937955" cy="1568649"/>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chemeClr val="tx2">
              <a:lumMod val="75000"/>
              <a:alpha val="78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0" name="Puzzle1"/>
          <p:cNvSpPr>
            <a:spLocks noEditPoints="1" noChangeArrowheads="1"/>
          </p:cNvSpPr>
          <p:nvPr/>
        </p:nvSpPr>
        <p:spPr bwMode="auto">
          <a:xfrm>
            <a:off x="3495822" y="2666501"/>
            <a:ext cx="1574052" cy="93493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chemeClr val="tx2">
              <a:lumMod val="60000"/>
              <a:lumOff val="40000"/>
              <a:alpha val="42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cxnSp>
        <p:nvCxnSpPr>
          <p:cNvPr id="51" name="肘形连接符 27"/>
          <p:cNvCxnSpPr>
            <a:cxnSpLocks noChangeShapeType="1"/>
          </p:cNvCxnSpPr>
          <p:nvPr/>
        </p:nvCxnSpPr>
        <p:spPr bwMode="auto">
          <a:xfrm>
            <a:off x="5265071" y="2433095"/>
            <a:ext cx="1946835" cy="233406"/>
          </a:xfrm>
          <a:prstGeom prst="bentConnector3">
            <a:avLst>
              <a:gd name="adj1" fmla="val 34458"/>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53" name="TextBox 14"/>
          <p:cNvSpPr txBox="1">
            <a:spLocks noChangeArrowheads="1"/>
          </p:cNvSpPr>
          <p:nvPr/>
        </p:nvSpPr>
        <p:spPr bwMode="auto">
          <a:xfrm>
            <a:off x="5954099" y="2679541"/>
            <a:ext cx="1554822" cy="37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a:solidFill>
                  <a:srgbClr val="909090"/>
                </a:solidFill>
                <a:latin typeface="微软雅黑" pitchFamily="34" charset="-122"/>
              </a:rPr>
              <a:t>点击添加内容点击添加内容</a:t>
            </a:r>
            <a:endParaRPr lang="en-US" altLang="zh-CN" sz="1200">
              <a:solidFill>
                <a:srgbClr val="909090"/>
              </a:solidFill>
              <a:latin typeface="微软雅黑" pitchFamily="34" charset="-122"/>
            </a:endParaRPr>
          </a:p>
          <a:p>
            <a:pPr algn="just" eaLnBrk="1" hangingPunct="1"/>
            <a:r>
              <a:rPr lang="zh-CN" altLang="en-US" sz="1200">
                <a:solidFill>
                  <a:srgbClr val="909090"/>
                </a:solidFill>
                <a:latin typeface="微软雅黑" pitchFamily="34" charset="-122"/>
              </a:rPr>
              <a:t>点击添加内容点击添加内容</a:t>
            </a:r>
          </a:p>
        </p:txBody>
      </p:sp>
      <p:sp>
        <p:nvSpPr>
          <p:cNvPr id="55" name="TextBox 34"/>
          <p:cNvSpPr txBox="1">
            <a:spLocks noChangeArrowheads="1"/>
          </p:cNvSpPr>
          <p:nvPr/>
        </p:nvSpPr>
        <p:spPr bwMode="auto">
          <a:xfrm>
            <a:off x="1919737" y="4365104"/>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r"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r" eaLnBrk="1" hangingPunct="1"/>
            <a:r>
              <a:rPr lang="zh-CN" altLang="en-US" sz="1200" dirty="0">
                <a:solidFill>
                  <a:srgbClr val="909090"/>
                </a:solidFill>
                <a:latin typeface="微软雅黑" pitchFamily="34" charset="-122"/>
              </a:rPr>
              <a:t>点击添加内容点击添加内容</a:t>
            </a:r>
          </a:p>
        </p:txBody>
      </p:sp>
      <p:sp>
        <p:nvSpPr>
          <p:cNvPr id="57" name="TextBox 36"/>
          <p:cNvSpPr txBox="1">
            <a:spLocks noChangeArrowheads="1"/>
          </p:cNvSpPr>
          <p:nvPr/>
        </p:nvSpPr>
        <p:spPr bwMode="auto">
          <a:xfrm>
            <a:off x="5963719" y="4104756"/>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just" eaLnBrk="1" hangingPunct="1"/>
            <a:r>
              <a:rPr lang="zh-CN" altLang="en-US" sz="1200" dirty="0">
                <a:solidFill>
                  <a:srgbClr val="909090"/>
                </a:solidFill>
                <a:latin typeface="微软雅黑" pitchFamily="34" charset="-122"/>
              </a:rPr>
              <a:t>点击添加内容点击添加内容</a:t>
            </a:r>
          </a:p>
        </p:txBody>
      </p:sp>
      <p:cxnSp>
        <p:nvCxnSpPr>
          <p:cNvPr id="58" name="直接连接符 34"/>
          <p:cNvCxnSpPr>
            <a:cxnSpLocks noChangeShapeType="1"/>
            <a:stCxn id="48" idx="4"/>
          </p:cNvCxnSpPr>
          <p:nvPr/>
        </p:nvCxnSpPr>
        <p:spPr bwMode="auto">
          <a:xfrm>
            <a:off x="6012160" y="4097957"/>
            <a:ext cx="1138036" cy="279"/>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cxnSp>
        <p:nvCxnSpPr>
          <p:cNvPr id="59" name="直接连接符 35"/>
          <p:cNvCxnSpPr>
            <a:cxnSpLocks noChangeShapeType="1"/>
          </p:cNvCxnSpPr>
          <p:nvPr/>
        </p:nvCxnSpPr>
        <p:spPr bwMode="auto">
          <a:xfrm>
            <a:off x="2138591" y="3134619"/>
            <a:ext cx="1267427" cy="0"/>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sp>
        <p:nvSpPr>
          <p:cNvPr id="60" name="TextBox 46"/>
          <p:cNvSpPr txBox="1"/>
          <p:nvPr/>
        </p:nvSpPr>
        <p:spPr>
          <a:xfrm>
            <a:off x="5910331" y="2430486"/>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61" name="TextBox 46"/>
          <p:cNvSpPr txBox="1"/>
          <p:nvPr/>
        </p:nvSpPr>
        <p:spPr>
          <a:xfrm>
            <a:off x="1331640" y="4149080"/>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62" name="TextBox 46"/>
          <p:cNvSpPr txBox="1"/>
          <p:nvPr/>
        </p:nvSpPr>
        <p:spPr>
          <a:xfrm>
            <a:off x="5940152" y="3841057"/>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Tree>
    <p:extLst>
      <p:ext uri="{BB962C8B-B14F-4D97-AF65-F5344CB8AC3E}">
        <p14:creationId xmlns:p14="http://schemas.microsoft.com/office/powerpoint/2010/main" val="2295524138"/>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right)">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right)">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right)">
                                      <p:cBhvr>
                                        <p:cTn id="51" dur="500"/>
                                        <p:tgtEl>
                                          <p:spTgt spid="4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left)">
                                      <p:cBhvr>
                                        <p:cTn id="64" dur="500"/>
                                        <p:tgtEl>
                                          <p:spTgt spid="5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right)">
                                      <p:cBhvr>
                                        <p:cTn id="77" dur="500"/>
                                        <p:tgtEl>
                                          <p:spTgt spid="46"/>
                                        </p:tgtEl>
                                      </p:cBhvr>
                                    </p:animEffect>
                                  </p:childTnLst>
                                </p:cTn>
                              </p:par>
                              <p:par>
                                <p:cTn id="78" presetID="22" presetClass="entr" presetSubtype="2"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wipe(right)">
                                      <p:cBhvr>
                                        <p:cTn id="80" dur="500"/>
                                        <p:tgtEl>
                                          <p:spTgt spid="55"/>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wipe(right)">
                                      <p:cBhvr>
                                        <p:cTn id="83" dur="500"/>
                                        <p:tgtEl>
                                          <p:spTgt spid="6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wipe(left)">
                                      <p:cBhvr>
                                        <p:cTn id="93" dur="1000"/>
                                        <p:tgtEl>
                                          <p:spTgt spid="57"/>
                                        </p:tgtEl>
                                      </p:cBhvr>
                                    </p:animEffect>
                                  </p:childTnLst>
                                </p:cTn>
                              </p:par>
                              <p:par>
                                <p:cTn id="94" presetID="22" presetClass="entr" presetSubtype="4" fill="hold" nodeType="withEffect">
                                  <p:stCondLst>
                                    <p:cond delay="0"/>
                                  </p:stCondLst>
                                  <p:childTnLst>
                                    <p:set>
                                      <p:cBhvr>
                                        <p:cTn id="95" dur="1" fill="hold">
                                          <p:stCondLst>
                                            <p:cond delay="0"/>
                                          </p:stCondLst>
                                        </p:cTn>
                                        <p:tgtEl>
                                          <p:spTgt spid="58"/>
                                        </p:tgtEl>
                                        <p:attrNameLst>
                                          <p:attrName>style.visibility</p:attrName>
                                        </p:attrNameLst>
                                      </p:cBhvr>
                                      <p:to>
                                        <p:strVal val="visible"/>
                                      </p:to>
                                    </p:set>
                                    <p:animEffect transition="in" filter="wipe(down)">
                                      <p:cBhvr>
                                        <p:cTn id="96" dur="500"/>
                                        <p:tgtEl>
                                          <p:spTgt spid="58"/>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wipe(left)">
                                      <p:cBhvr>
                                        <p:cTn id="9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44" grpId="0"/>
      <p:bldP spid="45" grpId="0"/>
      <p:bldP spid="47" grpId="0" animBg="1"/>
      <p:bldP spid="48" grpId="0" animBg="1"/>
      <p:bldP spid="49" grpId="0" animBg="1"/>
      <p:bldP spid="50" grpId="0" animBg="1"/>
      <p:bldP spid="53" grpId="0"/>
      <p:bldP spid="55" grpId="0"/>
      <p:bldP spid="57" grpId="0"/>
      <p:bldP spid="60" grpId="0"/>
      <p:bldP spid="61" grpId="0"/>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研究思路二</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17"/>
          <p:cNvSpPr>
            <a:spLocks/>
          </p:cNvSpPr>
          <p:nvPr/>
        </p:nvSpPr>
        <p:spPr bwMode="auto">
          <a:xfrm rot="20707866">
            <a:off x="2850868" y="2052054"/>
            <a:ext cx="1078966" cy="1287347"/>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ln w="3175" cap="flat" cmpd="sng" algn="ctr">
            <a:noFill/>
            <a:prstDash val="solid"/>
          </a:ln>
          <a:effectLst>
            <a:outerShdw blurRad="50800" dist="25400" dir="2700000" algn="tl" rotWithShape="0">
              <a:prstClr val="black">
                <a:alpha val="15000"/>
              </a:prstClr>
            </a:outerShdw>
          </a:effectLst>
        </p:spPr>
        <p:style>
          <a:lnRef idx="0">
            <a:scrgbClr r="0" g="0" b="0"/>
          </a:lnRef>
          <a:fillRef idx="1001">
            <a:schemeClr val="dk2"/>
          </a:fillRef>
          <a:effectRef idx="0">
            <a:scrgbClr r="0" g="0" b="0"/>
          </a:effectRef>
          <a:fontRef idx="major"/>
        </p:style>
        <p:txBody>
          <a:bodyPr lIns="432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2" name="Freeform 18"/>
          <p:cNvSpPr>
            <a:spLocks/>
          </p:cNvSpPr>
          <p:nvPr/>
        </p:nvSpPr>
        <p:spPr bwMode="auto">
          <a:xfrm rot="20707866">
            <a:off x="2039214" y="2452820"/>
            <a:ext cx="943345" cy="1117156"/>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tx2">
              <a:lumMod val="60000"/>
              <a:lumOff val="40000"/>
            </a:schemeClr>
          </a:solidFill>
          <a:ln w="3175" cap="flat" cmpd="sng" algn="ctr">
            <a:noFill/>
            <a:prstDash val="solid"/>
          </a:ln>
          <a:effectLst>
            <a:outerShdw blurRad="50800" dist="25400" dir="2700000" algn="tl" rotWithShape="0">
              <a:prstClr val="black">
                <a:alpha val="15000"/>
              </a:prstClr>
            </a:outerShdw>
          </a:effectLst>
        </p:spPr>
        <p:txBody>
          <a:bodyPr lIns="288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3" name="Freeform 19"/>
          <p:cNvSpPr>
            <a:spLocks/>
          </p:cNvSpPr>
          <p:nvPr/>
        </p:nvSpPr>
        <p:spPr bwMode="auto">
          <a:xfrm rot="20707866">
            <a:off x="1297007" y="2816300"/>
            <a:ext cx="748915" cy="919326"/>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00B0F0"/>
          </a:solidFill>
          <a:ln w="3175" cap="flat" cmpd="sng" algn="ctr">
            <a:noFill/>
            <a:prstDash val="solid"/>
          </a:ln>
          <a:effectLst>
            <a:outerShdw blurRad="50800" dist="25400" dir="2700000" algn="tl" rotWithShape="0">
              <a:prstClr val="black">
                <a:alpha val="15000"/>
              </a:prstClr>
            </a:outerShdw>
          </a:effectLst>
        </p:spPr>
        <p:txBody>
          <a:bodyPr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4" name="Freeform 17"/>
          <p:cNvSpPr>
            <a:spLocks/>
          </p:cNvSpPr>
          <p:nvPr/>
        </p:nvSpPr>
        <p:spPr bwMode="auto">
          <a:xfrm rot="20707866">
            <a:off x="3754821" y="1587246"/>
            <a:ext cx="1358610" cy="1620458"/>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tx2">
              <a:lumMod val="75000"/>
            </a:schemeClr>
          </a:solidFill>
          <a:ln w="3175" cap="flat" cmpd="sng" algn="ctr">
            <a:noFill/>
            <a:prstDash val="solid"/>
          </a:ln>
          <a:effectLst>
            <a:outerShdw blurRad="50800" dist="25400" dir="2700000" algn="tl" rotWithShape="0">
              <a:prstClr val="black">
                <a:alpha val="15000"/>
              </a:prstClr>
            </a:outerShdw>
          </a:effectLst>
        </p:spPr>
        <p:txBody>
          <a:bodyPr lIns="540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41" name="椭圆 40"/>
          <p:cNvSpPr/>
          <p:nvPr/>
        </p:nvSpPr>
        <p:spPr>
          <a:xfrm rot="20707866">
            <a:off x="4506134" y="2187320"/>
            <a:ext cx="248051" cy="277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cxnSp>
        <p:nvCxnSpPr>
          <p:cNvPr id="64" name="直接连接符 63"/>
          <p:cNvCxnSpPr/>
          <p:nvPr/>
        </p:nvCxnSpPr>
        <p:spPr>
          <a:xfrm>
            <a:off x="4152586" y="2988533"/>
            <a:ext cx="1008976" cy="53975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3195463" y="3258412"/>
            <a:ext cx="1164481" cy="58549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161562" y="3437996"/>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1" name="TextBox 70"/>
          <p:cNvSpPr txBox="1"/>
          <p:nvPr/>
        </p:nvSpPr>
        <p:spPr>
          <a:xfrm>
            <a:off x="4359944" y="3761312"/>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2" name="TextBox 71"/>
          <p:cNvSpPr txBox="1"/>
          <p:nvPr/>
        </p:nvSpPr>
        <p:spPr>
          <a:xfrm>
            <a:off x="3477560" y="4076924"/>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3" name="TextBox 72"/>
          <p:cNvSpPr txBox="1"/>
          <p:nvPr/>
        </p:nvSpPr>
        <p:spPr>
          <a:xfrm>
            <a:off x="2631752" y="4427820"/>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cxnSp>
        <p:nvCxnSpPr>
          <p:cNvPr id="80" name="直接连接符 79"/>
          <p:cNvCxnSpPr/>
          <p:nvPr/>
        </p:nvCxnSpPr>
        <p:spPr>
          <a:xfrm>
            <a:off x="2331367" y="3528292"/>
            <a:ext cx="1164481" cy="58549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1479624" y="3753176"/>
            <a:ext cx="1224136" cy="63921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5724128" y="4967457"/>
            <a:ext cx="2585539"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5940152" y="5003884"/>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86" name="TextBox 85"/>
          <p:cNvSpPr txBox="1"/>
          <p:nvPr/>
        </p:nvSpPr>
        <p:spPr>
          <a:xfrm>
            <a:off x="6561936" y="473617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填写标题</a:t>
            </a:r>
          </a:p>
        </p:txBody>
      </p:sp>
    </p:spTree>
    <p:extLst>
      <p:ext uri="{BB962C8B-B14F-4D97-AF65-F5344CB8AC3E}">
        <p14:creationId xmlns:p14="http://schemas.microsoft.com/office/powerpoint/2010/main" val="2504838803"/>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125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left)">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wipe(left)">
                                      <p:cBhvr>
                                        <p:cTn id="40" dur="500"/>
                                        <p:tgtEl>
                                          <p:spTgt spid="7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1000"/>
                                        <p:tgtEl>
                                          <p:spTgt spid="32"/>
                                        </p:tgtEl>
                                      </p:cBhvr>
                                    </p:animEffect>
                                    <p:anim calcmode="lin" valueType="num">
                                      <p:cBhvr>
                                        <p:cTn id="46" dur="1000" fill="hold"/>
                                        <p:tgtEl>
                                          <p:spTgt spid="32"/>
                                        </p:tgtEl>
                                        <p:attrNameLst>
                                          <p:attrName>ppt_x</p:attrName>
                                        </p:attrNameLst>
                                      </p:cBhvr>
                                      <p:tavLst>
                                        <p:tav tm="0">
                                          <p:val>
                                            <p:strVal val="#ppt_x"/>
                                          </p:val>
                                        </p:tav>
                                        <p:tav tm="100000">
                                          <p:val>
                                            <p:strVal val="#ppt_x"/>
                                          </p:val>
                                        </p:tav>
                                      </p:tavLst>
                                    </p:anim>
                                    <p:anim calcmode="lin" valueType="num">
                                      <p:cBhvr>
                                        <p:cTn id="4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left)">
                                      <p:cBhvr>
                                        <p:cTn id="57" dur="500"/>
                                        <p:tgtEl>
                                          <p:spTgt spid="72"/>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wipe(left)">
                                      <p:cBhvr>
                                        <p:cTn id="69" dur="500"/>
                                        <p:tgtEl>
                                          <p:spTgt spid="6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wipe(left)">
                                      <p:cBhvr>
                                        <p:cTn id="74" dur="5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1000"/>
                                        <p:tgtEl>
                                          <p:spTgt spid="34"/>
                                        </p:tgtEl>
                                      </p:cBhvr>
                                    </p:animEffect>
                                    <p:anim calcmode="lin" valueType="num">
                                      <p:cBhvr>
                                        <p:cTn id="80" dur="1000" fill="hold"/>
                                        <p:tgtEl>
                                          <p:spTgt spid="34"/>
                                        </p:tgtEl>
                                        <p:attrNameLst>
                                          <p:attrName>ppt_x</p:attrName>
                                        </p:attrNameLst>
                                      </p:cBhvr>
                                      <p:tavLst>
                                        <p:tav tm="0">
                                          <p:val>
                                            <p:strVal val="#ppt_x"/>
                                          </p:val>
                                        </p:tav>
                                        <p:tav tm="100000">
                                          <p:val>
                                            <p:strVal val="#ppt_x"/>
                                          </p:val>
                                        </p:tav>
                                      </p:tavLst>
                                    </p:anim>
                                    <p:anim calcmode="lin" valueType="num">
                                      <p:cBhvr>
                                        <p:cTn id="81" dur="1000" fill="hold"/>
                                        <p:tgtEl>
                                          <p:spTgt spid="3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1000"/>
                                        <p:tgtEl>
                                          <p:spTgt spid="41"/>
                                        </p:tgtEl>
                                      </p:cBhvr>
                                    </p:animEffect>
                                    <p:anim calcmode="lin" valueType="num">
                                      <p:cBhvr>
                                        <p:cTn id="85" dur="1000" fill="hold"/>
                                        <p:tgtEl>
                                          <p:spTgt spid="41"/>
                                        </p:tgtEl>
                                        <p:attrNameLst>
                                          <p:attrName>ppt_x</p:attrName>
                                        </p:attrNameLst>
                                      </p:cBhvr>
                                      <p:tavLst>
                                        <p:tav tm="0">
                                          <p:val>
                                            <p:strVal val="#ppt_x"/>
                                          </p:val>
                                        </p:tav>
                                        <p:tav tm="100000">
                                          <p:val>
                                            <p:strVal val="#ppt_x"/>
                                          </p:val>
                                        </p:tav>
                                      </p:tavLst>
                                    </p:anim>
                                    <p:anim calcmode="lin" valueType="num">
                                      <p:cBhvr>
                                        <p:cTn id="8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wipe(left)">
                                      <p:cBhvr>
                                        <p:cTn id="91" dur="500"/>
                                        <p:tgtEl>
                                          <p:spTgt spid="6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70"/>
                                        </p:tgtEl>
                                        <p:attrNameLst>
                                          <p:attrName>style.visibility</p:attrName>
                                        </p:attrNameLst>
                                      </p:cBhvr>
                                      <p:to>
                                        <p:strVal val="visible"/>
                                      </p:to>
                                    </p:set>
                                    <p:animEffect transition="in" filter="wipe(left)">
                                      <p:cBhvr>
                                        <p:cTn id="96" dur="500"/>
                                        <p:tgtEl>
                                          <p:spTgt spid="70"/>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randombar(horizontal)">
                                      <p:cBhvr>
                                        <p:cTn id="101" dur="1000"/>
                                        <p:tgtEl>
                                          <p:spTgt spid="84"/>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randombar(horizontal)">
                                      <p:cBhvr>
                                        <p:cTn id="104" dur="2250"/>
                                        <p:tgtEl>
                                          <p:spTgt spid="85"/>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randombar(horizontal)">
                                      <p:cBhvr>
                                        <p:cTn id="107"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1" grpId="0" animBg="1"/>
      <p:bldP spid="32" grpId="0" animBg="1"/>
      <p:bldP spid="33" grpId="0" animBg="1"/>
      <p:bldP spid="34" grpId="0" animBg="1"/>
      <p:bldP spid="41" grpId="0" animBg="1"/>
      <p:bldP spid="70" grpId="0"/>
      <p:bldP spid="71" grpId="0"/>
      <p:bldP spid="72" grpId="0"/>
      <p:bldP spid="73" grpId="0"/>
      <p:bldP spid="84" grpId="0" animBg="1"/>
      <p:bldP spid="85" grpId="0"/>
      <p:bldP spid="8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TotalTime>
  <Words>1750</Words>
  <Application>Microsoft Office PowerPoint</Application>
  <PresentationFormat>全屏显示(4:3)</PresentationFormat>
  <Paragraphs>415</Paragraphs>
  <Slides>27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宋体</vt:lpstr>
      <vt:lpstr>幼圆</vt:lpstr>
      <vt:lpstr>微软雅黑</vt:lpstr>
      <vt:lpstr>Arial</vt:lpstr>
      <vt:lpstr>Arial Rounded MT Bold</vt:lpstr>
      <vt:lpstr>Bodoni MT</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Kris</cp:lastModifiedBy>
  <cp:revision>341</cp:revision>
  <dcterms:created xsi:type="dcterms:W3CDTF">2015-07-08T10:50:36Z</dcterms:created>
  <dcterms:modified xsi:type="dcterms:W3CDTF">2017-06-03T09:52:07Z</dcterms:modified>
</cp:coreProperties>
</file>