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29"/>
  </p:notesMasterIdLst>
  <p:sldIdLst>
    <p:sldId id="295" r:id="rId2"/>
    <p:sldId id="258" r:id="rId3"/>
    <p:sldId id="264" r:id="rId4"/>
    <p:sldId id="269" r:id="rId5"/>
    <p:sldId id="270" r:id="rId6"/>
    <p:sldId id="273" r:id="rId7"/>
    <p:sldId id="275" r:id="rId8"/>
    <p:sldId id="276" r:id="rId9"/>
    <p:sldId id="277" r:id="rId10"/>
    <p:sldId id="278" r:id="rId11"/>
    <p:sldId id="279" r:id="rId12"/>
    <p:sldId id="281" r:id="rId13"/>
    <p:sldId id="280" r:id="rId14"/>
    <p:sldId id="282" r:id="rId15"/>
    <p:sldId id="283" r:id="rId16"/>
    <p:sldId id="285" r:id="rId17"/>
    <p:sldId id="284" r:id="rId18"/>
    <p:sldId id="286" r:id="rId19"/>
    <p:sldId id="287" r:id="rId20"/>
    <p:sldId id="288" r:id="rId21"/>
    <p:sldId id="289" r:id="rId22"/>
    <p:sldId id="290" r:id="rId23"/>
    <p:sldId id="291" r:id="rId24"/>
    <p:sldId id="292" r:id="rId25"/>
    <p:sldId id="293" r:id="rId26"/>
    <p:sldId id="294" r:id="rId27"/>
    <p:sldId id="296" r:id="rId28"/>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660"/>
  </p:normalViewPr>
  <p:slideViewPr>
    <p:cSldViewPr>
      <p:cViewPr varScale="1">
        <p:scale>
          <a:sx n="108" d="100"/>
          <a:sy n="108" d="100"/>
        </p:scale>
        <p:origin x="172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268704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2753415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206241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399273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6587571" cy="954107"/>
          </a:xfrm>
          <a:prstGeom prst="rect">
            <a:avLst/>
          </a:prstGeom>
          <a:noFill/>
        </p:spPr>
        <p:txBody>
          <a:bodyPr wrap="square" rtlCol="0">
            <a:spAutoFit/>
          </a:bodyPr>
          <a:lstStyle/>
          <a:p>
            <a:r>
              <a:rPr lang="en-US" sz="2800" dirty="0">
                <a:latin typeface="微软雅黑" panose="020B0503020204020204" pitchFamily="34" charset="-122"/>
                <a:ea typeface="微软雅黑" panose="020B0503020204020204" pitchFamily="34" charset="-122"/>
              </a:rPr>
              <a:t>CTS-</a:t>
            </a:r>
            <a:r>
              <a:rPr lang="en-US" sz="2800" dirty="0" err="1">
                <a:latin typeface="微软雅黑" panose="020B0503020204020204" pitchFamily="34" charset="-122"/>
                <a:ea typeface="微软雅黑" panose="020B0503020204020204" pitchFamily="34" charset="-122"/>
              </a:rPr>
              <a:t>SS求解GFDL</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CM模式CNOP及其在</a:t>
            </a:r>
            <a:endParaRPr lang="en-US" sz="2800" dirty="0">
              <a:latin typeface="微软雅黑" panose="020B0503020204020204" pitchFamily="34" charset="-122"/>
              <a:ea typeface="微软雅黑" panose="020B0503020204020204" pitchFamily="34" charset="-122"/>
            </a:endParaRPr>
          </a:p>
          <a:p>
            <a:r>
              <a:rPr lang="en-US" sz="2800" dirty="0" err="1">
                <a:latin typeface="微软雅黑" panose="020B0503020204020204" pitchFamily="34" charset="-122"/>
                <a:ea typeface="微软雅黑" panose="020B0503020204020204" pitchFamily="34" charset="-122"/>
              </a:rPr>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733895" y="2786088"/>
            <a:ext cx="2055371"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   ： 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8" name="TextBox 187"/>
          <p:cNvSpPr txBox="1"/>
          <p:nvPr/>
        </p:nvSpPr>
        <p:spPr>
          <a:xfrm>
            <a:off x="673653" y="1131038"/>
            <a:ext cx="1620957" cy="384721"/>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同济大学软件学院</a:t>
            </a: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5CD38B1-DA6C-447B-801D-7EF5D8013539}"/>
              </a:ext>
            </a:extLst>
          </p:cNvPr>
          <p:cNvPicPr>
            <a:picLocks noChangeAspect="1"/>
          </p:cNvPicPr>
          <p:nvPr/>
        </p:nvPicPr>
        <p:blipFill>
          <a:blip r:embed="rId3"/>
          <a:stretch>
            <a:fillRect/>
          </a:stretch>
        </p:blipFill>
        <p:spPr>
          <a:xfrm>
            <a:off x="755576" y="1628800"/>
            <a:ext cx="851303" cy="851303"/>
          </a:xfrm>
          <a:prstGeom prst="rect">
            <a:avLst/>
          </a:prstGeom>
        </p:spPr>
      </p:pic>
    </p:spTree>
    <p:extLst>
      <p:ext uri="{BB962C8B-B14F-4D97-AF65-F5344CB8AC3E}">
        <p14:creationId xmlns:p14="http://schemas.microsoft.com/office/powerpoint/2010/main" val="847662385"/>
      </p:ext>
    </p:extLst>
  </p:cSld>
  <p:clrMapOvr>
    <a:masterClrMapping/>
  </p:clrMapOvr>
  <mc:AlternateContent xmlns:mc="http://schemas.openxmlformats.org/markup-compatibility/2006">
    <mc:Choice xmlns:p14="http://schemas.microsoft.com/office/powerpoint/2010/main" Requires="p14">
      <p:transition p14:dur="10">
        <p14:doors dir="ver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研究方法</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475656" y="2846064"/>
            <a:ext cx="430887" cy="1797928"/>
          </a:xfrm>
          <a:prstGeom prst="rect">
            <a:avLst/>
          </a:prstGeom>
          <a:noFill/>
        </p:spPr>
        <p:txBody>
          <a:bodyPr vert="eaVert" wrap="none" rtlCol="0">
            <a:spAutoFit/>
          </a:bodyPr>
          <a:lstStyle/>
          <a:p>
            <a:r>
              <a:rPr lang="zh-CN" altLang="en-US" sz="1600" spc="300" dirty="0">
                <a:solidFill>
                  <a:schemeClr val="bg1">
                    <a:lumMod val="50000"/>
                  </a:schemeClr>
                </a:solidFill>
                <a:latin typeface="微软雅黑" panose="020B0503020204020204" pitchFamily="34" charset="-122"/>
                <a:ea typeface="微软雅黑" panose="020B0503020204020204" pitchFamily="34" charset="-122"/>
              </a:rPr>
              <a:t>某某某研究方案</a:t>
            </a:r>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 presetClass="entr" presetSubtype="3"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randombar(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up)">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down)">
                                      <p:cBhvr>
                                        <p:cTn id="63" dur="10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down)">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up)">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down)">
                                      <p:cBhvr>
                                        <p:cTn id="78" dur="1250"/>
                                        <p:tgtEl>
                                          <p:spTgt spid="5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down)">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up)">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down)">
                                      <p:cBhvr>
                                        <p:cTn id="96" dur="500"/>
                                        <p:tgtEl>
                                          <p:spTgt spid="5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down)">
                                      <p:cBhvr>
                                        <p:cTn id="99" dur="10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down)">
                                      <p:cBhvr>
                                        <p:cTn id="104"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p:bldP spid="14" grpId="0" animBg="1"/>
      <p:bldP spid="23" grpId="0" animBg="1"/>
      <p:bldP spid="49" grpId="0" animBg="1"/>
      <p:bldP spid="50" grpId="0" animBg="1"/>
      <p:bldP spid="51" grpId="0" animBg="1"/>
      <p:bldP spid="30" grpId="0"/>
      <p:bldP spid="54" grpId="0"/>
      <p:bldP spid="55" grpId="0"/>
      <p:bldP spid="56" grpId="0"/>
      <p:bldP spid="35" grpId="0"/>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1250"/>
                                        <p:tgtEl>
                                          <p:spTgt spid="21"/>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randombar(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randombar(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up)">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up)">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right)">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right)">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randombar(horizontal)">
                                      <p:cBhvr>
                                        <p:cTn id="116" dur="1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14" grpId="0" animBg="1"/>
      <p:bldP spid="15" grpId="0" animBg="1"/>
      <p:bldP spid="17" grpId="0" animBg="1"/>
      <p:bldP spid="18" grpId="0" animBg="1"/>
      <p:bldP spid="19" grpId="0"/>
      <p:bldP spid="20" grpId="0" animBg="1"/>
      <p:bldP spid="21" grpId="0"/>
      <p:bldP spid="22" grpId="0"/>
      <p:bldP spid="23" grpId="0"/>
      <p:bldP spid="29" grpId="0"/>
      <p:bldP spid="30" grpId="0"/>
      <p:bldP spid="31" grpId="0"/>
      <p:bldP spid="33" grpId="0" animBg="1"/>
      <p:bldP spid="34" grpId="0" animBg="1"/>
      <p:bldP spid="9"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关键技术与实践难点</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关键技术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实践难点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6">
                                            <p:txEl>
                                              <p:pRg st="2" end="2"/>
                                            </p:txEl>
                                          </p:spTgt>
                                        </p:tgtEl>
                                        <p:attrNameLst>
                                          <p:attrName>style.visibility</p:attrName>
                                        </p:attrNameLst>
                                      </p:cBhvr>
                                      <p:to>
                                        <p:strVal val="visible"/>
                                      </p:to>
                                    </p:set>
                                    <p:animEffect transition="in" filter="wipe(up)">
                                      <p:cBhvr>
                                        <p:cTn id="56"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99392"/>
            <a:ext cx="9289032"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8" name="椭圆 57"/>
          <p:cNvSpPr/>
          <p:nvPr/>
        </p:nvSpPr>
        <p:spPr>
          <a:xfrm>
            <a:off x="3698760" y="5016620"/>
            <a:ext cx="1944216" cy="50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关键技术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923928" y="3717032"/>
            <a:ext cx="1512168" cy="151216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梯形 35"/>
          <p:cNvSpPr/>
          <p:nvPr/>
        </p:nvSpPr>
        <p:spPr>
          <a:xfrm flipV="1">
            <a:off x="1403648" y="1799578"/>
            <a:ext cx="6710074" cy="2061467"/>
          </a:xfrm>
          <a:custGeom>
            <a:avLst/>
            <a:gdLst>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042" h="1414543">
                <a:moveTo>
                  <a:pt x="0" y="1414543"/>
                </a:moveTo>
                <a:lnTo>
                  <a:pt x="353636" y="0"/>
                </a:lnTo>
                <a:cubicBezTo>
                  <a:pt x="2386575" y="731520"/>
                  <a:pt x="4401227" y="521208"/>
                  <a:pt x="6068406" y="0"/>
                </a:cubicBezTo>
                <a:lnTo>
                  <a:pt x="6422042" y="1414543"/>
                </a:lnTo>
                <a:cubicBezTo>
                  <a:pt x="3732721" y="965838"/>
                  <a:pt x="2140681" y="1067071"/>
                  <a:pt x="0" y="141454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203848" y="1916832"/>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694678" y="1628800"/>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56176" y="1799579"/>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1907704" y="3717032"/>
            <a:ext cx="2805262" cy="864096"/>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07519" y="3212976"/>
            <a:ext cx="1351166"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596057" y="3212976"/>
            <a:ext cx="1416103"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712967" y="3645024"/>
            <a:ext cx="2955377" cy="936104"/>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376005" y="4139936"/>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60" name="TextBox 59"/>
          <p:cNvSpPr txBox="1"/>
          <p:nvPr/>
        </p:nvSpPr>
        <p:spPr>
          <a:xfrm>
            <a:off x="187982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4872954" y="2276871"/>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44420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0764589"/>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ppt_x</p:attrName>
                                        </p:attrNameLst>
                                      </p:cBhvr>
                                      <p:tavLst>
                                        <p:tav tm="0">
                                          <p:val>
                                            <p:strVal val="#ppt_x"/>
                                          </p:val>
                                        </p:tav>
                                        <p:tav tm="100000">
                                          <p:val>
                                            <p:strVal val="#ppt_x"/>
                                          </p:val>
                                        </p:tav>
                                      </p:tavLst>
                                    </p:anim>
                                    <p:anim calcmode="lin" valueType="num">
                                      <p:cBhvr>
                                        <p:cTn id="14" dur="1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1)">
                                      <p:cBhvr>
                                        <p:cTn id="41" dur="20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25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arn(inVertical)">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down)">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down)">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2000"/>
                                        <p:tgtEl>
                                          <p:spTgt spid="3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1250"/>
                                        <p:tgtEl>
                                          <p:spTgt spid="3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1250"/>
                                        <p:tgtEl>
                                          <p:spTgt spid="39"/>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1250"/>
                                        <p:tgtEl>
                                          <p:spTgt spid="4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 grpId="0"/>
      <p:bldP spid="10" grpId="0" animBg="1"/>
      <p:bldP spid="12" grpId="0"/>
      <p:bldP spid="16" grpId="0" animBg="1"/>
      <p:bldP spid="2" grpId="0" animBg="1"/>
      <p:bldP spid="36" grpId="0" animBg="1"/>
      <p:bldP spid="38" grpId="0" animBg="1"/>
      <p:bldP spid="39" grpId="0" animBg="1"/>
      <p:bldP spid="40" grpId="0" animBg="1"/>
      <p:bldP spid="59" grpId="0"/>
      <p:bldP spid="60" grpId="0"/>
      <p:bldP spid="61" grpId="0"/>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研究成果与应用</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研究最终目标</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成果形式</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应用前景</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0" dur="1000" fill="hold"/>
                                        <p:tgtEl>
                                          <p:spTgt spid="3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25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animEffect transition="in" filter="wipe(left)">
                                      <p:cBhvr>
                                        <p:cTn id="57" dur="500"/>
                                        <p:tgtEl>
                                          <p:spTgt spid="1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2" end="2"/>
                                            </p:txEl>
                                          </p:spTgt>
                                        </p:tgtEl>
                                        <p:attrNameLst>
                                          <p:attrName>style.visibility</p:attrName>
                                        </p:attrNameLst>
                                      </p:cBhvr>
                                      <p:to>
                                        <p:strVal val="visible"/>
                                      </p:to>
                                    </p:set>
                                    <p:animEffect transition="in" filter="wipe(left)">
                                      <p:cBhvr>
                                        <p:cTn id="6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252536" y="2204864"/>
            <a:ext cx="2952328"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96144"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1620957"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研究思路与方法</a:t>
            </a:r>
          </a:p>
        </p:txBody>
      </p:sp>
      <p:sp>
        <p:nvSpPr>
          <p:cNvPr id="33" name="TextBox 32"/>
          <p:cNvSpPr txBox="1"/>
          <p:nvPr/>
        </p:nvSpPr>
        <p:spPr>
          <a:xfrm>
            <a:off x="4927778" y="2593148"/>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关键技术与实验难点</a:t>
            </a:r>
          </a:p>
        </p:txBody>
      </p:sp>
      <p:sp>
        <p:nvSpPr>
          <p:cNvPr id="34" name="TextBox 33"/>
          <p:cNvSpPr txBox="1"/>
          <p:nvPr/>
        </p:nvSpPr>
        <p:spPr>
          <a:xfrm>
            <a:off x="4860032" y="3429000"/>
            <a:ext cx="1415772"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实验结果分析</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36" name="TextBox 35"/>
          <p:cNvSpPr txBox="1"/>
          <p:nvPr/>
        </p:nvSpPr>
        <p:spPr>
          <a:xfrm>
            <a:off x="4193672" y="4971798"/>
            <a:ext cx="673582" cy="338554"/>
          </a:xfrm>
          <a:prstGeom prst="rect">
            <a:avLst/>
          </a:prstGeom>
          <a:noFill/>
        </p:spPr>
        <p:txBody>
          <a:bodyPr wrap="none" rtlCol="0">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相关建议</a:t>
            </a:r>
          </a:p>
        </p:txBody>
      </p:sp>
      <p:sp>
        <p:nvSpPr>
          <p:cNvPr id="16" name="TextBox 15"/>
          <p:cNvSpPr txBox="1"/>
          <p:nvPr/>
        </p:nvSpPr>
        <p:spPr>
          <a:xfrm>
            <a:off x="5052099" y="3050376"/>
            <a:ext cx="1249060"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问题评估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相关对策</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9"/>
          <p:cNvSpPr>
            <a:spLocks noEditPoints="1"/>
          </p:cNvSpPr>
          <p:nvPr/>
        </p:nvSpPr>
        <p:spPr bwMode="auto">
          <a:xfrm>
            <a:off x="2557268" y="2665488"/>
            <a:ext cx="1069483" cy="798160"/>
          </a:xfrm>
          <a:custGeom>
            <a:avLst/>
            <a:gdLst>
              <a:gd name="T0" fmla="*/ 53 w 80"/>
              <a:gd name="T1" fmla="*/ 17 h 60"/>
              <a:gd name="T2" fmla="*/ 58 w 80"/>
              <a:gd name="T3" fmla="*/ 24 h 60"/>
              <a:gd name="T4" fmla="*/ 58 w 80"/>
              <a:gd name="T5" fmla="*/ 19 h 60"/>
              <a:gd name="T6" fmla="*/ 61 w 80"/>
              <a:gd name="T7" fmla="*/ 18 h 60"/>
              <a:gd name="T8" fmla="*/ 60 w 80"/>
              <a:gd name="T9" fmla="*/ 19 h 60"/>
              <a:gd name="T10" fmla="*/ 64 w 80"/>
              <a:gd name="T11" fmla="*/ 17 h 60"/>
              <a:gd name="T12" fmla="*/ 68 w 80"/>
              <a:gd name="T13" fmla="*/ 17 h 60"/>
              <a:gd name="T14" fmla="*/ 80 w 80"/>
              <a:gd name="T15" fmla="*/ 29 h 60"/>
              <a:gd name="T16" fmla="*/ 77 w 80"/>
              <a:gd name="T17" fmla="*/ 35 h 60"/>
              <a:gd name="T18" fmla="*/ 71 w 80"/>
              <a:gd name="T19" fmla="*/ 60 h 60"/>
              <a:gd name="T20" fmla="*/ 44 w 80"/>
              <a:gd name="T21" fmla="*/ 35 h 60"/>
              <a:gd name="T22" fmla="*/ 38 w 80"/>
              <a:gd name="T23" fmla="*/ 60 h 60"/>
              <a:gd name="T24" fmla="*/ 34 w 80"/>
              <a:gd name="T25" fmla="*/ 35 h 60"/>
              <a:gd name="T26" fmla="*/ 46 w 80"/>
              <a:gd name="T27" fmla="*/ 29 h 60"/>
              <a:gd name="T28" fmla="*/ 16 w 80"/>
              <a:gd name="T29" fmla="*/ 21 h 60"/>
              <a:gd name="T30" fmla="*/ 26 w 80"/>
              <a:gd name="T31" fmla="*/ 39 h 60"/>
              <a:gd name="T32" fmla="*/ 31 w 80"/>
              <a:gd name="T33" fmla="*/ 41 h 60"/>
              <a:gd name="T34" fmla="*/ 27 w 80"/>
              <a:gd name="T35" fmla="*/ 60 h 60"/>
              <a:gd name="T36" fmla="*/ 25 w 80"/>
              <a:gd name="T37" fmla="*/ 46 h 60"/>
              <a:gd name="T38" fmla="*/ 18 w 80"/>
              <a:gd name="T39" fmla="*/ 48 h 60"/>
              <a:gd name="T40" fmla="*/ 12 w 80"/>
              <a:gd name="T41" fmla="*/ 54 h 60"/>
              <a:gd name="T42" fmla="*/ 11 w 80"/>
              <a:gd name="T43" fmla="*/ 58 h 60"/>
              <a:gd name="T44" fmla="*/ 15 w 80"/>
              <a:gd name="T45" fmla="*/ 60 h 60"/>
              <a:gd name="T46" fmla="*/ 5 w 80"/>
              <a:gd name="T47" fmla="*/ 58 h 60"/>
              <a:gd name="T48" fmla="*/ 8 w 80"/>
              <a:gd name="T49" fmla="*/ 54 h 60"/>
              <a:gd name="T50" fmla="*/ 7 w 80"/>
              <a:gd name="T51" fmla="*/ 48 h 60"/>
              <a:gd name="T52" fmla="*/ 0 w 80"/>
              <a:gd name="T53" fmla="*/ 45 h 60"/>
              <a:gd name="T54" fmla="*/ 0 w 80"/>
              <a:gd name="T55" fmla="*/ 28 h 60"/>
              <a:gd name="T56" fmla="*/ 5 w 80"/>
              <a:gd name="T57" fmla="*/ 44 h 60"/>
              <a:gd name="T58" fmla="*/ 4 w 80"/>
              <a:gd name="T59" fmla="*/ 21 h 60"/>
              <a:gd name="T60" fmla="*/ 20 w 80"/>
              <a:gd name="T61" fmla="*/ 39 h 60"/>
              <a:gd name="T62" fmla="*/ 16 w 80"/>
              <a:gd name="T63" fmla="*/ 38 h 60"/>
              <a:gd name="T64" fmla="*/ 10 w 80"/>
              <a:gd name="T65" fmla="*/ 2 h 60"/>
              <a:gd name="T66" fmla="*/ 10 w 80"/>
              <a:gd name="T67" fmla="*/ 17 h 60"/>
              <a:gd name="T68" fmla="*/ 10 w 80"/>
              <a:gd name="T69" fmla="*/ 2 h 60"/>
              <a:gd name="T70" fmla="*/ 53 w 80"/>
              <a:gd name="T71" fmla="*/ 10 h 60"/>
              <a:gd name="T72" fmla="*/ 53 w 80"/>
              <a:gd name="T73" fmla="*/ 8 h 60"/>
              <a:gd name="T74" fmla="*/ 53 w 80"/>
              <a:gd name="T75" fmla="*/ 8 h 60"/>
              <a:gd name="T76" fmla="*/ 63 w 80"/>
              <a:gd name="T77" fmla="*/ 2 h 60"/>
              <a:gd name="T78" fmla="*/ 65 w 80"/>
              <a:gd name="T79" fmla="*/ 8 h 60"/>
              <a:gd name="T80" fmla="*/ 66 w 80"/>
              <a:gd name="T81" fmla="*/ 8 h 60"/>
              <a:gd name="T82" fmla="*/ 64 w 80"/>
              <a:gd name="T83" fmla="*/ 11 h 60"/>
              <a:gd name="T84" fmla="*/ 58 w 80"/>
              <a:gd name="T85"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60">
                <a:moveTo>
                  <a:pt x="50" y="17"/>
                </a:moveTo>
                <a:cubicBezTo>
                  <a:pt x="51" y="17"/>
                  <a:pt x="52" y="17"/>
                  <a:pt x="53" y="17"/>
                </a:cubicBezTo>
                <a:cubicBezTo>
                  <a:pt x="53" y="17"/>
                  <a:pt x="54" y="17"/>
                  <a:pt x="55" y="16"/>
                </a:cubicBezTo>
                <a:cubicBezTo>
                  <a:pt x="58" y="24"/>
                  <a:pt x="58" y="24"/>
                  <a:pt x="58" y="24"/>
                </a:cubicBezTo>
                <a:cubicBezTo>
                  <a:pt x="59" y="19"/>
                  <a:pt x="59" y="19"/>
                  <a:pt x="59" y="19"/>
                </a:cubicBezTo>
                <a:cubicBezTo>
                  <a:pt x="58" y="19"/>
                  <a:pt x="58" y="19"/>
                  <a:pt x="58" y="19"/>
                </a:cubicBezTo>
                <a:cubicBezTo>
                  <a:pt x="58" y="18"/>
                  <a:pt x="58" y="18"/>
                  <a:pt x="58" y="18"/>
                </a:cubicBezTo>
                <a:cubicBezTo>
                  <a:pt x="61" y="18"/>
                  <a:pt x="61" y="18"/>
                  <a:pt x="61" y="18"/>
                </a:cubicBezTo>
                <a:cubicBezTo>
                  <a:pt x="61" y="19"/>
                  <a:pt x="61" y="19"/>
                  <a:pt x="61" y="19"/>
                </a:cubicBezTo>
                <a:cubicBezTo>
                  <a:pt x="60" y="19"/>
                  <a:pt x="60" y="19"/>
                  <a:pt x="60" y="19"/>
                </a:cubicBezTo>
                <a:cubicBezTo>
                  <a:pt x="61" y="23"/>
                  <a:pt x="61" y="23"/>
                  <a:pt x="61" y="23"/>
                </a:cubicBezTo>
                <a:cubicBezTo>
                  <a:pt x="64" y="17"/>
                  <a:pt x="64" y="17"/>
                  <a:pt x="64" y="17"/>
                </a:cubicBezTo>
                <a:cubicBezTo>
                  <a:pt x="64" y="17"/>
                  <a:pt x="65" y="17"/>
                  <a:pt x="66" y="17"/>
                </a:cubicBezTo>
                <a:cubicBezTo>
                  <a:pt x="66" y="17"/>
                  <a:pt x="67" y="17"/>
                  <a:pt x="68" y="17"/>
                </a:cubicBezTo>
                <a:cubicBezTo>
                  <a:pt x="70" y="19"/>
                  <a:pt x="72" y="25"/>
                  <a:pt x="72" y="29"/>
                </a:cubicBezTo>
                <a:cubicBezTo>
                  <a:pt x="80" y="29"/>
                  <a:pt x="80" y="29"/>
                  <a:pt x="80" y="29"/>
                </a:cubicBezTo>
                <a:cubicBezTo>
                  <a:pt x="80" y="35"/>
                  <a:pt x="80" y="35"/>
                  <a:pt x="80" y="35"/>
                </a:cubicBezTo>
                <a:cubicBezTo>
                  <a:pt x="77" y="35"/>
                  <a:pt x="77" y="35"/>
                  <a:pt x="77" y="35"/>
                </a:cubicBezTo>
                <a:cubicBezTo>
                  <a:pt x="77" y="60"/>
                  <a:pt x="77" y="60"/>
                  <a:pt x="77" y="60"/>
                </a:cubicBezTo>
                <a:cubicBezTo>
                  <a:pt x="71" y="60"/>
                  <a:pt x="71" y="60"/>
                  <a:pt x="71" y="60"/>
                </a:cubicBezTo>
                <a:cubicBezTo>
                  <a:pt x="71" y="35"/>
                  <a:pt x="71" y="35"/>
                  <a:pt x="71" y="35"/>
                </a:cubicBezTo>
                <a:cubicBezTo>
                  <a:pt x="44" y="35"/>
                  <a:pt x="44" y="35"/>
                  <a:pt x="44" y="35"/>
                </a:cubicBezTo>
                <a:cubicBezTo>
                  <a:pt x="44" y="60"/>
                  <a:pt x="44" y="60"/>
                  <a:pt x="44" y="60"/>
                </a:cubicBezTo>
                <a:cubicBezTo>
                  <a:pt x="38" y="60"/>
                  <a:pt x="38" y="60"/>
                  <a:pt x="38" y="60"/>
                </a:cubicBezTo>
                <a:cubicBezTo>
                  <a:pt x="38" y="35"/>
                  <a:pt x="38" y="35"/>
                  <a:pt x="38" y="35"/>
                </a:cubicBezTo>
                <a:cubicBezTo>
                  <a:pt x="34" y="35"/>
                  <a:pt x="34" y="35"/>
                  <a:pt x="34" y="35"/>
                </a:cubicBezTo>
                <a:cubicBezTo>
                  <a:pt x="34" y="29"/>
                  <a:pt x="34" y="29"/>
                  <a:pt x="34" y="29"/>
                </a:cubicBezTo>
                <a:cubicBezTo>
                  <a:pt x="46" y="29"/>
                  <a:pt x="46" y="29"/>
                  <a:pt x="46" y="29"/>
                </a:cubicBezTo>
                <a:cubicBezTo>
                  <a:pt x="46" y="25"/>
                  <a:pt x="47" y="19"/>
                  <a:pt x="50" y="17"/>
                </a:cubicBezTo>
                <a:close/>
                <a:moveTo>
                  <a:pt x="16" y="21"/>
                </a:moveTo>
                <a:cubicBezTo>
                  <a:pt x="19" y="31"/>
                  <a:pt x="19" y="31"/>
                  <a:pt x="19" y="31"/>
                </a:cubicBezTo>
                <a:cubicBezTo>
                  <a:pt x="26" y="39"/>
                  <a:pt x="26" y="39"/>
                  <a:pt x="26" y="39"/>
                </a:cubicBezTo>
                <a:cubicBezTo>
                  <a:pt x="25" y="40"/>
                  <a:pt x="25" y="40"/>
                  <a:pt x="25" y="40"/>
                </a:cubicBezTo>
                <a:cubicBezTo>
                  <a:pt x="31" y="41"/>
                  <a:pt x="31" y="41"/>
                  <a:pt x="31" y="41"/>
                </a:cubicBezTo>
                <a:cubicBezTo>
                  <a:pt x="31" y="60"/>
                  <a:pt x="31" y="60"/>
                  <a:pt x="31" y="60"/>
                </a:cubicBezTo>
                <a:cubicBezTo>
                  <a:pt x="27" y="60"/>
                  <a:pt x="27" y="60"/>
                  <a:pt x="27" y="60"/>
                </a:cubicBezTo>
                <a:cubicBezTo>
                  <a:pt x="27" y="60"/>
                  <a:pt x="25" y="52"/>
                  <a:pt x="25" y="49"/>
                </a:cubicBezTo>
                <a:cubicBezTo>
                  <a:pt x="24" y="47"/>
                  <a:pt x="25" y="46"/>
                  <a:pt x="25" y="46"/>
                </a:cubicBezTo>
                <a:cubicBezTo>
                  <a:pt x="18" y="45"/>
                  <a:pt x="18" y="45"/>
                  <a:pt x="18" y="45"/>
                </a:cubicBezTo>
                <a:cubicBezTo>
                  <a:pt x="18" y="48"/>
                  <a:pt x="18" y="48"/>
                  <a:pt x="18" y="48"/>
                </a:cubicBezTo>
                <a:cubicBezTo>
                  <a:pt x="12" y="48"/>
                  <a:pt x="12" y="48"/>
                  <a:pt x="12" y="48"/>
                </a:cubicBezTo>
                <a:cubicBezTo>
                  <a:pt x="12" y="54"/>
                  <a:pt x="12" y="54"/>
                  <a:pt x="12" y="54"/>
                </a:cubicBezTo>
                <a:cubicBezTo>
                  <a:pt x="11" y="54"/>
                  <a:pt x="11" y="54"/>
                  <a:pt x="11" y="54"/>
                </a:cubicBezTo>
                <a:cubicBezTo>
                  <a:pt x="11" y="58"/>
                  <a:pt x="11" y="58"/>
                  <a:pt x="11" y="58"/>
                </a:cubicBezTo>
                <a:cubicBezTo>
                  <a:pt x="15" y="58"/>
                  <a:pt x="15" y="58"/>
                  <a:pt x="15" y="58"/>
                </a:cubicBezTo>
                <a:cubicBezTo>
                  <a:pt x="15" y="60"/>
                  <a:pt x="15" y="60"/>
                  <a:pt x="15" y="60"/>
                </a:cubicBezTo>
                <a:cubicBezTo>
                  <a:pt x="5" y="60"/>
                  <a:pt x="5" y="60"/>
                  <a:pt x="5" y="60"/>
                </a:cubicBezTo>
                <a:cubicBezTo>
                  <a:pt x="5" y="58"/>
                  <a:pt x="5" y="58"/>
                  <a:pt x="5" y="58"/>
                </a:cubicBezTo>
                <a:cubicBezTo>
                  <a:pt x="8" y="58"/>
                  <a:pt x="8" y="58"/>
                  <a:pt x="8" y="58"/>
                </a:cubicBezTo>
                <a:cubicBezTo>
                  <a:pt x="8" y="54"/>
                  <a:pt x="8" y="54"/>
                  <a:pt x="8" y="54"/>
                </a:cubicBezTo>
                <a:cubicBezTo>
                  <a:pt x="7" y="54"/>
                  <a:pt x="7" y="54"/>
                  <a:pt x="7" y="54"/>
                </a:cubicBezTo>
                <a:cubicBezTo>
                  <a:pt x="7" y="48"/>
                  <a:pt x="7" y="48"/>
                  <a:pt x="7" y="48"/>
                </a:cubicBezTo>
                <a:cubicBezTo>
                  <a:pt x="0" y="48"/>
                  <a:pt x="0" y="48"/>
                  <a:pt x="0" y="48"/>
                </a:cubicBezTo>
                <a:cubicBezTo>
                  <a:pt x="0" y="45"/>
                  <a:pt x="0" y="45"/>
                  <a:pt x="0" y="45"/>
                </a:cubicBezTo>
                <a:cubicBezTo>
                  <a:pt x="0" y="44"/>
                  <a:pt x="0" y="44"/>
                  <a:pt x="0" y="44"/>
                </a:cubicBezTo>
                <a:cubicBezTo>
                  <a:pt x="0" y="28"/>
                  <a:pt x="0" y="28"/>
                  <a:pt x="0" y="28"/>
                </a:cubicBezTo>
                <a:cubicBezTo>
                  <a:pt x="4" y="28"/>
                  <a:pt x="4" y="28"/>
                  <a:pt x="4" y="28"/>
                </a:cubicBezTo>
                <a:cubicBezTo>
                  <a:pt x="5" y="44"/>
                  <a:pt x="5" y="44"/>
                  <a:pt x="5" y="44"/>
                </a:cubicBezTo>
                <a:cubicBezTo>
                  <a:pt x="8" y="44"/>
                  <a:pt x="8" y="44"/>
                  <a:pt x="8" y="44"/>
                </a:cubicBezTo>
                <a:cubicBezTo>
                  <a:pt x="4" y="21"/>
                  <a:pt x="4" y="21"/>
                  <a:pt x="4" y="21"/>
                </a:cubicBezTo>
                <a:cubicBezTo>
                  <a:pt x="16" y="21"/>
                  <a:pt x="16" y="21"/>
                  <a:pt x="16" y="21"/>
                </a:cubicBezTo>
                <a:close/>
                <a:moveTo>
                  <a:pt x="20" y="39"/>
                </a:moveTo>
                <a:cubicBezTo>
                  <a:pt x="16" y="36"/>
                  <a:pt x="16" y="36"/>
                  <a:pt x="16" y="36"/>
                </a:cubicBezTo>
                <a:cubicBezTo>
                  <a:pt x="16" y="38"/>
                  <a:pt x="16" y="38"/>
                  <a:pt x="16" y="38"/>
                </a:cubicBezTo>
                <a:cubicBezTo>
                  <a:pt x="20" y="39"/>
                  <a:pt x="20" y="39"/>
                  <a:pt x="20" y="39"/>
                </a:cubicBezTo>
                <a:close/>
                <a:moveTo>
                  <a:pt x="10" y="2"/>
                </a:moveTo>
                <a:cubicBezTo>
                  <a:pt x="14" y="2"/>
                  <a:pt x="17" y="5"/>
                  <a:pt x="17" y="10"/>
                </a:cubicBezTo>
                <a:cubicBezTo>
                  <a:pt x="17" y="14"/>
                  <a:pt x="14" y="17"/>
                  <a:pt x="10" y="17"/>
                </a:cubicBezTo>
                <a:cubicBezTo>
                  <a:pt x="5" y="17"/>
                  <a:pt x="2" y="14"/>
                  <a:pt x="2" y="10"/>
                </a:cubicBezTo>
                <a:cubicBezTo>
                  <a:pt x="2" y="5"/>
                  <a:pt x="5" y="2"/>
                  <a:pt x="10" y="2"/>
                </a:cubicBezTo>
                <a:close/>
                <a:moveTo>
                  <a:pt x="54" y="11"/>
                </a:moveTo>
                <a:cubicBezTo>
                  <a:pt x="53" y="11"/>
                  <a:pt x="53" y="11"/>
                  <a:pt x="53" y="10"/>
                </a:cubicBezTo>
                <a:cubicBezTo>
                  <a:pt x="53" y="10"/>
                  <a:pt x="52" y="9"/>
                  <a:pt x="53" y="8"/>
                </a:cubicBezTo>
                <a:cubicBezTo>
                  <a:pt x="53" y="8"/>
                  <a:pt x="53" y="8"/>
                  <a:pt x="53" y="8"/>
                </a:cubicBezTo>
                <a:cubicBezTo>
                  <a:pt x="53" y="8"/>
                  <a:pt x="53" y="8"/>
                  <a:pt x="53" y="8"/>
                </a:cubicBezTo>
                <a:cubicBezTo>
                  <a:pt x="53" y="8"/>
                  <a:pt x="53" y="8"/>
                  <a:pt x="53" y="8"/>
                </a:cubicBezTo>
                <a:cubicBezTo>
                  <a:pt x="52" y="5"/>
                  <a:pt x="53" y="3"/>
                  <a:pt x="54" y="2"/>
                </a:cubicBezTo>
                <a:cubicBezTo>
                  <a:pt x="57" y="0"/>
                  <a:pt x="61" y="0"/>
                  <a:pt x="63" y="2"/>
                </a:cubicBezTo>
                <a:cubicBezTo>
                  <a:pt x="65" y="3"/>
                  <a:pt x="65" y="5"/>
                  <a:pt x="65" y="8"/>
                </a:cubicBezTo>
                <a:cubicBezTo>
                  <a:pt x="65" y="8"/>
                  <a:pt x="65" y="8"/>
                  <a:pt x="65" y="8"/>
                </a:cubicBezTo>
                <a:cubicBezTo>
                  <a:pt x="66" y="8"/>
                  <a:pt x="66" y="8"/>
                  <a:pt x="66" y="8"/>
                </a:cubicBezTo>
                <a:cubicBezTo>
                  <a:pt x="66" y="8"/>
                  <a:pt x="66" y="8"/>
                  <a:pt x="66" y="8"/>
                </a:cubicBezTo>
                <a:cubicBezTo>
                  <a:pt x="66" y="9"/>
                  <a:pt x="65" y="10"/>
                  <a:pt x="65" y="10"/>
                </a:cubicBezTo>
                <a:cubicBezTo>
                  <a:pt x="65" y="11"/>
                  <a:pt x="65" y="11"/>
                  <a:pt x="64" y="11"/>
                </a:cubicBezTo>
                <a:cubicBezTo>
                  <a:pt x="64" y="13"/>
                  <a:pt x="62" y="16"/>
                  <a:pt x="59" y="16"/>
                </a:cubicBezTo>
                <a:cubicBezTo>
                  <a:pt x="59" y="16"/>
                  <a:pt x="59" y="16"/>
                  <a:pt x="58" y="16"/>
                </a:cubicBezTo>
                <a:cubicBezTo>
                  <a:pt x="56" y="15"/>
                  <a:pt x="54" y="14"/>
                  <a:pt x="54" y="1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8948923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wipe(up)">
                                      <p:cBhvr>
                                        <p:cTn id="45" dur="500"/>
                                        <p:tgtEl>
                                          <p:spTgt spid="1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xEl>
                                              <p:pRg st="1" end="1"/>
                                            </p:txEl>
                                          </p:spTgt>
                                        </p:tgtEl>
                                        <p:attrNameLst>
                                          <p:attrName>style.visibility</p:attrName>
                                        </p:attrNameLst>
                                      </p:cBhvr>
                                      <p:to>
                                        <p:strVal val="visible"/>
                                      </p:to>
                                    </p:set>
                                    <p:animEffect transition="in" filter="wipe(up)">
                                      <p:cBhvr>
                                        <p:cTn id="50" dur="500"/>
                                        <p:tgtEl>
                                          <p:spTgt spid="1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wipe(up)">
                                      <p:cBhvr>
                                        <p:cTn id="5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1"/>
          <p:cNvSpPr/>
          <p:nvPr/>
        </p:nvSpPr>
        <p:spPr>
          <a:xfrm rot="8194362">
            <a:off x="1826727"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75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1" name="椭圆 30"/>
          <p:cNvSpPr/>
          <p:nvPr/>
        </p:nvSpPr>
        <p:spPr>
          <a:xfrm>
            <a:off x="1928751"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2" name="椭圆 6"/>
          <p:cNvSpPr/>
          <p:nvPr/>
        </p:nvSpPr>
        <p:spPr>
          <a:xfrm>
            <a:off x="1953888"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01</a:t>
            </a:r>
          </a:p>
        </p:txBody>
      </p:sp>
      <p:sp>
        <p:nvSpPr>
          <p:cNvPr id="33" name="泪滴形 1"/>
          <p:cNvSpPr/>
          <p:nvPr/>
        </p:nvSpPr>
        <p:spPr>
          <a:xfrm rot="8194362">
            <a:off x="3383715"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4" name="椭圆 33"/>
          <p:cNvSpPr/>
          <p:nvPr/>
        </p:nvSpPr>
        <p:spPr>
          <a:xfrm>
            <a:off x="3485740"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5" name="椭圆 6"/>
          <p:cNvSpPr/>
          <p:nvPr/>
        </p:nvSpPr>
        <p:spPr>
          <a:xfrm>
            <a:off x="3510877"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02</a:t>
            </a:r>
          </a:p>
        </p:txBody>
      </p:sp>
      <p:sp>
        <p:nvSpPr>
          <p:cNvPr id="36" name="泪滴形 1"/>
          <p:cNvSpPr/>
          <p:nvPr/>
        </p:nvSpPr>
        <p:spPr>
          <a:xfrm rot="8194362">
            <a:off x="4940704" y="1907275"/>
            <a:ext cx="1273093"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60000"/>
              <a:lumOff val="40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9" name="椭圆 38"/>
          <p:cNvSpPr/>
          <p:nvPr/>
        </p:nvSpPr>
        <p:spPr>
          <a:xfrm>
            <a:off x="5044208" y="1970166"/>
            <a:ext cx="1066086"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2" name="椭圆 6"/>
          <p:cNvSpPr/>
          <p:nvPr/>
        </p:nvSpPr>
        <p:spPr>
          <a:xfrm>
            <a:off x="5069344" y="1970166"/>
            <a:ext cx="1015814"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03</a:t>
            </a:r>
          </a:p>
        </p:txBody>
      </p:sp>
      <p:sp>
        <p:nvSpPr>
          <p:cNvPr id="44" name="泪滴形 1"/>
          <p:cNvSpPr/>
          <p:nvPr/>
        </p:nvSpPr>
        <p:spPr>
          <a:xfrm rot="8194362">
            <a:off x="6499171"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rgbClr val="0070C0"/>
          </a:solidFill>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47" name="椭圆 46"/>
          <p:cNvSpPr/>
          <p:nvPr/>
        </p:nvSpPr>
        <p:spPr>
          <a:xfrm>
            <a:off x="6601196" y="1970166"/>
            <a:ext cx="1066087"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8" name="椭圆 6"/>
          <p:cNvSpPr/>
          <p:nvPr/>
        </p:nvSpPr>
        <p:spPr>
          <a:xfrm>
            <a:off x="6626333"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04</a:t>
            </a:r>
          </a:p>
        </p:txBody>
      </p:sp>
      <p:cxnSp>
        <p:nvCxnSpPr>
          <p:cNvPr id="20" name="直接连接符 19"/>
          <p:cNvCxnSpPr/>
          <p:nvPr/>
        </p:nvCxnSpPr>
        <p:spPr>
          <a:xfrm>
            <a:off x="1304623" y="3573016"/>
            <a:ext cx="6939785"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3569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401660"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497642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6516913"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160304"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0" name="TextBox 59"/>
          <p:cNvSpPr txBox="1"/>
          <p:nvPr/>
        </p:nvSpPr>
        <p:spPr>
          <a:xfrm>
            <a:off x="3709645"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1" name="TextBox 60"/>
          <p:cNvSpPr txBox="1"/>
          <p:nvPr/>
        </p:nvSpPr>
        <p:spPr>
          <a:xfrm>
            <a:off x="5266389"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2" name="TextBox 61"/>
          <p:cNvSpPr txBox="1"/>
          <p:nvPr/>
        </p:nvSpPr>
        <p:spPr>
          <a:xfrm>
            <a:off x="6840824" y="2411744"/>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347895928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25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ircle(in)">
                                      <p:cBhvr>
                                        <p:cTn id="35" dur="2000"/>
                                        <p:tgtEl>
                                          <p:spTgt spid="30"/>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ircle(in)">
                                      <p:cBhvr>
                                        <p:cTn id="38" dur="2000"/>
                                        <p:tgtEl>
                                          <p:spTgt spid="31"/>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circle(in)">
                                      <p:cBhvr>
                                        <p:cTn id="41" dur="2000"/>
                                        <p:tgtEl>
                                          <p:spTgt spid="32"/>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ircle(in)">
                                      <p:cBhvr>
                                        <p:cTn id="44" dur="2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circle(in)">
                                      <p:cBhvr>
                                        <p:cTn id="54" dur="2000"/>
                                        <p:tgtEl>
                                          <p:spTgt spid="33"/>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circle(in)">
                                      <p:cBhvr>
                                        <p:cTn id="57" dur="2000"/>
                                        <p:tgtEl>
                                          <p:spTgt spid="3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circle(in)">
                                      <p:cBhvr>
                                        <p:cTn id="60" dur="2000"/>
                                        <p:tgtEl>
                                          <p:spTgt spid="35"/>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circle(in)">
                                      <p:cBhvr>
                                        <p:cTn id="63" dur="2000"/>
                                        <p:tgtEl>
                                          <p:spTgt spid="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up)">
                                      <p:cBhvr>
                                        <p:cTn id="68" dur="500"/>
                                        <p:tgtEl>
                                          <p:spTgt spid="57"/>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ircle(in)">
                                      <p:cBhvr>
                                        <p:cTn id="73" dur="2000"/>
                                        <p:tgtEl>
                                          <p:spTgt spid="3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circle(in)">
                                      <p:cBhvr>
                                        <p:cTn id="76" dur="2000"/>
                                        <p:tgtEl>
                                          <p:spTgt spid="42"/>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circle(in)">
                                      <p:cBhvr>
                                        <p:cTn id="79" dur="2000"/>
                                        <p:tgtEl>
                                          <p:spTgt spid="61"/>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circle(in)">
                                      <p:cBhvr>
                                        <p:cTn id="82" dur="20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up)">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circle(in)">
                                      <p:cBhvr>
                                        <p:cTn id="92" dur="2000"/>
                                        <p:tgtEl>
                                          <p:spTgt spid="47"/>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circle(in)">
                                      <p:cBhvr>
                                        <p:cTn id="95" dur="2000"/>
                                        <p:tgtEl>
                                          <p:spTgt spid="48"/>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circle(in)">
                                      <p:cBhvr>
                                        <p:cTn id="98" dur="2000"/>
                                        <p:tgtEl>
                                          <p:spTgt spid="62"/>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circle(in)">
                                      <p:cBhvr>
                                        <p:cTn id="101" dur="20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wipe(up)">
                                      <p:cBhvr>
                                        <p:cTn id="10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0" grpId="0" animBg="1"/>
      <p:bldP spid="31" grpId="0" animBg="1"/>
      <p:bldP spid="32" grpId="0" animBg="1"/>
      <p:bldP spid="33" grpId="0" animBg="1"/>
      <p:bldP spid="34" grpId="0" animBg="1"/>
      <p:bldP spid="35" grpId="0" animBg="1"/>
      <p:bldP spid="36" grpId="0" animBg="1"/>
      <p:bldP spid="39" grpId="0" animBg="1"/>
      <p:bldP spid="42" grpId="0" animBg="1"/>
      <p:bldP spid="44" grpId="0" animBg="1"/>
      <p:bldP spid="47" grpId="0" animBg="1"/>
      <p:bldP spid="48" grpId="0" animBg="1"/>
      <p:bldP spid="24" grpId="0"/>
      <p:bldP spid="57" grpId="0"/>
      <p:bldP spid="58" grpId="0"/>
      <p:bldP spid="59" grpId="0"/>
      <p:bldP spid="25" grpId="0"/>
      <p:bldP spid="60" grpId="0"/>
      <p:bldP spid="61"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3837" y="2575937"/>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亮点</a:t>
            </a:r>
          </a:p>
        </p:txBody>
      </p:sp>
      <p:sp>
        <p:nvSpPr>
          <p:cNvPr id="30" name="TextBox 29"/>
          <p:cNvSpPr txBox="1"/>
          <p:nvPr/>
        </p:nvSpPr>
        <p:spPr>
          <a:xfrm>
            <a:off x="6479925" y="2600336"/>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不足</a:t>
            </a:r>
          </a:p>
        </p:txBody>
      </p:sp>
    </p:spTree>
    <p:extLst>
      <p:ext uri="{BB962C8B-B14F-4D97-AF65-F5344CB8AC3E}">
        <p14:creationId xmlns:p14="http://schemas.microsoft.com/office/powerpoint/2010/main" val="126051952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anim calcmode="lin" valueType="num">
                                      <p:cBhvr>
                                        <p:cTn id="13" dur="1750" fill="hold"/>
                                        <p:tgtEl>
                                          <p:spTgt spid="8"/>
                                        </p:tgtEl>
                                        <p:attrNameLst>
                                          <p:attrName>ppt_x</p:attrName>
                                        </p:attrNameLst>
                                      </p:cBhvr>
                                      <p:tavLst>
                                        <p:tav tm="0">
                                          <p:val>
                                            <p:strVal val="#ppt_x"/>
                                          </p:val>
                                        </p:tav>
                                        <p:tav tm="100000">
                                          <p:val>
                                            <p:strVal val="#ppt_x"/>
                                          </p:val>
                                        </p:tav>
                                      </p:tavLst>
                                    </p:anim>
                                    <p:anim calcmode="lin" valueType="num">
                                      <p:cBhvr>
                                        <p:cTn id="14" dur="1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750"/>
                                        <p:tgtEl>
                                          <p:spTgt spid="12"/>
                                        </p:tgtEl>
                                      </p:cBhvr>
                                    </p:animEffect>
                                    <p:anim calcmode="lin" valueType="num">
                                      <p:cBhvr>
                                        <p:cTn id="23" dur="1750" fill="hold"/>
                                        <p:tgtEl>
                                          <p:spTgt spid="12"/>
                                        </p:tgtEl>
                                        <p:attrNameLst>
                                          <p:attrName>ppt_x</p:attrName>
                                        </p:attrNameLst>
                                      </p:cBhvr>
                                      <p:tavLst>
                                        <p:tav tm="0">
                                          <p:val>
                                            <p:strVal val="#ppt_x"/>
                                          </p:val>
                                        </p:tav>
                                        <p:tav tm="100000">
                                          <p:val>
                                            <p:strVal val="#ppt_x"/>
                                          </p:val>
                                        </p:tav>
                                      </p:tavLst>
                                    </p:anim>
                                    <p:anim calcmode="lin" valueType="num">
                                      <p:cBhvr>
                                        <p:cTn id="24" dur="1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arn(inVertic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arn(inVertical)">
                                      <p:cBhvr>
                                        <p:cTn id="45" dur="500"/>
                                        <p:tgtEl>
                                          <p:spTgt spid="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randombar(horizontal)">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500"/>
                                        <p:tgtEl>
                                          <p:spTgt spid="29"/>
                                        </p:tgtEl>
                                      </p:cBhvr>
                                    </p:animEffect>
                                  </p:childTnLst>
                                </p:cTn>
                              </p:par>
                              <p:par>
                                <p:cTn id="80" presetID="16" presetClass="entr" presetSubtype="21" fill="hold"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randombar(horizontal)">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25" grpId="0" animBg="1"/>
      <p:bldP spid="9" grpId="0" animBg="1"/>
      <p:bldP spid="27" grpId="0" animBg="1"/>
      <p:bldP spid="28" grpId="0" animBg="1"/>
      <p:bldP spid="29" grpId="0" animBg="1"/>
      <p:bldP spid="15" grpId="0"/>
      <p:bldP spid="39" grpId="0"/>
      <p:bldP spid="26"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905726" y="1556267"/>
            <a:ext cx="4867038" cy="769441"/>
          </a:xfrm>
          <a:prstGeom prst="rect">
            <a:avLst/>
          </a:prstGeom>
          <a:noFill/>
        </p:spPr>
        <p:txBody>
          <a:bodyPr wrap="none" rtlCol="0">
            <a:spAutoFit/>
          </a:bodyPr>
          <a:lstStyle/>
          <a:p>
            <a:r>
              <a:rPr lang="zh-CN" altLang="en-US" sz="4400" b="1" dirty="0">
                <a:latin typeface="微软雅黑" panose="020B0503020204020204" pitchFamily="34" charset="-122"/>
                <a:ea typeface="微软雅黑" panose="020B0503020204020204" pitchFamily="34" charset="-122"/>
              </a:rPr>
              <a:t>演示完毕 谢谢收看</a:t>
            </a:r>
          </a:p>
        </p:txBody>
      </p:sp>
      <p:cxnSp>
        <p:nvCxnSpPr>
          <p:cNvPr id="179" name="直接连接符 178"/>
          <p:cNvCxnSpPr/>
          <p:nvPr/>
        </p:nvCxnSpPr>
        <p:spPr>
          <a:xfrm>
            <a:off x="3891228" y="1538504"/>
            <a:ext cx="4549522"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3903705" y="2402600"/>
            <a:ext cx="4564610"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58" name="Group 47"/>
          <p:cNvGrpSpPr/>
          <p:nvPr/>
        </p:nvGrpSpPr>
        <p:grpSpPr>
          <a:xfrm>
            <a:off x="6835589" y="1124744"/>
            <a:ext cx="369581" cy="378383"/>
            <a:chOff x="3707904" y="1338582"/>
            <a:chExt cx="587140" cy="587140"/>
          </a:xfrm>
          <a:solidFill>
            <a:schemeClr val="bg2">
              <a:lumMod val="10000"/>
            </a:schemeClr>
          </a:solidFill>
        </p:grpSpPr>
        <p:sp>
          <p:nvSpPr>
            <p:cNvPr id="159"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0"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1" name="Group 48"/>
          <p:cNvGrpSpPr/>
          <p:nvPr/>
        </p:nvGrpSpPr>
        <p:grpSpPr>
          <a:xfrm>
            <a:off x="7236568" y="1124744"/>
            <a:ext cx="369581" cy="378383"/>
            <a:chOff x="5607375" y="3562825"/>
            <a:chExt cx="587140" cy="587140"/>
          </a:xfrm>
          <a:solidFill>
            <a:schemeClr val="bg2">
              <a:lumMod val="10000"/>
            </a:schemeClr>
          </a:solidFill>
        </p:grpSpPr>
        <p:sp>
          <p:nvSpPr>
            <p:cNvPr id="162"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4" name="Group 49"/>
          <p:cNvGrpSpPr/>
          <p:nvPr/>
        </p:nvGrpSpPr>
        <p:grpSpPr>
          <a:xfrm>
            <a:off x="7637546" y="1124744"/>
            <a:ext cx="369581" cy="378383"/>
            <a:chOff x="6665323" y="3562825"/>
            <a:chExt cx="587140" cy="587140"/>
          </a:xfrm>
          <a:solidFill>
            <a:schemeClr val="bg2">
              <a:lumMod val="10000"/>
            </a:schemeClr>
          </a:solidFill>
        </p:grpSpPr>
        <p:sp>
          <p:nvSpPr>
            <p:cNvPr id="165"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6"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7" name="Group 50"/>
          <p:cNvGrpSpPr/>
          <p:nvPr/>
        </p:nvGrpSpPr>
        <p:grpSpPr>
          <a:xfrm>
            <a:off x="8038526" y="1124744"/>
            <a:ext cx="369581" cy="378383"/>
            <a:chOff x="7740352" y="3562825"/>
            <a:chExt cx="587140" cy="587140"/>
          </a:xfrm>
          <a:solidFill>
            <a:schemeClr val="bg2">
              <a:lumMod val="10000"/>
            </a:schemeClr>
          </a:solidFill>
        </p:grpSpPr>
        <p:sp>
          <p:nvSpPr>
            <p:cNvPr id="168"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9"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76" name="TextBox 175"/>
          <p:cNvSpPr txBox="1"/>
          <p:nvPr/>
        </p:nvSpPr>
        <p:spPr>
          <a:xfrm>
            <a:off x="4823456" y="2420888"/>
            <a:ext cx="3153427" cy="415498"/>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   答辩人：清风</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指导老师：素材</a:t>
            </a:r>
          </a:p>
        </p:txBody>
      </p:sp>
      <p:sp>
        <p:nvSpPr>
          <p:cNvPr id="188" name="TextBox 187"/>
          <p:cNvSpPr txBox="1"/>
          <p:nvPr/>
        </p:nvSpPr>
        <p:spPr>
          <a:xfrm>
            <a:off x="4447667" y="1052736"/>
            <a:ext cx="2262158" cy="458908"/>
          </a:xfrm>
          <a:prstGeom prst="rect">
            <a:avLst/>
          </a:prstGeom>
          <a:noFill/>
        </p:spPr>
        <p:txBody>
          <a:bodyPr wrap="none" rtlCol="0">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北京大学某某科学院</a:t>
            </a:r>
          </a:p>
        </p:txBody>
      </p:sp>
      <p:sp>
        <p:nvSpPr>
          <p:cNvPr id="26" name="矩形 25"/>
          <p:cNvSpPr/>
          <p:nvPr/>
        </p:nvSpPr>
        <p:spPr>
          <a:xfrm>
            <a:off x="8676456" y="1124743"/>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637609" y="2502153"/>
            <a:ext cx="339813" cy="252140"/>
            <a:chOff x="360363" y="1304925"/>
            <a:chExt cx="1235075" cy="1008063"/>
          </a:xfrm>
        </p:grpSpPr>
        <p:sp>
          <p:nvSpPr>
            <p:cNvPr id="112" name="AutoShape 211"/>
            <p:cNvSpPr>
              <a:spLocks noChangeArrowheads="1"/>
            </p:cNvSpPr>
            <p:nvPr/>
          </p:nvSpPr>
          <p:spPr bwMode="auto">
            <a:xfrm>
              <a:off x="360363" y="1304925"/>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grpSp>
          <p:nvGrpSpPr>
            <p:cNvPr id="113" name="Group 234"/>
            <p:cNvGrpSpPr>
              <a:grpSpLocks/>
            </p:cNvGrpSpPr>
            <p:nvPr/>
          </p:nvGrpSpPr>
          <p:grpSpPr bwMode="auto">
            <a:xfrm rot="18397318">
              <a:off x="696913" y="1433513"/>
              <a:ext cx="555625" cy="752475"/>
              <a:chOff x="476" y="2704"/>
              <a:chExt cx="771" cy="1225"/>
            </a:xfrm>
          </p:grpSpPr>
          <p:sp>
            <p:nvSpPr>
              <p:cNvPr id="114" name="AutoShape 235"/>
              <p:cNvSpPr>
                <a:spLocks noChangeArrowheads="1"/>
              </p:cNvSpPr>
              <p:nvPr/>
            </p:nvSpPr>
            <p:spPr bwMode="auto">
              <a:xfrm>
                <a:off x="476" y="2795"/>
                <a:ext cx="771" cy="1134"/>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sp>
            <p:nvSpPr>
              <p:cNvPr id="115" name="AutoShape 236"/>
              <p:cNvSpPr>
                <a:spLocks noChangeArrowheads="1"/>
              </p:cNvSpPr>
              <p:nvPr/>
            </p:nvSpPr>
            <p:spPr bwMode="auto">
              <a:xfrm>
                <a:off x="680" y="2704"/>
                <a:ext cx="363" cy="182"/>
              </a:xfrm>
              <a:prstGeom prst="roundRect">
                <a:avLst>
                  <a:gd name="adj" fmla="val 16667"/>
                </a:avLst>
              </a:prstGeom>
              <a:solidFill>
                <a:schemeClr val="tx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grpSp>
      </p:grpSp>
      <p:grpSp>
        <p:nvGrpSpPr>
          <p:cNvPr id="7" name="组合 6"/>
          <p:cNvGrpSpPr/>
          <p:nvPr/>
        </p:nvGrpSpPr>
        <p:grpSpPr>
          <a:xfrm>
            <a:off x="6235109" y="2515711"/>
            <a:ext cx="281107" cy="229438"/>
            <a:chOff x="2084638" y="1769108"/>
            <a:chExt cx="1235075" cy="1008063"/>
          </a:xfrm>
        </p:grpSpPr>
        <p:sp>
          <p:nvSpPr>
            <p:cNvPr id="130" name="AutoShape 383"/>
            <p:cNvSpPr>
              <a:spLocks noChangeArrowheads="1"/>
            </p:cNvSpPr>
            <p:nvPr/>
          </p:nvSpPr>
          <p:spPr bwMode="auto">
            <a:xfrm>
              <a:off x="2084638" y="1769108"/>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sp>
          <p:nvSpPr>
            <p:cNvPr id="131" name="Rectangle 663"/>
            <p:cNvSpPr>
              <a:spLocks noChangeArrowheads="1"/>
            </p:cNvSpPr>
            <p:nvPr/>
          </p:nvSpPr>
          <p:spPr bwMode="auto">
            <a:xfrm>
              <a:off x="27275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Rectangle 664"/>
            <p:cNvSpPr>
              <a:spLocks noChangeArrowheads="1"/>
            </p:cNvSpPr>
            <p:nvPr/>
          </p:nvSpPr>
          <p:spPr bwMode="auto">
            <a:xfrm>
              <a:off x="24100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659"/>
            <p:cNvSpPr>
              <a:spLocks noChangeArrowheads="1"/>
            </p:cNvSpPr>
            <p:nvPr/>
          </p:nvSpPr>
          <p:spPr bwMode="auto">
            <a:xfrm>
              <a:off x="22021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Rectangle 660"/>
            <p:cNvSpPr>
              <a:spLocks noChangeArrowheads="1"/>
            </p:cNvSpPr>
            <p:nvPr/>
          </p:nvSpPr>
          <p:spPr bwMode="auto">
            <a:xfrm rot="732808">
              <a:off x="30323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661"/>
            <p:cNvSpPr>
              <a:spLocks noChangeArrowheads="1"/>
            </p:cNvSpPr>
            <p:nvPr/>
          </p:nvSpPr>
          <p:spPr bwMode="auto">
            <a:xfrm>
              <a:off x="27355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Rectangle 662"/>
            <p:cNvSpPr>
              <a:spLocks noChangeArrowheads="1"/>
            </p:cNvSpPr>
            <p:nvPr/>
          </p:nvSpPr>
          <p:spPr bwMode="auto">
            <a:xfrm>
              <a:off x="2418013" y="2183446"/>
              <a:ext cx="180975"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658"/>
            <p:cNvSpPr>
              <a:spLocks noChangeArrowheads="1"/>
            </p:cNvSpPr>
            <p:nvPr/>
          </p:nvSpPr>
          <p:spPr bwMode="auto">
            <a:xfrm>
              <a:off x="2333875" y="2081846"/>
              <a:ext cx="652463" cy="3825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50990047"/>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67"/>
                                        </p:tgtEl>
                                        <p:attrNameLst>
                                          <p:attrName>style.visibility</p:attrName>
                                        </p:attrNameLst>
                                      </p:cBhvr>
                                      <p:to>
                                        <p:strVal val="visible"/>
                                      </p:to>
                                    </p:set>
                                    <p:animEffect transition="in" filter="randombar(horizontal)">
                                      <p:cBhvr>
                                        <p:cTn id="14" dur="500"/>
                                        <p:tgtEl>
                                          <p:spTgt spid="16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randombar(horizontal)">
                                      <p:cBhvr>
                                        <p:cTn id="19" dur="500"/>
                                        <p:tgtEl>
                                          <p:spTgt spid="16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randombar(horizontal)">
                                      <p:cBhvr>
                                        <p:cTn id="24" dur="500"/>
                                        <p:tgtEl>
                                          <p:spTgt spid="16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randombar(horizontal)">
                                      <p:cBhvr>
                                        <p:cTn id="29" dur="500"/>
                                        <p:tgtEl>
                                          <p:spTgt spid="1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wipe(right)">
                                      <p:cBhvr>
                                        <p:cTn id="34" dur="500"/>
                                        <p:tgtEl>
                                          <p:spTgt spid="1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wipe(right)">
                                      <p:cBhvr>
                                        <p:cTn id="39" dur="500"/>
                                        <p:tgtEl>
                                          <p:spTgt spid="184"/>
                                        </p:tgtEl>
                                      </p:cBhvr>
                                    </p:animEffect>
                                  </p:childTnLst>
                                </p:cTn>
                              </p:par>
                              <p:par>
                                <p:cTn id="40" presetID="22" presetClass="entr" presetSubtype="2" fill="hold" nodeType="with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wipe(right)">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41" presetClass="entr" presetSubtype="0" fill="hold" grpId="0" nodeType="clickEffect">
                                  <p:stCondLst>
                                    <p:cond delay="0"/>
                                  </p:stCondLst>
                                  <p:iterate type="lt">
                                    <p:tmPct val="10000"/>
                                  </p:iterate>
                                  <p:childTnLst>
                                    <p:set>
                                      <p:cBhvr>
                                        <p:cTn id="46" dur="1" fill="hold">
                                          <p:stCondLst>
                                            <p:cond delay="0"/>
                                          </p:stCondLst>
                                        </p:cTn>
                                        <p:tgtEl>
                                          <p:spTgt spid="177"/>
                                        </p:tgtEl>
                                        <p:attrNameLst>
                                          <p:attrName>style.visibility</p:attrName>
                                        </p:attrNameLst>
                                      </p:cBhvr>
                                      <p:to>
                                        <p:strVal val="visible"/>
                                      </p:to>
                                    </p:set>
                                    <p:anim calcmode="lin" valueType="num">
                                      <p:cBhvr>
                                        <p:cTn id="47" dur="1500" fill="hold"/>
                                        <p:tgtEl>
                                          <p:spTgt spid="177"/>
                                        </p:tgtEl>
                                        <p:attrNameLst>
                                          <p:attrName>ppt_x</p:attrName>
                                        </p:attrNameLst>
                                      </p:cBhvr>
                                      <p:tavLst>
                                        <p:tav tm="0">
                                          <p:val>
                                            <p:strVal val="#ppt_x"/>
                                          </p:val>
                                        </p:tav>
                                        <p:tav tm="50000">
                                          <p:val>
                                            <p:strVal val="#ppt_x+.1"/>
                                          </p:val>
                                        </p:tav>
                                        <p:tav tm="100000">
                                          <p:val>
                                            <p:strVal val="#ppt_x"/>
                                          </p:val>
                                        </p:tav>
                                      </p:tavLst>
                                    </p:anim>
                                    <p:anim calcmode="lin" valueType="num">
                                      <p:cBhvr>
                                        <p:cTn id="48" dur="1500" fill="hold"/>
                                        <p:tgtEl>
                                          <p:spTgt spid="177"/>
                                        </p:tgtEl>
                                        <p:attrNameLst>
                                          <p:attrName>ppt_y</p:attrName>
                                        </p:attrNameLst>
                                      </p:cBhvr>
                                      <p:tavLst>
                                        <p:tav tm="0">
                                          <p:val>
                                            <p:strVal val="#ppt_y"/>
                                          </p:val>
                                        </p:tav>
                                        <p:tav tm="100000">
                                          <p:val>
                                            <p:strVal val="#ppt_y"/>
                                          </p:val>
                                        </p:tav>
                                      </p:tavLst>
                                    </p:anim>
                                    <p:anim calcmode="lin" valueType="num">
                                      <p:cBhvr>
                                        <p:cTn id="49" dur="1500" fill="hold"/>
                                        <p:tgtEl>
                                          <p:spTgt spid="177"/>
                                        </p:tgtEl>
                                        <p:attrNameLst>
                                          <p:attrName>ppt_h</p:attrName>
                                        </p:attrNameLst>
                                      </p:cBhvr>
                                      <p:tavLst>
                                        <p:tav tm="0">
                                          <p:val>
                                            <p:strVal val="#ppt_h/10"/>
                                          </p:val>
                                        </p:tav>
                                        <p:tav tm="50000">
                                          <p:val>
                                            <p:strVal val="#ppt_h+.01"/>
                                          </p:val>
                                        </p:tav>
                                        <p:tav tm="100000">
                                          <p:val>
                                            <p:strVal val="#ppt_h"/>
                                          </p:val>
                                        </p:tav>
                                      </p:tavLst>
                                    </p:anim>
                                    <p:anim calcmode="lin" valueType="num">
                                      <p:cBhvr>
                                        <p:cTn id="50" dur="1500" fill="hold"/>
                                        <p:tgtEl>
                                          <p:spTgt spid="17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500" tmFilter="0,0; .5, 1; 1, 1"/>
                                        <p:tgtEl>
                                          <p:spTgt spid="177"/>
                                        </p:tgtEl>
                                      </p:cBhvr>
                                    </p:animEffect>
                                  </p:childTnLst>
                                </p:cTn>
                              </p:par>
                              <p:par>
                                <p:cTn id="52" presetID="2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25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down)">
                                      <p:cBhvr>
                                        <p:cTn id="85" dur="500"/>
                                        <p:tgtEl>
                                          <p:spTgt spid="5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500"/>
                                        <p:tgtEl>
                                          <p:spTgt spid="5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down)">
                                      <p:cBhvr>
                                        <p:cTn id="91" dur="500"/>
                                        <p:tgtEl>
                                          <p:spTgt spid="5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down)">
                                      <p:cBhvr>
                                        <p:cTn id="94" dur="500"/>
                                        <p:tgtEl>
                                          <p:spTgt spid="5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down)">
                                      <p:cBhvr>
                                        <p:cTn id="97" dur="500"/>
                                        <p:tgtEl>
                                          <p:spTgt spid="5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down)">
                                      <p:cBhvr>
                                        <p:cTn id="100" dur="500"/>
                                        <p:tgtEl>
                                          <p:spTgt spid="6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500"/>
                                        <p:tgtEl>
                                          <p:spTgt spid="6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500"/>
                                        <p:tgtEl>
                                          <p:spTgt spid="6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down)">
                                      <p:cBhvr>
                                        <p:cTn id="109" dur="500"/>
                                        <p:tgtEl>
                                          <p:spTgt spid="7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down)">
                                      <p:cBhvr>
                                        <p:cTn id="112" dur="1250"/>
                                        <p:tgtEl>
                                          <p:spTgt spid="72"/>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down)">
                                      <p:cBhvr>
                                        <p:cTn id="115" dur="500"/>
                                        <p:tgtEl>
                                          <p:spTgt spid="73"/>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down)">
                                      <p:cBhvr>
                                        <p:cTn id="118" dur="500"/>
                                        <p:tgtEl>
                                          <p:spTgt spid="74"/>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wipe(down)">
                                      <p:cBhvr>
                                        <p:cTn id="121" dur="500"/>
                                        <p:tgtEl>
                                          <p:spTgt spid="7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down)">
                                      <p:cBhvr>
                                        <p:cTn id="124" dur="500"/>
                                        <p:tgtEl>
                                          <p:spTgt spid="76"/>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wipe(down)">
                                      <p:cBhvr>
                                        <p:cTn id="127" dur="500"/>
                                        <p:tgtEl>
                                          <p:spTgt spid="7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wipe(down)">
                                      <p:cBhvr>
                                        <p:cTn id="130" dur="500"/>
                                        <p:tgtEl>
                                          <p:spTgt spid="7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wipe(down)">
                                      <p:cBhvr>
                                        <p:cTn id="133" dur="500"/>
                                        <p:tgtEl>
                                          <p:spTgt spid="7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down)">
                                      <p:cBhvr>
                                        <p:cTn id="136" dur="500"/>
                                        <p:tgtEl>
                                          <p:spTgt spid="80"/>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wipe(down)">
                                      <p:cBhvr>
                                        <p:cTn id="139" dur="750"/>
                                        <p:tgtEl>
                                          <p:spTgt spid="81"/>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wipe(down)">
                                      <p:cBhvr>
                                        <p:cTn id="142" dur="750"/>
                                        <p:tgtEl>
                                          <p:spTgt spid="82"/>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down)">
                                      <p:cBhvr>
                                        <p:cTn id="145" dur="750"/>
                                        <p:tgtEl>
                                          <p:spTgt spid="83"/>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ipe(down)">
                                      <p:cBhvr>
                                        <p:cTn id="148" dur="750"/>
                                        <p:tgtEl>
                                          <p:spTgt spid="84"/>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wipe(down)">
                                      <p:cBhvr>
                                        <p:cTn id="151" dur="750"/>
                                        <p:tgtEl>
                                          <p:spTgt spid="8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down)">
                                      <p:cBhvr>
                                        <p:cTn id="154" dur="750"/>
                                        <p:tgtEl>
                                          <p:spTgt spid="87"/>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wipe(down)">
                                      <p:cBhvr>
                                        <p:cTn id="157" dur="750"/>
                                        <p:tgtEl>
                                          <p:spTgt spid="88"/>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95"/>
                                        </p:tgtEl>
                                        <p:attrNameLst>
                                          <p:attrName>style.visibility</p:attrName>
                                        </p:attrNameLst>
                                      </p:cBhvr>
                                      <p:to>
                                        <p:strVal val="visible"/>
                                      </p:to>
                                    </p:set>
                                    <p:animEffect transition="in" filter="wipe(down)">
                                      <p:cBhvr>
                                        <p:cTn id="160" dur="750"/>
                                        <p:tgtEl>
                                          <p:spTgt spid="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wipe(down)">
                                      <p:cBhvr>
                                        <p:cTn id="163" dur="750"/>
                                        <p:tgtEl>
                                          <p:spTgt spid="10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03"/>
                                        </p:tgtEl>
                                        <p:attrNameLst>
                                          <p:attrName>style.visibility</p:attrName>
                                        </p:attrNameLst>
                                      </p:cBhvr>
                                      <p:to>
                                        <p:strVal val="visible"/>
                                      </p:to>
                                    </p:set>
                                    <p:animEffect transition="in" filter="wipe(down)">
                                      <p:cBhvr>
                                        <p:cTn id="166" dur="750"/>
                                        <p:tgtEl>
                                          <p:spTgt spid="10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wipe(down)">
                                      <p:cBhvr>
                                        <p:cTn id="169" dur="750"/>
                                        <p:tgtEl>
                                          <p:spTgt spid="104"/>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wipe(down)">
                                      <p:cBhvr>
                                        <p:cTn id="172" dur="750"/>
                                        <p:tgtEl>
                                          <p:spTgt spid="105"/>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wipe(down)">
                                      <p:cBhvr>
                                        <p:cTn id="175" dur="750"/>
                                        <p:tgtEl>
                                          <p:spTgt spid="106"/>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107"/>
                                        </p:tgtEl>
                                        <p:attrNameLst>
                                          <p:attrName>style.visibility</p:attrName>
                                        </p:attrNameLst>
                                      </p:cBhvr>
                                      <p:to>
                                        <p:strVal val="visible"/>
                                      </p:to>
                                    </p:set>
                                    <p:animEffect transition="in" filter="wipe(down)">
                                      <p:cBhvr>
                                        <p:cTn id="178" dur="750"/>
                                        <p:tgtEl>
                                          <p:spTgt spid="107"/>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108"/>
                                        </p:tgtEl>
                                        <p:attrNameLst>
                                          <p:attrName>style.visibility</p:attrName>
                                        </p:attrNameLst>
                                      </p:cBhvr>
                                      <p:to>
                                        <p:strVal val="visible"/>
                                      </p:to>
                                    </p:set>
                                    <p:animEffect transition="in" filter="wipe(down)">
                                      <p:cBhvr>
                                        <p:cTn id="181" dur="750"/>
                                        <p:tgtEl>
                                          <p:spTgt spid="108"/>
                                        </p:tgtEl>
                                      </p:cBhvr>
                                    </p:animEffect>
                                  </p:childTnLst>
                                </p:cTn>
                              </p:par>
                              <p:par>
                                <p:cTn id="182" presetID="22" presetClass="entr" presetSubtype="4" fill="hold" nodeType="withEffect">
                                  <p:stCondLst>
                                    <p:cond delay="0"/>
                                  </p:stCondLst>
                                  <p:childTnLst>
                                    <p:set>
                                      <p:cBhvr>
                                        <p:cTn id="183" dur="1" fill="hold">
                                          <p:stCondLst>
                                            <p:cond delay="0"/>
                                          </p:stCondLst>
                                        </p:cTn>
                                        <p:tgtEl>
                                          <p:spTgt spid="4"/>
                                        </p:tgtEl>
                                        <p:attrNameLst>
                                          <p:attrName>style.visibility</p:attrName>
                                        </p:attrNameLst>
                                      </p:cBhvr>
                                      <p:to>
                                        <p:strVal val="visible"/>
                                      </p:to>
                                    </p:set>
                                    <p:animEffect transition="in" filter="wipe(down)">
                                      <p:cBhvr>
                                        <p:cTn id="184" dur="500"/>
                                        <p:tgtEl>
                                          <p:spTgt spid="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wipe(down)">
                                      <p:cBhvr>
                                        <p:cTn id="189" dur="500"/>
                                        <p:tgtEl>
                                          <p:spTgt spid="44"/>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wipe(down)">
                                      <p:cBhvr>
                                        <p:cTn id="195" dur="500"/>
                                        <p:tgtEl>
                                          <p:spTgt spid="46"/>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47"/>
                                        </p:tgtEl>
                                        <p:attrNameLst>
                                          <p:attrName>style.visibility</p:attrName>
                                        </p:attrNameLst>
                                      </p:cBhvr>
                                      <p:to>
                                        <p:strVal val="visible"/>
                                      </p:to>
                                    </p:set>
                                    <p:animEffect transition="in" filter="wipe(down)">
                                      <p:cBhvr>
                                        <p:cTn id="198" dur="500"/>
                                        <p:tgtEl>
                                          <p:spTgt spid="47"/>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48"/>
                                        </p:tgtEl>
                                        <p:attrNameLst>
                                          <p:attrName>style.visibility</p:attrName>
                                        </p:attrNameLst>
                                      </p:cBhvr>
                                      <p:to>
                                        <p:strVal val="visible"/>
                                      </p:to>
                                    </p:set>
                                    <p:animEffect transition="in" filter="wipe(down)">
                                      <p:cBhvr>
                                        <p:cTn id="201" dur="500"/>
                                        <p:tgtEl>
                                          <p:spTgt spid="48"/>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49"/>
                                        </p:tgtEl>
                                        <p:attrNameLst>
                                          <p:attrName>style.visibility</p:attrName>
                                        </p:attrNameLst>
                                      </p:cBhvr>
                                      <p:to>
                                        <p:strVal val="visible"/>
                                      </p:to>
                                    </p:set>
                                    <p:animEffect transition="in" filter="wipe(down)">
                                      <p:cBhvr>
                                        <p:cTn id="204" dur="500"/>
                                        <p:tgtEl>
                                          <p:spTgt spid="49"/>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down)">
                                      <p:cBhvr>
                                        <p:cTn id="207" dur="500"/>
                                        <p:tgtEl>
                                          <p:spTgt spid="50"/>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51"/>
                                        </p:tgtEl>
                                        <p:attrNameLst>
                                          <p:attrName>style.visibility</p:attrName>
                                        </p:attrNameLst>
                                      </p:cBhvr>
                                      <p:to>
                                        <p:strVal val="visible"/>
                                      </p:to>
                                    </p:set>
                                    <p:animEffect transition="in" filter="wipe(down)">
                                      <p:cBhvr>
                                        <p:cTn id="210" dur="500"/>
                                        <p:tgtEl>
                                          <p:spTgt spid="51"/>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52"/>
                                        </p:tgtEl>
                                        <p:attrNameLst>
                                          <p:attrName>style.visibility</p:attrName>
                                        </p:attrNameLst>
                                      </p:cBhvr>
                                      <p:to>
                                        <p:strVal val="visible"/>
                                      </p:to>
                                    </p:set>
                                    <p:animEffect transition="in" filter="wipe(down)">
                                      <p:cBhvr>
                                        <p:cTn id="213" dur="500"/>
                                        <p:tgtEl>
                                          <p:spTgt spid="52"/>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53"/>
                                        </p:tgtEl>
                                        <p:attrNameLst>
                                          <p:attrName>style.visibility</p:attrName>
                                        </p:attrNameLst>
                                      </p:cBhvr>
                                      <p:to>
                                        <p:strVal val="visible"/>
                                      </p:to>
                                    </p:set>
                                    <p:animEffect transition="in" filter="wipe(down)">
                                      <p:cBhvr>
                                        <p:cTn id="216" dur="500"/>
                                        <p:tgtEl>
                                          <p:spTgt spid="53"/>
                                        </p:tgtEl>
                                      </p:cBhvr>
                                    </p:animEffect>
                                  </p:childTnLst>
                                </p:cTn>
                              </p:par>
                            </p:childTnLst>
                          </p:cTn>
                        </p:par>
                      </p:childTnLst>
                    </p:cTn>
                  </p:par>
                  <p:par>
                    <p:cTn id="217" fill="hold">
                      <p:stCondLst>
                        <p:cond delay="indefinite"/>
                      </p:stCondLst>
                      <p:childTnLst>
                        <p:par>
                          <p:cTn id="218" fill="hold">
                            <p:stCondLst>
                              <p:cond delay="0"/>
                            </p:stCondLst>
                            <p:childTnLst>
                              <p:par>
                                <p:cTn id="219" presetID="21" presetClass="entr" presetSubtype="1" fill="hold" nodeType="clickEffect">
                                  <p:stCondLst>
                                    <p:cond delay="0"/>
                                  </p:stCondLst>
                                  <p:childTnLst>
                                    <p:set>
                                      <p:cBhvr>
                                        <p:cTn id="220" dur="1" fill="hold">
                                          <p:stCondLst>
                                            <p:cond delay="0"/>
                                          </p:stCondLst>
                                        </p:cTn>
                                        <p:tgtEl>
                                          <p:spTgt spid="40"/>
                                        </p:tgtEl>
                                        <p:attrNameLst>
                                          <p:attrName>style.visibility</p:attrName>
                                        </p:attrNameLst>
                                      </p:cBhvr>
                                      <p:to>
                                        <p:strVal val="visible"/>
                                      </p:to>
                                    </p:set>
                                    <p:animEffect transition="in" filter="wheel(1)">
                                      <p:cBhvr>
                                        <p:cTn id="221" dur="2000"/>
                                        <p:tgtEl>
                                          <p:spTgt spid="40"/>
                                        </p:tgtEl>
                                      </p:cBhvr>
                                    </p:animEffect>
                                  </p:childTnLst>
                                </p:cTn>
                              </p:par>
                              <p:par>
                                <p:cTn id="222" presetID="21" presetClass="entr" presetSubtype="1" fill="hold" grpId="0" nodeType="withEffect">
                                  <p:stCondLst>
                                    <p:cond delay="0"/>
                                  </p:stCondLst>
                                  <p:childTnLst>
                                    <p:set>
                                      <p:cBhvr>
                                        <p:cTn id="223" dur="1" fill="hold">
                                          <p:stCondLst>
                                            <p:cond delay="0"/>
                                          </p:stCondLst>
                                        </p:cTn>
                                        <p:tgtEl>
                                          <p:spTgt spid="39"/>
                                        </p:tgtEl>
                                        <p:attrNameLst>
                                          <p:attrName>style.visibility</p:attrName>
                                        </p:attrNameLst>
                                      </p:cBhvr>
                                      <p:to>
                                        <p:strVal val="visible"/>
                                      </p:to>
                                    </p:set>
                                    <p:animEffect transition="in" filter="wheel(1)">
                                      <p:cBhvr>
                                        <p:cTn id="224" dur="2000"/>
                                        <p:tgtEl>
                                          <p:spTgt spid="39"/>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nodeType="clickEffect">
                                  <p:stCondLst>
                                    <p:cond delay="0"/>
                                  </p:stCondLst>
                                  <p:childTnLst>
                                    <p:set>
                                      <p:cBhvr>
                                        <p:cTn id="228" dur="1" fill="hold">
                                          <p:stCondLst>
                                            <p:cond delay="0"/>
                                          </p:stCondLst>
                                        </p:cTn>
                                        <p:tgtEl>
                                          <p:spTgt spid="5"/>
                                        </p:tgtEl>
                                        <p:attrNameLst>
                                          <p:attrName>style.visibility</p:attrName>
                                        </p:attrNameLst>
                                      </p:cBhvr>
                                      <p:to>
                                        <p:strVal val="visible"/>
                                      </p:to>
                                    </p:set>
                                    <p:animEffect transition="in" filter="wipe(down)">
                                      <p:cBhvr>
                                        <p:cTn id="229" dur="500"/>
                                        <p:tgtEl>
                                          <p:spTgt spid="5"/>
                                        </p:tgtEl>
                                      </p:cBhvr>
                                    </p:animEffect>
                                  </p:childTnLst>
                                </p:cTn>
                              </p:par>
                              <p:par>
                                <p:cTn id="230" presetID="22" presetClass="entr" presetSubtype="4" fill="hold" nodeType="withEffect">
                                  <p:stCondLst>
                                    <p:cond delay="0"/>
                                  </p:stCondLst>
                                  <p:childTnLst>
                                    <p:set>
                                      <p:cBhvr>
                                        <p:cTn id="231" dur="1" fill="hold">
                                          <p:stCondLst>
                                            <p:cond delay="0"/>
                                          </p:stCondLst>
                                        </p:cTn>
                                        <p:tgtEl>
                                          <p:spTgt spid="7"/>
                                        </p:tgtEl>
                                        <p:attrNameLst>
                                          <p:attrName>style.visibility</p:attrName>
                                        </p:attrNameLst>
                                      </p:cBhvr>
                                      <p:to>
                                        <p:strVal val="visible"/>
                                      </p:to>
                                    </p:set>
                                    <p:animEffect transition="in" filter="wipe(down)">
                                      <p:cBhvr>
                                        <p:cTn id="232" dur="500"/>
                                        <p:tgtEl>
                                          <p:spTgt spid="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iterate type="lt">
                                    <p:tmPct val="0"/>
                                  </p:iterate>
                                  <p:childTnLst>
                                    <p:set>
                                      <p:cBhvr>
                                        <p:cTn id="236" dur="1" fill="hold">
                                          <p:stCondLst>
                                            <p:cond delay="0"/>
                                          </p:stCondLst>
                                        </p:cTn>
                                        <p:tgtEl>
                                          <p:spTgt spid="176"/>
                                        </p:tgtEl>
                                        <p:attrNameLst>
                                          <p:attrName>style.visibility</p:attrName>
                                        </p:attrNameLst>
                                      </p:cBhvr>
                                      <p:to>
                                        <p:strVal val="visible"/>
                                      </p:to>
                                    </p:set>
                                    <p:animEffect transition="in" filter="wipe(left)">
                                      <p:cBhvr>
                                        <p:cTn id="237" dur="500"/>
                                        <p:tgtEl>
                                          <p:spTgt spid="17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500" accel="50000" decel="50000" autoRev="1" fill="hold">
                                          <p:stCondLst>
                                            <p:cond delay="0"/>
                                          </p:stCondLst>
                                        </p:cTn>
                                        <p:tgtEl>
                                          <p:spTgt spid="176"/>
                                        </p:tgtEl>
                                        <p:attrNameLst>
                                          <p:attrName>ppt_x</p:attrName>
                                          <p:attrName>ppt_y</p:attrName>
                                        </p:attrNameLst>
                                      </p:cBhvr>
                                    </p:animMotion>
                                    <p:animRot by="1500000">
                                      <p:cBhvr>
                                        <p:cTn id="242" dur="250" fill="hold">
                                          <p:stCondLst>
                                            <p:cond delay="0"/>
                                          </p:stCondLst>
                                        </p:cTn>
                                        <p:tgtEl>
                                          <p:spTgt spid="176"/>
                                        </p:tgtEl>
                                        <p:attrNameLst>
                                          <p:attrName>r</p:attrName>
                                        </p:attrNameLst>
                                      </p:cBhvr>
                                    </p:animRot>
                                    <p:animRot by="-1500000">
                                      <p:cBhvr>
                                        <p:cTn id="243" dur="250" fill="hold">
                                          <p:stCondLst>
                                            <p:cond delay="250"/>
                                          </p:stCondLst>
                                        </p:cTn>
                                        <p:tgtEl>
                                          <p:spTgt spid="176"/>
                                        </p:tgtEl>
                                        <p:attrNameLst>
                                          <p:attrName>r</p:attrName>
                                        </p:attrNameLst>
                                      </p:cBhvr>
                                    </p:animRot>
                                    <p:animRot by="-1500000">
                                      <p:cBhvr>
                                        <p:cTn id="244" dur="250" fill="hold">
                                          <p:stCondLst>
                                            <p:cond delay="500"/>
                                          </p:stCondLst>
                                        </p:cTn>
                                        <p:tgtEl>
                                          <p:spTgt spid="176"/>
                                        </p:tgtEl>
                                        <p:attrNameLst>
                                          <p:attrName>r</p:attrName>
                                        </p:attrNameLst>
                                      </p:cBhvr>
                                    </p:animRot>
                                    <p:animRot by="1500000">
                                      <p:cBhvr>
                                        <p:cTn id="245" dur="250" fill="hold">
                                          <p:stCondLst>
                                            <p:cond delay="750"/>
                                          </p:stCondLst>
                                        </p:cTn>
                                        <p:tgtEl>
                                          <p:spTgt spid="1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6" grpId="0"/>
      <p:bldP spid="176" grpId="1"/>
      <p:bldP spid="188" grpId="0"/>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95" grpId="0" animBg="1"/>
      <p:bldP spid="102" grpId="0" animBg="1"/>
      <p:bldP spid="103" grpId="0" animBg="1"/>
      <p:bldP spid="104" grpId="0" animBg="1"/>
      <p:bldP spid="105" grpId="0" animBg="1"/>
      <p:bldP spid="106" grpId="0" animBg="1"/>
      <p:bldP spid="107" grpId="0" animBg="1"/>
      <p:bldP spid="1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1787669"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选题背景和意义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相关概念介绍</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选题背景和意义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0882" y="3136678"/>
            <a:ext cx="152337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背景和意义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895526" y="2101012"/>
            <a:ext cx="110799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可预报性问题</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实际效益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交叉学科</a:t>
            </a:r>
          </a:p>
        </p:txBody>
      </p:sp>
      <p:sp>
        <p:nvSpPr>
          <p:cNvPr id="51" name="TextBox 50"/>
          <p:cNvSpPr txBox="1"/>
          <p:nvPr/>
        </p:nvSpPr>
        <p:spPr>
          <a:xfrm>
            <a:off x="5003522" y="2031695"/>
            <a:ext cx="2916183" cy="461665"/>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事件的可预报性研究一直是国内外</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学术界研究的热点问题。</a:t>
            </a: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31150" y="3146724"/>
            <a:ext cx="2646878" cy="46166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获得目标观测敏感区，提高预报准确</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率，</a:t>
            </a:r>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076056" y="4343375"/>
            <a:ext cx="223651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计算机科学 </a:t>
            </a:r>
            <a:r>
              <a:rPr lang="en-US" altLang="zh-CN" sz="1200" dirty="0">
                <a:solidFill>
                  <a:schemeClr val="bg1"/>
                </a:solidFill>
                <a:latin typeface="微软雅黑" panose="020B0503020204020204" pitchFamily="34" charset="-122"/>
                <a:ea typeface="微软雅黑" panose="020B0503020204020204" pitchFamily="34" charset="-122"/>
              </a:rPr>
              <a:t>&amp;&amp;</a:t>
            </a:r>
            <a:r>
              <a:rPr lang="zh-CN" altLang="en-US" sz="1200" dirty="0">
                <a:solidFill>
                  <a:schemeClr val="bg1"/>
                </a:solidFill>
                <a:latin typeface="微软雅黑" panose="020B0503020204020204" pitchFamily="34" charset="-122"/>
                <a:ea typeface="微软雅黑" panose="020B0503020204020204" pitchFamily="34" charset="-122"/>
              </a:rPr>
              <a:t> 大气海洋科学</a:t>
            </a:r>
          </a:p>
        </p:txBody>
      </p:sp>
    </p:spTree>
    <p:extLst>
      <p:ext uri="{BB962C8B-B14F-4D97-AF65-F5344CB8AC3E}">
        <p14:creationId xmlns:p14="http://schemas.microsoft.com/office/powerpoint/2010/main" val="2836619330"/>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最优化问题的一种求解思路；</a:t>
            </a:r>
            <a:endParaRPr lang="en-US" altLang="zh-CN">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将智能算法应用于</a:t>
            </a:r>
            <a:r>
              <a:rPr lang="en-US" altLang="zh-CN">
                <a:latin typeface="微软雅黑" panose="020B0503020204020204" pitchFamily="34" charset="-122"/>
                <a:ea typeface="微软雅黑" panose="020B0503020204020204" pitchFamily="34" charset="-122"/>
              </a:rPr>
              <a:t>CNOP</a:t>
            </a:r>
            <a:r>
              <a:rPr lang="zh-CN" altLang="en-US">
                <a:latin typeface="微软雅黑" panose="020B0503020204020204" pitchFamily="34" charset="-122"/>
                <a:ea typeface="微软雅黑" panose="020B0503020204020204" pitchFamily="34" charset="-122"/>
              </a:rPr>
              <a:t>求解（本课题组工作）。</a:t>
            </a:r>
            <a:endParaRPr lang="en-US" altLang="zh-CN" dirty="0">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71600" y="1566132"/>
            <a:ext cx="401635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初始扰动（</a:t>
            </a:r>
            <a:r>
              <a:rPr lang="en-US" altLang="zh-CN" sz="2000" dirty="0">
                <a:latin typeface="微软雅黑" panose="020B0503020204020204" pitchFamily="34" charset="-122"/>
                <a:ea typeface="微软雅黑" panose="020B0503020204020204" pitchFamily="34" charset="-122"/>
              </a:rPr>
              <a:t>Initial P</a:t>
            </a:r>
            <a:r>
              <a:rPr lang="en-US" sz="2000" dirty="0">
                <a:latin typeface="微软雅黑" panose="020B0503020204020204" pitchFamily="34" charset="-122"/>
                <a:ea typeface="微软雅黑" panose="020B0503020204020204" pitchFamily="34" charset="-122"/>
              </a:rPr>
              <a:t>erturbation</a:t>
            </a:r>
            <a:r>
              <a:rPr lang="zh-CN" altLang="en-US" sz="2000" dirty="0">
                <a:latin typeface="微软雅黑" panose="020B0503020204020204" pitchFamily="34" charset="-122"/>
                <a:ea typeface="微软雅黑" panose="020B0503020204020204" pitchFamily="34" charset="-122"/>
              </a:rPr>
              <a:t>）</a:t>
            </a:r>
          </a:p>
        </p:txBody>
      </p:sp>
      <p:sp>
        <p:nvSpPr>
          <p:cNvPr id="62" name="TextBox 61"/>
          <p:cNvSpPr txBox="1"/>
          <p:nvPr/>
        </p:nvSpPr>
        <p:spPr>
          <a:xfrm>
            <a:off x="977461" y="2924944"/>
            <a:ext cx="417293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智能算法（</a:t>
            </a:r>
            <a:r>
              <a:rPr lang="en-US" altLang="zh-CN" sz="2000" dirty="0">
                <a:latin typeface="微软雅黑" panose="020B0503020204020204" pitchFamily="34" charset="-122"/>
                <a:ea typeface="微软雅黑" panose="020B0503020204020204" pitchFamily="34" charset="-122"/>
              </a:rPr>
              <a:t>Artificial Algorithm</a:t>
            </a:r>
            <a:r>
              <a:rPr lang="zh-CN" altLang="en-US" sz="2000" dirty="0">
                <a:latin typeface="微软雅黑" panose="020B0503020204020204" pitchFamily="34" charset="-122"/>
                <a:ea typeface="微软雅黑" panose="020B0503020204020204" pitchFamily="34" charset="-122"/>
              </a:rPr>
              <a:t>）</a:t>
            </a:r>
          </a:p>
        </p:txBody>
      </p:sp>
      <p:sp>
        <p:nvSpPr>
          <p:cNvPr id="23" name="TextBox 22"/>
          <p:cNvSpPr txBox="1"/>
          <p:nvPr/>
        </p:nvSpPr>
        <p:spPr>
          <a:xfrm>
            <a:off x="1001126" y="1973960"/>
            <a:ext cx="184731" cy="415498"/>
          </a:xfrm>
          <a:prstGeom prst="rect">
            <a:avLst/>
          </a:prstGeom>
          <a:noFill/>
        </p:spPr>
        <p:txBody>
          <a:bodyPr wrap="none" rtlCol="0">
            <a:spAutoFit/>
          </a:bodyPr>
          <a:lstStyle/>
          <a:p>
            <a:endParaRPr lang="zh-CN" altLang="en-US" sz="1050" dirty="0">
              <a:latin typeface="微软雅黑" panose="020B0503020204020204" pitchFamily="34" charset="-122"/>
              <a:ea typeface="微软雅黑" panose="020B0503020204020204" pitchFamily="34" charset="-122"/>
            </a:endParaRP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2119494" y="3421811"/>
            <a:ext cx="4036682"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最优化问题的一种求解思路；</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将智能算法应用于</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求解（本课题组相关工作）。</a:t>
            </a:r>
            <a:endParaRPr lang="en-US" altLang="zh-CN" sz="1200" dirty="0">
              <a:latin typeface="微软雅黑" panose="020B0503020204020204" pitchFamily="34" charset="-122"/>
              <a:ea typeface="微软雅黑" panose="020B0503020204020204" pitchFamily="34" charset="-122"/>
            </a:endParaRPr>
          </a:p>
        </p:txBody>
      </p:sp>
      <p:sp>
        <p:nvSpPr>
          <p:cNvPr id="41" name="TextBox 61">
            <a:extLst>
              <a:ext uri="{FF2B5EF4-FFF2-40B4-BE49-F238E27FC236}">
                <a16:creationId xmlns:a16="http://schemas.microsoft.com/office/drawing/2014/main" id="{0BC71808-54A6-4054-83C8-D2934E8E834C}"/>
              </a:ext>
            </a:extLst>
          </p:cNvPr>
          <p:cNvSpPr txBox="1"/>
          <p:nvPr/>
        </p:nvSpPr>
        <p:spPr>
          <a:xfrm>
            <a:off x="971600" y="4365104"/>
            <a:ext cx="352160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气候模式（</a:t>
            </a:r>
            <a:r>
              <a:rPr lang="en-US" altLang="zh-CN" sz="2000" dirty="0">
                <a:latin typeface="微软雅黑" panose="020B0503020204020204" pitchFamily="34" charset="-122"/>
                <a:ea typeface="微软雅黑" panose="020B0503020204020204" pitchFamily="34" charset="-122"/>
              </a:rPr>
              <a:t>Climate Model</a:t>
            </a:r>
            <a:r>
              <a:rPr lang="zh-CN" altLang="en-US" sz="2000" dirty="0">
                <a:latin typeface="微软雅黑" panose="020B0503020204020204" pitchFamily="34" charset="-122"/>
                <a:ea typeface="微软雅黑" panose="020B0503020204020204" pitchFamily="34" charset="-122"/>
              </a:rPr>
              <a:t>）</a:t>
            </a:r>
          </a:p>
        </p:txBody>
      </p:sp>
      <p:sp>
        <p:nvSpPr>
          <p:cNvPr id="51" name="TextBox 65">
            <a:extLst>
              <a:ext uri="{FF2B5EF4-FFF2-40B4-BE49-F238E27FC236}">
                <a16:creationId xmlns:a16="http://schemas.microsoft.com/office/drawing/2014/main" id="{BA67980A-A26E-45C6-B6CD-D26B985B4168}"/>
              </a:ext>
            </a:extLst>
          </p:cNvPr>
          <p:cNvSpPr txBox="1"/>
          <p:nvPr/>
        </p:nvSpPr>
        <p:spPr>
          <a:xfrm>
            <a:off x="2119494" y="4870901"/>
            <a:ext cx="3127779"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对气候变化的一种数值模拟；</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各模式间相互作用，海量计算得到结果。</a:t>
            </a:r>
            <a:endParaRPr lang="en-US" altLang="zh-CN" sz="1200" dirty="0">
              <a:latin typeface="微软雅黑" panose="020B0503020204020204" pitchFamily="34" charset="-122"/>
              <a:ea typeface="微软雅黑" panose="020B0503020204020204" pitchFamily="34" charset="-122"/>
            </a:endParaRPr>
          </a:p>
        </p:txBody>
      </p:sp>
      <p:sp>
        <p:nvSpPr>
          <p:cNvPr id="54" name="TextBox 65">
            <a:extLst>
              <a:ext uri="{FF2B5EF4-FFF2-40B4-BE49-F238E27FC236}">
                <a16:creationId xmlns:a16="http://schemas.microsoft.com/office/drawing/2014/main" id="{02AE4DDF-D462-4148-BAC7-DB93F3D3DD21}"/>
              </a:ext>
            </a:extLst>
          </p:cNvPr>
          <p:cNvSpPr txBox="1"/>
          <p:nvPr/>
        </p:nvSpPr>
        <p:spPr>
          <a:xfrm>
            <a:off x="2119494" y="2077704"/>
            <a:ext cx="5737468"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线性（奇异向量，</a:t>
            </a:r>
            <a:r>
              <a:rPr lang="en-US" altLang="zh-CN" sz="1200" dirty="0">
                <a:latin typeface="微软雅黑" panose="020B0503020204020204" pitchFamily="34" charset="-122"/>
                <a:ea typeface="微软雅黑" panose="020B0503020204020204" pitchFamily="34" charset="-122"/>
              </a:rPr>
              <a:t>SV</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非线性（</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方法，</a:t>
            </a:r>
            <a:r>
              <a:rPr lang="en-US" altLang="zh-CN" sz="1200" dirty="0">
                <a:latin typeface="微软雅黑" panose="020B0503020204020204" pitchFamily="34" charset="-122"/>
                <a:ea typeface="微软雅黑" panose="020B0503020204020204" pitchFamily="34" charset="-122"/>
              </a:rPr>
              <a:t> 2003</a:t>
            </a:r>
            <a:r>
              <a:rPr lang="zh-CN" altLang="en-US" sz="1200" dirty="0">
                <a:latin typeface="微软雅黑" panose="020B0503020204020204" pitchFamily="34" charset="-122"/>
                <a:ea typeface="微软雅黑" panose="020B0503020204020204" pitchFamily="34" charset="-122"/>
              </a:rPr>
              <a:t>年提出，一直在发展）；</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预报时刻具有最大非线性发展。</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6847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AA6D2C9-5976-422B-A661-AF060040B2E2}"/>
              </a:ext>
            </a:extLst>
          </p:cNvPr>
          <p:cNvSpPr/>
          <p:nvPr/>
        </p:nvSpPr>
        <p:spPr>
          <a:xfrm>
            <a:off x="827584" y="1752856"/>
            <a:ext cx="8136904" cy="369332"/>
          </a:xfrm>
          <a:prstGeom prst="rect">
            <a:avLst/>
          </a:prstGeom>
        </p:spPr>
        <p:txBody>
          <a:bodyPr wrap="square">
            <a:spAutoFit/>
          </a:bodyPr>
          <a:lstStyle/>
          <a:p>
            <a:r>
              <a:rPr lang="en-US" u="sng" dirty="0">
                <a:solidFill>
                  <a:srgbClr val="FF0000"/>
                </a:solidFill>
                <a:latin typeface="微软雅黑" panose="020B0503020204020204" pitchFamily="34" charset="-122"/>
                <a:ea typeface="微软雅黑" panose="020B0503020204020204" pitchFamily="34" charset="-122"/>
              </a:rPr>
              <a:t>CTS-</a:t>
            </a:r>
            <a:r>
              <a:rPr lang="en-US" u="sng" dirty="0" err="1">
                <a:solidFill>
                  <a:srgbClr val="FF0000"/>
                </a:solidFill>
                <a:latin typeface="微软雅黑" panose="020B0503020204020204" pitchFamily="34" charset="-122"/>
                <a:ea typeface="微软雅黑" panose="020B0503020204020204" pitchFamily="34" charset="-122"/>
              </a:rPr>
              <a:t>SS</a:t>
            </a:r>
            <a:r>
              <a:rPr lang="en-US" dirty="0" err="1">
                <a:latin typeface="微软雅黑" panose="020B0503020204020204" pitchFamily="34" charset="-122"/>
                <a:ea typeface="微软雅黑" panose="020B0503020204020204" pitchFamily="34" charset="-122"/>
              </a:rPr>
              <a:t>求解</a:t>
            </a:r>
            <a:r>
              <a:rPr lang="en-US" u="sng" dirty="0" err="1">
                <a:solidFill>
                  <a:srgbClr val="FF0000"/>
                </a:solidFill>
                <a:latin typeface="微软雅黑" panose="020B0503020204020204" pitchFamily="34" charset="-122"/>
                <a:ea typeface="微软雅黑" panose="020B0503020204020204" pitchFamily="34" charset="-122"/>
              </a:rPr>
              <a:t>GFDL</a:t>
            </a:r>
            <a:r>
              <a:rPr lang="en-US" u="sng" dirty="0">
                <a:solidFill>
                  <a:srgbClr val="FF0000"/>
                </a:solidFill>
                <a:latin typeface="微软雅黑" panose="020B0503020204020204" pitchFamily="34" charset="-122"/>
                <a:ea typeface="微软雅黑" panose="020B0503020204020204" pitchFamily="34" charset="-122"/>
              </a:rPr>
              <a:t> </a:t>
            </a:r>
            <a:r>
              <a:rPr lang="en-US" u="sng" dirty="0" err="1">
                <a:solidFill>
                  <a:srgbClr val="FF0000"/>
                </a:solidFill>
                <a:latin typeface="微软雅黑" panose="020B0503020204020204" pitchFamily="34" charset="-122"/>
                <a:ea typeface="微软雅黑" panose="020B0503020204020204" pitchFamily="34" charset="-122"/>
              </a:rPr>
              <a:t>CM</a:t>
            </a:r>
            <a:r>
              <a:rPr lang="en-US" dirty="0" err="1">
                <a:latin typeface="微软雅黑" panose="020B0503020204020204" pitchFamily="34" charset="-122"/>
                <a:ea typeface="微软雅黑" panose="020B0503020204020204" pitchFamily="34" charset="-122"/>
              </a:rPr>
              <a:t>模式</a:t>
            </a:r>
            <a:r>
              <a:rPr lang="en-US" u="sng" dirty="0" err="1">
                <a:solidFill>
                  <a:srgbClr val="FF0000"/>
                </a:solidFill>
                <a:latin typeface="微软雅黑" panose="020B0503020204020204" pitchFamily="34" charset="-122"/>
                <a:ea typeface="微软雅黑" panose="020B0503020204020204" pitchFamily="34" charset="-122"/>
              </a:rPr>
              <a:t>CNOP</a:t>
            </a:r>
            <a:r>
              <a:rPr lang="en-US" dirty="0" err="1">
                <a:latin typeface="微软雅黑" panose="020B0503020204020204" pitchFamily="34" charset="-122"/>
                <a:ea typeface="微软雅黑" panose="020B0503020204020204" pitchFamily="34" charset="-122"/>
              </a:rPr>
              <a:t>及其在</a:t>
            </a:r>
            <a:r>
              <a:rPr lang="en-US" u="sng" dirty="0" err="1">
                <a:solidFill>
                  <a:srgbClr val="FF0000"/>
                </a:solidFill>
                <a:latin typeface="微软雅黑" panose="020B0503020204020204" pitchFamily="34" charset="-122"/>
                <a:ea typeface="微软雅黑" panose="020B0503020204020204" pitchFamily="34" charset="-122"/>
              </a:rPr>
              <a:t>ENSO事件最快增长初始误差</a:t>
            </a:r>
            <a:r>
              <a:rPr lang="en-US" dirty="0" err="1">
                <a:latin typeface="微软雅黑" panose="020B0503020204020204" pitchFamily="34" charset="-122"/>
                <a:ea typeface="微软雅黑" panose="020B0503020204020204" pitchFamily="34" charset="-122"/>
              </a:rPr>
              <a:t>中的应用</a:t>
            </a:r>
            <a:endParaRPr lang="en-US" dirty="0"/>
          </a:p>
        </p:txBody>
      </p:sp>
      <p:sp>
        <p:nvSpPr>
          <p:cNvPr id="27" name="TextBox 7">
            <a:extLst>
              <a:ext uri="{FF2B5EF4-FFF2-40B4-BE49-F238E27FC236}">
                <a16:creationId xmlns:a16="http://schemas.microsoft.com/office/drawing/2014/main" id="{FE1C372A-1ED4-4CDC-B790-1F78510B9C62}"/>
              </a:ext>
            </a:extLst>
          </p:cNvPr>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相关概念介绍</a:t>
            </a:r>
          </a:p>
        </p:txBody>
      </p:sp>
      <p:cxnSp>
        <p:nvCxnSpPr>
          <p:cNvPr id="32" name="直接箭头连接符 31">
            <a:extLst>
              <a:ext uri="{FF2B5EF4-FFF2-40B4-BE49-F238E27FC236}">
                <a16:creationId xmlns:a16="http://schemas.microsoft.com/office/drawing/2014/main" id="{CC8EC2C4-01DD-4697-B494-A1E1A9A14F47}"/>
              </a:ext>
            </a:extLst>
          </p:cNvPr>
          <p:cNvCxnSpPr>
            <a:cxnSpLocks/>
          </p:cNvCxnSpPr>
          <p:nvPr/>
        </p:nvCxnSpPr>
        <p:spPr>
          <a:xfrm>
            <a:off x="1403648" y="2072246"/>
            <a:ext cx="0" cy="51677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3C9D9A9-4FBD-45FC-AD11-95E1F034FABF}"/>
              </a:ext>
            </a:extLst>
          </p:cNvPr>
          <p:cNvCxnSpPr>
            <a:cxnSpLocks/>
          </p:cNvCxnSpPr>
          <p:nvPr/>
        </p:nvCxnSpPr>
        <p:spPr>
          <a:xfrm>
            <a:off x="2718629" y="2082094"/>
            <a:ext cx="0" cy="26414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738DA61-C26B-44AC-9C33-7C586BAA6442}"/>
              </a:ext>
            </a:extLst>
          </p:cNvPr>
          <p:cNvCxnSpPr>
            <a:cxnSpLocks/>
          </p:cNvCxnSpPr>
          <p:nvPr/>
        </p:nvCxnSpPr>
        <p:spPr>
          <a:xfrm flipH="1">
            <a:off x="4063142" y="2072246"/>
            <a:ext cx="1" cy="9794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4FFC272-FAA7-4626-B9A0-8CFE571CB7E8}"/>
              </a:ext>
            </a:extLst>
          </p:cNvPr>
          <p:cNvCxnSpPr>
            <a:cxnSpLocks/>
          </p:cNvCxnSpPr>
          <p:nvPr/>
        </p:nvCxnSpPr>
        <p:spPr>
          <a:xfrm>
            <a:off x="6660232" y="2072246"/>
            <a:ext cx="0" cy="195895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24">
            <a:extLst>
              <a:ext uri="{FF2B5EF4-FFF2-40B4-BE49-F238E27FC236}">
                <a16:creationId xmlns:a16="http://schemas.microsoft.com/office/drawing/2014/main" id="{C8729CE6-C307-42CB-9901-07527381FAB2}"/>
              </a:ext>
            </a:extLst>
          </p:cNvPr>
          <p:cNvSpPr/>
          <p:nvPr/>
        </p:nvSpPr>
        <p:spPr>
          <a:xfrm>
            <a:off x="481838" y="266183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改进的连续禁忌搜索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用于寻优过程</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1" name="圆角矩形 24">
            <a:extLst>
              <a:ext uri="{FF2B5EF4-FFF2-40B4-BE49-F238E27FC236}">
                <a16:creationId xmlns:a16="http://schemas.microsoft.com/office/drawing/2014/main" id="{96082CC1-8126-4D17-869D-F40976CDEF5B}"/>
              </a:ext>
            </a:extLst>
          </p:cNvPr>
          <p:cNvSpPr/>
          <p:nvPr/>
        </p:nvSpPr>
        <p:spPr>
          <a:xfrm>
            <a:off x="1796819" y="479869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气候模式，用于模拟气候态发展</a:t>
            </a:r>
          </a:p>
        </p:txBody>
      </p:sp>
      <p:sp>
        <p:nvSpPr>
          <p:cNvPr id="52" name="圆角矩形 24">
            <a:extLst>
              <a:ext uri="{FF2B5EF4-FFF2-40B4-BE49-F238E27FC236}">
                <a16:creationId xmlns:a16="http://schemas.microsoft.com/office/drawing/2014/main" id="{ED16B0DE-82E7-41D4-B044-A51EFCA392E1}"/>
              </a:ext>
            </a:extLst>
          </p:cNvPr>
          <p:cNvSpPr/>
          <p:nvPr/>
        </p:nvSpPr>
        <p:spPr>
          <a:xfrm>
            <a:off x="3141333" y="3121641"/>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条件非线性最优扰动（求解方法）</a:t>
            </a:r>
          </a:p>
        </p:txBody>
      </p:sp>
      <p:sp>
        <p:nvSpPr>
          <p:cNvPr id="53" name="圆角矩形 24">
            <a:extLst>
              <a:ext uri="{FF2B5EF4-FFF2-40B4-BE49-F238E27FC236}">
                <a16:creationId xmlns:a16="http://schemas.microsoft.com/office/drawing/2014/main" id="{03B6EDBA-56AB-45A1-9AB6-95BEDCF4F9F9}"/>
              </a:ext>
            </a:extLst>
          </p:cNvPr>
          <p:cNvSpPr/>
          <p:nvPr/>
        </p:nvSpPr>
        <p:spPr>
          <a:xfrm>
            <a:off x="5738422" y="4156782"/>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厄尔尼诺</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南方涛动现象（求解问题）</a:t>
            </a:r>
          </a:p>
        </p:txBody>
      </p:sp>
    </p:spTree>
    <p:extLst>
      <p:ext uri="{BB962C8B-B14F-4D97-AF65-F5344CB8AC3E}">
        <p14:creationId xmlns:p14="http://schemas.microsoft.com/office/powerpoint/2010/main" val="2829476139"/>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研究思路与方法</a:t>
            </a:r>
          </a:p>
        </p:txBody>
      </p:sp>
      <p:sp>
        <p:nvSpPr>
          <p:cNvPr id="16" name="TextBox 15"/>
          <p:cNvSpPr txBox="1"/>
          <p:nvPr/>
        </p:nvSpPr>
        <p:spPr>
          <a:xfrm>
            <a:off x="4729514" y="2844657"/>
            <a:ext cx="1787669"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研究思路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求解过程</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研究方案可行性</a:t>
            </a: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研究思路一</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475656" y="2893388"/>
            <a:ext cx="1554824"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45" name="TextBox 49"/>
          <p:cNvSpPr txBox="1">
            <a:spLocks noChangeArrowheads="1"/>
          </p:cNvSpPr>
          <p:nvPr/>
        </p:nvSpPr>
        <p:spPr bwMode="auto">
          <a:xfrm>
            <a:off x="1833158" y="3145050"/>
            <a:ext cx="1554823"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点击添加内容点击添加内容</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点击添加内容点击添加内容</a:t>
            </a:r>
          </a:p>
        </p:txBody>
      </p:sp>
      <p:sp>
        <p:nvSpPr>
          <p:cNvPr id="55" name="TextBox 34"/>
          <p:cNvSpPr txBox="1">
            <a:spLocks noChangeArrowheads="1"/>
          </p:cNvSpPr>
          <p:nvPr/>
        </p:nvSpPr>
        <p:spPr bwMode="auto">
          <a:xfrm>
            <a:off x="1919737" y="4365104"/>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点击添加内容点击添加内容</a:t>
            </a: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10331" y="243048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1" name="TextBox 46"/>
          <p:cNvSpPr txBox="1"/>
          <p:nvPr/>
        </p:nvSpPr>
        <p:spPr>
          <a:xfrm>
            <a:off x="1331640"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2" name="TextBox 46"/>
          <p:cNvSpPr txBox="1"/>
          <p:nvPr/>
        </p:nvSpPr>
        <p:spPr>
          <a:xfrm>
            <a:off x="5940152" y="3841057"/>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Tree>
    <p:extLst>
      <p:ext uri="{BB962C8B-B14F-4D97-AF65-F5344CB8AC3E}">
        <p14:creationId xmlns:p14="http://schemas.microsoft.com/office/powerpoint/2010/main" val="2295524138"/>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right)">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righ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right)">
                                      <p:cBhvr>
                                        <p:cTn id="77" dur="500"/>
                                        <p:tgtEl>
                                          <p:spTgt spid="46"/>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wipe(right)">
                                      <p:cBhvr>
                                        <p:cTn id="80" dur="500"/>
                                        <p:tgtEl>
                                          <p:spTgt spid="55"/>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right)">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left)">
                                      <p:cBhvr>
                                        <p:cTn id="93" dur="1000"/>
                                        <p:tgtEl>
                                          <p:spTgt spid="57"/>
                                        </p:tgtEl>
                                      </p:cBhvr>
                                    </p:animEffect>
                                  </p:childTnLst>
                                </p:cTn>
                              </p:par>
                              <p:par>
                                <p:cTn id="94" presetID="22" presetClass="entr" presetSubtype="4" fill="hold"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wipe(down)">
                                      <p:cBhvr>
                                        <p:cTn id="96" dur="500"/>
                                        <p:tgtEl>
                                          <p:spTgt spid="5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left)">
                                      <p:cBhvr>
                                        <p:cTn id="9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44" grpId="0"/>
      <p:bldP spid="45" grpId="0"/>
      <p:bldP spid="47" grpId="0" animBg="1"/>
      <p:bldP spid="48" grpId="0" animBg="1"/>
      <p:bldP spid="49" grpId="0" animBg="1"/>
      <p:bldP spid="50" grpId="0" animBg="1"/>
      <p:bldP spid="53" grpId="0"/>
      <p:bldP spid="55" grpId="0"/>
      <p:bldP spid="57" grpId="0"/>
      <p:bldP spid="60" grpId="0"/>
      <p:bldP spid="61"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研究思路二</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17"/>
          <p:cNvSpPr>
            <a:spLocks/>
          </p:cNvSpPr>
          <p:nvPr/>
        </p:nvSpPr>
        <p:spPr bwMode="auto">
          <a:xfrm rot="20707866">
            <a:off x="2850868" y="2052054"/>
            <a:ext cx="1078966" cy="1287347"/>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ln w="3175" cap="flat" cmpd="sng" algn="ctr">
            <a:noFill/>
            <a:prstDash val="solid"/>
          </a:ln>
          <a:effectLst>
            <a:outerShdw blurRad="50800" dist="25400" dir="2700000" algn="tl" rotWithShape="0">
              <a:prstClr val="black">
                <a:alpha val="15000"/>
              </a:prstClr>
            </a:outerShdw>
          </a:effectLst>
        </p:spPr>
        <p:style>
          <a:lnRef idx="0">
            <a:scrgbClr r="0" g="0" b="0"/>
          </a:lnRef>
          <a:fillRef idx="1001">
            <a:schemeClr val="dk2"/>
          </a:fillRef>
          <a:effectRef idx="0">
            <a:scrgbClr r="0" g="0" b="0"/>
          </a:effectRef>
          <a:fontRef idx="major"/>
        </p:style>
        <p:txBody>
          <a:bodyPr lIns="432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2" name="Freeform 18"/>
          <p:cNvSpPr>
            <a:spLocks/>
          </p:cNvSpPr>
          <p:nvPr/>
        </p:nvSpPr>
        <p:spPr bwMode="auto">
          <a:xfrm rot="20707866">
            <a:off x="2039214" y="2452820"/>
            <a:ext cx="943345" cy="1117156"/>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tx2">
              <a:lumMod val="60000"/>
              <a:lumOff val="40000"/>
            </a:schemeClr>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3" name="Freeform 19"/>
          <p:cNvSpPr>
            <a:spLocks/>
          </p:cNvSpPr>
          <p:nvPr/>
        </p:nvSpPr>
        <p:spPr bwMode="auto">
          <a:xfrm rot="20707866">
            <a:off x="1297007" y="2816300"/>
            <a:ext cx="748915" cy="919326"/>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0B0F0"/>
          </a:solidFill>
          <a:ln w="3175" cap="flat" cmpd="sng" algn="ctr">
            <a:noFill/>
            <a:prstDash val="solid"/>
          </a:ln>
          <a:effectLst>
            <a:outerShdw blurRad="50800" dist="25400" dir="2700000" algn="tl" rotWithShape="0">
              <a:prstClr val="black">
                <a:alpha val="15000"/>
              </a:prstClr>
            </a:outerShdw>
          </a:effectLst>
        </p:spPr>
        <p:txBody>
          <a:bodyPr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4" name="Freeform 17"/>
          <p:cNvSpPr>
            <a:spLocks/>
          </p:cNvSpPr>
          <p:nvPr/>
        </p:nvSpPr>
        <p:spPr bwMode="auto">
          <a:xfrm rot="20707866">
            <a:off x="3754821" y="1587246"/>
            <a:ext cx="1358610" cy="1620458"/>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tx2">
              <a:lumMod val="75000"/>
            </a:schemeClr>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41" name="椭圆 40"/>
          <p:cNvSpPr/>
          <p:nvPr/>
        </p:nvSpPr>
        <p:spPr>
          <a:xfrm rot="20707866">
            <a:off x="4506134" y="2187320"/>
            <a:ext cx="248051" cy="277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cxnSp>
        <p:nvCxnSpPr>
          <p:cNvPr id="64" name="直接连接符 63"/>
          <p:cNvCxnSpPr/>
          <p:nvPr/>
        </p:nvCxnSpPr>
        <p:spPr>
          <a:xfrm>
            <a:off x="4152586" y="2988533"/>
            <a:ext cx="1008976" cy="53975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195463" y="325841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161562" y="3437996"/>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1" name="TextBox 70"/>
          <p:cNvSpPr txBox="1"/>
          <p:nvPr/>
        </p:nvSpPr>
        <p:spPr>
          <a:xfrm>
            <a:off x="4359944" y="3761312"/>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2" name="TextBox 71"/>
          <p:cNvSpPr txBox="1"/>
          <p:nvPr/>
        </p:nvSpPr>
        <p:spPr>
          <a:xfrm>
            <a:off x="3477560" y="407692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3" name="TextBox 72"/>
          <p:cNvSpPr txBox="1"/>
          <p:nvPr/>
        </p:nvSpPr>
        <p:spPr>
          <a:xfrm>
            <a:off x="2631752" y="4427820"/>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cxnSp>
        <p:nvCxnSpPr>
          <p:cNvPr id="80" name="直接连接符 79"/>
          <p:cNvCxnSpPr/>
          <p:nvPr/>
        </p:nvCxnSpPr>
        <p:spPr>
          <a:xfrm>
            <a:off x="2331367" y="352829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479624" y="3753176"/>
            <a:ext cx="1224136" cy="63921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5724128" y="4967457"/>
            <a:ext cx="2585539"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5940152" y="500388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86" name="TextBox 85"/>
          <p:cNvSpPr txBox="1"/>
          <p:nvPr/>
        </p:nvSpPr>
        <p:spPr>
          <a:xfrm>
            <a:off x="6561936" y="473617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填写标题</a:t>
            </a:r>
          </a:p>
        </p:txBody>
      </p:sp>
    </p:spTree>
    <p:extLst>
      <p:ext uri="{BB962C8B-B14F-4D97-AF65-F5344CB8AC3E}">
        <p14:creationId xmlns:p14="http://schemas.microsoft.com/office/powerpoint/2010/main" val="2504838803"/>
      </p:ext>
    </p:extLst>
  </p:cSld>
  <p:clrMapOvr>
    <a:masterClrMapping/>
  </p:clrMapOvr>
  <mc:AlternateContent xmlns:mc="http://schemas.openxmlformats.org/markup-compatibility/2006">
    <mc:Choice xmlns:p14="http://schemas.microsoft.com/office/powerpoint/2010/main" Requires="p14">
      <p:transition spd="med">
        <p14:pan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2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anim calcmode="lin" valueType="num">
                                      <p:cBhvr>
                                        <p:cTn id="46" dur="1000" fill="hold"/>
                                        <p:tgtEl>
                                          <p:spTgt spid="32"/>
                                        </p:tgtEl>
                                        <p:attrNameLst>
                                          <p:attrName>ppt_x</p:attrName>
                                        </p:attrNameLst>
                                      </p:cBhvr>
                                      <p:tavLst>
                                        <p:tav tm="0">
                                          <p:val>
                                            <p:strVal val="#ppt_x"/>
                                          </p:val>
                                        </p:tav>
                                        <p:tav tm="100000">
                                          <p:val>
                                            <p:strVal val="#ppt_x"/>
                                          </p:val>
                                        </p:tav>
                                      </p:tavLst>
                                    </p:anim>
                                    <p:anim calcmode="lin" valueType="num">
                                      <p:cBhvr>
                                        <p:cTn id="4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left)">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1000"/>
                                        <p:tgtEl>
                                          <p:spTgt spid="41"/>
                                        </p:tgtEl>
                                      </p:cBhvr>
                                    </p:animEffect>
                                    <p:anim calcmode="lin" valueType="num">
                                      <p:cBhvr>
                                        <p:cTn id="85" dur="1000" fill="hold"/>
                                        <p:tgtEl>
                                          <p:spTgt spid="41"/>
                                        </p:tgtEl>
                                        <p:attrNameLst>
                                          <p:attrName>ppt_x</p:attrName>
                                        </p:attrNameLst>
                                      </p:cBhvr>
                                      <p:tavLst>
                                        <p:tav tm="0">
                                          <p:val>
                                            <p:strVal val="#ppt_x"/>
                                          </p:val>
                                        </p:tav>
                                        <p:tav tm="100000">
                                          <p:val>
                                            <p:strVal val="#ppt_x"/>
                                          </p:val>
                                        </p:tav>
                                      </p:tavLst>
                                    </p:anim>
                                    <p:anim calcmode="lin" valueType="num">
                                      <p:cBhvr>
                                        <p:cTn id="8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wipe(left)">
                                      <p:cBhvr>
                                        <p:cTn id="91" dur="500"/>
                                        <p:tgtEl>
                                          <p:spTgt spid="6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wipe(left)">
                                      <p:cBhvr>
                                        <p:cTn id="96" dur="500"/>
                                        <p:tgtEl>
                                          <p:spTgt spid="70"/>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randombar(horizontal)">
                                      <p:cBhvr>
                                        <p:cTn id="101" dur="1000"/>
                                        <p:tgtEl>
                                          <p:spTgt spid="84"/>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randombar(horizontal)">
                                      <p:cBhvr>
                                        <p:cTn id="104" dur="2250"/>
                                        <p:tgtEl>
                                          <p:spTgt spid="85"/>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randombar(horizontal)">
                                      <p:cBhvr>
                                        <p:cTn id="10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1" grpId="0" animBg="1"/>
      <p:bldP spid="32" grpId="0" animBg="1"/>
      <p:bldP spid="33" grpId="0" animBg="1"/>
      <p:bldP spid="34" grpId="0" animBg="1"/>
      <p:bldP spid="41" grpId="0" animBg="1"/>
      <p:bldP spid="70" grpId="0"/>
      <p:bldP spid="71" grpId="0"/>
      <p:bldP spid="72" grpId="0"/>
      <p:bldP spid="73" grpId="0"/>
      <p:bldP spid="84" grpId="0" animBg="1"/>
      <p:bldP spid="85" grpId="0"/>
      <p:bldP spid="8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1771</Words>
  <Application>Microsoft Office PowerPoint</Application>
  <PresentationFormat>全屏显示(4:3)</PresentationFormat>
  <Paragraphs>417</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宋体</vt:lpstr>
      <vt:lpstr>幼圆</vt:lpstr>
      <vt:lpstr>微软雅黑</vt:lpstr>
      <vt:lpstr>Arial</vt:lpstr>
      <vt:lpstr>Arial Rounded MT Bold</vt:lpstr>
      <vt:lpstr>Bodoni MT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Kris</cp:lastModifiedBy>
  <cp:revision>317</cp:revision>
  <dcterms:created xsi:type="dcterms:W3CDTF">2015-07-08T10:50:36Z</dcterms:created>
  <dcterms:modified xsi:type="dcterms:W3CDTF">2017-06-03T09:37:29Z</dcterms:modified>
</cp:coreProperties>
</file>