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C14-076D-4535-A4C8-190DF8C018ED}" type="datetimeFigureOut">
              <a:rPr lang="nl-BE" smtClean="0"/>
              <a:t>13/10/2008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A24-4290-4997-A32A-E9ED1C015BC5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C14-076D-4535-A4C8-190DF8C018ED}" type="datetimeFigureOut">
              <a:rPr lang="nl-BE" smtClean="0"/>
              <a:t>13/10/2008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A24-4290-4997-A32A-E9ED1C015BC5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C14-076D-4535-A4C8-190DF8C018ED}" type="datetimeFigureOut">
              <a:rPr lang="nl-BE" smtClean="0"/>
              <a:t>13/10/2008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A24-4290-4997-A32A-E9ED1C015BC5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C14-076D-4535-A4C8-190DF8C018ED}" type="datetimeFigureOut">
              <a:rPr lang="nl-BE" smtClean="0"/>
              <a:t>13/10/2008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A24-4290-4997-A32A-E9ED1C015BC5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C14-076D-4535-A4C8-190DF8C018ED}" type="datetimeFigureOut">
              <a:rPr lang="nl-BE" smtClean="0"/>
              <a:t>13/10/2008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A24-4290-4997-A32A-E9ED1C015BC5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C14-076D-4535-A4C8-190DF8C018ED}" type="datetimeFigureOut">
              <a:rPr lang="nl-BE" smtClean="0"/>
              <a:t>13/10/2008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A24-4290-4997-A32A-E9ED1C015BC5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C14-076D-4535-A4C8-190DF8C018ED}" type="datetimeFigureOut">
              <a:rPr lang="nl-BE" smtClean="0"/>
              <a:t>13/10/2008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A24-4290-4997-A32A-E9ED1C015BC5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C14-076D-4535-A4C8-190DF8C018ED}" type="datetimeFigureOut">
              <a:rPr lang="nl-BE" smtClean="0"/>
              <a:t>13/10/2008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A24-4290-4997-A32A-E9ED1C015BC5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C14-076D-4535-A4C8-190DF8C018ED}" type="datetimeFigureOut">
              <a:rPr lang="nl-BE" smtClean="0"/>
              <a:t>13/10/2008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A24-4290-4997-A32A-E9ED1C015BC5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C14-076D-4535-A4C8-190DF8C018ED}" type="datetimeFigureOut">
              <a:rPr lang="nl-BE" smtClean="0"/>
              <a:t>13/10/2008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A24-4290-4997-A32A-E9ED1C015BC5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C14-076D-4535-A4C8-190DF8C018ED}" type="datetimeFigureOut">
              <a:rPr lang="nl-BE" smtClean="0"/>
              <a:t>13/10/2008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A24-4290-4997-A32A-E9ED1C015BC5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E6C14-076D-4535-A4C8-190DF8C018ED}" type="datetimeFigureOut">
              <a:rPr lang="nl-BE" smtClean="0"/>
              <a:t>13/10/2008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0BA24-4290-4997-A32A-E9ED1C015BC5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214282" y="927082"/>
            <a:ext cx="8286808" cy="361954"/>
            <a:chOff x="214282" y="927082"/>
            <a:chExt cx="8286808" cy="36195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4282" y="1285860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 flipV="1">
              <a:off x="464315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642910" y="928670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21505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99306" y="1284272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1249339" y="1105677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1427934" y="927082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606529" y="1105677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785124" y="1285860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2035157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2213752" y="928670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392347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70942" y="1285860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2820975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2999570" y="928670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3178165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356760" y="1285860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3606793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>
              <a:off x="3785388" y="928670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3963983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143372" y="1287448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4393405" y="1108853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4572000" y="930258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750595" y="1108853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28396" y="1285860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5178429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5357024" y="928670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535619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714214" y="1287448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 flipH="1" flipV="1">
              <a:off x="5964247" y="1108853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6142842" y="930258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6321437" y="1108853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500032" y="1287448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6750065" y="1108853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>
              <a:off x="6928660" y="930258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07255" y="1108853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285850" y="1287448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7535883" y="1108853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>
              <a:off x="7714478" y="930258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7893073" y="1108853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072462" y="1285860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500034" y="416462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Global timing FREQUENCY </a:t>
            </a:r>
            <a:r>
              <a:rPr lang="nl-BE" dirty="0" err="1" smtClean="0"/>
              <a:t>pulse</a:t>
            </a:r>
            <a:r>
              <a:rPr lang="nl-BE" dirty="0" smtClean="0"/>
              <a:t> train:  50 % </a:t>
            </a:r>
            <a:r>
              <a:rPr lang="nl-BE" dirty="0" err="1" smtClean="0"/>
              <a:t>duty</a:t>
            </a:r>
            <a:r>
              <a:rPr lang="nl-BE" dirty="0" smtClean="0"/>
              <a:t> </a:t>
            </a:r>
            <a:r>
              <a:rPr lang="nl-BE" dirty="0" err="1" smtClean="0"/>
              <a:t>cycle</a:t>
            </a:r>
            <a:endParaRPr lang="nl-BE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642910" y="1570024"/>
            <a:ext cx="78581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-427866" y="2357430"/>
            <a:ext cx="214234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357952" y="2356636"/>
            <a:ext cx="214314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42910" y="3429000"/>
            <a:ext cx="214314" cy="3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 flipH="1" flipV="1">
            <a:off x="678629" y="3251993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0800000">
            <a:off x="857224" y="3073398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1035819" y="3251993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213620" y="3429000"/>
            <a:ext cx="2151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-785453" y="4857363"/>
            <a:ext cx="285752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1071935" y="3785793"/>
            <a:ext cx="71438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500431" y="3785793"/>
            <a:ext cx="71438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857621" y="3785793"/>
            <a:ext cx="71438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642910" y="4143380"/>
            <a:ext cx="21431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1214414" y="4143380"/>
            <a:ext cx="21431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57224" y="3714752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endCxn id="82" idx="1"/>
          </p:cNvCxnSpPr>
          <p:nvPr/>
        </p:nvCxnSpPr>
        <p:spPr>
          <a:xfrm>
            <a:off x="1071538" y="1571612"/>
            <a:ext cx="1214446" cy="398980"/>
          </a:xfrm>
          <a:prstGeom prst="curvedConnector3">
            <a:avLst>
              <a:gd name="adj1" fmla="val 15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hape 158"/>
          <p:cNvCxnSpPr>
            <a:endCxn id="154" idx="1"/>
          </p:cNvCxnSpPr>
          <p:nvPr/>
        </p:nvCxnSpPr>
        <p:spPr>
          <a:xfrm rot="5400000">
            <a:off x="-235241" y="4664341"/>
            <a:ext cx="1541988" cy="500066"/>
          </a:xfrm>
          <a:prstGeom prst="curvedConnector4">
            <a:avLst>
              <a:gd name="adj1" fmla="val 44012"/>
              <a:gd name="adj2" fmla="val 1457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hape 163"/>
          <p:cNvCxnSpPr>
            <a:endCxn id="162" idx="0"/>
          </p:cNvCxnSpPr>
          <p:nvPr/>
        </p:nvCxnSpPr>
        <p:spPr>
          <a:xfrm>
            <a:off x="1071538" y="3071810"/>
            <a:ext cx="1607355" cy="4286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643306" y="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Timing </a:t>
            </a:r>
            <a:r>
              <a:rPr lang="nl-BE" dirty="0" err="1" smtClean="0"/>
              <a:t>method</a:t>
            </a:r>
            <a:r>
              <a:rPr lang="nl-BE" dirty="0" smtClean="0"/>
              <a:t> 1</a:t>
            </a:r>
            <a:endParaRPr lang="nl-BE" dirty="0"/>
          </a:p>
        </p:txBody>
      </p:sp>
      <p:sp>
        <p:nvSpPr>
          <p:cNvPr id="175" name="TextBox 174"/>
          <p:cNvSpPr txBox="1"/>
          <p:nvPr/>
        </p:nvSpPr>
        <p:spPr>
          <a:xfrm>
            <a:off x="500034" y="2202412"/>
            <a:ext cx="42148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/>
              <a:t>Counting</a:t>
            </a:r>
            <a:r>
              <a:rPr lang="nl-BE" dirty="0" smtClean="0"/>
              <a:t> </a:t>
            </a:r>
            <a:r>
              <a:rPr lang="nl-BE" dirty="0" err="1" smtClean="0"/>
              <a:t>trigger</a:t>
            </a:r>
            <a:r>
              <a:rPr lang="nl-BE" dirty="0" smtClean="0"/>
              <a:t> </a:t>
            </a:r>
            <a:r>
              <a:rPr lang="nl-BE" dirty="0" err="1" smtClean="0"/>
              <a:t>pulse</a:t>
            </a:r>
            <a:endParaRPr lang="nl-BE" dirty="0"/>
          </a:p>
        </p:txBody>
      </p:sp>
      <p:cxnSp>
        <p:nvCxnSpPr>
          <p:cNvPr id="71" name="Curved Connector 70"/>
          <p:cNvCxnSpPr>
            <a:endCxn id="72" idx="0"/>
          </p:cNvCxnSpPr>
          <p:nvPr/>
        </p:nvCxnSpPr>
        <p:spPr>
          <a:xfrm>
            <a:off x="1072332" y="3715546"/>
            <a:ext cx="1642280" cy="13565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357555" y="5214553"/>
            <a:ext cx="214314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1472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83" name="TextBox 82"/>
          <p:cNvSpPr txBox="1"/>
          <p:nvPr/>
        </p:nvSpPr>
        <p:spPr>
          <a:xfrm>
            <a:off x="1357290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cxnSp>
        <p:nvCxnSpPr>
          <p:cNvPr id="84" name="Straight Connector 83"/>
          <p:cNvCxnSpPr/>
          <p:nvPr/>
        </p:nvCxnSpPr>
        <p:spPr>
          <a:xfrm rot="5400000">
            <a:off x="-285387" y="3785793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499636" y="3785794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1285454" y="3785794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2071273" y="3785793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2857091" y="3785793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>
            <a:off x="3642909" y="3785793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4428727" y="3785793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5214545" y="3785793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000628" y="2714620"/>
            <a:ext cx="3714776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b="1" dirty="0" err="1" smtClean="0"/>
              <a:t>Advantages</a:t>
            </a:r>
            <a:r>
              <a:rPr lang="nl-BE" dirty="0" smtClean="0"/>
              <a:t>:</a:t>
            </a:r>
          </a:p>
          <a:p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choosing</a:t>
            </a:r>
            <a:r>
              <a:rPr lang="nl-BE" dirty="0" smtClean="0"/>
              <a:t> the </a:t>
            </a:r>
            <a:r>
              <a:rPr lang="nl-BE" dirty="0" err="1" smtClean="0"/>
              <a:t>amount</a:t>
            </a:r>
            <a:r>
              <a:rPr lang="nl-BE" dirty="0" smtClean="0"/>
              <a:t> of </a:t>
            </a:r>
            <a:r>
              <a:rPr lang="nl-BE" dirty="0" err="1" smtClean="0"/>
              <a:t>ticks</a:t>
            </a:r>
            <a:r>
              <a:rPr lang="nl-BE" dirty="0" smtClean="0"/>
              <a:t> </a:t>
            </a:r>
            <a:r>
              <a:rPr lang="nl-BE" dirty="0" err="1" smtClean="0"/>
              <a:t>before</a:t>
            </a:r>
            <a:r>
              <a:rPr lang="nl-BE" dirty="0" smtClean="0"/>
              <a:t> the </a:t>
            </a:r>
            <a:r>
              <a:rPr lang="nl-BE" dirty="0" err="1" smtClean="0"/>
              <a:t>counting</a:t>
            </a:r>
            <a:r>
              <a:rPr lang="nl-BE" dirty="0" smtClean="0"/>
              <a:t> </a:t>
            </a:r>
            <a:r>
              <a:rPr lang="nl-BE" dirty="0" err="1" smtClean="0"/>
              <a:t>trigger</a:t>
            </a:r>
            <a:r>
              <a:rPr lang="nl-BE" dirty="0" smtClean="0"/>
              <a:t> </a:t>
            </a:r>
            <a:r>
              <a:rPr lang="nl-BE" dirty="0" err="1" smtClean="0"/>
              <a:t>pulse</a:t>
            </a:r>
            <a:r>
              <a:rPr lang="nl-BE" dirty="0" smtClean="0"/>
              <a:t> </a:t>
            </a:r>
            <a:r>
              <a:rPr lang="nl-BE" dirty="0" err="1" smtClean="0"/>
              <a:t>one</a:t>
            </a:r>
            <a:r>
              <a:rPr lang="nl-BE" dirty="0" smtClean="0"/>
              <a:t> </a:t>
            </a:r>
            <a:r>
              <a:rPr lang="nl-BE" dirty="0" err="1" smtClean="0"/>
              <a:t>could</a:t>
            </a:r>
            <a:r>
              <a:rPr lang="nl-BE" dirty="0" smtClean="0"/>
              <a:t> </a:t>
            </a:r>
            <a:r>
              <a:rPr lang="nl-BE" dirty="0" err="1" smtClean="0"/>
              <a:t>ensure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the stage has </a:t>
            </a:r>
            <a:r>
              <a:rPr lang="nl-BE" dirty="0" err="1" smtClean="0"/>
              <a:t>completed</a:t>
            </a:r>
            <a:r>
              <a:rPr lang="nl-BE" dirty="0" smtClean="0"/>
              <a:t> </a:t>
            </a:r>
            <a:r>
              <a:rPr lang="nl-BE" dirty="0" err="1" smtClean="0"/>
              <a:t>movement</a:t>
            </a:r>
            <a:r>
              <a:rPr lang="nl-BE" dirty="0" smtClean="0"/>
              <a:t> and is </a:t>
            </a:r>
            <a:r>
              <a:rPr lang="nl-BE" dirty="0" err="1" smtClean="0"/>
              <a:t>motionless</a:t>
            </a:r>
            <a:r>
              <a:rPr lang="nl-BE" dirty="0" smtClean="0"/>
              <a:t> </a:t>
            </a:r>
            <a:r>
              <a:rPr lang="nl-BE" dirty="0" err="1" smtClean="0"/>
              <a:t>before</a:t>
            </a:r>
            <a:r>
              <a:rPr lang="nl-BE" dirty="0" smtClean="0"/>
              <a:t> </a:t>
            </a:r>
            <a:r>
              <a:rPr lang="nl-BE" dirty="0" err="1" smtClean="0"/>
              <a:t>actual</a:t>
            </a:r>
            <a:r>
              <a:rPr lang="nl-BE" dirty="0" smtClean="0"/>
              <a:t> </a:t>
            </a:r>
            <a:r>
              <a:rPr lang="nl-BE" dirty="0" err="1" smtClean="0"/>
              <a:t>acquisition</a:t>
            </a:r>
            <a:r>
              <a:rPr lang="nl-BE" dirty="0" smtClean="0"/>
              <a:t> of </a:t>
            </a:r>
            <a:r>
              <a:rPr lang="nl-BE" dirty="0" err="1" smtClean="0"/>
              <a:t>counts</a:t>
            </a:r>
            <a:r>
              <a:rPr lang="nl-BE" dirty="0" smtClean="0"/>
              <a:t>.</a:t>
            </a:r>
          </a:p>
          <a:p>
            <a:endParaRPr lang="nl-BE" dirty="0"/>
          </a:p>
          <a:p>
            <a:r>
              <a:rPr lang="nl-BE" b="1" dirty="0" err="1" smtClean="0"/>
              <a:t>Disatvantages</a:t>
            </a:r>
            <a:r>
              <a:rPr lang="nl-BE" dirty="0" smtClean="0"/>
              <a:t>:</a:t>
            </a:r>
          </a:p>
          <a:p>
            <a:r>
              <a:rPr lang="nl-BE" dirty="0" smtClean="0"/>
              <a:t>No </a:t>
            </a:r>
            <a:r>
              <a:rPr lang="nl-BE" dirty="0" err="1" smtClean="0"/>
              <a:t>photon</a:t>
            </a:r>
            <a:r>
              <a:rPr lang="nl-BE" dirty="0" smtClean="0"/>
              <a:t> </a:t>
            </a:r>
            <a:r>
              <a:rPr lang="nl-BE" dirty="0" err="1" smtClean="0"/>
              <a:t>counting</a:t>
            </a:r>
            <a:r>
              <a:rPr lang="nl-BE" dirty="0" smtClean="0"/>
              <a:t> </a:t>
            </a:r>
            <a:r>
              <a:rPr lang="nl-BE" dirty="0" err="1" smtClean="0"/>
              <a:t>while</a:t>
            </a:r>
            <a:r>
              <a:rPr lang="nl-BE" dirty="0" smtClean="0"/>
              <a:t> stage is </a:t>
            </a:r>
            <a:r>
              <a:rPr lang="nl-BE" dirty="0" err="1" smtClean="0"/>
              <a:t>moving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82" name="TextBox 81"/>
          <p:cNvSpPr txBox="1"/>
          <p:nvPr/>
        </p:nvSpPr>
        <p:spPr>
          <a:xfrm>
            <a:off x="2285984" y="1785926"/>
            <a:ext cx="4572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/>
              <a:t>Freq</a:t>
            </a:r>
            <a:r>
              <a:rPr lang="nl-BE" dirty="0" smtClean="0"/>
              <a:t>: 1000 * (1/(</a:t>
            </a:r>
            <a:r>
              <a:rPr lang="nl-BE" dirty="0" err="1" smtClean="0"/>
              <a:t>TimePPixel</a:t>
            </a:r>
            <a:r>
              <a:rPr lang="nl-BE" dirty="0" smtClean="0"/>
              <a:t> in </a:t>
            </a:r>
            <a:r>
              <a:rPr lang="nl-BE" dirty="0" err="1" smtClean="0"/>
              <a:t>ms</a:t>
            </a:r>
            <a:r>
              <a:rPr lang="nl-BE" dirty="0" smtClean="0"/>
              <a:t> + 0.1 </a:t>
            </a:r>
            <a:r>
              <a:rPr lang="nl-BE" dirty="0" err="1" smtClean="0"/>
              <a:t>ms</a:t>
            </a:r>
            <a:r>
              <a:rPr lang="nl-BE" dirty="0" smtClean="0"/>
              <a:t>))</a:t>
            </a:r>
            <a:endParaRPr lang="nl-BE" dirty="0"/>
          </a:p>
        </p:txBody>
      </p:sp>
      <p:sp>
        <p:nvSpPr>
          <p:cNvPr id="162" name="TextBox 161"/>
          <p:cNvSpPr txBox="1"/>
          <p:nvPr/>
        </p:nvSpPr>
        <p:spPr>
          <a:xfrm>
            <a:off x="1785918" y="3500438"/>
            <a:ext cx="1785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/>
              <a:t>TimePPixel</a:t>
            </a:r>
            <a:r>
              <a:rPr lang="nl-BE" dirty="0" smtClean="0"/>
              <a:t> in </a:t>
            </a:r>
            <a:r>
              <a:rPr lang="nl-BE" dirty="0" err="1" smtClean="0"/>
              <a:t>ms</a:t>
            </a:r>
            <a:endParaRPr lang="nl-BE" dirty="0"/>
          </a:p>
        </p:txBody>
      </p:sp>
      <p:sp>
        <p:nvSpPr>
          <p:cNvPr id="72" name="TextBox 71"/>
          <p:cNvSpPr txBox="1"/>
          <p:nvPr/>
        </p:nvSpPr>
        <p:spPr>
          <a:xfrm>
            <a:off x="428596" y="5072074"/>
            <a:ext cx="4572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/>
              <a:t>Photons</a:t>
            </a:r>
            <a:r>
              <a:rPr lang="nl-BE" dirty="0" smtClean="0"/>
              <a:t> are </a:t>
            </a:r>
            <a:r>
              <a:rPr lang="nl-BE" dirty="0" err="1" smtClean="0"/>
              <a:t>counted</a:t>
            </a:r>
            <a:r>
              <a:rPr lang="nl-BE" dirty="0" smtClean="0"/>
              <a:t> </a:t>
            </a:r>
            <a:r>
              <a:rPr lang="nl-BE" dirty="0" err="1" smtClean="0"/>
              <a:t>during</a:t>
            </a:r>
            <a:r>
              <a:rPr lang="nl-BE" dirty="0" smtClean="0"/>
              <a:t> </a:t>
            </a:r>
            <a:r>
              <a:rPr lang="nl-BE" dirty="0" err="1" smtClean="0"/>
              <a:t>this</a:t>
            </a:r>
            <a:r>
              <a:rPr lang="nl-BE" dirty="0" smtClean="0"/>
              <a:t> time</a:t>
            </a:r>
            <a:endParaRPr lang="nl-BE" dirty="0"/>
          </a:p>
        </p:txBody>
      </p:sp>
      <p:sp>
        <p:nvSpPr>
          <p:cNvPr id="154" name="TextBox 153"/>
          <p:cNvSpPr txBox="1"/>
          <p:nvPr/>
        </p:nvSpPr>
        <p:spPr>
          <a:xfrm>
            <a:off x="285720" y="5500702"/>
            <a:ext cx="4572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smtClean="0"/>
              <a:t>X# of  </a:t>
            </a:r>
            <a:r>
              <a:rPr lang="nl-BE" dirty="0" err="1" smtClean="0"/>
              <a:t>Ticks</a:t>
            </a:r>
            <a:r>
              <a:rPr lang="nl-BE" dirty="0" smtClean="0"/>
              <a:t> of 80 MHz Timebase &lt;&lt; 0.1 </a:t>
            </a:r>
            <a:r>
              <a:rPr lang="nl-BE" dirty="0" err="1" smtClean="0"/>
              <a:t>ms</a:t>
            </a:r>
            <a:endParaRPr lang="nl-BE" dirty="0"/>
          </a:p>
        </p:txBody>
      </p:sp>
      <p:sp>
        <p:nvSpPr>
          <p:cNvPr id="98" name="TextBox 97"/>
          <p:cNvSpPr txBox="1"/>
          <p:nvPr/>
        </p:nvSpPr>
        <p:spPr>
          <a:xfrm>
            <a:off x="2143108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99" name="TextBox 98"/>
          <p:cNvSpPr txBox="1"/>
          <p:nvPr/>
        </p:nvSpPr>
        <p:spPr>
          <a:xfrm>
            <a:off x="2928926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100" name="TextBox 99"/>
          <p:cNvSpPr txBox="1"/>
          <p:nvPr/>
        </p:nvSpPr>
        <p:spPr>
          <a:xfrm>
            <a:off x="3714744" y="62029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101" name="TextBox 100"/>
          <p:cNvSpPr txBox="1"/>
          <p:nvPr/>
        </p:nvSpPr>
        <p:spPr>
          <a:xfrm>
            <a:off x="4500562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102" name="TextBox 101"/>
          <p:cNvSpPr txBox="1"/>
          <p:nvPr/>
        </p:nvSpPr>
        <p:spPr>
          <a:xfrm>
            <a:off x="5286380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103" name="TextBox 102"/>
          <p:cNvSpPr txBox="1"/>
          <p:nvPr/>
        </p:nvSpPr>
        <p:spPr>
          <a:xfrm>
            <a:off x="6072198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104" name="TextBox 103"/>
          <p:cNvSpPr txBox="1"/>
          <p:nvPr/>
        </p:nvSpPr>
        <p:spPr>
          <a:xfrm>
            <a:off x="6858016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105" name="TextBox 104"/>
          <p:cNvSpPr txBox="1"/>
          <p:nvPr/>
        </p:nvSpPr>
        <p:spPr>
          <a:xfrm>
            <a:off x="7643834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214282" y="927082"/>
            <a:ext cx="8286808" cy="361954"/>
            <a:chOff x="214282" y="927082"/>
            <a:chExt cx="8286808" cy="36195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4282" y="1285860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 flipV="1">
              <a:off x="464315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642910" y="928670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21505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99306" y="1284272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1249339" y="1105677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1427934" y="927082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606529" y="1105677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785124" y="1285860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2035157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2213752" y="928670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392347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70942" y="1285860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2820975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2999570" y="928670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3178165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356760" y="1285860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3606793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>
              <a:off x="3785388" y="928670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3963983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143372" y="1287448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4393405" y="1108853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4572000" y="930258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750595" y="1108853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28396" y="1285860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5178429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5357024" y="928670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535619" y="110726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714214" y="1287448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 flipH="1" flipV="1">
              <a:off x="5964247" y="1108853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6142842" y="930258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6321437" y="1108853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500032" y="1287448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6750065" y="1108853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>
              <a:off x="6928660" y="930258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07255" y="1108853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285850" y="1287448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7535883" y="1108853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>
              <a:off x="7714478" y="930258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7893073" y="1108853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072462" y="1285860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500034" y="41646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Global timing TICKS </a:t>
            </a:r>
            <a:r>
              <a:rPr lang="nl-BE" dirty="0" err="1" smtClean="0"/>
              <a:t>pulse</a:t>
            </a:r>
            <a:r>
              <a:rPr lang="nl-BE" dirty="0" smtClean="0"/>
              <a:t> train:  High time = </a:t>
            </a:r>
            <a:r>
              <a:rPr lang="nl-BE" dirty="0" err="1" smtClean="0"/>
              <a:t>TimePPixel</a:t>
            </a:r>
            <a:r>
              <a:rPr lang="nl-BE" dirty="0" smtClean="0"/>
              <a:t> in </a:t>
            </a:r>
            <a:r>
              <a:rPr lang="nl-BE" dirty="0" err="1" smtClean="0"/>
              <a:t>ms</a:t>
            </a:r>
            <a:r>
              <a:rPr lang="nl-BE" dirty="0" smtClean="0"/>
              <a:t>, low time </a:t>
            </a:r>
            <a:r>
              <a:rPr lang="nl-BE" dirty="0" err="1" smtClean="0"/>
              <a:t>arbitrary</a:t>
            </a:r>
            <a:endParaRPr lang="nl-BE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642910" y="1285860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643306" y="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Timing </a:t>
            </a:r>
            <a:r>
              <a:rPr lang="nl-BE" dirty="0" err="1" smtClean="0"/>
              <a:t>method</a:t>
            </a:r>
            <a:r>
              <a:rPr lang="nl-BE" dirty="0" smtClean="0"/>
              <a:t> 2</a:t>
            </a:r>
            <a:endParaRPr lang="nl-BE" dirty="0"/>
          </a:p>
        </p:txBody>
      </p:sp>
      <p:cxnSp>
        <p:nvCxnSpPr>
          <p:cNvPr id="71" name="Curved Connector 70"/>
          <p:cNvCxnSpPr>
            <a:endCxn id="72" idx="1"/>
          </p:cNvCxnSpPr>
          <p:nvPr/>
        </p:nvCxnSpPr>
        <p:spPr>
          <a:xfrm rot="5400000">
            <a:off x="-163803" y="1878259"/>
            <a:ext cx="1613426" cy="428628"/>
          </a:xfrm>
          <a:prstGeom prst="curvedConnector4">
            <a:avLst>
              <a:gd name="adj1" fmla="val 44277"/>
              <a:gd name="adj2" fmla="val 18037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71472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85" name="TextBox 84"/>
          <p:cNvSpPr txBox="1"/>
          <p:nvPr/>
        </p:nvSpPr>
        <p:spPr>
          <a:xfrm>
            <a:off x="1357290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cxnSp>
        <p:nvCxnSpPr>
          <p:cNvPr id="91" name="Straight Connector 90"/>
          <p:cNvCxnSpPr/>
          <p:nvPr/>
        </p:nvCxnSpPr>
        <p:spPr>
          <a:xfrm rot="5400000">
            <a:off x="-285387" y="3785793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499636" y="3785794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1285454" y="3785794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2071273" y="3785793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>
            <a:off x="2857091" y="3785793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3642909" y="3785793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4428727" y="3785793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5214545" y="3785793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143108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100" name="TextBox 99"/>
          <p:cNvSpPr txBox="1"/>
          <p:nvPr/>
        </p:nvSpPr>
        <p:spPr>
          <a:xfrm>
            <a:off x="2928926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101" name="TextBox 100"/>
          <p:cNvSpPr txBox="1"/>
          <p:nvPr/>
        </p:nvSpPr>
        <p:spPr>
          <a:xfrm>
            <a:off x="3714744" y="62029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102" name="TextBox 101"/>
          <p:cNvSpPr txBox="1"/>
          <p:nvPr/>
        </p:nvSpPr>
        <p:spPr>
          <a:xfrm>
            <a:off x="4500562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103" name="TextBox 102"/>
          <p:cNvSpPr txBox="1"/>
          <p:nvPr/>
        </p:nvSpPr>
        <p:spPr>
          <a:xfrm>
            <a:off x="5286380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104" name="TextBox 103"/>
          <p:cNvSpPr txBox="1"/>
          <p:nvPr/>
        </p:nvSpPr>
        <p:spPr>
          <a:xfrm>
            <a:off x="6072198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105" name="TextBox 104"/>
          <p:cNvSpPr txBox="1"/>
          <p:nvPr/>
        </p:nvSpPr>
        <p:spPr>
          <a:xfrm>
            <a:off x="6858016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106" name="TextBox 105"/>
          <p:cNvSpPr txBox="1"/>
          <p:nvPr/>
        </p:nvSpPr>
        <p:spPr>
          <a:xfrm>
            <a:off x="7643834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Move</a:t>
            </a:r>
            <a:endParaRPr lang="nl-BE" dirty="0"/>
          </a:p>
        </p:txBody>
      </p:sp>
      <p:cxnSp>
        <p:nvCxnSpPr>
          <p:cNvPr id="107" name="Straight Connector 106"/>
          <p:cNvCxnSpPr/>
          <p:nvPr/>
        </p:nvCxnSpPr>
        <p:spPr>
          <a:xfrm rot="5400000">
            <a:off x="-1071205" y="3785793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-1857023" y="3785793"/>
            <a:ext cx="500066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28596" y="2714620"/>
            <a:ext cx="4572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/>
              <a:t>Photons</a:t>
            </a:r>
            <a:r>
              <a:rPr lang="nl-BE" dirty="0" smtClean="0"/>
              <a:t> are </a:t>
            </a:r>
            <a:r>
              <a:rPr lang="nl-BE" dirty="0" err="1" smtClean="0"/>
              <a:t>counted</a:t>
            </a:r>
            <a:r>
              <a:rPr lang="nl-BE" dirty="0" smtClean="0"/>
              <a:t> </a:t>
            </a:r>
            <a:r>
              <a:rPr lang="nl-BE" dirty="0" err="1" smtClean="0"/>
              <a:t>during</a:t>
            </a:r>
            <a:r>
              <a:rPr lang="nl-BE" dirty="0" smtClean="0"/>
              <a:t> </a:t>
            </a:r>
            <a:r>
              <a:rPr lang="nl-BE" dirty="0" err="1" smtClean="0"/>
              <a:t>this</a:t>
            </a:r>
            <a:r>
              <a:rPr lang="nl-BE" dirty="0" smtClean="0"/>
              <a:t> time</a:t>
            </a:r>
            <a:endParaRPr lang="nl-BE" dirty="0"/>
          </a:p>
        </p:txBody>
      </p:sp>
      <p:sp>
        <p:nvSpPr>
          <p:cNvPr id="172" name="TextBox 171"/>
          <p:cNvSpPr txBox="1"/>
          <p:nvPr/>
        </p:nvSpPr>
        <p:spPr>
          <a:xfrm>
            <a:off x="5000628" y="1643050"/>
            <a:ext cx="3714776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b="1" dirty="0" err="1" smtClean="0"/>
              <a:t>Advantages</a:t>
            </a:r>
            <a:r>
              <a:rPr lang="nl-BE" dirty="0" smtClean="0"/>
              <a:t>:</a:t>
            </a:r>
          </a:p>
          <a:p>
            <a:r>
              <a:rPr lang="nl-BE" dirty="0" err="1" smtClean="0"/>
              <a:t>Extremely</a:t>
            </a:r>
            <a:r>
              <a:rPr lang="nl-BE" dirty="0" smtClean="0"/>
              <a:t> </a:t>
            </a:r>
            <a:r>
              <a:rPr lang="nl-BE" dirty="0" err="1" smtClean="0"/>
              <a:t>simple</a:t>
            </a:r>
            <a:r>
              <a:rPr lang="nl-BE" dirty="0" smtClean="0"/>
              <a:t>, </a:t>
            </a:r>
            <a:r>
              <a:rPr lang="nl-BE" dirty="0" err="1" smtClean="0"/>
              <a:t>no</a:t>
            </a:r>
            <a:r>
              <a:rPr lang="nl-BE" dirty="0" smtClean="0"/>
              <a:t> separate </a:t>
            </a:r>
            <a:r>
              <a:rPr lang="nl-BE" dirty="0" err="1" smtClean="0"/>
              <a:t>counting</a:t>
            </a:r>
            <a:r>
              <a:rPr lang="nl-BE" dirty="0" smtClean="0"/>
              <a:t> </a:t>
            </a:r>
            <a:r>
              <a:rPr lang="nl-BE" dirty="0" err="1" smtClean="0"/>
              <a:t>trigger</a:t>
            </a:r>
            <a:r>
              <a:rPr lang="nl-BE" dirty="0" smtClean="0"/>
              <a:t> </a:t>
            </a:r>
            <a:r>
              <a:rPr lang="nl-BE" dirty="0" err="1" smtClean="0"/>
              <a:t>needed</a:t>
            </a:r>
            <a:r>
              <a:rPr lang="nl-BE" dirty="0" smtClean="0"/>
              <a:t>. </a:t>
            </a:r>
          </a:p>
          <a:p>
            <a:r>
              <a:rPr lang="nl-BE" dirty="0" err="1" smtClean="0"/>
              <a:t>Potentially</a:t>
            </a:r>
            <a:r>
              <a:rPr lang="nl-BE" dirty="0" smtClean="0"/>
              <a:t> </a:t>
            </a:r>
            <a:r>
              <a:rPr lang="nl-BE" dirty="0" err="1" smtClean="0"/>
              <a:t>less</a:t>
            </a:r>
            <a:r>
              <a:rPr lang="nl-BE" dirty="0" smtClean="0"/>
              <a:t> </a:t>
            </a:r>
            <a:r>
              <a:rPr lang="nl-BE" dirty="0" err="1" smtClean="0"/>
              <a:t>photons</a:t>
            </a:r>
            <a:r>
              <a:rPr lang="nl-BE" dirty="0" smtClean="0"/>
              <a:t> are ‘lost’. </a:t>
            </a:r>
            <a:r>
              <a:rPr lang="nl-BE" dirty="0" err="1" smtClean="0"/>
              <a:t>Although</a:t>
            </a:r>
            <a:r>
              <a:rPr lang="nl-BE" dirty="0" smtClean="0"/>
              <a:t> I </a:t>
            </a:r>
            <a:r>
              <a:rPr lang="nl-BE" dirty="0" err="1" smtClean="0"/>
              <a:t>am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convinced</a:t>
            </a:r>
            <a:r>
              <a:rPr lang="nl-BE" dirty="0" smtClean="0"/>
              <a:t> </a:t>
            </a:r>
            <a:r>
              <a:rPr lang="nl-BE" dirty="0" err="1" smtClean="0"/>
              <a:t>this</a:t>
            </a:r>
            <a:r>
              <a:rPr lang="nl-BE" dirty="0" smtClean="0"/>
              <a:t> is the case.</a:t>
            </a:r>
          </a:p>
          <a:p>
            <a:endParaRPr lang="nl-BE" dirty="0"/>
          </a:p>
          <a:p>
            <a:r>
              <a:rPr lang="nl-BE" b="1" dirty="0" err="1" smtClean="0"/>
              <a:t>Disatvantages</a:t>
            </a:r>
            <a:r>
              <a:rPr lang="nl-BE" dirty="0" smtClean="0"/>
              <a:t>:</a:t>
            </a:r>
          </a:p>
          <a:p>
            <a:r>
              <a:rPr lang="nl-BE" dirty="0" err="1" smtClean="0"/>
              <a:t>You</a:t>
            </a:r>
            <a:r>
              <a:rPr lang="nl-BE" dirty="0" smtClean="0"/>
              <a:t> are </a:t>
            </a:r>
            <a:r>
              <a:rPr lang="nl-BE" dirty="0" err="1" smtClean="0"/>
              <a:t>never</a:t>
            </a:r>
            <a:r>
              <a:rPr lang="nl-BE" dirty="0" smtClean="0"/>
              <a:t> </a:t>
            </a:r>
            <a:r>
              <a:rPr lang="nl-BE" dirty="0" err="1" smtClean="0"/>
              <a:t>sure</a:t>
            </a:r>
            <a:r>
              <a:rPr lang="nl-BE" dirty="0" smtClean="0"/>
              <a:t> of the ‘</a:t>
            </a:r>
            <a:r>
              <a:rPr lang="nl-BE" dirty="0" err="1" smtClean="0"/>
              <a:t>location</a:t>
            </a:r>
            <a:r>
              <a:rPr lang="nl-BE" dirty="0" smtClean="0"/>
              <a:t>’ of </a:t>
            </a:r>
            <a:r>
              <a:rPr lang="nl-BE" dirty="0" err="1" smtClean="0"/>
              <a:t>photons</a:t>
            </a:r>
            <a:r>
              <a:rPr lang="nl-BE" dirty="0" smtClean="0"/>
              <a:t> </a:t>
            </a:r>
            <a:r>
              <a:rPr lang="nl-BE" dirty="0" err="1" smtClean="0"/>
              <a:t>because</a:t>
            </a:r>
            <a:r>
              <a:rPr lang="nl-BE" dirty="0" smtClean="0"/>
              <a:t> the stage moves </a:t>
            </a:r>
            <a:r>
              <a:rPr lang="nl-BE" dirty="0" err="1" smtClean="0"/>
              <a:t>while</a:t>
            </a:r>
            <a:r>
              <a:rPr lang="nl-BE" dirty="0" smtClean="0"/>
              <a:t> </a:t>
            </a:r>
            <a:r>
              <a:rPr lang="nl-BE" dirty="0" err="1" smtClean="0"/>
              <a:t>photons</a:t>
            </a:r>
            <a:r>
              <a:rPr lang="nl-BE" dirty="0" smtClean="0"/>
              <a:t> are </a:t>
            </a:r>
            <a:r>
              <a:rPr lang="nl-BE" dirty="0" err="1" smtClean="0"/>
              <a:t>counted</a:t>
            </a:r>
            <a:r>
              <a:rPr lang="nl-BE" dirty="0" smtClean="0"/>
              <a:t>. </a:t>
            </a:r>
            <a:r>
              <a:rPr lang="nl-BE" dirty="0" err="1" smtClean="0"/>
              <a:t>But</a:t>
            </a:r>
            <a:r>
              <a:rPr lang="nl-BE" dirty="0" smtClean="0"/>
              <a:t> all </a:t>
            </a:r>
            <a:r>
              <a:rPr lang="nl-BE" dirty="0" err="1" smtClean="0"/>
              <a:t>depends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</a:t>
            </a:r>
            <a:r>
              <a:rPr lang="nl-BE" dirty="0" err="1" smtClean="0"/>
              <a:t>how</a:t>
            </a:r>
            <a:r>
              <a:rPr lang="nl-BE" dirty="0" smtClean="0"/>
              <a:t> </a:t>
            </a:r>
            <a:r>
              <a:rPr lang="nl-BE" dirty="0" err="1" smtClean="0"/>
              <a:t>much</a:t>
            </a:r>
            <a:r>
              <a:rPr lang="nl-BE" dirty="0" smtClean="0"/>
              <a:t> </a:t>
            </a:r>
            <a:r>
              <a:rPr lang="nl-BE" dirty="0" err="1" smtClean="0"/>
              <a:t>resolution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want/is </a:t>
            </a:r>
            <a:r>
              <a:rPr lang="nl-BE" dirty="0" err="1" smtClean="0"/>
              <a:t>possible</a:t>
            </a:r>
            <a:r>
              <a:rPr lang="nl-BE" dirty="0" smtClean="0"/>
              <a:t> at all.</a:t>
            </a:r>
            <a:endParaRPr lang="nl-B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199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 Janssen</dc:creator>
  <cp:lastModifiedBy>Kris Janssen</cp:lastModifiedBy>
  <cp:revision>8</cp:revision>
  <dcterms:created xsi:type="dcterms:W3CDTF">2008-10-13T10:32:17Z</dcterms:created>
  <dcterms:modified xsi:type="dcterms:W3CDTF">2008-10-13T11:24:47Z</dcterms:modified>
</cp:coreProperties>
</file>