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5" r:id="rId2"/>
    <p:sldId id="332" r:id="rId3"/>
    <p:sldId id="419" r:id="rId4"/>
    <p:sldId id="390" r:id="rId5"/>
    <p:sldId id="353" r:id="rId6"/>
    <p:sldId id="354" r:id="rId7"/>
    <p:sldId id="355" r:id="rId8"/>
    <p:sldId id="402" r:id="rId9"/>
    <p:sldId id="403" r:id="rId10"/>
    <p:sldId id="461" r:id="rId11"/>
    <p:sldId id="356" r:id="rId12"/>
    <p:sldId id="391" r:id="rId13"/>
    <p:sldId id="392" r:id="rId14"/>
    <p:sldId id="394" r:id="rId15"/>
    <p:sldId id="396" r:id="rId16"/>
    <p:sldId id="398" r:id="rId17"/>
    <p:sldId id="460" r:id="rId18"/>
    <p:sldId id="405" r:id="rId19"/>
    <p:sldId id="399" r:id="rId20"/>
    <p:sldId id="407" r:id="rId21"/>
    <p:sldId id="408" r:id="rId22"/>
    <p:sldId id="406" r:id="rId23"/>
    <p:sldId id="412" r:id="rId24"/>
    <p:sldId id="414" r:id="rId25"/>
    <p:sldId id="413" r:id="rId26"/>
    <p:sldId id="409" r:id="rId27"/>
    <p:sldId id="417" r:id="rId28"/>
    <p:sldId id="416" r:id="rId29"/>
    <p:sldId id="418" r:id="rId30"/>
    <p:sldId id="421" r:id="rId31"/>
    <p:sldId id="420" r:id="rId32"/>
    <p:sldId id="439" r:id="rId33"/>
    <p:sldId id="423" r:id="rId34"/>
    <p:sldId id="425" r:id="rId35"/>
    <p:sldId id="424" r:id="rId36"/>
    <p:sldId id="438" r:id="rId37"/>
    <p:sldId id="440" r:id="rId38"/>
    <p:sldId id="443" r:id="rId39"/>
    <p:sldId id="444" r:id="rId40"/>
    <p:sldId id="441" r:id="rId41"/>
    <p:sldId id="427" r:id="rId42"/>
    <p:sldId id="429" r:id="rId43"/>
    <p:sldId id="430" r:id="rId44"/>
    <p:sldId id="431" r:id="rId45"/>
    <p:sldId id="435" r:id="rId46"/>
    <p:sldId id="436" r:id="rId47"/>
    <p:sldId id="437" r:id="rId48"/>
    <p:sldId id="459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5" r:id="rId57"/>
    <p:sldId id="457" r:id="rId58"/>
    <p:sldId id="458" r:id="rId5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27-5-2015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F89511-EE28-4694-8C91-A5463DFF1BE8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629CF-0EB5-4FCE-87E4-ECEE933F00C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ros.org/question/9981/what-are-quaternions-and-how-can-iuse-them/" TargetMode="External"/><Relationship Id="rId2" Type="http://schemas.openxmlformats.org/officeDocument/2006/relationships/hyperlink" Target="http://www.gamasutra.com/view/feature/131686/rotating_objects_using_quaternion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aternion" TargetMode="External"/><Relationship Id="rId4" Type="http://schemas.openxmlformats.org/officeDocument/2006/relationships/hyperlink" Target="http://answers.ros.org/question/9772/quaternions-orientationrepresentati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/doc/api/nav_msgs/html/msg/Odomet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://docs.ros.org/api/geometry_msgs/html/msg/Twist.html" TargetMode="External"/><Relationship Id="rId4" Type="http://schemas.openxmlformats.org/officeDocument/2006/relationships/hyperlink" Target="http://www.youtube.com/watch?v=S4EkL68uB0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bot_pose_ek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reps/rep-0105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os.org/reps/rep-0120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bot_state_publisher" TargetMode="External"/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doc/api/nav_msgs/html/msg/OccupancyGrid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hyperlink" Target="http://www.youtube.com/watch?v=2STTNYNF4lk&amp;feature=relate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://www.irobot.com/gi/ground/710_Warrior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iki.ros.org/amc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ros.org/wiki/g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ros.org/wiki/costmap_2d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</a:t>
            </a:r>
            <a:r>
              <a:rPr lang="nl-NL" smtClean="0"/>
              <a:t>part 2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</a:t>
            </a:r>
            <a:r>
              <a:rPr lang="nl-NL" dirty="0" err="1" smtClean="0"/>
              <a:t>ifferential</a:t>
            </a:r>
            <a:r>
              <a:rPr lang="nl-NL" dirty="0" smtClean="0"/>
              <a:t> Drive Kinematics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Left</a:t>
            </a:r>
            <a:r>
              <a:rPr lang="nl-NL" dirty="0" smtClean="0"/>
              <a:t> </a:t>
            </a:r>
            <a:r>
              <a:rPr lang="nl-NL" dirty="0" err="1" smtClean="0"/>
              <a:t>wheel</a:t>
            </a:r>
            <a:r>
              <a:rPr lang="nl-NL" dirty="0" smtClean="0"/>
              <a:t> </a:t>
            </a:r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Right </a:t>
            </a:r>
            <a:r>
              <a:rPr lang="nl-NL" dirty="0" err="1"/>
              <a:t>wheel</a:t>
            </a:r>
            <a:r>
              <a:rPr lang="nl-NL" dirty="0"/>
              <a:t> </a:t>
            </a:r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79127"/>
              </p:ext>
            </p:extLst>
          </p:nvPr>
        </p:nvGraphicFramePr>
        <p:xfrm>
          <a:off x="2600325" y="2492375"/>
          <a:ext cx="2574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492375"/>
                        <a:ext cx="2574925" cy="936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74809"/>
              </p:ext>
            </p:extLst>
          </p:nvPr>
        </p:nvGraphicFramePr>
        <p:xfrm>
          <a:off x="2657475" y="4941888"/>
          <a:ext cx="26273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91880" imgH="393480" progId="Equation.3">
                  <p:embed/>
                </p:oleObj>
              </mc:Choice>
              <mc:Fallback>
                <p:oleObj name="Equation" r:id="rId5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941888"/>
                        <a:ext cx="2627313" cy="946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ep 5"/>
          <p:cNvGrpSpPr/>
          <p:nvPr/>
        </p:nvGrpSpPr>
        <p:grpSpPr>
          <a:xfrm>
            <a:off x="5796136" y="2348879"/>
            <a:ext cx="3167086" cy="2899592"/>
            <a:chOff x="5033587" y="2383871"/>
            <a:chExt cx="3859948" cy="3533935"/>
          </a:xfrm>
        </p:grpSpPr>
        <p:grpSp>
          <p:nvGrpSpPr>
            <p:cNvPr id="7" name="Groep 6"/>
            <p:cNvGrpSpPr/>
            <p:nvPr/>
          </p:nvGrpSpPr>
          <p:grpSpPr>
            <a:xfrm>
              <a:off x="5033587" y="2383871"/>
              <a:ext cx="3859948" cy="3533935"/>
              <a:chOff x="4499992" y="2761142"/>
              <a:chExt cx="3888432" cy="3560013"/>
            </a:xfrm>
          </p:grpSpPr>
          <p:pic>
            <p:nvPicPr>
              <p:cNvPr id="11" name="Picture 15" descr="회전중심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955947"/>
                <a:ext cx="3744416" cy="3365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Rechte verbindingslijn met pijl 11"/>
              <p:cNvCxnSpPr/>
              <p:nvPr/>
            </p:nvCxnSpPr>
            <p:spPr>
              <a:xfrm>
                <a:off x="8028384" y="4612956"/>
                <a:ext cx="0" cy="36004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kstvak 12"/>
              <p:cNvSpPr txBox="1"/>
              <p:nvPr/>
            </p:nvSpPr>
            <p:spPr>
              <a:xfrm>
                <a:off x="8028384" y="461295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r</a:t>
                </a:r>
                <a:endParaRPr lang="nl-NL" dirty="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6660232" y="2761142"/>
                <a:ext cx="4000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FrizQuadrata" pitchFamily="18" charset="0"/>
                    <a:ea typeface="Gulim" pitchFamily="34" charset="-127"/>
                    <a:sym typeface="Symbol" pitchFamily="18" charset="2"/>
                  </a:rPr>
                  <a:t></a:t>
                </a:r>
                <a:endParaRPr lang="en-US" b="1" dirty="0">
                  <a:latin typeface="FrizQuadrata" pitchFamily="18" charset="0"/>
                  <a:ea typeface="Gulim" pitchFamily="34" charset="-127"/>
                  <a:sym typeface="Symbol" pitchFamily="18" charset="2"/>
                </a:endParaRPr>
              </a:p>
            </p:txBody>
          </p:sp>
          <p:cxnSp>
            <p:nvCxnSpPr>
              <p:cNvPr id="15" name="Rechte verbindingslijn met pijl 14"/>
              <p:cNvCxnSpPr/>
              <p:nvPr/>
            </p:nvCxnSpPr>
            <p:spPr>
              <a:xfrm flipV="1">
                <a:off x="7243853" y="3645024"/>
                <a:ext cx="0" cy="993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kstvak 15"/>
              <p:cNvSpPr txBox="1"/>
              <p:nvPr/>
            </p:nvSpPr>
            <p:spPr>
              <a:xfrm>
                <a:off x="7071960" y="320318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400" b="1" dirty="0" smtClean="0"/>
                  <a:t>v</a:t>
                </a:r>
                <a:endParaRPr lang="nl-NL" b="1" dirty="0"/>
              </a:p>
            </p:txBody>
          </p:sp>
        </p:grpSp>
        <p:sp>
          <p:nvSpPr>
            <p:cNvPr id="8" name="Tekstvak 7"/>
            <p:cNvSpPr txBox="1"/>
            <p:nvPr/>
          </p:nvSpPr>
          <p:spPr>
            <a:xfrm>
              <a:off x="6660232" y="3414147"/>
              <a:ext cx="6480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Times" pitchFamily="18" charset="0"/>
                  <a:sym typeface="Symbol" pitchFamily="18" charset="2"/>
                </a:rPr>
                <a:t></a:t>
              </a:r>
              <a:r>
                <a:rPr lang="en-US" altLang="ko-KR" sz="1600" b="1" baseline="-25000" dirty="0">
                  <a:latin typeface="FrizQuadrata" pitchFamily="18" charset="0"/>
                  <a:ea typeface="Gulim" pitchFamily="34" charset="-127"/>
                </a:rPr>
                <a:t>L</a:t>
              </a:r>
              <a:endParaRPr lang="en-GB" sz="2400" dirty="0"/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8278039" y="3471391"/>
              <a:ext cx="6144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Times" pitchFamily="18" charset="0"/>
                  <a:sym typeface="Symbol" pitchFamily="18" charset="2"/>
                </a:rPr>
                <a:t></a:t>
              </a:r>
              <a:r>
                <a:rPr lang="en-US" altLang="ko-KR" sz="1600" b="1" baseline="-25000" dirty="0" smtClean="0">
                  <a:latin typeface="FrizQuadrata" pitchFamily="18" charset="0"/>
                  <a:ea typeface="Gulim" pitchFamily="34" charset="-127"/>
                  <a:sym typeface="Symbol" pitchFamily="18" charset="2"/>
                </a:rPr>
                <a:t>R</a:t>
              </a:r>
              <a:endParaRPr lang="en-GB" sz="2400" dirty="0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6619034" y="326127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smtClean="0"/>
                <a:t>R</a:t>
              </a:r>
              <a:endParaRPr lang="en-GB" b="1" dirty="0"/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2771800" y="11247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/>
              <a:t>SUMMARY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33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/>
              <a:t>a </a:t>
            </a:r>
            <a:r>
              <a:rPr lang="nl-NL" dirty="0" smtClean="0"/>
              <a:t>2-wheel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with 2-wheel differential drive can only move </a:t>
            </a:r>
            <a:r>
              <a:rPr lang="en-US" dirty="0"/>
              <a:t>in X </a:t>
            </a:r>
            <a:r>
              <a:rPr lang="en-US" dirty="0" smtClean="0"/>
              <a:t>direction and rotate </a:t>
            </a:r>
            <a:r>
              <a:rPr lang="en-US" dirty="0"/>
              <a:t>around </a:t>
            </a:r>
            <a:r>
              <a:rPr lang="en-US" dirty="0" smtClean="0"/>
              <a:t>Z axis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linear.y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 err="1"/>
              <a:t>linear.z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angular.x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angular.y</a:t>
            </a:r>
            <a:r>
              <a:rPr lang="en-US" dirty="0"/>
              <a:t> = 0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1" y="2636912"/>
            <a:ext cx="4686139" cy="276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9512" y="5517232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"{linear: {x: 2.0}, angular: {z: 1.8}}"</a:t>
            </a:r>
          </a:p>
        </p:txBody>
      </p:sp>
      <p:sp>
        <p:nvSpPr>
          <p:cNvPr id="7" name="Rechthoek 6"/>
          <p:cNvSpPr/>
          <p:nvPr/>
        </p:nvSpPr>
        <p:spPr>
          <a:xfrm>
            <a:off x="179512" y="5949280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'[2.0, 0.0, 0.0]' '[0.0, 0.0, 1.8]'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7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odometry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Robot’s posture </a:t>
            </a:r>
            <a:r>
              <a:rPr lang="en-US" dirty="0"/>
              <a:t>in free space</a:t>
            </a:r>
          </a:p>
          <a:p>
            <a:pPr lvl="1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Orientation</a:t>
            </a:r>
          </a:p>
          <a:p>
            <a:pPr lvl="2"/>
            <a:r>
              <a:rPr lang="en-US" dirty="0" smtClean="0"/>
              <a:t>Quaternion (</a:t>
            </a:r>
            <a:r>
              <a:rPr lang="en-US" dirty="0" err="1" smtClean="0"/>
              <a:t>x,y,z,w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RPY(</a:t>
            </a:r>
            <a:r>
              <a:rPr lang="en-US" dirty="0" err="1" smtClean="0"/>
              <a:t>r,p,y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7272">
            <a:off x="4968044" y="3068960"/>
            <a:ext cx="3836998" cy="2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2339752" y="4411910"/>
            <a:ext cx="2088232" cy="2277254"/>
            <a:chOff x="2051720" y="4608130"/>
            <a:chExt cx="2088232" cy="2277254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2843808" y="5085184"/>
              <a:ext cx="0" cy="99777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2843808" y="6082961"/>
              <a:ext cx="93610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 flipH="1">
              <a:off x="2411760" y="6082961"/>
              <a:ext cx="432048" cy="4423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vak 21"/>
            <p:cNvSpPr txBox="1"/>
            <p:nvPr/>
          </p:nvSpPr>
          <p:spPr>
            <a:xfrm>
              <a:off x="2613511" y="460813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y</a:t>
              </a:r>
              <a:endParaRPr lang="nl-NL" b="1" dirty="0"/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3707904" y="58052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x</a:t>
              </a:r>
              <a:endParaRPr lang="nl-NL" b="1" dirty="0"/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2051720" y="63621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err="1" smtClean="0"/>
                <a:t>z</a:t>
              </a:r>
              <a:endParaRPr lang="nl-NL" b="1" dirty="0"/>
            </a:p>
          </p:txBody>
        </p:sp>
      </p:grpSp>
      <p:cxnSp>
        <p:nvCxnSpPr>
          <p:cNvPr id="27" name="Rechte verbindingslijn 26"/>
          <p:cNvCxnSpPr/>
          <p:nvPr/>
        </p:nvCxnSpPr>
        <p:spPr>
          <a:xfrm flipV="1">
            <a:off x="3117567" y="4462327"/>
            <a:ext cx="3574446" cy="140832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 flipV="1">
            <a:off x="4824028" y="3789040"/>
            <a:ext cx="1867985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7020272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Z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457003" y="355820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236296" y="60212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Y</a:t>
            </a:r>
            <a:endParaRPr lang="en-GB" b="1" dirty="0">
              <a:solidFill>
                <a:srgbClr val="FF0000"/>
              </a:solidFill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1691680" y="4077072"/>
            <a:ext cx="1209863" cy="432048"/>
            <a:chOff x="1691680" y="4077072"/>
            <a:chExt cx="1209863" cy="432048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H="1"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Quaternions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RPY (Euler)</a:t>
            </a:r>
          </a:p>
          <a:p>
            <a:pPr lvl="1"/>
            <a:r>
              <a:rPr lang="nl-NL" dirty="0" smtClean="0"/>
              <a:t>No “</a:t>
            </a:r>
            <a:r>
              <a:rPr lang="nl-NL" dirty="0" err="1" smtClean="0"/>
              <a:t>gimbal</a:t>
            </a:r>
            <a:r>
              <a:rPr lang="nl-NL" dirty="0" smtClean="0"/>
              <a:t> </a:t>
            </a:r>
            <a:r>
              <a:rPr lang="nl-NL" dirty="0" err="1" smtClean="0"/>
              <a:t>lock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interpolation</a:t>
            </a:r>
            <a:endParaRPr lang="nl-NL" dirty="0" smtClean="0"/>
          </a:p>
          <a:p>
            <a:pPr lvl="1"/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2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www.gamasutra.com/view/feature/131686/rotating_objects_using_quaternions.php</a:t>
            </a:r>
            <a:r>
              <a:rPr lang="nl-NL" dirty="0" smtClean="0"/>
              <a:t> </a:t>
            </a:r>
          </a:p>
          <a:p>
            <a:r>
              <a:rPr lang="nl-NL" dirty="0" smtClean="0"/>
              <a:t>ROS Refs</a:t>
            </a:r>
          </a:p>
          <a:p>
            <a:pPr lvl="1"/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answers.ros.org/question/9981/what-are-quaternions-and-how-can-iuse-them/</a:t>
            </a:r>
            <a:endParaRPr lang="nl-NL" dirty="0" smtClean="0"/>
          </a:p>
          <a:p>
            <a:pPr lvl="1"/>
            <a:r>
              <a:rPr lang="nl-NL" dirty="0" smtClean="0">
                <a:hlinkClick r:id="rId4"/>
              </a:rPr>
              <a:t>http</a:t>
            </a:r>
            <a:r>
              <a:rPr lang="nl-NL" dirty="0">
                <a:hlinkClick r:id="rId4"/>
              </a:rPr>
              <a:t>://answers.ros.org/question/9772/quaternions-orientationrepresentation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559926" y="1052736"/>
            <a:ext cx="41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en.wikipedia.org/wiki/Quaternion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current Pose and Twist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proprioceptive sensors (e.g. wheel encoders)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distances while driving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short term, relative position </a:t>
            </a:r>
            <a:r>
              <a:rPr lang="en-US" dirty="0" smtClean="0"/>
              <a:t>estimate.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/ uncertainty grows while driving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systematic and non-systematic errors.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75656" y="1124744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ros.org/doc/api/nav_msgs/html/msg/Odometry.html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33" name="Groep 32"/>
          <p:cNvGrpSpPr/>
          <p:nvPr/>
        </p:nvGrpSpPr>
        <p:grpSpPr>
          <a:xfrm>
            <a:off x="1223360" y="3373830"/>
            <a:ext cx="5508880" cy="631234"/>
            <a:chOff x="1037067" y="3145432"/>
            <a:chExt cx="5508880" cy="631234"/>
          </a:xfrm>
        </p:grpSpPr>
        <p:cxnSp>
          <p:nvCxnSpPr>
            <p:cNvPr id="6" name="Rechte verbindingslijn met pijl 5"/>
            <p:cNvCxnSpPr/>
            <p:nvPr/>
          </p:nvCxnSpPr>
          <p:spPr>
            <a:xfrm flipV="1">
              <a:off x="1979712" y="3429000"/>
              <a:ext cx="504056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 flipV="1">
              <a:off x="2528156" y="3338945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2788568" y="3351521"/>
              <a:ext cx="360040" cy="7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flipV="1">
              <a:off x="3176852" y="3228374"/>
              <a:ext cx="343272" cy="20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3895802" y="3356992"/>
              <a:ext cx="827765" cy="12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3552530" y="3242095"/>
              <a:ext cx="343272" cy="80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/>
            <p:cNvCxnSpPr/>
            <p:nvPr/>
          </p:nvCxnSpPr>
          <p:spPr>
            <a:xfrm flipV="1">
              <a:off x="4723567" y="3322398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 flipV="1">
              <a:off x="4983979" y="3282246"/>
              <a:ext cx="468319" cy="35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al 28"/>
            <p:cNvSpPr/>
            <p:nvPr/>
          </p:nvSpPr>
          <p:spPr>
            <a:xfrm>
              <a:off x="1835696" y="3520995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al 29"/>
            <p:cNvSpPr/>
            <p:nvPr/>
          </p:nvSpPr>
          <p:spPr>
            <a:xfrm>
              <a:off x="5457558" y="319223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1037067" y="340733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(0,0,..)</a:t>
              </a:r>
              <a:endParaRPr lang="en-GB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5744574" y="3145432"/>
              <a:ext cx="801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</a:t>
              </a:r>
              <a:r>
                <a:rPr lang="nl-NL" dirty="0" err="1" smtClean="0"/>
                <a:t>x,y</a:t>
              </a:r>
              <a:r>
                <a:rPr lang="nl-NL" dirty="0" smtClean="0"/>
                <a:t>,…)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3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3561940" y="199784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1400" b="1" dirty="0"/>
          </a:p>
        </p:txBody>
      </p:sp>
      <p:sp>
        <p:nvSpPr>
          <p:cNvPr id="23" name="PIJL-OMHOOG en -OMLAAG 22"/>
          <p:cNvSpPr/>
          <p:nvPr/>
        </p:nvSpPr>
        <p:spPr>
          <a:xfrm>
            <a:off x="4426036" y="360453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5650172" y="2789930"/>
            <a:ext cx="1711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7092280" y="256573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697386" y="22889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2"/>
              </a:rPr>
              <a:t>Odometry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6" y="4344322"/>
            <a:ext cx="3842758" cy="21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1835696" y="1196752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www.youtube.com/watch?v=S4EkL68uB0c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12" idx="3"/>
            <a:endCxn id="5" idx="2"/>
          </p:cNvCxnSpPr>
          <p:nvPr/>
        </p:nvCxnSpPr>
        <p:spPr>
          <a:xfrm>
            <a:off x="1907704" y="2764704"/>
            <a:ext cx="1654236" cy="2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95536" y="253387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979712" y="229072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5"/>
              </a:rPr>
              <a:t>Twist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156176" y="4653136"/>
            <a:ext cx="28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w</a:t>
            </a:r>
            <a:r>
              <a:rPr lang="nl-NL" sz="2400" b="1" dirty="0" err="1" smtClean="0">
                <a:solidFill>
                  <a:schemeClr val="accent1"/>
                </a:solidFill>
              </a:rPr>
              <a:t>heel</a:t>
            </a:r>
            <a:r>
              <a:rPr lang="nl-NL" sz="2400" b="1" dirty="0" smtClean="0">
                <a:solidFill>
                  <a:schemeClr val="accent1"/>
                </a:solidFill>
              </a:rPr>
              <a:t> encoders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23526" y="279656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p</a:t>
            </a:r>
            <a:r>
              <a:rPr lang="nl-NL" dirty="0" smtClean="0"/>
              <a:t>ose, </a:t>
            </a:r>
            <a:r>
              <a:rPr lang="nl-NL" dirty="0" err="1" smtClean="0"/>
              <a:t>velocities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3320154" y="2769376"/>
            <a:ext cx="747790" cy="1591930"/>
            <a:chOff x="3216126" y="2752392"/>
            <a:chExt cx="879528" cy="1591930"/>
          </a:xfrm>
        </p:grpSpPr>
        <p:sp>
          <p:nvSpPr>
            <p:cNvPr id="6" name="Boog 5"/>
            <p:cNvSpPr/>
            <p:nvPr/>
          </p:nvSpPr>
          <p:spPr>
            <a:xfrm>
              <a:off x="3216126" y="2752392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4074357" y="3470540"/>
              <a:ext cx="21297" cy="87378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5061611" y="2773174"/>
            <a:ext cx="878541" cy="1551435"/>
            <a:chOff x="5061611" y="2773174"/>
            <a:chExt cx="878541" cy="1551435"/>
          </a:xfrm>
        </p:grpSpPr>
        <p:sp>
          <p:nvSpPr>
            <p:cNvPr id="25" name="Boog 24"/>
            <p:cNvSpPr/>
            <p:nvPr/>
          </p:nvSpPr>
          <p:spPr>
            <a:xfrm flipH="1">
              <a:off x="5088334" y="2773174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 flipH="1">
              <a:off x="5061611" y="3491322"/>
              <a:ext cx="20311" cy="83328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hthoek 20"/>
          <p:cNvSpPr/>
          <p:nvPr/>
        </p:nvSpPr>
        <p:spPr>
          <a:xfrm>
            <a:off x="2203587" y="2771636"/>
            <a:ext cx="10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velocities</a:t>
            </a:r>
            <a:endParaRPr lang="nl-NL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70" y="5091767"/>
            <a:ext cx="2102193" cy="143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Enhanced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1755618" y="282288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r</a:t>
            </a:r>
            <a:r>
              <a:rPr lang="nl-NL" sz="2400" b="1" dirty="0" smtClean="0"/>
              <a:t>obot</a:t>
            </a:r>
          </a:p>
          <a:p>
            <a:pPr algn="ctr"/>
            <a:r>
              <a:rPr lang="nl-NL" sz="2400" b="1" dirty="0" smtClean="0"/>
              <a:t>_node</a:t>
            </a:r>
            <a:endParaRPr lang="nl-NL" sz="1050" b="1" dirty="0"/>
          </a:p>
        </p:txBody>
      </p:sp>
      <p:sp>
        <p:nvSpPr>
          <p:cNvPr id="20" name="Tekstvak 19"/>
          <p:cNvSpPr txBox="1"/>
          <p:nvPr/>
        </p:nvSpPr>
        <p:spPr>
          <a:xfrm>
            <a:off x="2654751" y="4558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driver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PIJL-OMHOOG en -OMLAAG 22"/>
          <p:cNvSpPr/>
          <p:nvPr/>
        </p:nvSpPr>
        <p:spPr>
          <a:xfrm>
            <a:off x="2619714" y="442957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3843850" y="3614970"/>
            <a:ext cx="822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283968" y="33518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04" y="5169362"/>
            <a:ext cx="2733092" cy="14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6306348" y="2822882"/>
            <a:ext cx="21602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r</a:t>
            </a:r>
            <a:r>
              <a:rPr lang="nl-NL" sz="2400" b="1" dirty="0" smtClean="0"/>
              <a:t>obot</a:t>
            </a:r>
            <a:br>
              <a:rPr lang="nl-NL" sz="2400" b="1" dirty="0" smtClean="0"/>
            </a:br>
            <a:r>
              <a:rPr lang="nl-NL" sz="2400" b="1" dirty="0" smtClean="0"/>
              <a:t>_</a:t>
            </a:r>
            <a:r>
              <a:rPr lang="nl-NL" sz="2400" b="1" dirty="0" err="1"/>
              <a:t>pose_ekf</a:t>
            </a:r>
            <a:endParaRPr lang="nl-NL" sz="2400" b="1" dirty="0"/>
          </a:p>
        </p:txBody>
      </p:sp>
      <p:cxnSp>
        <p:nvCxnSpPr>
          <p:cNvPr id="15" name="Rechte verbindingslijn met pijl 14"/>
          <p:cNvCxnSpPr>
            <a:endCxn id="13" idx="2"/>
          </p:cNvCxnSpPr>
          <p:nvPr/>
        </p:nvCxnSpPr>
        <p:spPr>
          <a:xfrm>
            <a:off x="5623555" y="3614970"/>
            <a:ext cx="6827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7090581" y="4692460"/>
            <a:ext cx="590290" cy="1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70674" y="5027384"/>
            <a:ext cx="26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odom_combined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rot="5400000">
            <a:off x="7054577" y="2490326"/>
            <a:ext cx="590290" cy="1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378356" y="17728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imu_data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3" name="AutoShape 2" descr="https://dlnmh9ip6v2uc.cloudfront.net/images/products/1/1/0/2/8/11028-01_i_m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3282012" y="2011901"/>
            <a:ext cx="3234204" cy="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2128278" y="17703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GYRO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1121772" y="3570167"/>
            <a:ext cx="6387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33592" y="31331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607882" y="1187460"/>
            <a:ext cx="411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www.ros.org/wiki/robot_pose_ekf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27" name="Rechte verbindingslijn met pijl 26"/>
          <p:cNvCxnSpPr>
            <a:endCxn id="13" idx="1"/>
          </p:cNvCxnSpPr>
          <p:nvPr/>
        </p:nvCxnSpPr>
        <p:spPr>
          <a:xfrm>
            <a:off x="6156176" y="2594521"/>
            <a:ext cx="466532" cy="460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5544438" y="2132856"/>
            <a:ext cx="8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/vo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2128278" y="215052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GPS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3260463" y="2384352"/>
            <a:ext cx="2463665" cy="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41" name="Rechthoek 14340"/>
          <p:cNvSpPr/>
          <p:nvPr/>
        </p:nvSpPr>
        <p:spPr>
          <a:xfrm>
            <a:off x="3720609" y="1718832"/>
            <a:ext cx="15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3D </a:t>
            </a:r>
            <a:r>
              <a:rPr lang="nl-NL" dirty="0" err="1"/>
              <a:t>orientation</a:t>
            </a:r>
            <a:endParaRPr lang="nl-NL" dirty="0"/>
          </a:p>
        </p:txBody>
      </p:sp>
      <p:sp>
        <p:nvSpPr>
          <p:cNvPr id="14342" name="Rechthoek 14341"/>
          <p:cNvSpPr/>
          <p:nvPr/>
        </p:nvSpPr>
        <p:spPr>
          <a:xfrm>
            <a:off x="3707904" y="208855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3D pose</a:t>
            </a:r>
          </a:p>
        </p:txBody>
      </p:sp>
      <p:sp>
        <p:nvSpPr>
          <p:cNvPr id="14343" name="Rechthoek 14342"/>
          <p:cNvSpPr/>
          <p:nvPr/>
        </p:nvSpPr>
        <p:spPr>
          <a:xfrm>
            <a:off x="3777622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2D pose</a:t>
            </a: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7885851" y="4265677"/>
            <a:ext cx="358557" cy="427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7885851" y="4601843"/>
            <a:ext cx="8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is </a:t>
            </a:r>
            <a:r>
              <a:rPr lang="nl-NL" dirty="0" err="1" smtClean="0"/>
              <a:t>everything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formatik.uni-augsburg.de/lehrstuehle/hcm/projects/tools/fubi/img/OpenNI_Coordinate_System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32" y="4865165"/>
            <a:ext cx="1264120" cy="10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Line 24"/>
          <p:cNvSpPr>
            <a:spLocks noChangeShapeType="1"/>
          </p:cNvSpPr>
          <p:nvPr/>
        </p:nvSpPr>
        <p:spPr bwMode="auto">
          <a:xfrm>
            <a:off x="3505200" y="16002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3" name="Line 25"/>
          <p:cNvSpPr>
            <a:spLocks noChangeShapeType="1"/>
          </p:cNvSpPr>
          <p:nvPr/>
        </p:nvSpPr>
        <p:spPr bwMode="auto">
          <a:xfrm flipH="1">
            <a:off x="990600" y="4648200"/>
            <a:ext cx="2514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4" name="Line 26"/>
          <p:cNvSpPr>
            <a:spLocks noChangeShapeType="1"/>
          </p:cNvSpPr>
          <p:nvPr/>
        </p:nvSpPr>
        <p:spPr bwMode="auto">
          <a:xfrm>
            <a:off x="3505200" y="4648200"/>
            <a:ext cx="4206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7" name="Oval 31"/>
          <p:cNvSpPr>
            <a:spLocks noChangeArrowheads="1"/>
          </p:cNvSpPr>
          <p:nvPr/>
        </p:nvSpPr>
        <p:spPr bwMode="auto">
          <a:xfrm>
            <a:off x="6748678" y="5538311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 sz="2400">
              <a:latin typeface="Times New Roman" pitchFamily="18" charset="0"/>
            </a:endParaRPr>
          </a:p>
        </p:txBody>
      </p:sp>
      <p:sp>
        <p:nvSpPr>
          <p:cNvPr id="20493" name="Text Box 72"/>
          <p:cNvSpPr txBox="1">
            <a:spLocks noChangeArrowheads="1"/>
          </p:cNvSpPr>
          <p:nvPr/>
        </p:nvSpPr>
        <p:spPr bwMode="auto">
          <a:xfrm>
            <a:off x="4127601" y="1923764"/>
            <a:ext cx="114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Camera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0494" name="Text Box 74"/>
          <p:cNvSpPr txBox="1">
            <a:spLocks noChangeArrowheads="1"/>
          </p:cNvSpPr>
          <p:nvPr/>
        </p:nvSpPr>
        <p:spPr bwMode="auto">
          <a:xfrm>
            <a:off x="7527925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tr-TR" sz="2400">
              <a:latin typeface="Times New Roman" pitchFamily="18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983320" y="2498167"/>
            <a:ext cx="1779344" cy="1252065"/>
            <a:chOff x="1935051" y="2173048"/>
            <a:chExt cx="1779344" cy="1252065"/>
          </a:xfrm>
        </p:grpSpPr>
        <p:grpSp>
          <p:nvGrpSpPr>
            <p:cNvPr id="20492" name="Group 71"/>
            <p:cNvGrpSpPr>
              <a:grpSpLocks/>
            </p:cNvGrpSpPr>
            <p:nvPr/>
          </p:nvGrpSpPr>
          <p:grpSpPr bwMode="auto">
            <a:xfrm rot="2586263">
              <a:off x="1935051" y="2264780"/>
              <a:ext cx="762000" cy="381000"/>
              <a:chOff x="5088" y="2640"/>
              <a:chExt cx="480" cy="240"/>
            </a:xfrm>
          </p:grpSpPr>
          <p:sp>
            <p:nvSpPr>
              <p:cNvPr id="20531" name="AutoShape 69"/>
              <p:cNvSpPr>
                <a:spLocks noChangeArrowheads="1"/>
              </p:cNvSpPr>
              <p:nvPr/>
            </p:nvSpPr>
            <p:spPr bwMode="auto">
              <a:xfrm>
                <a:off x="5088" y="2640"/>
                <a:ext cx="336" cy="240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  <p:sp>
            <p:nvSpPr>
              <p:cNvPr id="20532" name="AutoShape 70"/>
              <p:cNvSpPr>
                <a:spLocks noChangeArrowheads="1"/>
              </p:cNvSpPr>
              <p:nvPr/>
            </p:nvSpPr>
            <p:spPr bwMode="auto">
              <a:xfrm rot="5400000">
                <a:off x="5400" y="2664"/>
                <a:ext cx="144" cy="192"/>
              </a:xfrm>
              <a:prstGeom prst="can">
                <a:avLst>
                  <a:gd name="adj" fmla="val 33333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498" name="Group 45"/>
            <p:cNvGrpSpPr>
              <a:grpSpLocks/>
            </p:cNvGrpSpPr>
            <p:nvPr/>
          </p:nvGrpSpPr>
          <p:grpSpPr bwMode="auto">
            <a:xfrm rot="4328546">
              <a:off x="2272873" y="1983592"/>
              <a:ext cx="1252065" cy="1630978"/>
              <a:chOff x="2876" y="2802"/>
              <a:chExt cx="380" cy="495"/>
            </a:xfrm>
          </p:grpSpPr>
          <p:sp>
            <p:nvSpPr>
              <p:cNvPr id="20507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8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9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0" name="Text Box 43"/>
              <p:cNvSpPr txBox="1">
                <a:spLocks noChangeArrowheads="1"/>
              </p:cNvSpPr>
              <p:nvPr/>
            </p:nvSpPr>
            <p:spPr bwMode="auto">
              <a:xfrm>
                <a:off x="3155" y="3157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20511" name="Text Box 43"/>
              <p:cNvSpPr txBox="1">
                <a:spLocks noChangeArrowheads="1"/>
              </p:cNvSpPr>
              <p:nvPr/>
            </p:nvSpPr>
            <p:spPr bwMode="auto">
              <a:xfrm>
                <a:off x="3122" y="2974"/>
                <a:ext cx="120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0512" name="Text Box 43"/>
              <p:cNvSpPr txBox="1">
                <a:spLocks noChangeArrowheads="1"/>
              </p:cNvSpPr>
              <p:nvPr/>
            </p:nvSpPr>
            <p:spPr bwMode="auto">
              <a:xfrm>
                <a:off x="2876" y="2802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x</a:t>
                </a:r>
              </a:p>
            </p:txBody>
          </p:sp>
        </p:grpSp>
      </p:grpSp>
      <p:sp>
        <p:nvSpPr>
          <p:cNvPr id="20500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Coordinate Frames</a:t>
            </a:r>
          </a:p>
        </p:txBody>
      </p:sp>
      <p:sp>
        <p:nvSpPr>
          <p:cNvPr id="60" name="Text Box 72"/>
          <p:cNvSpPr txBox="1">
            <a:spLocks noChangeArrowheads="1"/>
          </p:cNvSpPr>
          <p:nvPr/>
        </p:nvSpPr>
        <p:spPr bwMode="auto">
          <a:xfrm>
            <a:off x="1668187" y="4293883"/>
            <a:ext cx="1791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World (Map)</a:t>
            </a:r>
            <a:endParaRPr lang="en-GB" sz="2400" dirty="0">
              <a:latin typeface="Times New Roman" pitchFamily="18" charset="0"/>
            </a:endParaRPr>
          </a:p>
        </p:txBody>
      </p:sp>
      <p:pic>
        <p:nvPicPr>
          <p:cNvPr id="61" name="Picture 2" descr="http://www.roomba.lt/pic/roomba_pag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593" y="5763405"/>
            <a:ext cx="1519505" cy="8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9" name="Group 52"/>
          <p:cNvGrpSpPr>
            <a:grpSpLocks/>
          </p:cNvGrpSpPr>
          <p:nvPr/>
        </p:nvGrpSpPr>
        <p:grpSpPr bwMode="auto">
          <a:xfrm>
            <a:off x="6771234" y="4577495"/>
            <a:ext cx="1207099" cy="1633958"/>
            <a:chOff x="2880" y="2854"/>
            <a:chExt cx="345" cy="467"/>
          </a:xfrm>
        </p:grpSpPr>
        <p:sp>
          <p:nvSpPr>
            <p:cNvPr id="20501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3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4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0505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6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4774765" y="6110686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Robot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53487" y="1229902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Z</a:t>
            </a:r>
            <a:endParaRPr lang="nl-NL" b="1" dirty="0"/>
          </a:p>
        </p:txBody>
      </p:sp>
      <p:sp>
        <p:nvSpPr>
          <p:cNvPr id="64" name="Tekstvak 63"/>
          <p:cNvSpPr txBox="1"/>
          <p:nvPr/>
        </p:nvSpPr>
        <p:spPr>
          <a:xfrm>
            <a:off x="7712075" y="4417367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Y</a:t>
            </a:r>
            <a:endParaRPr lang="nl-NL" b="1" dirty="0"/>
          </a:p>
        </p:txBody>
      </p:sp>
      <p:sp>
        <p:nvSpPr>
          <p:cNvPr id="65" name="Tekstvak 64"/>
          <p:cNvSpPr txBox="1"/>
          <p:nvPr/>
        </p:nvSpPr>
        <p:spPr>
          <a:xfrm>
            <a:off x="659523" y="5954008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X</a:t>
            </a:r>
            <a:endParaRPr lang="nl-NL" b="1" dirty="0"/>
          </a:p>
        </p:txBody>
      </p:sp>
      <p:cxnSp>
        <p:nvCxnSpPr>
          <p:cNvPr id="5" name="Rechte verbindingslijn 4"/>
          <p:cNvCxnSpPr>
            <a:stCxn id="20484" idx="0"/>
            <a:endCxn id="20508" idx="0"/>
          </p:cNvCxnSpPr>
          <p:nvPr/>
        </p:nvCxnSpPr>
        <p:spPr>
          <a:xfrm flipV="1">
            <a:off x="3505200" y="2824275"/>
            <a:ext cx="890136" cy="1823925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>
            <a:stCxn id="20484" idx="0"/>
            <a:endCxn id="20503" idx="0"/>
          </p:cNvCxnSpPr>
          <p:nvPr/>
        </p:nvCxnSpPr>
        <p:spPr>
          <a:xfrm>
            <a:off x="3505200" y="4648200"/>
            <a:ext cx="3433978" cy="107341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>
            <a:stCxn id="20484" idx="0"/>
            <a:endCxn id="81" idx="0"/>
          </p:cNvCxnSpPr>
          <p:nvPr/>
        </p:nvCxnSpPr>
        <p:spPr>
          <a:xfrm>
            <a:off x="3505200" y="4648200"/>
            <a:ext cx="797422" cy="146353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2"/>
          <p:cNvGrpSpPr>
            <a:grpSpLocks/>
          </p:cNvGrpSpPr>
          <p:nvPr/>
        </p:nvGrpSpPr>
        <p:grpSpPr bwMode="auto">
          <a:xfrm flipH="1">
            <a:off x="3263467" y="4967616"/>
            <a:ext cx="1207099" cy="1633958"/>
            <a:chOff x="2880" y="2854"/>
            <a:chExt cx="345" cy="467"/>
          </a:xfrm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86" name="Text Box 64"/>
          <p:cNvSpPr txBox="1">
            <a:spLocks noChangeArrowheads="1"/>
          </p:cNvSpPr>
          <p:nvPr/>
        </p:nvSpPr>
        <p:spPr bwMode="auto">
          <a:xfrm>
            <a:off x="6437277" y="5924549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Object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drive a mobile robot </a:t>
            </a:r>
            <a:r>
              <a:rPr lang="nl-NL" dirty="0" err="1" smtClean="0"/>
              <a:t>using</a:t>
            </a:r>
            <a:r>
              <a:rPr lang="nl-NL" dirty="0" smtClean="0"/>
              <a:t> Twist </a:t>
            </a:r>
            <a:r>
              <a:rPr lang="nl-NL" dirty="0" err="1" smtClean="0"/>
              <a:t>messages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the </a:t>
            </a:r>
            <a:r>
              <a:rPr lang="nl-NL" dirty="0" err="1" smtClean="0"/>
              <a:t>concepts</a:t>
            </a:r>
            <a:r>
              <a:rPr lang="nl-NL" dirty="0" smtClean="0"/>
              <a:t> of 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ROS </a:t>
            </a:r>
            <a:r>
              <a:rPr lang="nl-NL" dirty="0" err="1" smtClean="0"/>
              <a:t>keeps</a:t>
            </a:r>
            <a:r>
              <a:rPr lang="nl-NL" dirty="0" smtClean="0"/>
              <a:t> track of </a:t>
            </a:r>
            <a:r>
              <a:rPr lang="nl-NL" dirty="0" err="1" smtClean="0"/>
              <a:t>Coordinate</a:t>
            </a:r>
            <a:r>
              <a:rPr lang="nl-NL" dirty="0" smtClean="0"/>
              <a:t> Frames </a:t>
            </a:r>
            <a:r>
              <a:rPr lang="nl-NL" dirty="0" err="1" smtClean="0"/>
              <a:t>using</a:t>
            </a:r>
            <a:r>
              <a:rPr lang="nl-NL" dirty="0" smtClean="0"/>
              <a:t> TF</a:t>
            </a:r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 </a:t>
            </a:r>
            <a:r>
              <a:rPr lang="nl-NL" dirty="0" err="1" smtClean="0"/>
              <a:t>Mapping</a:t>
            </a:r>
            <a:r>
              <a:rPr lang="nl-NL" dirty="0" smtClean="0"/>
              <a:t> , </a:t>
            </a:r>
            <a:r>
              <a:rPr lang="nl-NL" dirty="0" err="1" smtClean="0"/>
              <a:t>Localization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Mobile Robots</a:t>
            </a:r>
            <a:endParaRPr lang="nl-NL" dirty="0"/>
          </a:p>
        </p:txBody>
      </p:sp>
      <p:pic>
        <p:nvPicPr>
          <p:cNvPr id="14338" name="Picture 2" descr="coordsystems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342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536770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www.ros.org/reps/rep-0105.html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2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/>
              <a:t> </a:t>
            </a:r>
            <a:r>
              <a:rPr lang="nl-NL" dirty="0" smtClean="0"/>
              <a:t>Mobile robots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lvl="1"/>
            <a:r>
              <a:rPr lang="nl-NL" b="1" dirty="0" smtClean="0"/>
              <a:t>map</a:t>
            </a:r>
          </a:p>
          <a:p>
            <a:pPr lvl="2"/>
            <a:r>
              <a:rPr lang="nl-NL" dirty="0" err="1"/>
              <a:t>origin</a:t>
            </a:r>
            <a:r>
              <a:rPr lang="nl-NL" dirty="0"/>
              <a:t>: </a:t>
            </a:r>
            <a:r>
              <a:rPr lang="nl-NL" dirty="0" smtClean="0"/>
              <a:t>“</a:t>
            </a:r>
            <a:r>
              <a:rPr lang="nl-NL" dirty="0" err="1" smtClean="0"/>
              <a:t>origin</a:t>
            </a:r>
            <a:r>
              <a:rPr lang="nl-NL" dirty="0" smtClean="0"/>
              <a:t> of the map”</a:t>
            </a:r>
            <a:endParaRPr lang="nl-NL" dirty="0"/>
          </a:p>
          <a:p>
            <a:pPr lvl="2"/>
            <a:r>
              <a:rPr lang="nl-NL" dirty="0" smtClean="0"/>
              <a:t>long-term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odom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where</a:t>
            </a:r>
            <a:r>
              <a:rPr lang="nl-NL" dirty="0"/>
              <a:t> the </a:t>
            </a:r>
            <a:r>
              <a:rPr lang="nl-NL" dirty="0" err="1"/>
              <a:t>odometry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”</a:t>
            </a:r>
            <a:endParaRPr lang="nl-NL" dirty="0"/>
          </a:p>
          <a:p>
            <a:pPr lvl="2"/>
            <a:r>
              <a:rPr lang="nl-NL" dirty="0" smtClean="0"/>
              <a:t>short-term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base_link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central</a:t>
            </a:r>
            <a:r>
              <a:rPr lang="nl-NL" dirty="0"/>
              <a:t> point on the </a:t>
            </a:r>
            <a:r>
              <a:rPr lang="nl-NL" dirty="0" smtClean="0"/>
              <a:t>robot”</a:t>
            </a:r>
            <a:endParaRPr lang="nl-NL" dirty="0"/>
          </a:p>
          <a:p>
            <a:pPr lvl="3"/>
            <a:r>
              <a:rPr lang="nl-NL" dirty="0" err="1" smtClean="0"/>
              <a:t>rotational</a:t>
            </a:r>
            <a:r>
              <a:rPr lang="nl-NL" dirty="0" smtClean="0"/>
              <a:t> </a:t>
            </a:r>
            <a:r>
              <a:rPr lang="nl-NL" dirty="0"/>
              <a:t>center </a:t>
            </a:r>
            <a:r>
              <a:rPr lang="nl-NL" dirty="0" smtClean="0"/>
              <a:t>of mobile base</a:t>
            </a:r>
          </a:p>
          <a:p>
            <a:pPr lvl="3"/>
            <a:r>
              <a:rPr lang="nl-NL" dirty="0" err="1" smtClean="0"/>
              <a:t>waist</a:t>
            </a:r>
            <a:r>
              <a:rPr lang="nl-NL" dirty="0" smtClean="0"/>
              <a:t> of </a:t>
            </a:r>
            <a:r>
              <a:rPr lang="nl-NL" dirty="0" err="1" smtClean="0"/>
              <a:t>humanoid</a:t>
            </a:r>
            <a:r>
              <a:rPr lang="nl-NL" dirty="0" smtClean="0"/>
              <a:t> or manipulator</a:t>
            </a:r>
            <a:endParaRPr lang="nl-NL" dirty="0"/>
          </a:p>
          <a:p>
            <a:pPr lvl="2"/>
            <a:r>
              <a:rPr lang="nl-NL" dirty="0" err="1" smtClean="0"/>
              <a:t>origin</a:t>
            </a:r>
            <a:r>
              <a:rPr lang="nl-NL" dirty="0" smtClean="0"/>
              <a:t> of robot </a:t>
            </a:r>
            <a:r>
              <a:rPr lang="nl-NL" dirty="0" err="1" smtClean="0"/>
              <a:t>coordinate</a:t>
            </a:r>
            <a:r>
              <a:rPr lang="nl-NL" dirty="0" smtClean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14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Humanoids</a:t>
            </a:r>
            <a:r>
              <a:rPr lang="nl-NL" dirty="0" smtClean="0"/>
              <a:t> &amp; Manipulators</a:t>
            </a:r>
            <a:endParaRPr lang="nl-NL" dirty="0"/>
          </a:p>
        </p:txBody>
      </p:sp>
      <p:pic>
        <p:nvPicPr>
          <p:cNvPr id="15362" name="Picture 2" descr="fram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5329477" cy="46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kyDrive\Documents\My Pictures\armfra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9" y="3501008"/>
            <a:ext cx="2953945" cy="20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2600225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4"/>
              </a:rPr>
              <a:t>http://www.ros.org/reps/rep-0120.html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uniform </a:t>
            </a:r>
            <a:r>
              <a:rPr lang="en-US" dirty="0" smtClean="0"/>
              <a:t>way </a:t>
            </a:r>
            <a:r>
              <a:rPr lang="en-US" dirty="0"/>
              <a:t>to </a:t>
            </a:r>
            <a:r>
              <a:rPr lang="en-US" dirty="0" smtClean="0"/>
              <a:t>publish and look up transformations between coordinate frames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TF </a:t>
            </a:r>
            <a:r>
              <a:rPr lang="nl-NL" dirty="0" err="1" smtClean="0"/>
              <a:t>keeps</a:t>
            </a:r>
            <a:r>
              <a:rPr lang="nl-NL" dirty="0" smtClean="0"/>
              <a:t> track of a </a:t>
            </a:r>
            <a:r>
              <a:rPr lang="nl-NL" i="1" dirty="0" smtClean="0"/>
              <a:t>tree of frames</a:t>
            </a:r>
          </a:p>
          <a:p>
            <a:pPr lvl="1"/>
            <a:r>
              <a:rPr lang="nl-NL" dirty="0"/>
              <a:t>A</a:t>
            </a:r>
            <a:r>
              <a:rPr lang="nl-NL" dirty="0" smtClean="0"/>
              <a:t> frame is </a:t>
            </a:r>
            <a:r>
              <a:rPr lang="nl-NL" dirty="0" err="1" smtClean="0"/>
              <a:t>identified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‘</a:t>
            </a:r>
            <a:r>
              <a:rPr lang="nl-NL" i="1" dirty="0" err="1" smtClean="0"/>
              <a:t>frame_id</a:t>
            </a:r>
            <a:r>
              <a:rPr lang="nl-NL" dirty="0" smtClean="0"/>
              <a:t>’ string</a:t>
            </a:r>
          </a:p>
          <a:p>
            <a:pPr lvl="1"/>
            <a:r>
              <a:rPr lang="nl-NL" dirty="0" smtClean="0"/>
              <a:t>A frame has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parent</a:t>
            </a:r>
            <a:r>
              <a:rPr lang="nl-NL" dirty="0" smtClean="0"/>
              <a:t>,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child</a:t>
            </a:r>
            <a:r>
              <a:rPr lang="nl-NL" dirty="0" smtClean="0"/>
              <a:t> frames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link in the tree represents a </a:t>
            </a:r>
            <a:r>
              <a:rPr lang="en-US" dirty="0" smtClean="0"/>
              <a:t>transform between </a:t>
            </a:r>
            <a:r>
              <a:rPr lang="en-US" dirty="0"/>
              <a:t>two </a:t>
            </a:r>
            <a:r>
              <a:rPr lang="en-US" dirty="0" smtClean="0"/>
              <a:t>frames: parent and child</a:t>
            </a:r>
          </a:p>
          <a:p>
            <a:pPr lvl="2"/>
            <a:r>
              <a:rPr lang="en-US" dirty="0" smtClean="0"/>
              <a:t>Transform = pose </a:t>
            </a:r>
            <a:r>
              <a:rPr lang="en-US" dirty="0"/>
              <a:t>of child in the frame of 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3021098" y="1124744"/>
            <a:ext cx="306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http://</a:t>
            </a:r>
            <a:r>
              <a:rPr lang="nl-NL" sz="2000" dirty="0" smtClean="0">
                <a:hlinkClick r:id="rId2"/>
              </a:rPr>
              <a:t>www.ros.org/wiki/tf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511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3612232" cy="508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ordsystems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4347347" cy="25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8571947" cy="50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Typical</a:t>
            </a:r>
            <a:r>
              <a:rPr lang="nl-NL" dirty="0" smtClean="0"/>
              <a:t> </a:t>
            </a:r>
            <a:r>
              <a:rPr lang="nl-NL" dirty="0" err="1" smtClean="0"/>
              <a:t>Transforms</a:t>
            </a:r>
            <a:r>
              <a:rPr lang="nl-NL" dirty="0" smtClean="0"/>
              <a:t> &amp;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ap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odom</a:t>
            </a:r>
            <a:endParaRPr lang="en-US" b="1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ocalization/mapping nodes (e.g. </a:t>
            </a:r>
            <a:r>
              <a:rPr lang="en-US" dirty="0" err="1" smtClean="0"/>
              <a:t>amcl</a:t>
            </a:r>
            <a:r>
              <a:rPr lang="en-US" dirty="0" smtClean="0"/>
              <a:t>, </a:t>
            </a:r>
            <a:r>
              <a:rPr lang="en-US" dirty="0" err="1" smtClean="0"/>
              <a:t>gslam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/>
              <a:t>o</a:t>
            </a:r>
            <a:r>
              <a:rPr lang="en-US" b="1" dirty="0" err="1" smtClean="0"/>
              <a:t>dom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base_link</a:t>
            </a:r>
            <a:endParaRPr lang="en-US" b="1" dirty="0"/>
          </a:p>
          <a:p>
            <a:pPr lvl="1"/>
            <a:r>
              <a:rPr lang="en-US" dirty="0" err="1" smtClean="0"/>
              <a:t>odometry</a:t>
            </a:r>
            <a:r>
              <a:rPr lang="en-US" dirty="0" smtClean="0"/>
              <a:t> nodes (e.g. </a:t>
            </a:r>
            <a:r>
              <a:rPr lang="en-US" dirty="0" err="1" smtClean="0"/>
              <a:t>robot_pose_ekf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base_link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ym typeface="Wingdings" pitchFamily="2" charset="2"/>
              </a:rPr>
              <a:t>&lt;other links on the robot&gt;</a:t>
            </a:r>
            <a:endParaRPr lang="en-US" b="1" i="1" dirty="0"/>
          </a:p>
          <a:p>
            <a:pPr lvl="1"/>
            <a:r>
              <a:rPr lang="en-US" dirty="0" smtClean="0"/>
              <a:t>state publishing nodes (e.g. </a:t>
            </a:r>
            <a:r>
              <a:rPr lang="en-US" dirty="0" err="1" smtClean="0"/>
              <a:t>robot_state_publisher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61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Ovaal 2"/>
          <p:cNvSpPr/>
          <p:nvPr/>
        </p:nvSpPr>
        <p:spPr>
          <a:xfrm>
            <a:off x="132480" y="3350048"/>
            <a:ext cx="2736304" cy="91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robot_pose_ekf</a:t>
            </a:r>
            <a:endParaRPr lang="nl-NL" sz="2000" b="1" dirty="0"/>
          </a:p>
        </p:txBody>
      </p:sp>
      <p:cxnSp>
        <p:nvCxnSpPr>
          <p:cNvPr id="4" name="Rechte verbindingslijn met pijl 3"/>
          <p:cNvCxnSpPr>
            <a:stCxn id="16" idx="1"/>
          </p:cNvCxnSpPr>
          <p:nvPr/>
        </p:nvCxnSpPr>
        <p:spPr>
          <a:xfrm flipV="1">
            <a:off x="1962550" y="4272951"/>
            <a:ext cx="0" cy="1390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>
            <a:stCxn id="3" idx="0"/>
          </p:cNvCxnSpPr>
          <p:nvPr/>
        </p:nvCxnSpPr>
        <p:spPr>
          <a:xfrm flipV="1">
            <a:off x="1500632" y="1700808"/>
            <a:ext cx="2855344" cy="1649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918102" y="11247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27282" y="50491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2987824" y="3350896"/>
            <a:ext cx="3602231" cy="92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robot_state_publisher</a:t>
            </a:r>
            <a:endParaRPr lang="nl-NL" sz="20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323528" y="45515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imu</a:t>
            </a:r>
            <a:r>
              <a:rPr lang="nl-NL" sz="2400" b="1" dirty="0" err="1">
                <a:solidFill>
                  <a:schemeClr val="accent1"/>
                </a:solidFill>
              </a:rPr>
              <a:t>_</a:t>
            </a:r>
            <a:r>
              <a:rPr lang="nl-NL" sz="2400" b="1" dirty="0" err="1" smtClean="0">
                <a:solidFill>
                  <a:schemeClr val="accent1"/>
                </a:solidFill>
              </a:rPr>
              <a:t>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Rechte verbindingslijn met pijl 11"/>
          <p:cNvCxnSpPr>
            <a:endCxn id="8" idx="4"/>
          </p:cNvCxnSpPr>
          <p:nvPr/>
        </p:nvCxnSpPr>
        <p:spPr>
          <a:xfrm flipV="1">
            <a:off x="4785569" y="4272950"/>
            <a:ext cx="3371" cy="1390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8" idx="0"/>
            <a:endCxn id="6" idx="2"/>
          </p:cNvCxnSpPr>
          <p:nvPr/>
        </p:nvCxnSpPr>
        <p:spPr>
          <a:xfrm flipH="1" flipV="1">
            <a:off x="4782198" y="1771075"/>
            <a:ext cx="6742" cy="1579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987824" y="50491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683568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o</a:t>
            </a:r>
            <a:r>
              <a:rPr lang="nl-NL" sz="2400" dirty="0" err="1" smtClean="0">
                <a:solidFill>
                  <a:srgbClr val="FF0000"/>
                </a:solidFill>
              </a:rPr>
              <a:t>dom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ase_link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472702" y="2529080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</a:rPr>
              <a:t>ase_link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…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1403648" y="5540373"/>
            <a:ext cx="3816424" cy="84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2000" b="1" dirty="0"/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1115616" y="4272952"/>
            <a:ext cx="0" cy="410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al 28"/>
          <p:cNvSpPr/>
          <p:nvPr/>
        </p:nvSpPr>
        <p:spPr>
          <a:xfrm>
            <a:off x="6735676" y="3429000"/>
            <a:ext cx="2228812" cy="83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amcl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gmapping</a:t>
            </a:r>
            <a:endParaRPr lang="nl-NL" sz="2000" b="1" dirty="0"/>
          </a:p>
        </p:txBody>
      </p:sp>
      <p:cxnSp>
        <p:nvCxnSpPr>
          <p:cNvPr id="36" name="Rechte verbindingslijn met pijl 35"/>
          <p:cNvCxnSpPr>
            <a:stCxn id="29" idx="0"/>
          </p:cNvCxnSpPr>
          <p:nvPr/>
        </p:nvCxnSpPr>
        <p:spPr>
          <a:xfrm flipH="1" flipV="1">
            <a:off x="5364088" y="1707264"/>
            <a:ext cx="2485994" cy="1721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590207" y="5049180"/>
            <a:ext cx="1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V="1">
            <a:off x="7638337" y="4210548"/>
            <a:ext cx="0" cy="1375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8210122" y="4225141"/>
            <a:ext cx="0" cy="458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7669557" y="4551511"/>
            <a:ext cx="125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6209005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map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odom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5940152" y="5586479"/>
            <a:ext cx="3117754" cy="7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kinect</a:t>
            </a:r>
            <a:r>
              <a:rPr lang="nl-NL" sz="2000" b="1" dirty="0" smtClean="0"/>
              <a:t>/</a:t>
            </a:r>
            <a:r>
              <a:rPr lang="nl-NL" sz="2000" b="1" dirty="0" err="1" smtClean="0"/>
              <a:t>laser_node</a:t>
            </a:r>
            <a:endParaRPr lang="nl-NL" sz="2000" b="1" dirty="0"/>
          </a:p>
        </p:txBody>
      </p:sp>
      <p:pic>
        <p:nvPicPr>
          <p:cNvPr id="5122" name="Picture 2" descr="https://kforge.ros.org/turtlebot/trac/chrome/site/turtlebot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80" y="4801194"/>
            <a:ext cx="1371204" cy="20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Rechte verbindingslijn met pijl 25"/>
          <p:cNvCxnSpPr/>
          <p:nvPr/>
        </p:nvCxnSpPr>
        <p:spPr>
          <a:xfrm flipV="1">
            <a:off x="3779912" y="4171184"/>
            <a:ext cx="0" cy="512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2339752" y="4551511"/>
            <a:ext cx="24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robot_description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Special 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 smtClean="0"/>
              <a:t>static_transform_publisher</a:t>
            </a:r>
            <a:endParaRPr lang="nl-NL" dirty="0" smtClean="0"/>
          </a:p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www.ros.org/wiki/tf#static_transform_publisher</a:t>
            </a:r>
            <a:endParaRPr lang="nl-NL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nput via </a:t>
            </a:r>
            <a:r>
              <a:rPr lang="en-US" dirty="0" err="1" smtClean="0"/>
              <a:t>commandline</a:t>
            </a:r>
            <a:r>
              <a:rPr lang="en-US" dirty="0" smtClean="0"/>
              <a:t> arguments (manual or launch file)</a:t>
            </a:r>
          </a:p>
          <a:p>
            <a:pPr lvl="1"/>
            <a:r>
              <a:rPr lang="en-US" dirty="0" smtClean="0"/>
              <a:t>publishes </a:t>
            </a:r>
            <a:r>
              <a:rPr lang="en-US" i="1" dirty="0" smtClean="0"/>
              <a:t>one</a:t>
            </a:r>
            <a:r>
              <a:rPr lang="en-US" dirty="0" smtClean="0"/>
              <a:t> static </a:t>
            </a:r>
            <a:r>
              <a:rPr lang="en-US" dirty="0"/>
              <a:t>coordinate transform to </a:t>
            </a:r>
            <a:r>
              <a:rPr lang="nl-NL" dirty="0" smtClean="0"/>
              <a:t>TF</a:t>
            </a:r>
          </a:p>
          <a:p>
            <a:endParaRPr lang="nl-NL" dirty="0" smtClean="0"/>
          </a:p>
          <a:p>
            <a:r>
              <a:rPr lang="nl-NL" dirty="0" err="1" smtClean="0"/>
              <a:t>robot_state_publisher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www.ros.org/wiki/robot_state_publisher</a:t>
            </a:r>
            <a:endParaRPr lang="nl-NL" dirty="0" smtClean="0"/>
          </a:p>
          <a:p>
            <a:pPr lvl="1"/>
            <a:r>
              <a:rPr lang="nl-NL" dirty="0" smtClean="0"/>
              <a:t>Reads parameter </a:t>
            </a:r>
            <a:r>
              <a:rPr lang="nl-NL" dirty="0" err="1" smtClean="0"/>
              <a:t>robot_description</a:t>
            </a:r>
            <a:r>
              <a:rPr lang="nl-NL" dirty="0" smtClean="0"/>
              <a:t> </a:t>
            </a:r>
            <a:r>
              <a:rPr lang="nl-NL" dirty="0"/>
              <a:t>(URDF robot model)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ubscribes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/</a:t>
            </a:r>
            <a:r>
              <a:rPr lang="nl-NL" dirty="0" err="1" smtClean="0"/>
              <a:t>joint_states</a:t>
            </a:r>
            <a:endParaRPr lang="nl-NL" dirty="0" smtClean="0"/>
          </a:p>
          <a:p>
            <a:pPr lvl="1"/>
            <a:r>
              <a:rPr lang="nl-NL" dirty="0" err="1" smtClean="0"/>
              <a:t>publishes</a:t>
            </a:r>
            <a:r>
              <a:rPr lang="nl-NL" dirty="0" smtClean="0"/>
              <a:t> </a:t>
            </a:r>
            <a:r>
              <a:rPr lang="nl-NL" i="1" dirty="0" err="1" smtClean="0"/>
              <a:t>all</a:t>
            </a:r>
            <a:r>
              <a:rPr lang="nl-NL" dirty="0" smtClean="0"/>
              <a:t> (</a:t>
            </a:r>
            <a:r>
              <a:rPr lang="nl-NL" dirty="0" err="1" smtClean="0"/>
              <a:t>static</a:t>
            </a:r>
            <a:r>
              <a:rPr lang="nl-NL" dirty="0" smtClean="0"/>
              <a:t> + </a:t>
            </a:r>
            <a:r>
              <a:rPr lang="nl-NL" dirty="0" err="1" smtClean="0"/>
              <a:t>dynamic</a:t>
            </a:r>
            <a:r>
              <a:rPr lang="nl-NL" dirty="0" smtClean="0"/>
              <a:t>) state of the robot </a:t>
            </a:r>
            <a:r>
              <a:rPr lang="nl-NL" dirty="0" err="1" smtClean="0"/>
              <a:t>to</a:t>
            </a:r>
            <a:r>
              <a:rPr lang="nl-NL" dirty="0" smtClean="0"/>
              <a:t> TF</a:t>
            </a:r>
          </a:p>
        </p:txBody>
      </p:sp>
    </p:spTree>
    <p:extLst>
      <p:ext uri="{BB962C8B-B14F-4D97-AF65-F5344CB8AC3E}">
        <p14:creationId xmlns:p14="http://schemas.microsoft.com/office/powerpoint/2010/main" val="40243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ibrary.isr.ist.utl.pt/docs/roswiki/attachments/turtlebot_interactive_markers(2f)Tutorials(2f)UsingTurtlebotInteractiveMarkers/turtlebot_interactive_rv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0" y="3220480"/>
            <a:ext cx="3846532" cy="25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Listeners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29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682536" y="14847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4572000" y="2119939"/>
            <a:ext cx="0" cy="877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>
            <a:off x="3203848" y="2054389"/>
            <a:ext cx="888218" cy="438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5123943" y="2054388"/>
            <a:ext cx="816209" cy="438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3707904" y="56915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err="1" smtClean="0">
                <a:solidFill>
                  <a:schemeClr val="accent1"/>
                </a:solidFill>
              </a:rPr>
              <a:t>rviz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robotica.unileon.es/mediawiki/images/b/bd/Turtlebot_ma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32" y="3140968"/>
            <a:ext cx="4233342" cy="27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a mobile robot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0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, </a:t>
            </a:r>
            <a:r>
              <a:rPr lang="nl-NL" dirty="0" err="1" smtClean="0"/>
              <a:t>Localization</a:t>
            </a:r>
            <a:r>
              <a:rPr lang="nl-NL" dirty="0" smtClean="0"/>
              <a:t>, Planning, </a:t>
            </a:r>
            <a:r>
              <a:rPr lang="nl-NL" dirty="0" err="1" smtClean="0"/>
              <a:t>Navigation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are we? How do we get </a:t>
            </a:r>
            <a:r>
              <a:rPr lang="nl-NL" dirty="0" err="1" smtClean="0"/>
              <a:t>there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the robot more intelligent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Planning &amp; </a:t>
            </a:r>
            <a:r>
              <a:rPr lang="nl-NL" sz="2000" b="1" dirty="0" err="1" smtClean="0"/>
              <a:t>Navigation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Localization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Mapping</a:t>
            </a:r>
            <a:endParaRPr lang="nl-NL" sz="2000" b="1" dirty="0" smtClean="0"/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5004048" y="306896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/ </a:t>
            </a:r>
            <a:r>
              <a:rPr lang="nl-NL" sz="2400" b="1" dirty="0" err="1">
                <a:solidFill>
                  <a:schemeClr val="accent1"/>
                </a:solidFill>
              </a:rPr>
              <a:t>tf</a:t>
            </a:r>
            <a:endParaRPr lang="nl-NL" sz="2400" b="1" dirty="0" smtClean="0">
              <a:solidFill>
                <a:schemeClr val="accent1"/>
              </a:solidFill>
            </a:endParaRPr>
          </a:p>
          <a:p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r>
              <a:rPr lang="nl-NL" sz="2400" b="1" dirty="0" smtClean="0">
                <a:solidFill>
                  <a:schemeClr val="accent1"/>
                </a:solidFill>
              </a:rPr>
              <a:t> 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:\Dropbox\robotics\arm kinematics\DAGU-RA001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9" y="4871067"/>
            <a:ext cx="1758483" cy="15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907704" y="321862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4569442" y="14495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/goal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do we </a:t>
            </a:r>
            <a:r>
              <a:rPr lang="nl-NL" dirty="0" err="1" smtClean="0"/>
              <a:t>need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Map</a:t>
            </a:r>
          </a:p>
          <a:p>
            <a:endParaRPr lang="nl-NL" dirty="0" smtClean="0"/>
          </a:p>
          <a:p>
            <a:r>
              <a:rPr lang="nl-NL" dirty="0" smtClean="0"/>
              <a:t>Sensors </a:t>
            </a:r>
            <a:r>
              <a:rPr lang="nl-NL" dirty="0" err="1" smtClean="0"/>
              <a:t>to</a:t>
            </a:r>
            <a:r>
              <a:rPr lang="nl-NL" dirty="0" smtClean="0"/>
              <a:t> look </a:t>
            </a:r>
            <a:r>
              <a:rPr lang="nl-NL" dirty="0" err="1" smtClean="0"/>
              <a:t>around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r>
              <a:rPr lang="nl-NL" dirty="0" smtClean="0"/>
              <a:t> (pose) </a:t>
            </a:r>
            <a:r>
              <a:rPr lang="nl-NL" dirty="0" err="1" smtClean="0"/>
              <a:t>from</a:t>
            </a:r>
            <a:r>
              <a:rPr lang="nl-NL" dirty="0" smtClean="0"/>
              <a:t> sensor data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/>
              <a:t> </a:t>
            </a:r>
            <a:r>
              <a:rPr lang="nl-NL" dirty="0" smtClean="0"/>
              <a:t>do </a:t>
            </a:r>
            <a:r>
              <a:rPr lang="nl-NL" dirty="0" err="1" smtClean="0"/>
              <a:t>path</a:t>
            </a:r>
            <a:r>
              <a:rPr lang="nl-NL" dirty="0" smtClean="0"/>
              <a:t> planning &amp; </a:t>
            </a:r>
            <a:r>
              <a:rPr lang="nl-NL" dirty="0" err="1" smtClean="0"/>
              <a:t>navigation</a:t>
            </a:r>
            <a:endParaRPr lang="nl-NL" dirty="0" smtClean="0"/>
          </a:p>
        </p:txBody>
      </p:sp>
      <p:pic>
        <p:nvPicPr>
          <p:cNvPr id="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9" y="2276872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0352" y="2497444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4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Robotics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6D7-32D4-4D65-834F-71E2B2E96D25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that motion, manipulation and sensing all give noisy and uncertain results</a:t>
            </a:r>
          </a:p>
          <a:p>
            <a:endParaRPr lang="en-US" dirty="0" smtClean="0"/>
          </a:p>
          <a:p>
            <a:r>
              <a:rPr lang="en-US" dirty="0" smtClean="0"/>
              <a:t>Explicitly represent uncertainty </a:t>
            </a:r>
            <a:r>
              <a:rPr lang="en-US" dirty="0"/>
              <a:t>using the calculus of probability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t1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868" y="2011660"/>
            <a:ext cx="7543800" cy="48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Real World: </a:t>
            </a:r>
            <a:r>
              <a:rPr lang="nl-NL" dirty="0" err="1" smtClean="0"/>
              <a:t>Noisy</a:t>
            </a:r>
            <a:r>
              <a:rPr lang="nl-NL" dirty="0" smtClean="0"/>
              <a:t> Motion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accumulation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 smtClean="0"/>
              <a:t>odometry</a:t>
            </a:r>
            <a:r>
              <a:rPr lang="nl-NL" dirty="0" smtClean="0"/>
              <a:t> </a:t>
            </a:r>
            <a:r>
              <a:rPr lang="nl-NL" dirty="0" err="1" smtClean="0"/>
              <a:t>errors</a:t>
            </a:r>
            <a:r>
              <a:rPr lang="nl-NL" dirty="0" smtClean="0"/>
              <a:t>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131840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7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Real World: Noisy Sensor Data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measurements</a:t>
            </a:r>
          </a:p>
          <a:p>
            <a:r>
              <a:rPr lang="en-US" dirty="0" smtClean="0"/>
              <a:t>E.g. Measured </a:t>
            </a:r>
            <a:r>
              <a:rPr lang="en-US" dirty="0"/>
              <a:t>distances for expected distance of 300 cm.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9875" name="Picture 11" descr="laser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0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12" descr="sonar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Text Box 14"/>
          <p:cNvSpPr txBox="1">
            <a:spLocks noChangeArrowheads="1"/>
          </p:cNvSpPr>
          <p:nvPr/>
        </p:nvSpPr>
        <p:spPr bwMode="auto">
          <a:xfrm>
            <a:off x="1904854" y="6156593"/>
            <a:ext cx="114646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Sonar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79879" name="Text Box 15"/>
          <p:cNvSpPr txBox="1">
            <a:spLocks noChangeArrowheads="1"/>
          </p:cNvSpPr>
          <p:nvPr/>
        </p:nvSpPr>
        <p:spPr bwMode="auto">
          <a:xfrm>
            <a:off x="6470122" y="6156593"/>
            <a:ext cx="106150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Laser</a:t>
            </a:r>
            <a:endParaRPr lang="en-US" sz="2400" dirty="0">
              <a:solidFill>
                <a:schemeClr val="folHlink"/>
              </a:solidFill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>
            <a:off x="179512" y="4741043"/>
            <a:ext cx="87343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Grid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cell</a:t>
            </a:r>
            <a:r>
              <a:rPr lang="nl-NL" dirty="0" smtClean="0"/>
              <a:t>: </a:t>
            </a:r>
            <a:r>
              <a:rPr lang="en-US" dirty="0"/>
              <a:t>probability that </a:t>
            </a:r>
            <a:r>
              <a:rPr lang="en-US" dirty="0" smtClean="0"/>
              <a:t>it is occupied</a:t>
            </a:r>
            <a:endParaRPr lang="nl-NL" dirty="0"/>
          </a:p>
        </p:txBody>
      </p:sp>
      <p:pic>
        <p:nvPicPr>
          <p:cNvPr id="34819" name="Picture 3" descr="fr079-complete-occpr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310553" cy="35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899592" y="11247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www.ros.org/doc/api/nav_msgs/html/msg/OccupancyGrid.html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Rule</a:t>
            </a:r>
            <a:endParaRPr lang="en-US" dirty="0"/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92337"/>
              </p:ext>
            </p:extLst>
          </p:nvPr>
        </p:nvGraphicFramePr>
        <p:xfrm>
          <a:off x="683568" y="2564904"/>
          <a:ext cx="79343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641320" imgH="660240" progId="Equation.3">
                  <p:embed/>
                </p:oleObj>
              </mc:Choice>
              <mc:Fallback>
                <p:oleObj name="Equation" r:id="rId3" imgW="2641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7934325" cy="1981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611560" y="23488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p</a:t>
            </a:r>
            <a:r>
              <a:rPr lang="nl-NL" sz="3600" dirty="0" smtClean="0"/>
              <a:t>osterior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0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b="1" dirty="0" err="1" smtClean="0"/>
              <a:t>Believe</a:t>
            </a:r>
            <a:r>
              <a:rPr lang="nl-NL" dirty="0" smtClean="0"/>
              <a:t> of the robot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pose </a:t>
            </a:r>
            <a:r>
              <a:rPr lang="nl-NL" b="1" dirty="0" smtClean="0"/>
              <a:t>x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recorded</a:t>
            </a:r>
            <a:r>
              <a:rPr lang="nl-NL" dirty="0" smtClean="0"/>
              <a:t> </a:t>
            </a:r>
            <a:r>
              <a:rPr lang="nl-NL" b="1" dirty="0" smtClean="0"/>
              <a:t>motions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b="1" dirty="0" err="1" smtClean="0"/>
              <a:t>measurements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in </a:t>
            </a:r>
            <a:r>
              <a:rPr lang="nl-NL" dirty="0" err="1" smtClean="0"/>
              <a:t>its</a:t>
            </a:r>
            <a:r>
              <a:rPr lang="nl-NL" dirty="0" smtClean="0"/>
              <a:t> environment</a:t>
            </a:r>
          </a:p>
          <a:p>
            <a:endParaRPr lang="nl-NL" b="1" dirty="0">
              <a:solidFill>
                <a:schemeClr val="tx2"/>
              </a:solidFill>
            </a:endParaRPr>
          </a:p>
          <a:p>
            <a:r>
              <a:rPr lang="nl-NL" b="1" dirty="0" smtClean="0">
                <a:solidFill>
                  <a:schemeClr val="tx2"/>
                </a:solidFill>
              </a:rPr>
              <a:t>BEL(x) = P(</a:t>
            </a:r>
            <a:r>
              <a:rPr lang="nl-NL" b="1" dirty="0" err="1" smtClean="0">
                <a:solidFill>
                  <a:schemeClr val="tx2"/>
                </a:solidFill>
              </a:rPr>
              <a:t>x|U,Z</a:t>
            </a:r>
            <a:r>
              <a:rPr lang="nl-NL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U: motions (</a:t>
            </a:r>
            <a:r>
              <a:rPr lang="en-US" dirty="0" err="1" smtClean="0"/>
              <a:t>odometry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en-US" dirty="0" smtClean="0"/>
              <a:t>: measurements (landmarks</a:t>
            </a:r>
            <a:r>
              <a:rPr lang="en-US" dirty="0"/>
              <a:t>, </a:t>
            </a:r>
            <a:r>
              <a:rPr lang="en-US" dirty="0" smtClean="0"/>
              <a:t>distances)</a:t>
            </a: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9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Motion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|u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, x</a:t>
            </a:r>
            <a:r>
              <a:rPr lang="en-US" b="1" baseline="-25000" dirty="0" smtClean="0">
                <a:solidFill>
                  <a:schemeClr val="tx2"/>
                </a:solidFill>
              </a:rPr>
              <a:t>t-1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Probability of x given previous x and motion 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Measurement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P(z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of measuring z when in position 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84813"/>
              </p:ext>
            </p:extLst>
          </p:nvPr>
        </p:nvGraphicFramePr>
        <p:xfrm>
          <a:off x="2852862" y="2604244"/>
          <a:ext cx="1724247" cy="16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Immagine bitmap" r:id="rId3" imgW="6923810" imgH="6780952" progId="PBrush">
                  <p:embed/>
                </p:oleObj>
              </mc:Choice>
              <mc:Fallback>
                <p:oleObj name="Immagine bitmap" r:id="rId3" imgW="6923810" imgH="67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862" y="2604244"/>
                        <a:ext cx="1724247" cy="1688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ep 20"/>
          <p:cNvGrpSpPr/>
          <p:nvPr/>
        </p:nvGrpSpPr>
        <p:grpSpPr>
          <a:xfrm>
            <a:off x="2066913" y="5445844"/>
            <a:ext cx="3513199" cy="1079500"/>
            <a:chOff x="1850169" y="5329907"/>
            <a:chExt cx="3513199" cy="107950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81" y="5472782"/>
              <a:ext cx="820737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 descr="Punti sparsi"/>
            <p:cNvSpPr>
              <a:spLocks noChangeArrowheads="1"/>
            </p:cNvSpPr>
            <p:nvPr/>
          </p:nvSpPr>
          <p:spPr bwMode="auto">
            <a:xfrm>
              <a:off x="4858543" y="5329907"/>
              <a:ext cx="504825" cy="1079500"/>
            </a:xfrm>
            <a:prstGeom prst="rect">
              <a:avLst/>
            </a:prstGeom>
            <a:pattFill prst="lgConfetti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59906" y="5833145"/>
              <a:ext cx="1871662" cy="0"/>
            </a:xfrm>
            <a:prstGeom prst="line">
              <a:avLst/>
            </a:prstGeom>
            <a:noFill/>
            <a:ln w="38100">
              <a:solidFill>
                <a:srgbClr val="FD2C0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488656" y="5534695"/>
              <a:ext cx="720725" cy="300037"/>
            </a:xfrm>
            <a:custGeom>
              <a:avLst/>
              <a:gdLst>
                <a:gd name="T0" fmla="*/ 0 w 1588"/>
                <a:gd name="T1" fmla="*/ 300037 h 371"/>
                <a:gd name="T2" fmla="*/ 206051 w 1588"/>
                <a:gd name="T3" fmla="*/ 190050 h 371"/>
                <a:gd name="T4" fmla="*/ 288199 w 1588"/>
                <a:gd name="T5" fmla="*/ 80064 h 371"/>
                <a:gd name="T6" fmla="*/ 370347 w 1588"/>
                <a:gd name="T7" fmla="*/ 6470 h 371"/>
                <a:gd name="T8" fmla="*/ 452949 w 1588"/>
                <a:gd name="T9" fmla="*/ 42862 h 371"/>
                <a:gd name="T10" fmla="*/ 535097 w 1588"/>
                <a:gd name="T11" fmla="*/ 190050 h 371"/>
                <a:gd name="T12" fmla="*/ 720725 w 1588"/>
                <a:gd name="T13" fmla="*/ 262836 h 3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371"/>
                <a:gd name="T23" fmla="*/ 1588 w 1588"/>
                <a:gd name="T24" fmla="*/ 371 h 3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371">
                  <a:moveTo>
                    <a:pt x="0" y="371"/>
                  </a:moveTo>
                  <a:cubicBezTo>
                    <a:pt x="174" y="325"/>
                    <a:pt x="348" y="280"/>
                    <a:pt x="454" y="235"/>
                  </a:cubicBezTo>
                  <a:cubicBezTo>
                    <a:pt x="560" y="190"/>
                    <a:pt x="575" y="137"/>
                    <a:pt x="635" y="99"/>
                  </a:cubicBezTo>
                  <a:cubicBezTo>
                    <a:pt x="695" y="61"/>
                    <a:pt x="756" y="16"/>
                    <a:pt x="816" y="8"/>
                  </a:cubicBezTo>
                  <a:cubicBezTo>
                    <a:pt x="876" y="0"/>
                    <a:pt x="938" y="15"/>
                    <a:pt x="998" y="53"/>
                  </a:cubicBezTo>
                  <a:cubicBezTo>
                    <a:pt x="1058" y="91"/>
                    <a:pt x="1081" y="190"/>
                    <a:pt x="1179" y="235"/>
                  </a:cubicBezTo>
                  <a:cubicBezTo>
                    <a:pt x="1277" y="280"/>
                    <a:pt x="1520" y="310"/>
                    <a:pt x="1588" y="325"/>
                  </a:cubicBezTo>
                </a:path>
              </a:pathLst>
            </a:custGeom>
            <a:noFill/>
            <a:ln w="28575">
              <a:solidFill>
                <a:srgbClr val="FD2C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3719834" y="5337432"/>
              <a:ext cx="45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 smtClean="0"/>
                <a:t>z</a:t>
              </a:r>
              <a:r>
                <a:rPr lang="nl-NL" sz="3200" b="1" baseline="-25000" dirty="0" smtClean="0"/>
                <a:t>t</a:t>
              </a:r>
              <a:endParaRPr lang="nl-NL" b="1" baseline="-25000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1850169" y="5542344"/>
              <a:ext cx="504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x</a:t>
              </a:r>
              <a:r>
                <a:rPr lang="en-US" sz="3200" b="1" baseline="-25000" dirty="0"/>
                <a:t>t</a:t>
              </a:r>
              <a:endParaRPr lang="nl-NL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4390168" y="2924944"/>
            <a:ext cx="50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t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256630" y="3501008"/>
            <a:ext cx="70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t-1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376662" y="3068960"/>
            <a:ext cx="55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u</a:t>
            </a:r>
            <a:r>
              <a:rPr lang="nl-NL" sz="3200" b="1" baseline="-25000" dirty="0" smtClean="0"/>
              <a:t>t</a:t>
            </a:r>
            <a:endParaRPr lang="nl-NL" b="1" baseline="-25000" dirty="0"/>
          </a:p>
        </p:txBody>
      </p:sp>
    </p:spTree>
    <p:extLst>
      <p:ext uri="{BB962C8B-B14F-4D97-AF65-F5344CB8AC3E}">
        <p14:creationId xmlns:p14="http://schemas.microsoft.com/office/powerpoint/2010/main" val="27749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8" name="Picture 2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6" y="3645024"/>
            <a:ext cx="1584176" cy="27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2" y="1484784"/>
            <a:ext cx="336037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 descr="Picture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" y="1436015"/>
            <a:ext cx="2677683" cy="24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605370" cy="217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0" y="4293096"/>
            <a:ext cx="2470870" cy="18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5" descr="roomba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42" y="1556792"/>
            <a:ext cx="2312622" cy="192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smtClean="0"/>
              <a:t>motion model</a:t>
            </a:r>
          </a:p>
          <a:p>
            <a:r>
              <a:rPr lang="nl-NL" b="1" dirty="0" err="1" smtClean="0"/>
              <a:t>Correction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err="1" smtClean="0"/>
              <a:t>measurement</a:t>
            </a:r>
            <a:r>
              <a:rPr lang="nl-NL" i="1" dirty="0" smtClean="0"/>
              <a:t> model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2621914" y="6423719"/>
            <a:ext cx="9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smtClean="0"/>
              <a:t>BEL(x)</a:t>
            </a:r>
            <a:endParaRPr lang="nl-NL" dirty="0"/>
          </a:p>
        </p:txBody>
      </p:sp>
      <p:grpSp>
        <p:nvGrpSpPr>
          <p:cNvPr id="44" name="Groep 43"/>
          <p:cNvGrpSpPr/>
          <p:nvPr/>
        </p:nvGrpSpPr>
        <p:grpSpPr>
          <a:xfrm>
            <a:off x="539552" y="3501008"/>
            <a:ext cx="5616624" cy="3020416"/>
            <a:chOff x="2699792" y="3429000"/>
            <a:chExt cx="5616624" cy="3020416"/>
          </a:xfrm>
        </p:grpSpPr>
        <p:sp>
          <p:nvSpPr>
            <p:cNvPr id="4" name="Rechthoek 3"/>
            <p:cNvSpPr/>
            <p:nvPr/>
          </p:nvSpPr>
          <p:spPr>
            <a:xfrm>
              <a:off x="5861087" y="3429000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Prediction</a:t>
              </a:r>
              <a:endParaRPr lang="nl-NL" sz="3200" dirty="0"/>
            </a:p>
          </p:txBody>
        </p:sp>
        <p:sp>
          <p:nvSpPr>
            <p:cNvPr id="5" name="Rechthoek 4"/>
            <p:cNvSpPr/>
            <p:nvPr/>
          </p:nvSpPr>
          <p:spPr>
            <a:xfrm>
              <a:off x="5861087" y="473908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Correction</a:t>
              </a:r>
              <a:endParaRPr lang="nl-NL" sz="2800" dirty="0"/>
            </a:p>
          </p:txBody>
        </p:sp>
        <p:cxnSp>
          <p:nvCxnSpPr>
            <p:cNvPr id="7" name="Rechte verbindingslijn met pijl 6"/>
            <p:cNvCxnSpPr>
              <a:stCxn id="4" idx="2"/>
              <a:endCxn id="5" idx="0"/>
            </p:cNvCxnSpPr>
            <p:nvPr/>
          </p:nvCxnSpPr>
          <p:spPr>
            <a:xfrm>
              <a:off x="7013215" y="4293096"/>
              <a:ext cx="0" cy="4459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bogen verbindingslijn 9"/>
            <p:cNvCxnSpPr>
              <a:stCxn id="5" idx="2"/>
              <a:endCxn id="4" idx="0"/>
            </p:cNvCxnSpPr>
            <p:nvPr/>
          </p:nvCxnSpPr>
          <p:spPr>
            <a:xfrm rot="5400000" flipH="1">
              <a:off x="5926125" y="4516090"/>
              <a:ext cx="2174180" cy="12700"/>
            </a:xfrm>
            <a:prstGeom prst="bentConnector5">
              <a:avLst>
                <a:gd name="adj1" fmla="val -10514"/>
                <a:gd name="adj2" fmla="val -12728126"/>
                <a:gd name="adj3" fmla="val 11869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/>
            <p:cNvCxnSpPr>
              <a:endCxn id="5" idx="1"/>
            </p:cNvCxnSpPr>
            <p:nvPr/>
          </p:nvCxnSpPr>
          <p:spPr>
            <a:xfrm>
              <a:off x="5285023" y="5171132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Rechte verbindingslijn met pijl 36"/>
            <p:cNvCxnSpPr/>
            <p:nvPr/>
          </p:nvCxnSpPr>
          <p:spPr>
            <a:xfrm>
              <a:off x="5285023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5" idx="2"/>
            </p:cNvCxnSpPr>
            <p:nvPr/>
          </p:nvCxnSpPr>
          <p:spPr>
            <a:xfrm>
              <a:off x="7013215" y="5603180"/>
              <a:ext cx="6350" cy="6229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kstvak 39"/>
            <p:cNvSpPr txBox="1"/>
            <p:nvPr/>
          </p:nvSpPr>
          <p:spPr>
            <a:xfrm>
              <a:off x="6876256" y="5987751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>
                  <a:solidFill>
                    <a:schemeClr val="tx2"/>
                  </a:solidFill>
                </a:rPr>
                <a:t>Bel(x)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2843808" y="3630215"/>
              <a:ext cx="255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/>
                <a:t>m</a:t>
              </a:r>
              <a:r>
                <a:rPr lang="nl-NL" sz="2400" b="1" dirty="0" smtClean="0"/>
                <a:t>otion action: </a:t>
              </a:r>
              <a:r>
                <a:rPr lang="nl-NL" sz="2400" b="1" dirty="0" smtClean="0">
                  <a:solidFill>
                    <a:schemeClr val="tx2"/>
                  </a:solidFill>
                </a:rPr>
                <a:t>u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kstvak 41"/>
            <p:cNvSpPr txBox="1"/>
            <p:nvPr/>
          </p:nvSpPr>
          <p:spPr>
            <a:xfrm>
              <a:off x="2699792" y="4945360"/>
              <a:ext cx="2695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measurement</a:t>
              </a:r>
              <a:r>
                <a:rPr lang="nl-NL" sz="2400" b="1" dirty="0" smtClean="0"/>
                <a:t>: </a:t>
              </a:r>
              <a:r>
                <a:rPr lang="nl-NL" sz="2400" b="1" dirty="0" err="1" smtClean="0">
                  <a:solidFill>
                    <a:schemeClr val="tx2"/>
                  </a:solidFill>
                </a:rPr>
                <a:t>z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4716016" y="43702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tx2"/>
                </a:solidFill>
              </a:rPr>
              <a:t>Bel’(x)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516216" y="3666281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Increases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6516216" y="5013349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Decreases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10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norma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20194" y="2437345"/>
            <a:ext cx="3168352" cy="220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2201279"/>
              </p:ext>
            </p:extLst>
          </p:nvPr>
        </p:nvGraphicFramePr>
        <p:xfrm>
          <a:off x="3876178" y="2984772"/>
          <a:ext cx="4440238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5" imgW="3761086" imgH="3121242" progId="Visio.Drawing.11">
                  <p:embed/>
                </p:oleObj>
              </mc:Choice>
              <mc:Fallback>
                <p:oleObj name="Visio" r:id="rId5" imgW="3761086" imgH="31212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178" y="2984772"/>
                        <a:ext cx="4440238" cy="368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Particle filter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308975" cy="152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 Bayes filter</a:t>
            </a:r>
          </a:p>
          <a:p>
            <a:pPr>
              <a:defRPr/>
            </a:pPr>
            <a:r>
              <a:rPr lang="en-US" sz="2800" dirty="0" smtClean="0"/>
              <a:t>Represent </a:t>
            </a:r>
            <a:r>
              <a:rPr lang="en-US" sz="2800" dirty="0"/>
              <a:t>PDF’s by discrete particles (samples)</a:t>
            </a:r>
          </a:p>
          <a:p>
            <a:pPr>
              <a:defRPr/>
            </a:pPr>
            <a:r>
              <a:rPr lang="en-US" sz="2800" dirty="0"/>
              <a:t>Each particle is a hypothesis</a:t>
            </a:r>
          </a:p>
        </p:txBody>
      </p:sp>
    </p:spTree>
    <p:extLst>
      <p:ext uri="{BB962C8B-B14F-4D97-AF65-F5344CB8AC3E}">
        <p14:creationId xmlns:p14="http://schemas.microsoft.com/office/powerpoint/2010/main" val="256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global-floorRHINO_MCL"/>
          <p:cNvPicPr>
            <a:picLocks noChangeAspect="1" noChangeArrowheads="1" noCrop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57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Monte Carlo Localization (MCL)</a:t>
            </a:r>
          </a:p>
        </p:txBody>
      </p:sp>
    </p:spTree>
    <p:extLst>
      <p:ext uri="{BB962C8B-B14F-4D97-AF65-F5344CB8AC3E}">
        <p14:creationId xmlns:p14="http://schemas.microsoft.com/office/powerpoint/2010/main" val="30435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Adaptive</a:t>
            </a:r>
            <a:r>
              <a:rPr lang="nl-NL" dirty="0"/>
              <a:t> Monte </a:t>
            </a:r>
            <a:r>
              <a:rPr lang="nl-NL" dirty="0" smtClean="0"/>
              <a:t>Carlo </a:t>
            </a:r>
            <a:r>
              <a:rPr lang="nl-NL" dirty="0" err="1" smtClean="0"/>
              <a:t>Localization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202361" y="1052736"/>
            <a:ext cx="255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wiki.ros.org/amcl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9005" y="424599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341253" y="371703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AMCL</a:t>
            </a:r>
            <a:endParaRPr lang="nl-NL" sz="1400" b="1" dirty="0"/>
          </a:p>
        </p:txBody>
      </p:sp>
      <p:cxnSp>
        <p:nvCxnSpPr>
          <p:cNvPr id="7" name="Rechte verbindingslijn met pijl 6"/>
          <p:cNvCxnSpPr>
            <a:endCxn id="6" idx="2"/>
          </p:cNvCxnSpPr>
          <p:nvPr/>
        </p:nvCxnSpPr>
        <p:spPr>
          <a:xfrm>
            <a:off x="2477157" y="4509119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6" idx="6"/>
          </p:cNvCxnSpPr>
          <p:nvPr/>
        </p:nvCxnSpPr>
        <p:spPr>
          <a:xfrm flipV="1">
            <a:off x="5429485" y="4134271"/>
            <a:ext cx="962316" cy="374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21573" y="3903439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particlecloud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565388" y="2666529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00927" y="2204864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348293" y="4221088"/>
            <a:ext cx="17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amcl_pose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205348" y="2666529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6" idx="6"/>
            <a:endCxn id="12" idx="1"/>
          </p:cNvCxnSpPr>
          <p:nvPr/>
        </p:nvCxnSpPr>
        <p:spPr>
          <a:xfrm flipV="1">
            <a:off x="5429485" y="4451921"/>
            <a:ext cx="918808" cy="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565388" y="27809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7"/>
          <p:cNvCxnSpPr>
            <a:stCxn id="6" idx="4"/>
            <a:endCxn id="26" idx="0"/>
          </p:cNvCxnSpPr>
          <p:nvPr/>
        </p:nvCxnSpPr>
        <p:spPr>
          <a:xfrm flipH="1">
            <a:off x="4381376" y="5301208"/>
            <a:ext cx="3993" cy="6480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4421373" y="5415607"/>
            <a:ext cx="8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6340189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rviz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3517280" y="59492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map_server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002258" y="4709244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V="1">
            <a:off x="7197141" y="4739952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1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 </a:t>
            </a:r>
            <a:r>
              <a:rPr lang="nl-NL" dirty="0" err="1" smtClean="0"/>
              <a:t>visualization</a:t>
            </a:r>
            <a:r>
              <a:rPr lang="nl-NL" dirty="0" smtClean="0"/>
              <a:t> in RVIZ</a:t>
            </a:r>
            <a:endParaRPr lang="nl-NL" dirty="0"/>
          </a:p>
        </p:txBody>
      </p:sp>
      <p:pic>
        <p:nvPicPr>
          <p:cNvPr id="2050" name="Picture 2" descr="D:\Downloads\Turtlebot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1150"/>
            <a:ext cx="8136904" cy="51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do </a:t>
            </a:r>
            <a:r>
              <a:rPr lang="nl-NL" dirty="0" err="1" smtClean="0"/>
              <a:t>not</a:t>
            </a:r>
            <a:r>
              <a:rPr lang="nl-NL" dirty="0" smtClean="0"/>
              <a:t> have a map?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Let the robot make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endParaRPr lang="nl-NL" dirty="0" smtClean="0"/>
          </a:p>
          <a:p>
            <a:pPr lvl="2"/>
            <a:r>
              <a:rPr lang="nl-NL" dirty="0" smtClean="0"/>
              <a:t>Random walk</a:t>
            </a:r>
          </a:p>
          <a:p>
            <a:pPr lvl="2"/>
            <a:r>
              <a:rPr lang="nl-NL" dirty="0" err="1"/>
              <a:t>T</a:t>
            </a:r>
            <a:r>
              <a:rPr lang="nl-NL" dirty="0" err="1" smtClean="0"/>
              <a:t>eleoperated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Problem</a:t>
            </a:r>
            <a:endParaRPr lang="nl-NL" dirty="0" smtClean="0"/>
          </a:p>
          <a:p>
            <a:pPr lvl="1"/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make a map we </a:t>
            </a:r>
            <a:r>
              <a:rPr lang="nl-NL" dirty="0" err="1" smtClean="0"/>
              <a:t>need</a:t>
            </a:r>
            <a:r>
              <a:rPr lang="nl-NL" dirty="0" smtClean="0"/>
              <a:t> the robots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smtClean="0"/>
              <a:t>But…</a:t>
            </a:r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</a:t>
            </a:r>
            <a:r>
              <a:rPr lang="nl-NL" dirty="0" err="1" smtClean="0"/>
              <a:t>localize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a map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7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Simultaneous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Mapping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represents</a:t>
            </a:r>
            <a:r>
              <a:rPr lang="nl-NL" dirty="0" smtClean="0"/>
              <a:t> a </a:t>
            </a:r>
            <a:r>
              <a:rPr lang="nl-NL" dirty="0" err="1" smtClean="0"/>
              <a:t>possible</a:t>
            </a:r>
            <a:r>
              <a:rPr lang="nl-NL" dirty="0" smtClean="0"/>
              <a:t> map</a:t>
            </a:r>
          </a:p>
          <a:p>
            <a:pPr lvl="1"/>
            <a:r>
              <a:rPr lang="nl-NL" dirty="0" smtClean="0"/>
              <a:t>Survival of the </a:t>
            </a:r>
            <a:r>
              <a:rPr lang="nl-NL" dirty="0" err="1" smtClean="0"/>
              <a:t>fittest</a:t>
            </a:r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nl-N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GMAPPING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99792" y="1052736"/>
            <a:ext cx="355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www.ros.org/wiki/gmapping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971600" y="41739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3059831" y="3645024"/>
            <a:ext cx="237626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slam_</a:t>
            </a:r>
            <a:br>
              <a:rPr lang="nl-NL" sz="2800" b="1" dirty="0" smtClean="0"/>
            </a:br>
            <a:r>
              <a:rPr lang="nl-NL" sz="2800" b="1" dirty="0" err="1" smtClean="0"/>
              <a:t>gmapping</a:t>
            </a:r>
            <a:endParaRPr lang="nl-NL" sz="1400" b="1" dirty="0"/>
          </a:p>
        </p:txBody>
      </p:sp>
      <p:cxnSp>
        <p:nvCxnSpPr>
          <p:cNvPr id="23" name="Rechte verbindingslijn met pijl 22"/>
          <p:cNvCxnSpPr>
            <a:endCxn id="22" idx="2"/>
          </p:cNvCxnSpPr>
          <p:nvPr/>
        </p:nvCxnSpPr>
        <p:spPr>
          <a:xfrm>
            <a:off x="2339752" y="4437111"/>
            <a:ext cx="7200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22" idx="6"/>
          </p:cNvCxnSpPr>
          <p:nvPr/>
        </p:nvCxnSpPr>
        <p:spPr>
          <a:xfrm flipV="1">
            <a:off x="5436094" y="4149080"/>
            <a:ext cx="81830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34924" y="3831431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map_metadata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4427983" y="2594521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863522" y="2132856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210888" y="4206279"/>
            <a:ext cx="10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/map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4067943" y="2594521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2" idx="6"/>
          </p:cNvCxnSpPr>
          <p:nvPr/>
        </p:nvCxnSpPr>
        <p:spPr>
          <a:xfrm>
            <a:off x="5436094" y="4437112"/>
            <a:ext cx="819351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427983" y="270892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682065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5981470" y="530120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map_saver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25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/>
          <p:nvPr/>
        </p:nvCxnSpPr>
        <p:spPr>
          <a:xfrm>
            <a:off x="190770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Given</a:t>
            </a:r>
            <a:r>
              <a:rPr lang="nl-NL" dirty="0" smtClean="0"/>
              <a:t> the map </a:t>
            </a:r>
            <a:r>
              <a:rPr lang="nl-NL" dirty="0" err="1" smtClean="0"/>
              <a:t>and</a:t>
            </a:r>
            <a:r>
              <a:rPr lang="nl-NL" dirty="0" smtClean="0"/>
              <a:t> a goal…we </a:t>
            </a:r>
            <a:r>
              <a:rPr lang="nl-NL" dirty="0" err="1" smtClean="0"/>
              <a:t>need</a:t>
            </a:r>
            <a:r>
              <a:rPr lang="nl-NL" dirty="0" smtClean="0"/>
              <a:t> a plan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to</a:t>
            </a:r>
            <a:r>
              <a:rPr lang="nl-NL" dirty="0" smtClean="0"/>
              <a:t> the goal,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avoiding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r>
              <a:rPr lang="nl-NL" dirty="0" smtClean="0"/>
              <a:t>!</a:t>
            </a:r>
            <a:endParaRPr lang="nl-NL" b="1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7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ECB7E-2F25-4B1F-8A14-D3F5820923CD}" type="datetime1">
              <a:rPr lang="en-US" altLang="en-US" sz="1400" smtClean="0"/>
              <a:pPr eaLnBrk="1" hangingPunct="1"/>
              <a:t>5/27/2015</a:t>
            </a:fld>
            <a:endParaRPr lang="en-US" altLang="en-US" sz="140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CS225B  Kurt Konolige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5075238" y="1785938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540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Path Planning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kstvak 1"/>
          <p:cNvSpPr txBox="1"/>
          <p:nvPr/>
        </p:nvSpPr>
        <p:spPr>
          <a:xfrm>
            <a:off x="5589588" y="173456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r</a:t>
            </a:r>
            <a:r>
              <a:rPr lang="nl-NL" sz="3200" dirty="0" smtClean="0"/>
              <a:t>obot</a:t>
            </a:r>
            <a:endParaRPr lang="en-GB" dirty="0"/>
          </a:p>
        </p:txBody>
      </p:sp>
      <p:sp>
        <p:nvSpPr>
          <p:cNvPr id="19" name="Tekstvak 18"/>
          <p:cNvSpPr txBox="1"/>
          <p:nvPr/>
        </p:nvSpPr>
        <p:spPr>
          <a:xfrm>
            <a:off x="1023764" y="538544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goal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DOFs of a Free Body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unattached </a:t>
            </a:r>
            <a:r>
              <a:rPr lang="en-US" dirty="0"/>
              <a:t>body in 3D space has </a:t>
            </a:r>
            <a:r>
              <a:rPr lang="en-US" dirty="0" smtClean="0"/>
              <a:t>6 </a:t>
            </a:r>
            <a:r>
              <a:rPr lang="en-US" dirty="0"/>
              <a:t>DOFs</a:t>
            </a:r>
          </a:p>
          <a:p>
            <a:pPr lvl="1"/>
            <a:r>
              <a:rPr lang="en-US" dirty="0"/>
              <a:t>3 for translation: x, y, z</a:t>
            </a:r>
          </a:p>
          <a:p>
            <a:pPr lvl="1"/>
            <a:r>
              <a:rPr lang="en-US" dirty="0"/>
              <a:t>3 for rotation: roll, pitch, yaw</a:t>
            </a:r>
          </a:p>
          <a:p>
            <a:endParaRPr lang="nl-NL" dirty="0"/>
          </a:p>
        </p:txBody>
      </p:sp>
      <p:pic>
        <p:nvPicPr>
          <p:cNvPr id="5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4968552" cy="3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eveloper.valvesoftware.com/w/images/7/7e/Roll_pitch_ya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1946523" cy="19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SkyDrive\Documents\My Pictures\right_hand_ax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00" y="4437112"/>
            <a:ext cx="2331809" cy="21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 is not a “point in space”</a:t>
            </a:r>
          </a:p>
          <a:p>
            <a:pPr lvl="1"/>
            <a:r>
              <a:rPr lang="en-GB" dirty="0"/>
              <a:t>Has footprint</a:t>
            </a:r>
          </a:p>
          <a:p>
            <a:endParaRPr lang="en-GB" dirty="0"/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2051720" y="3717032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hthoek 4"/>
          <p:cNvSpPr/>
          <p:nvPr/>
        </p:nvSpPr>
        <p:spPr>
          <a:xfrm>
            <a:off x="4914038" y="3763554"/>
            <a:ext cx="540060" cy="59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4641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2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3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4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4637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8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9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4633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5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6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0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2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4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5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6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7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2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0" name="Rectangle 6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Configuration space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441700" y="9118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“</a:t>
            </a:r>
            <a:r>
              <a:rPr lang="nl-NL" sz="2800" dirty="0" err="1" smtClean="0"/>
              <a:t>inflation</a:t>
            </a:r>
            <a:r>
              <a:rPr lang="nl-NL" sz="2800" dirty="0" smtClean="0"/>
              <a:t>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9" name="Rectangle 71"/>
          <p:cNvSpPr>
            <a:spLocks noChangeArrowheads="1"/>
          </p:cNvSpPr>
          <p:nvPr/>
        </p:nvSpPr>
        <p:spPr bwMode="auto">
          <a:xfrm>
            <a:off x="533400" y="6019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1" name="Rectangle 103"/>
          <p:cNvSpPr>
            <a:spLocks noChangeArrowheads="1"/>
          </p:cNvSpPr>
          <p:nvPr/>
        </p:nvSpPr>
        <p:spPr bwMode="auto">
          <a:xfrm>
            <a:off x="1428750" y="762000"/>
            <a:ext cx="43815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5704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5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6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7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5700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1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2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3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5696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7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8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9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5607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8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1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2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3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4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5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7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9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1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2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3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6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8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0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1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4" name="Rectangle 66"/>
          <p:cNvSpPr>
            <a:spLocks noChangeArrowheads="1"/>
          </p:cNvSpPr>
          <p:nvPr/>
        </p:nvSpPr>
        <p:spPr bwMode="auto">
          <a:xfrm>
            <a:off x="533400" y="762000"/>
            <a:ext cx="8229600" cy="342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5" name="Rectangle 67"/>
          <p:cNvSpPr>
            <a:spLocks noChangeArrowheads="1"/>
          </p:cNvSpPr>
          <p:nvPr/>
        </p:nvSpPr>
        <p:spPr bwMode="auto">
          <a:xfrm>
            <a:off x="533400" y="4800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6" name="Rectangle 68"/>
          <p:cNvSpPr>
            <a:spLocks noChangeArrowheads="1"/>
          </p:cNvSpPr>
          <p:nvPr/>
        </p:nvSpPr>
        <p:spPr bwMode="auto">
          <a:xfrm>
            <a:off x="533400" y="5105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7" name="Rectangle 69"/>
          <p:cNvSpPr>
            <a:spLocks noChangeArrowheads="1"/>
          </p:cNvSpPr>
          <p:nvPr/>
        </p:nvSpPr>
        <p:spPr bwMode="auto">
          <a:xfrm>
            <a:off x="533400" y="5410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8" name="Rectangle 70"/>
          <p:cNvSpPr>
            <a:spLocks noChangeArrowheads="1"/>
          </p:cNvSpPr>
          <p:nvPr/>
        </p:nvSpPr>
        <p:spPr bwMode="auto">
          <a:xfrm>
            <a:off x="533400" y="5715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0" name="Rectangle 72"/>
          <p:cNvSpPr>
            <a:spLocks noChangeArrowheads="1"/>
          </p:cNvSpPr>
          <p:nvPr/>
        </p:nvSpPr>
        <p:spPr bwMode="auto">
          <a:xfrm>
            <a:off x="533400" y="6324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1" name="Rectangle 73"/>
          <p:cNvSpPr>
            <a:spLocks noChangeArrowheads="1"/>
          </p:cNvSpPr>
          <p:nvPr/>
        </p:nvSpPr>
        <p:spPr bwMode="auto">
          <a:xfrm>
            <a:off x="533400" y="3276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2" name="Rectangle 74"/>
          <p:cNvSpPr>
            <a:spLocks noChangeArrowheads="1"/>
          </p:cNvSpPr>
          <p:nvPr/>
        </p:nvSpPr>
        <p:spPr bwMode="auto">
          <a:xfrm>
            <a:off x="533400" y="3581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3" name="Rectangle 75"/>
          <p:cNvSpPr>
            <a:spLocks noChangeArrowheads="1"/>
          </p:cNvSpPr>
          <p:nvPr/>
        </p:nvSpPr>
        <p:spPr bwMode="auto">
          <a:xfrm>
            <a:off x="533400" y="3886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4" name="Rectangle 76"/>
          <p:cNvSpPr>
            <a:spLocks noChangeArrowheads="1"/>
          </p:cNvSpPr>
          <p:nvPr/>
        </p:nvSpPr>
        <p:spPr bwMode="auto">
          <a:xfrm>
            <a:off x="533400" y="4191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5" name="Rectangle 77"/>
          <p:cNvSpPr>
            <a:spLocks noChangeArrowheads="1"/>
          </p:cNvSpPr>
          <p:nvPr/>
        </p:nvSpPr>
        <p:spPr bwMode="auto">
          <a:xfrm>
            <a:off x="533400" y="4495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6" name="Rectangle 78"/>
          <p:cNvSpPr>
            <a:spLocks noChangeArrowheads="1"/>
          </p:cNvSpPr>
          <p:nvPr/>
        </p:nvSpPr>
        <p:spPr bwMode="auto">
          <a:xfrm>
            <a:off x="533400" y="1752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7" name="Rectangle 79"/>
          <p:cNvSpPr>
            <a:spLocks noChangeArrowheads="1"/>
          </p:cNvSpPr>
          <p:nvPr/>
        </p:nvSpPr>
        <p:spPr bwMode="auto">
          <a:xfrm>
            <a:off x="533400" y="2057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8" name="Rectangle 80"/>
          <p:cNvSpPr>
            <a:spLocks noChangeArrowheads="1"/>
          </p:cNvSpPr>
          <p:nvPr/>
        </p:nvSpPr>
        <p:spPr bwMode="auto">
          <a:xfrm>
            <a:off x="533400" y="2362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9" name="Rectangle 81"/>
          <p:cNvSpPr>
            <a:spLocks noChangeArrowheads="1"/>
          </p:cNvSpPr>
          <p:nvPr/>
        </p:nvSpPr>
        <p:spPr bwMode="auto">
          <a:xfrm>
            <a:off x="533400" y="2667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0" name="Rectangle 82"/>
          <p:cNvSpPr>
            <a:spLocks noChangeArrowheads="1"/>
          </p:cNvSpPr>
          <p:nvPr/>
        </p:nvSpPr>
        <p:spPr bwMode="auto">
          <a:xfrm>
            <a:off x="533400" y="2971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1" name="Rectangle 83"/>
          <p:cNvSpPr>
            <a:spLocks noChangeArrowheads="1"/>
          </p:cNvSpPr>
          <p:nvPr/>
        </p:nvSpPr>
        <p:spPr bwMode="auto">
          <a:xfrm>
            <a:off x="533400" y="1422400"/>
            <a:ext cx="8229600" cy="330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2" name="Rectangle 84"/>
          <p:cNvSpPr>
            <a:spLocks noChangeArrowheads="1"/>
          </p:cNvSpPr>
          <p:nvPr/>
        </p:nvSpPr>
        <p:spPr bwMode="auto">
          <a:xfrm>
            <a:off x="533400" y="762000"/>
            <a:ext cx="427038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3" name="Rectangle 85"/>
          <p:cNvSpPr>
            <a:spLocks noChangeArrowheads="1"/>
          </p:cNvSpPr>
          <p:nvPr/>
        </p:nvSpPr>
        <p:spPr bwMode="auto">
          <a:xfrm>
            <a:off x="5715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4" name="Rectangle 86"/>
          <p:cNvSpPr>
            <a:spLocks noChangeArrowheads="1"/>
          </p:cNvSpPr>
          <p:nvPr/>
        </p:nvSpPr>
        <p:spPr bwMode="auto">
          <a:xfrm>
            <a:off x="609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5" name="Rectangle 87"/>
          <p:cNvSpPr>
            <a:spLocks noChangeArrowheads="1"/>
          </p:cNvSpPr>
          <p:nvPr/>
        </p:nvSpPr>
        <p:spPr bwMode="auto">
          <a:xfrm>
            <a:off x="647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6" name="Rectangle 88"/>
          <p:cNvSpPr>
            <a:spLocks noChangeArrowheads="1"/>
          </p:cNvSpPr>
          <p:nvPr/>
        </p:nvSpPr>
        <p:spPr bwMode="auto">
          <a:xfrm>
            <a:off x="685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7" name="Rectangle 89"/>
          <p:cNvSpPr>
            <a:spLocks noChangeArrowheads="1"/>
          </p:cNvSpPr>
          <p:nvPr/>
        </p:nvSpPr>
        <p:spPr bwMode="auto">
          <a:xfrm>
            <a:off x="723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8" name="Rectangle 90"/>
          <p:cNvSpPr>
            <a:spLocks noChangeArrowheads="1"/>
          </p:cNvSpPr>
          <p:nvPr/>
        </p:nvSpPr>
        <p:spPr bwMode="auto">
          <a:xfrm>
            <a:off x="762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9" name="Rectangle 91"/>
          <p:cNvSpPr>
            <a:spLocks noChangeArrowheads="1"/>
          </p:cNvSpPr>
          <p:nvPr/>
        </p:nvSpPr>
        <p:spPr bwMode="auto">
          <a:xfrm>
            <a:off x="800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0" name="Rectangle 92"/>
          <p:cNvSpPr>
            <a:spLocks noChangeArrowheads="1"/>
          </p:cNvSpPr>
          <p:nvPr/>
        </p:nvSpPr>
        <p:spPr bwMode="auto">
          <a:xfrm>
            <a:off x="838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2" name="Rectangle 94"/>
          <p:cNvSpPr>
            <a:spLocks noChangeArrowheads="1"/>
          </p:cNvSpPr>
          <p:nvPr/>
        </p:nvSpPr>
        <p:spPr bwMode="auto">
          <a:xfrm>
            <a:off x="228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3" name="Rectangle 95"/>
          <p:cNvSpPr>
            <a:spLocks noChangeArrowheads="1"/>
          </p:cNvSpPr>
          <p:nvPr/>
        </p:nvSpPr>
        <p:spPr bwMode="auto">
          <a:xfrm>
            <a:off x="266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4" name="Rectangle 96"/>
          <p:cNvSpPr>
            <a:spLocks noChangeArrowheads="1"/>
          </p:cNvSpPr>
          <p:nvPr/>
        </p:nvSpPr>
        <p:spPr bwMode="auto">
          <a:xfrm>
            <a:off x="304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5" name="Rectangle 97"/>
          <p:cNvSpPr>
            <a:spLocks noChangeArrowheads="1"/>
          </p:cNvSpPr>
          <p:nvPr/>
        </p:nvSpPr>
        <p:spPr bwMode="auto">
          <a:xfrm>
            <a:off x="342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6" name="Rectangle 98"/>
          <p:cNvSpPr>
            <a:spLocks noChangeArrowheads="1"/>
          </p:cNvSpPr>
          <p:nvPr/>
        </p:nvSpPr>
        <p:spPr bwMode="auto">
          <a:xfrm>
            <a:off x="381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7" name="Rectangle 99"/>
          <p:cNvSpPr>
            <a:spLocks noChangeArrowheads="1"/>
          </p:cNvSpPr>
          <p:nvPr/>
        </p:nvSpPr>
        <p:spPr bwMode="auto">
          <a:xfrm>
            <a:off x="419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8" name="Rectangle 100"/>
          <p:cNvSpPr>
            <a:spLocks noChangeArrowheads="1"/>
          </p:cNvSpPr>
          <p:nvPr/>
        </p:nvSpPr>
        <p:spPr bwMode="auto">
          <a:xfrm>
            <a:off x="457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9" name="Rectangle 101"/>
          <p:cNvSpPr>
            <a:spLocks noChangeArrowheads="1"/>
          </p:cNvSpPr>
          <p:nvPr/>
        </p:nvSpPr>
        <p:spPr bwMode="auto">
          <a:xfrm>
            <a:off x="4953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0" name="Rectangle 102"/>
          <p:cNvSpPr>
            <a:spLocks noChangeArrowheads="1"/>
          </p:cNvSpPr>
          <p:nvPr/>
        </p:nvSpPr>
        <p:spPr bwMode="auto">
          <a:xfrm>
            <a:off x="5334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2" name="Rectangle 104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3" name="Rectangle 10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smtClean="0">
                <a:ea typeface="ＭＳ Ｐゴシック" charset="-128"/>
              </a:rPr>
              <a:t>Discretization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10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ep 20"/>
          <p:cNvGrpSpPr/>
          <p:nvPr/>
        </p:nvGrpSpPr>
        <p:grpSpPr>
          <a:xfrm>
            <a:off x="1422447" y="2098676"/>
            <a:ext cx="3911554" cy="3927428"/>
            <a:chOff x="1422447" y="2098676"/>
            <a:chExt cx="3911554" cy="3927428"/>
          </a:xfrm>
        </p:grpSpPr>
        <p:cxnSp>
          <p:nvCxnSpPr>
            <p:cNvPr id="7" name="Rechte verbindingslijn 6"/>
            <p:cNvCxnSpPr>
              <a:stCxn id="110" idx="4"/>
            </p:cNvCxnSpPr>
            <p:nvPr/>
          </p:nvCxnSpPr>
          <p:spPr>
            <a:xfrm flipH="1">
              <a:off x="5334000" y="2098676"/>
              <a:ext cx="1" cy="3006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 flipH="1">
              <a:off x="4953001" y="5105400"/>
              <a:ext cx="380999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H="1">
              <a:off x="4572000" y="5410200"/>
              <a:ext cx="3810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H="1">
              <a:off x="4216400" y="5729241"/>
              <a:ext cx="355600" cy="290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>
              <a:endCxn id="109" idx="3"/>
            </p:cNvCxnSpPr>
            <p:nvPr/>
          </p:nvCxnSpPr>
          <p:spPr>
            <a:xfrm flipH="1">
              <a:off x="1422447" y="6007100"/>
              <a:ext cx="2793953" cy="19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3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Humans</a:t>
            </a:r>
            <a:endParaRPr lang="nl-NL" dirty="0" smtClean="0"/>
          </a:p>
          <a:p>
            <a:pPr lvl="1"/>
            <a:r>
              <a:rPr lang="nl-NL" dirty="0" smtClean="0"/>
              <a:t>Furniture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ostmap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</a:t>
            </a:r>
            <a:r>
              <a:rPr lang="en-US" dirty="0" smtClean="0"/>
              <a:t>obstacles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Inputs</a:t>
            </a:r>
          </a:p>
          <a:p>
            <a:pPr lvl="1"/>
            <a:r>
              <a:rPr lang="nl-NL" dirty="0" smtClean="0"/>
              <a:t>Sensors (</a:t>
            </a:r>
            <a:r>
              <a:rPr lang="nl-NL" dirty="0" err="1" smtClean="0"/>
              <a:t>dynamic</a:t>
            </a:r>
            <a:r>
              <a:rPr lang="nl-NL" dirty="0" smtClean="0"/>
              <a:t>: laserscan, </a:t>
            </a:r>
            <a:r>
              <a:rPr lang="nl-NL" dirty="0" err="1" smtClean="0"/>
              <a:t>pointcloud</a:t>
            </a:r>
            <a:r>
              <a:rPr lang="nl-NL" dirty="0" smtClean="0"/>
              <a:t>)</a:t>
            </a:r>
          </a:p>
          <a:p>
            <a:pPr lvl="1"/>
            <a:r>
              <a:rPr lang="en-US" dirty="0" smtClean="0"/>
              <a:t>Map (static)</a:t>
            </a:r>
          </a:p>
          <a:p>
            <a:endParaRPr lang="nl-NL" dirty="0" smtClean="0"/>
          </a:p>
          <a:p>
            <a:r>
              <a:rPr lang="nl-NL" dirty="0" err="1" smtClean="0"/>
              <a:t>Inflates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contact </a:t>
            </a:r>
            <a:r>
              <a:rPr lang="nl-NL" dirty="0" err="1" smtClean="0"/>
              <a:t>with</a:t>
            </a:r>
            <a:r>
              <a:rPr lang="nl-NL" dirty="0" smtClean="0"/>
              <a:t> robot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27784" y="112474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www.ros.org/wiki/costmap_2d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D:\Downloads\costmap_rv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96434"/>
            <a:ext cx="3456384" cy="3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323528" y="1895636"/>
            <a:ext cx="8640960" cy="40536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95972" y="4221088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local_planner</a:t>
            </a:r>
            <a:endParaRPr lang="nl-NL" sz="2800" b="1" dirty="0"/>
          </a:p>
        </p:txBody>
      </p:sp>
      <p:sp>
        <p:nvSpPr>
          <p:cNvPr id="6" name="Ovaal 5"/>
          <p:cNvSpPr/>
          <p:nvPr/>
        </p:nvSpPr>
        <p:spPr>
          <a:xfrm>
            <a:off x="2595972" y="2132856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global_planner</a:t>
            </a:r>
            <a:endParaRPr lang="nl-NL" sz="2800" b="1" dirty="0"/>
          </a:p>
        </p:txBody>
      </p:sp>
      <p:cxnSp>
        <p:nvCxnSpPr>
          <p:cNvPr id="7" name="Rechte verbindingslijn met pijl 6"/>
          <p:cNvCxnSpPr>
            <a:endCxn id="4" idx="0"/>
          </p:cNvCxnSpPr>
          <p:nvPr/>
        </p:nvCxnSpPr>
        <p:spPr>
          <a:xfrm>
            <a:off x="4360168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23" idx="2"/>
          </p:cNvCxnSpPr>
          <p:nvPr/>
        </p:nvCxnSpPr>
        <p:spPr>
          <a:xfrm>
            <a:off x="4351784" y="1658417"/>
            <a:ext cx="8385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89816" y="3738227"/>
            <a:ext cx="2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>
                <a:solidFill>
                  <a:schemeClr val="accent1"/>
                </a:solidFill>
              </a:rPr>
              <a:t>Path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97728" y="1196752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36016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479912" y="6240610"/>
            <a:ext cx="17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516216" y="2636912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global_costmap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548028" y="4782343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local_costmap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rot="5400000">
            <a:off x="6344455" y="268265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rot="5400000">
            <a:off x="6344455" y="4797153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999862" y="1249417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7670878" y="5339407"/>
            <a:ext cx="1" cy="8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6774265" y="6207695"/>
            <a:ext cx="17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6554254" y="2542803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Ovaal 36"/>
          <p:cNvSpPr/>
          <p:nvPr/>
        </p:nvSpPr>
        <p:spPr>
          <a:xfrm>
            <a:off x="6588224" y="4660652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14793" y="131086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>
                <a:solidFill>
                  <a:schemeClr val="accent1"/>
                </a:solidFill>
              </a:rPr>
              <a:t>move_base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7653918" y="1658417"/>
            <a:ext cx="1" cy="906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>
            <a:endCxn id="4" idx="2"/>
          </p:cNvCxnSpPr>
          <p:nvPr/>
        </p:nvCxnSpPr>
        <p:spPr>
          <a:xfrm rot="5400000" flipH="1" flipV="1">
            <a:off x="1459750" y="5173098"/>
            <a:ext cx="1296144" cy="976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827584" y="6230515"/>
            <a:ext cx="16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o</a:t>
            </a:r>
            <a:r>
              <a:rPr lang="nl-NL" sz="2400" b="1" dirty="0" err="1" smtClean="0">
                <a:solidFill>
                  <a:schemeClr val="accent1"/>
                </a:solidFill>
              </a:rPr>
              <a:t>dom</a:t>
            </a:r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</a:t>
            </a:r>
            <a:r>
              <a:rPr lang="nl-NL" dirty="0" err="1" smtClean="0"/>
              <a:t>lobal_planner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global </a:t>
            </a:r>
            <a:r>
              <a:rPr lang="en-US" dirty="0" err="1"/>
              <a:t>costmap</a:t>
            </a:r>
            <a:r>
              <a:rPr lang="en-US" dirty="0"/>
              <a:t> derived from </a:t>
            </a:r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nl-NL" dirty="0" err="1" smtClean="0"/>
              <a:t>Computes</a:t>
            </a:r>
            <a:r>
              <a:rPr lang="nl-NL" dirty="0" smtClean="0"/>
              <a:t> long-</a:t>
            </a:r>
            <a:r>
              <a:rPr lang="nl-NL" sz="2800" dirty="0" smtClean="0"/>
              <a:t>term</a:t>
            </a:r>
            <a:r>
              <a:rPr lang="nl-NL" dirty="0" smtClean="0"/>
              <a:t>, </a:t>
            </a:r>
            <a:r>
              <a:rPr lang="nl-NL" dirty="0" err="1" smtClean="0"/>
              <a:t>global</a:t>
            </a:r>
            <a:r>
              <a:rPr lang="nl-NL" dirty="0" smtClean="0"/>
              <a:t> plan</a:t>
            </a:r>
          </a:p>
          <a:p>
            <a:pPr lvl="1"/>
            <a:r>
              <a:rPr lang="en-US" dirty="0" err="1" smtClean="0"/>
              <a:t>Optimistical</a:t>
            </a:r>
            <a:r>
              <a:rPr lang="en-US" dirty="0" smtClean="0"/>
              <a:t>, i.e. </a:t>
            </a:r>
            <a:r>
              <a:rPr lang="en-US" dirty="0"/>
              <a:t>u</a:t>
            </a:r>
            <a:r>
              <a:rPr lang="en-US" dirty="0" smtClean="0"/>
              <a:t>naware of new obstacles and of robot’s </a:t>
            </a:r>
            <a:r>
              <a:rPr lang="en-US" dirty="0"/>
              <a:t>actual footprint </a:t>
            </a:r>
            <a:r>
              <a:rPr lang="en-US" dirty="0" smtClean="0"/>
              <a:t>and dynamics (speed/acceleration limitations )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2"/>
            <a:r>
              <a:rPr lang="en-US" dirty="0" err="1" smtClean="0"/>
              <a:t>Dijkstra</a:t>
            </a:r>
            <a:r>
              <a:rPr lang="en-US" dirty="0" smtClean="0"/>
              <a:t> (default)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</a:t>
            </a:r>
            <a:r>
              <a:rPr lang="nl-NL" dirty="0" err="1" smtClean="0"/>
              <a:t>ocal_planner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local </a:t>
            </a:r>
            <a:r>
              <a:rPr lang="en-US" dirty="0" err="1"/>
              <a:t>costmap</a:t>
            </a:r>
            <a:r>
              <a:rPr lang="en-US" dirty="0"/>
              <a:t>, updated by obstacle </a:t>
            </a:r>
            <a:r>
              <a:rPr lang="en-US" dirty="0" smtClean="0"/>
              <a:t>sensors</a:t>
            </a:r>
          </a:p>
          <a:p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Computes a short-term, </a:t>
            </a:r>
            <a:r>
              <a:rPr lang="en-US" dirty="0"/>
              <a:t>local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Stays close to path, but avoids obstacles dynamically</a:t>
            </a:r>
          </a:p>
          <a:p>
            <a:pPr lvl="1"/>
            <a:r>
              <a:rPr lang="en-US" dirty="0" smtClean="0"/>
              <a:t>Adheres </a:t>
            </a:r>
            <a:r>
              <a:rPr lang="en-US" dirty="0"/>
              <a:t>to dynamics of </a:t>
            </a:r>
            <a:r>
              <a:rPr lang="en-US" dirty="0" smtClean="0"/>
              <a:t> the </a:t>
            </a:r>
            <a:r>
              <a:rPr lang="en-US" dirty="0"/>
              <a:t>robot (min/max speed </a:t>
            </a:r>
            <a:r>
              <a:rPr lang="en-US" dirty="0" smtClean="0"/>
              <a:t>, acceleration)</a:t>
            </a:r>
          </a:p>
          <a:p>
            <a:pPr lvl="1"/>
            <a:r>
              <a:rPr lang="en-US" dirty="0" smtClean="0"/>
              <a:t>Sends velocity </a:t>
            </a:r>
            <a:r>
              <a:rPr lang="en-US" dirty="0"/>
              <a:t>commands  </a:t>
            </a:r>
            <a:r>
              <a:rPr lang="en-US" dirty="0" smtClean="0"/>
              <a:t>to </a:t>
            </a:r>
            <a:r>
              <a:rPr lang="en-US" dirty="0"/>
              <a:t>the mobile base of the robot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rajectory scoring</a:t>
            </a:r>
          </a:p>
          <a:p>
            <a:pPr lvl="2"/>
            <a:r>
              <a:rPr lang="en-US" dirty="0" smtClean="0"/>
              <a:t>DWA, Trajectory rollout</a:t>
            </a:r>
          </a:p>
        </p:txBody>
      </p:sp>
    </p:spTree>
    <p:extLst>
      <p:ext uri="{BB962C8B-B14F-4D97-AF65-F5344CB8AC3E}">
        <p14:creationId xmlns:p14="http://schemas.microsoft.com/office/powerpoint/2010/main" val="30214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DWA </a:t>
            </a:r>
            <a:r>
              <a:rPr lang="nl-NL" dirty="0" err="1" smtClean="0"/>
              <a:t>local</a:t>
            </a:r>
            <a:r>
              <a:rPr lang="nl-NL" dirty="0" smtClean="0"/>
              <a:t> 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 (simulate) outcome of sample velocities</a:t>
            </a:r>
          </a:p>
          <a:p>
            <a:pPr lvl="1"/>
            <a:r>
              <a:rPr lang="nl-NL" dirty="0" smtClean="0"/>
              <a:t>Score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ick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/>
              <a:t>highest</a:t>
            </a:r>
            <a:r>
              <a:rPr lang="nl-NL" dirty="0"/>
              <a:t>-scoring</a:t>
            </a:r>
          </a:p>
        </p:txBody>
      </p:sp>
      <p:pic>
        <p:nvPicPr>
          <p:cNvPr id="4" name="Picture 2" descr="local_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91" y="3356991"/>
            <a:ext cx="6045569" cy="33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drive a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0143" y="1544417"/>
            <a:ext cx="8229600" cy="4525963"/>
          </a:xfrm>
        </p:spPr>
        <p:txBody>
          <a:bodyPr>
            <a:normAutofit/>
          </a:bodyPr>
          <a:lstStyle/>
          <a:p>
            <a:r>
              <a:rPr lang="nl-NL" i="1" dirty="0" err="1" smtClean="0"/>
              <a:t>Moving</a:t>
            </a:r>
            <a:r>
              <a:rPr lang="nl-NL" dirty="0" smtClean="0"/>
              <a:t>: control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translation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i="1" dirty="0" smtClean="0"/>
              <a:t> </a:t>
            </a:r>
            <a:r>
              <a:rPr lang="nl-NL" i="1" dirty="0" err="1" smtClean="0"/>
              <a:t>velocity</a:t>
            </a:r>
            <a:r>
              <a:rPr lang="nl-NL" i="1" dirty="0" smtClean="0"/>
              <a:t> </a:t>
            </a:r>
            <a:r>
              <a:rPr lang="nl-NL" dirty="0"/>
              <a:t>in </a:t>
            </a:r>
            <a:r>
              <a:rPr lang="nl-NL" dirty="0" err="1"/>
              <a:t>x,y,z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[m/s</a:t>
            </a:r>
            <a:r>
              <a:rPr lang="nl-NL" dirty="0" smtClean="0"/>
              <a:t>]</a:t>
            </a:r>
          </a:p>
          <a:p>
            <a:endParaRPr lang="en-US" dirty="0" smtClean="0"/>
          </a:p>
          <a:p>
            <a:r>
              <a:rPr lang="en-US" i="1" dirty="0" smtClean="0"/>
              <a:t>Turning</a:t>
            </a:r>
            <a:r>
              <a:rPr lang="en-US" dirty="0" smtClean="0"/>
              <a:t>: control its rotation velocity</a:t>
            </a:r>
          </a:p>
          <a:p>
            <a:pPr lvl="1"/>
            <a:r>
              <a:rPr lang="en-US" i="1" dirty="0" smtClean="0"/>
              <a:t>Angular </a:t>
            </a:r>
            <a:r>
              <a:rPr lang="en-US" i="1" dirty="0"/>
              <a:t>velocity </a:t>
            </a:r>
            <a:r>
              <a:rPr lang="en-US" dirty="0"/>
              <a:t>around </a:t>
            </a:r>
            <a:r>
              <a:rPr lang="en-US" dirty="0" err="1"/>
              <a:t>x,y,z</a:t>
            </a:r>
            <a:r>
              <a:rPr lang="en-US" dirty="0"/>
              <a:t> axis [rad/s</a:t>
            </a:r>
            <a:r>
              <a:rPr lang="en-US" dirty="0" smtClean="0"/>
              <a:t>] </a:t>
            </a:r>
          </a:p>
          <a:p>
            <a:pPr lvl="1"/>
            <a:endParaRPr lang="en-US" dirty="0"/>
          </a:p>
          <a:p>
            <a:r>
              <a:rPr lang="en-US" dirty="0" smtClean="0"/>
              <a:t>Turning while moving forward (making curves)</a:t>
            </a:r>
          </a:p>
          <a:p>
            <a:pPr lvl="1"/>
            <a:r>
              <a:rPr lang="en-US" dirty="0" smtClean="0"/>
              <a:t>All of the above</a:t>
            </a:r>
            <a:endParaRPr lang="en-US" dirty="0"/>
          </a:p>
          <a:p>
            <a:endParaRPr lang="nl-NL" dirty="0"/>
          </a:p>
        </p:txBody>
      </p:sp>
      <p:sp>
        <p:nvSpPr>
          <p:cNvPr id="9" name="PIJL-OMLAAG 8"/>
          <p:cNvSpPr/>
          <p:nvPr/>
        </p:nvSpPr>
        <p:spPr>
          <a:xfrm flipV="1">
            <a:off x="7740352" y="1772816"/>
            <a:ext cx="25202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 rot="19200000" flipH="1">
            <a:off x="8017426" y="3912976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LAAG 15"/>
          <p:cNvSpPr/>
          <p:nvPr/>
        </p:nvSpPr>
        <p:spPr>
          <a:xfrm flipV="1">
            <a:off x="7769193" y="3226621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Draaiende pijl 19"/>
          <p:cNvSpPr/>
          <p:nvPr/>
        </p:nvSpPr>
        <p:spPr>
          <a:xfrm>
            <a:off x="7596336" y="5589240"/>
            <a:ext cx="122413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PIJL-OMLAAG 22"/>
          <p:cNvSpPr/>
          <p:nvPr/>
        </p:nvSpPr>
        <p:spPr>
          <a:xfrm rot="1320000" flipV="1">
            <a:off x="7964696" y="32302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OMLAAG 23"/>
          <p:cNvSpPr/>
          <p:nvPr/>
        </p:nvSpPr>
        <p:spPr>
          <a:xfrm rot="3180000" flipV="1">
            <a:off x="8117096" y="33826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OMLAAG 24"/>
          <p:cNvSpPr/>
          <p:nvPr/>
        </p:nvSpPr>
        <p:spPr>
          <a:xfrm rot="4740000" flipV="1">
            <a:off x="8176672" y="3605481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OMLAAG 25"/>
          <p:cNvSpPr/>
          <p:nvPr/>
        </p:nvSpPr>
        <p:spPr>
          <a:xfrm rot="6660000" flipV="1">
            <a:off x="8133990" y="3783296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7822444" y="4000662"/>
            <a:ext cx="210570" cy="153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2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i="1" dirty="0" err="1" smtClean="0"/>
              <a:t>any</a:t>
            </a:r>
            <a:r>
              <a:rPr lang="nl-NL" dirty="0" smtClean="0"/>
              <a:t>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hlinkClick r:id="rId2"/>
              </a:rPr>
              <a:t>geometry_msgs</a:t>
            </a:r>
            <a:r>
              <a:rPr lang="en-US" i="1" dirty="0" smtClean="0">
                <a:hlinkClick r:id="rId2"/>
              </a:rPr>
              <a:t>/Twist</a:t>
            </a:r>
            <a:endParaRPr lang="en-US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in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r>
              <a:rPr lang="nl-NL" dirty="0" smtClean="0"/>
              <a:t> [m/s]</a:t>
            </a:r>
          </a:p>
          <a:p>
            <a:pPr lvl="2"/>
            <a:r>
              <a:rPr lang="en-US" dirty="0"/>
              <a:t>Vector3 </a:t>
            </a:r>
            <a:r>
              <a:rPr lang="en-US" dirty="0" smtClean="0"/>
              <a:t>linear</a:t>
            </a:r>
          </a:p>
          <a:p>
            <a:pPr lvl="3"/>
            <a:r>
              <a:rPr lang="en-US" dirty="0" smtClean="0"/>
              <a:t>float64 x</a:t>
            </a:r>
          </a:p>
          <a:p>
            <a:pPr lvl="3"/>
            <a:r>
              <a:rPr lang="en-US" dirty="0" smtClean="0"/>
              <a:t>float64 y</a:t>
            </a:r>
          </a:p>
          <a:p>
            <a:pPr lvl="3"/>
            <a:r>
              <a:rPr lang="en-US" dirty="0" smtClean="0"/>
              <a:t>float64 </a:t>
            </a:r>
            <a:r>
              <a:rPr lang="en-US" dirty="0"/>
              <a:t>z</a:t>
            </a:r>
          </a:p>
          <a:p>
            <a:pPr lvl="1"/>
            <a:r>
              <a:rPr lang="nl-NL" i="1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axis</a:t>
            </a:r>
            <a:r>
              <a:rPr lang="nl-NL" dirty="0" smtClean="0"/>
              <a:t> [rad/s]</a:t>
            </a:r>
          </a:p>
          <a:p>
            <a:pPr lvl="2"/>
            <a:r>
              <a:rPr lang="nl-NL" dirty="0"/>
              <a:t>Vector3 </a:t>
            </a:r>
            <a:r>
              <a:rPr lang="nl-NL" dirty="0" err="1" smtClean="0"/>
              <a:t>angular</a:t>
            </a:r>
            <a:endParaRPr lang="nl-NL" dirty="0" smtClean="0"/>
          </a:p>
          <a:p>
            <a:pPr lvl="3"/>
            <a:r>
              <a:rPr lang="nl-NL" dirty="0" smtClean="0"/>
              <a:t>float64 x 		</a:t>
            </a:r>
            <a:r>
              <a:rPr lang="nl-NL" i="1" dirty="0" smtClean="0"/>
              <a:t>(</a:t>
            </a:r>
            <a:r>
              <a:rPr lang="nl-NL" i="1" dirty="0" err="1" smtClean="0"/>
              <a:t>Roll</a:t>
            </a:r>
            <a:r>
              <a:rPr lang="nl-NL" i="1" dirty="0" smtClean="0"/>
              <a:t>)</a:t>
            </a:r>
          </a:p>
          <a:p>
            <a:pPr lvl="3"/>
            <a:r>
              <a:rPr lang="nl-NL" dirty="0" smtClean="0"/>
              <a:t>float64 y 		</a:t>
            </a:r>
            <a:r>
              <a:rPr lang="nl-NL" i="1" dirty="0" smtClean="0"/>
              <a:t>(Pitch)</a:t>
            </a:r>
          </a:p>
          <a:p>
            <a:pPr lvl="3"/>
            <a:r>
              <a:rPr lang="nl-NL" dirty="0" smtClean="0"/>
              <a:t>float64 </a:t>
            </a:r>
            <a:r>
              <a:rPr lang="nl-NL" dirty="0" err="1" smtClean="0"/>
              <a:t>z</a:t>
            </a:r>
            <a:r>
              <a:rPr lang="nl-NL" dirty="0" smtClean="0"/>
              <a:t> 		</a:t>
            </a:r>
            <a:r>
              <a:rPr lang="nl-NL" i="1" dirty="0" smtClean="0"/>
              <a:t>(</a:t>
            </a:r>
            <a:r>
              <a:rPr lang="nl-NL" i="1" dirty="0" err="1" smtClean="0"/>
              <a:t>Yaw</a:t>
            </a:r>
            <a:r>
              <a:rPr lang="nl-NL" i="1" dirty="0" smtClean="0"/>
              <a:t>)</a:t>
            </a:r>
            <a:endParaRPr lang="nl-NL" i="1" dirty="0"/>
          </a:p>
        </p:txBody>
      </p:sp>
      <p:sp>
        <p:nvSpPr>
          <p:cNvPr id="4" name="Ovaal 3"/>
          <p:cNvSpPr/>
          <p:nvPr/>
        </p:nvSpPr>
        <p:spPr>
          <a:xfrm>
            <a:off x="6876256" y="266481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</a:t>
            </a:r>
            <a:r>
              <a:rPr lang="nl-NL" sz="2000" b="1" dirty="0" err="1" smtClean="0"/>
              <a:t>obot_node</a:t>
            </a:r>
            <a:endParaRPr lang="nl-NL" sz="2000" b="1" dirty="0"/>
          </a:p>
        </p:txBody>
      </p:sp>
      <p:cxnSp>
        <p:nvCxnSpPr>
          <p:cNvPr id="7" name="Rechte verbindingslijn met pijl 6"/>
          <p:cNvCxnSpPr>
            <a:stCxn id="9" idx="2"/>
            <a:endCxn id="4" idx="0"/>
          </p:cNvCxnSpPr>
          <p:nvPr/>
        </p:nvCxnSpPr>
        <p:spPr>
          <a:xfrm>
            <a:off x="7914811" y="2018457"/>
            <a:ext cx="5561" cy="646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906699" y="155679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4" idx="4"/>
          </p:cNvCxnSpPr>
          <p:nvPr/>
        </p:nvCxnSpPr>
        <p:spPr>
          <a:xfrm>
            <a:off x="7920372" y="4248990"/>
            <a:ext cx="0" cy="644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164288" y="489342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accent1"/>
                </a:solidFill>
              </a:rPr>
              <a:t>ROBOT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740352" y="203231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rgbClr val="C00000"/>
                </a:solidFill>
              </a:rPr>
              <a:t>Twist</a:t>
            </a:r>
            <a:endParaRPr lang="nl-NL" sz="2400" b="1" i="1" dirty="0">
              <a:solidFill>
                <a:srgbClr val="C00000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270519" y="1585328"/>
            <a:ext cx="1296144" cy="40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wheel is controlled by a distinct motor</a:t>
            </a:r>
            <a:r>
              <a:rPr lang="en-US" dirty="0" smtClean="0"/>
              <a:t>.</a:t>
            </a:r>
          </a:p>
          <a:p>
            <a:r>
              <a:rPr lang="nl-NL" dirty="0" err="1" smtClean="0"/>
              <a:t>Steering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means of different motor speeds </a:t>
            </a:r>
            <a:endParaRPr lang="nl-NL" dirty="0"/>
          </a:p>
        </p:txBody>
      </p:sp>
      <p:pic>
        <p:nvPicPr>
          <p:cNvPr id="3" name="Picture 4" descr="roomba_bot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2414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5"/>
          <p:cNvGrpSpPr/>
          <p:nvPr/>
        </p:nvGrpSpPr>
        <p:grpSpPr>
          <a:xfrm>
            <a:off x="4499992" y="2849551"/>
            <a:ext cx="3888432" cy="3471604"/>
            <a:chOff x="4499992" y="2849551"/>
            <a:chExt cx="3888432" cy="3471604"/>
          </a:xfrm>
        </p:grpSpPr>
        <p:pic>
          <p:nvPicPr>
            <p:cNvPr id="5" name="Picture 15" descr="회전중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955947"/>
              <a:ext cx="3744416" cy="336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8028384" y="4612956"/>
              <a:ext cx="0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vak 8"/>
            <p:cNvSpPr txBox="1"/>
            <p:nvPr/>
          </p:nvSpPr>
          <p:spPr>
            <a:xfrm>
              <a:off x="8028384" y="46129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r</a:t>
              </a:r>
              <a:endParaRPr lang="nl-NL" dirty="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660232" y="2849551"/>
              <a:ext cx="4000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dirty="0">
                  <a:latin typeface="FrizQuadrata" pitchFamily="18" charset="0"/>
                  <a:ea typeface="Gulim" pitchFamily="34" charset="-127"/>
                  <a:sym typeface="Symbol" pitchFamily="18" charset="2"/>
                </a:rPr>
                <a:t></a:t>
              </a:r>
              <a:endParaRPr lang="en-US" b="1" dirty="0">
                <a:latin typeface="FrizQuadrata" pitchFamily="18" charset="0"/>
                <a:ea typeface="Gulim" pitchFamily="34" charset="-127"/>
                <a:sym typeface="Symbol" pitchFamily="18" charset="2"/>
              </a:endParaRPr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 flipV="1">
              <a:off x="7243853" y="3645024"/>
              <a:ext cx="0" cy="993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vak 12"/>
            <p:cNvSpPr txBox="1"/>
            <p:nvPr/>
          </p:nvSpPr>
          <p:spPr>
            <a:xfrm>
              <a:off x="7071960" y="3284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/>
                <a:t>v</a:t>
              </a:r>
              <a:endParaRPr lang="nl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76872"/>
            <a:ext cx="8515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1427</Words>
  <Application>Microsoft Office PowerPoint</Application>
  <PresentationFormat>Diavoorstelling (4:3)</PresentationFormat>
  <Paragraphs>434</Paragraphs>
  <Slides>58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3</vt:i4>
      </vt:variant>
      <vt:variant>
        <vt:lpstr>Diatitels</vt:lpstr>
      </vt:variant>
      <vt:variant>
        <vt:i4>58</vt:i4>
      </vt:variant>
    </vt:vector>
  </HeadingPairs>
  <TitlesOfParts>
    <vt:vector size="62" baseType="lpstr">
      <vt:lpstr>Office-thema</vt:lpstr>
      <vt:lpstr>Equation</vt:lpstr>
      <vt:lpstr>Immagine bitmap</vt:lpstr>
      <vt:lpstr>Visio</vt:lpstr>
      <vt:lpstr>ROS for Engineers – part 2  aka ros without programming</vt:lpstr>
      <vt:lpstr>Today’s Goals</vt:lpstr>
      <vt:lpstr>Drive a mobile robot</vt:lpstr>
      <vt:lpstr>Mobile Robots</vt:lpstr>
      <vt:lpstr>DOFs of a Free Body</vt:lpstr>
      <vt:lpstr>How to drive a mobile robot</vt:lpstr>
      <vt:lpstr>Drive any Mobile Robot</vt:lpstr>
      <vt:lpstr>Differential Drive</vt:lpstr>
      <vt:lpstr>Differential Drive</vt:lpstr>
      <vt:lpstr>Differential Drive Kinematics</vt:lpstr>
      <vt:lpstr>Drive a 2-wheel Mobile Robot</vt:lpstr>
      <vt:lpstr>odometry</vt:lpstr>
      <vt:lpstr>Pose</vt:lpstr>
      <vt:lpstr>Quaternions</vt:lpstr>
      <vt:lpstr>Odometry</vt:lpstr>
      <vt:lpstr>Robot Odometry</vt:lpstr>
      <vt:lpstr>Enhanced Odometry</vt:lpstr>
      <vt:lpstr>TF</vt:lpstr>
      <vt:lpstr>Coordinate Frames</vt:lpstr>
      <vt:lpstr>Frames for Mobile Robots</vt:lpstr>
      <vt:lpstr>Frames for Mobile robots</vt:lpstr>
      <vt:lpstr>Frames for Humanoids &amp; Manipulators</vt:lpstr>
      <vt:lpstr>TF</vt:lpstr>
      <vt:lpstr>TF Tree</vt:lpstr>
      <vt:lpstr>TF Tree</vt:lpstr>
      <vt:lpstr>Typical Transforms &amp; Broadcasters</vt:lpstr>
      <vt:lpstr>TF Broadcasters</vt:lpstr>
      <vt:lpstr>Special TF Broadcasters</vt:lpstr>
      <vt:lpstr>TF Listeners</vt:lpstr>
      <vt:lpstr>Mapping, Localization, Planning, Navigation</vt:lpstr>
      <vt:lpstr>Making the robot more intelligent</vt:lpstr>
      <vt:lpstr>What do we need?</vt:lpstr>
      <vt:lpstr>Probabilistic Robotics</vt:lpstr>
      <vt:lpstr>The Real World: Noisy Motion Data</vt:lpstr>
      <vt:lpstr>The Real World: Noisy Sensor Data</vt:lpstr>
      <vt:lpstr>Occupancy Grid Map</vt:lpstr>
      <vt:lpstr>Bayes Rule</vt:lpstr>
      <vt:lpstr>Pose Estimation</vt:lpstr>
      <vt:lpstr>Bayes filter</vt:lpstr>
      <vt:lpstr>Bayes filter</vt:lpstr>
      <vt:lpstr>Particle filter</vt:lpstr>
      <vt:lpstr>PowerPoint-presentatie</vt:lpstr>
      <vt:lpstr>AMCL</vt:lpstr>
      <vt:lpstr>AMCL visualization in RVIZ</vt:lpstr>
      <vt:lpstr>What if we do not have a map?</vt:lpstr>
      <vt:lpstr>SLAM</vt:lpstr>
      <vt:lpstr>GMAPPING</vt:lpstr>
      <vt:lpstr>Navigation</vt:lpstr>
      <vt:lpstr>Path Planning</vt:lpstr>
      <vt:lpstr>Problem</vt:lpstr>
      <vt:lpstr>Configuration space</vt:lpstr>
      <vt:lpstr>Discretization</vt:lpstr>
      <vt:lpstr>Problems</vt:lpstr>
      <vt:lpstr>costmap</vt:lpstr>
      <vt:lpstr>ROS Navigation stack</vt:lpstr>
      <vt:lpstr>global_planner</vt:lpstr>
      <vt:lpstr>local_planner</vt:lpstr>
      <vt:lpstr>DWA local planner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ROS</dc:title>
  <dc:creator>Eric</dc:creator>
  <cp:lastModifiedBy>Dortmans,Eric H.M.J.M.</cp:lastModifiedBy>
  <cp:revision>422</cp:revision>
  <dcterms:created xsi:type="dcterms:W3CDTF">2012-08-27T13:43:15Z</dcterms:created>
  <dcterms:modified xsi:type="dcterms:W3CDTF">2015-05-27T09:05:22Z</dcterms:modified>
</cp:coreProperties>
</file>