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75" r:id="rId2"/>
    <p:sldId id="332" r:id="rId3"/>
    <p:sldId id="333" r:id="rId4"/>
    <p:sldId id="328" r:id="rId5"/>
    <p:sldId id="336" r:id="rId6"/>
    <p:sldId id="358" r:id="rId7"/>
    <p:sldId id="280" r:id="rId8"/>
    <p:sldId id="299" r:id="rId9"/>
    <p:sldId id="400" r:id="rId10"/>
    <p:sldId id="401" r:id="rId11"/>
    <p:sldId id="402" r:id="rId12"/>
    <p:sldId id="403" r:id="rId13"/>
    <p:sldId id="335" r:id="rId14"/>
    <p:sldId id="399" r:id="rId15"/>
    <p:sldId id="392" r:id="rId16"/>
    <p:sldId id="393" r:id="rId17"/>
    <p:sldId id="394" r:id="rId18"/>
    <p:sldId id="395" r:id="rId19"/>
    <p:sldId id="396" r:id="rId20"/>
    <p:sldId id="397" r:id="rId21"/>
    <p:sldId id="398" r:id="rId22"/>
    <p:sldId id="334" r:id="rId23"/>
    <p:sldId id="282" r:id="rId24"/>
    <p:sldId id="340" r:id="rId25"/>
    <p:sldId id="284" r:id="rId26"/>
    <p:sldId id="388" r:id="rId27"/>
    <p:sldId id="341" r:id="rId28"/>
    <p:sldId id="342" r:id="rId29"/>
    <p:sldId id="343" r:id="rId30"/>
    <p:sldId id="360" r:id="rId31"/>
    <p:sldId id="352" r:id="rId32"/>
    <p:sldId id="383" r:id="rId33"/>
    <p:sldId id="365" r:id="rId34"/>
    <p:sldId id="350" r:id="rId35"/>
    <p:sldId id="364" r:id="rId36"/>
    <p:sldId id="389" r:id="rId37"/>
    <p:sldId id="385" r:id="rId38"/>
    <p:sldId id="382" r:id="rId39"/>
    <p:sldId id="386" r:id="rId40"/>
    <p:sldId id="320" r:id="rId41"/>
    <p:sldId id="404" r:id="rId42"/>
    <p:sldId id="391" r:id="rId43"/>
    <p:sldId id="330" r:id="rId44"/>
    <p:sldId id="339" r:id="rId45"/>
    <p:sldId id="278" r:id="rId46"/>
    <p:sldId id="315" r:id="rId47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950E59-91FA-400F-9B65-5FF464248520}" type="datetimeFigureOut">
              <a:rPr lang="nl-NL" smtClean="0"/>
              <a:t>3-7-2015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4C3C0-D75F-4D5F-9A90-96E4C18E7DE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5063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A4C3C0-D75F-4D5F-9A90-96E4C18E7DE8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4945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nl-NL" sz="1200"/>
              <a:t>unis</a:t>
            </a:r>
          </a:p>
        </p:txBody>
      </p:sp>
      <p:sp>
        <p:nvSpPr>
          <p:cNvPr id="40963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defRPr/>
            </a:pPr>
            <a:fld id="{6A63891D-2A96-4C68-8C4D-A1AEFF0773FB}" type="slidenum">
              <a:rPr lang="nl-NL" sz="1200" smtClean="0"/>
              <a:pPr>
                <a:defRPr/>
              </a:pPr>
              <a:t>10</a:t>
            </a:fld>
            <a:endParaRPr lang="nl-NL" sz="1200" smtClean="0"/>
          </a:p>
        </p:txBody>
      </p:sp>
      <p:sp>
        <p:nvSpPr>
          <p:cNvPr id="409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nl-NL">
              <a:latin typeface="Times New Roman" charset="0"/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ros.org/ROS/Concept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ros.org/browse/list.php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s/cheatsheet/releases/download/0.0.1/ROScheatsheet_catkin.pdf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lu.com/spotlight/pirobot" TargetMode="External"/><Relationship Id="rId2" Type="http://schemas.openxmlformats.org/officeDocument/2006/relationships/hyperlink" Target="http://www.cse.sc.edu/~jokane/agitr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os.org/wiki/ROS/Tutorial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srfoundation.org/" TargetMode="External"/><Relationship Id="rId2" Type="http://schemas.openxmlformats.org/officeDocument/2006/relationships/hyperlink" Target="https://www.willowgarage.com/sites/default/files/icraoss09-ROS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ROS </a:t>
            </a:r>
            <a:r>
              <a:rPr lang="nl-NL" dirty="0" err="1" smtClean="0"/>
              <a:t>for</a:t>
            </a:r>
            <a:r>
              <a:rPr lang="nl-NL" dirty="0" smtClean="0"/>
              <a:t> Engineers – part 1</a:t>
            </a:r>
            <a:br>
              <a:rPr lang="nl-NL" dirty="0" smtClean="0"/>
            </a:br>
            <a:r>
              <a:rPr lang="nl-NL" dirty="0"/>
              <a:t>	</a:t>
            </a:r>
            <a:r>
              <a:rPr lang="nl-NL" sz="2400" dirty="0" err="1" smtClean="0"/>
              <a:t>aka</a:t>
            </a:r>
            <a:r>
              <a:rPr lang="nl-NL" sz="2400" dirty="0" smtClean="0"/>
              <a:t> ros without </a:t>
            </a:r>
            <a:r>
              <a:rPr lang="nl-NL" sz="2400" dirty="0" err="1" smtClean="0"/>
              <a:t>programming</a:t>
            </a:r>
            <a:endParaRPr lang="nl-NL" sz="2400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smtClean="0"/>
              <a:t>Eric </a:t>
            </a:r>
            <a:r>
              <a:rPr lang="nl-NL" dirty="0" err="1" smtClean="0"/>
              <a:t>Dortmans</a:t>
            </a:r>
            <a:r>
              <a:rPr lang="nl-NL" dirty="0" smtClean="0"/>
              <a:t> / </a:t>
            </a:r>
            <a:r>
              <a:rPr lang="nl-NL" dirty="0" err="1" smtClean="0"/>
              <a:t>Fontys</a:t>
            </a:r>
            <a:r>
              <a:rPr lang="nl-NL" dirty="0" smtClean="0"/>
              <a:t> Hogeschool ICT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1</a:t>
            </a:fld>
            <a:endParaRPr lang="nl-NL"/>
          </a:p>
        </p:txBody>
      </p:sp>
      <p:pic>
        <p:nvPicPr>
          <p:cNvPr id="2050" name="Picture 2" descr="ROS.or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08920"/>
            <a:ext cx="241935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93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en-US" dirty="0" smtClean="0"/>
              <a:t>Linux File system</a:t>
            </a:r>
          </a:p>
        </p:txBody>
      </p:sp>
      <p:sp>
        <p:nvSpPr>
          <p:cNvPr id="18435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nl-NL" altLang="en-US" dirty="0" smtClean="0"/>
              <a:t>Tree of directories, </a:t>
            </a:r>
            <a:r>
              <a:rPr lang="nl-NL" altLang="en-US" dirty="0" err="1" smtClean="0"/>
              <a:t>containing</a:t>
            </a:r>
            <a:r>
              <a:rPr lang="nl-NL" altLang="en-US" dirty="0" smtClean="0"/>
              <a:t> files</a:t>
            </a:r>
          </a:p>
          <a:p>
            <a:pPr eaLnBrk="1" hangingPunct="1"/>
            <a:r>
              <a:rPr lang="nl-NL" altLang="en-US" dirty="0" smtClean="0"/>
              <a:t>Absolute </a:t>
            </a:r>
            <a:r>
              <a:rPr lang="nl-NL" altLang="en-US" dirty="0" err="1" smtClean="0"/>
              <a:t>and</a:t>
            </a:r>
            <a:r>
              <a:rPr lang="nl-NL" altLang="en-US" dirty="0" smtClean="0"/>
              <a:t> </a:t>
            </a:r>
            <a:r>
              <a:rPr lang="nl-NL" altLang="en-US" dirty="0" err="1" smtClean="0"/>
              <a:t>relative</a:t>
            </a:r>
            <a:r>
              <a:rPr lang="nl-NL" altLang="en-US" dirty="0" smtClean="0"/>
              <a:t> </a:t>
            </a:r>
            <a:r>
              <a:rPr lang="nl-NL" altLang="en-US" dirty="0" err="1" smtClean="0"/>
              <a:t>paths</a:t>
            </a:r>
            <a:endParaRPr lang="nl-NL" altLang="en-US" dirty="0" smtClean="0"/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6731000" y="635635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777130-659F-40CA-8695-5A6A26A929E5}" type="slidenum">
              <a:rPr lang="nl-NL" altLang="en-US" sz="1400" smtClean="0">
                <a:solidFill>
                  <a:schemeClr val="bg2"/>
                </a:solidFill>
                <a:latin typeface="Arial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nl-NL" altLang="en-US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20486" name="Rectangle 4"/>
          <p:cNvSpPr>
            <a:spLocks noChangeArrowheads="1"/>
          </p:cNvSpPr>
          <p:nvPr/>
        </p:nvSpPr>
        <p:spPr bwMode="auto">
          <a:xfrm>
            <a:off x="3124200" y="2800350"/>
            <a:ext cx="990600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nl-NL" sz="2400" b="1" dirty="0">
                <a:latin typeface="Times New Roman" charset="0"/>
                <a:ea typeface="ＭＳ Ｐゴシック" charset="0"/>
              </a:rPr>
              <a:t>/</a:t>
            </a:r>
          </a:p>
        </p:txBody>
      </p:sp>
      <p:grpSp>
        <p:nvGrpSpPr>
          <p:cNvPr id="18438" name="Group 18"/>
          <p:cNvGrpSpPr>
            <a:grpSpLocks/>
          </p:cNvGrpSpPr>
          <p:nvPr/>
        </p:nvGrpSpPr>
        <p:grpSpPr bwMode="auto">
          <a:xfrm>
            <a:off x="152400" y="3257550"/>
            <a:ext cx="7848600" cy="762000"/>
            <a:chOff x="96" y="2256"/>
            <a:chExt cx="4944" cy="480"/>
          </a:xfrm>
        </p:grpSpPr>
        <p:sp>
          <p:nvSpPr>
            <p:cNvPr id="20533" name="Rectangle 5"/>
            <p:cNvSpPr>
              <a:spLocks noChangeArrowheads="1"/>
            </p:cNvSpPr>
            <p:nvPr/>
          </p:nvSpPr>
          <p:spPr bwMode="auto">
            <a:xfrm>
              <a:off x="1104" y="2448"/>
              <a:ext cx="576" cy="28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nl-NL" sz="1800">
                  <a:latin typeface="Times New Roman" charset="0"/>
                  <a:ea typeface="ＭＳ Ｐゴシック" charset="0"/>
                </a:rPr>
                <a:t>bin</a:t>
              </a:r>
              <a:endParaRPr lang="nl-NL" sz="2400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0534" name="Rectangle 6"/>
            <p:cNvSpPr>
              <a:spLocks noChangeArrowheads="1"/>
            </p:cNvSpPr>
            <p:nvPr/>
          </p:nvSpPr>
          <p:spPr bwMode="auto">
            <a:xfrm>
              <a:off x="1920" y="2448"/>
              <a:ext cx="576" cy="28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nl-NL" sz="1800">
                  <a:latin typeface="Times New Roman" charset="0"/>
                  <a:ea typeface="ＭＳ Ｐゴシック" charset="0"/>
                </a:rPr>
                <a:t>etc</a:t>
              </a:r>
              <a:endParaRPr lang="nl-NL" sz="2400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0535" name="Text Box 7"/>
            <p:cNvSpPr txBox="1">
              <a:spLocks noChangeArrowheads="1"/>
            </p:cNvSpPr>
            <p:nvPr/>
          </p:nvSpPr>
          <p:spPr bwMode="auto">
            <a:xfrm>
              <a:off x="96" y="2496"/>
              <a:ext cx="8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endParaRPr lang="nl-NL" sz="1800" smtClean="0"/>
            </a:p>
          </p:txBody>
        </p:sp>
        <p:sp>
          <p:nvSpPr>
            <p:cNvPr id="20536" name="Line 8"/>
            <p:cNvSpPr>
              <a:spLocks noChangeShapeType="1"/>
            </p:cNvSpPr>
            <p:nvPr/>
          </p:nvSpPr>
          <p:spPr bwMode="auto">
            <a:xfrm flipV="1">
              <a:off x="1392" y="2352"/>
              <a:ext cx="0" cy="9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20537" name="Line 9"/>
            <p:cNvSpPr>
              <a:spLocks noChangeShapeType="1"/>
            </p:cNvSpPr>
            <p:nvPr/>
          </p:nvSpPr>
          <p:spPr bwMode="auto">
            <a:xfrm>
              <a:off x="1392" y="2352"/>
              <a:ext cx="312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20538" name="Line 10"/>
            <p:cNvSpPr>
              <a:spLocks noChangeShapeType="1"/>
            </p:cNvSpPr>
            <p:nvPr/>
          </p:nvSpPr>
          <p:spPr bwMode="auto">
            <a:xfrm flipH="1">
              <a:off x="4416" y="2352"/>
              <a:ext cx="0" cy="9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20539" name="Line 11"/>
            <p:cNvSpPr>
              <a:spLocks noChangeShapeType="1"/>
            </p:cNvSpPr>
            <p:nvPr/>
          </p:nvSpPr>
          <p:spPr bwMode="auto">
            <a:xfrm>
              <a:off x="2304" y="2256"/>
              <a:ext cx="0" cy="9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20540" name="Line 12"/>
            <p:cNvSpPr>
              <a:spLocks noChangeShapeType="1"/>
            </p:cNvSpPr>
            <p:nvPr/>
          </p:nvSpPr>
          <p:spPr bwMode="auto">
            <a:xfrm>
              <a:off x="2160" y="2352"/>
              <a:ext cx="0" cy="9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20541" name="Line 13"/>
            <p:cNvSpPr>
              <a:spLocks noChangeShapeType="1"/>
            </p:cNvSpPr>
            <p:nvPr/>
          </p:nvSpPr>
          <p:spPr bwMode="auto">
            <a:xfrm>
              <a:off x="3744" y="2352"/>
              <a:ext cx="0" cy="9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20542" name="Line 14"/>
            <p:cNvSpPr>
              <a:spLocks noChangeShapeType="1"/>
            </p:cNvSpPr>
            <p:nvPr/>
          </p:nvSpPr>
          <p:spPr bwMode="auto">
            <a:xfrm>
              <a:off x="3024" y="2352"/>
              <a:ext cx="0" cy="9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20543" name="Line 15"/>
            <p:cNvSpPr>
              <a:spLocks noChangeShapeType="1"/>
            </p:cNvSpPr>
            <p:nvPr/>
          </p:nvSpPr>
          <p:spPr bwMode="auto">
            <a:xfrm>
              <a:off x="4512" y="2352"/>
              <a:ext cx="52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20544" name="Line 16"/>
            <p:cNvSpPr>
              <a:spLocks noChangeShapeType="1"/>
            </p:cNvSpPr>
            <p:nvPr/>
          </p:nvSpPr>
          <p:spPr bwMode="auto">
            <a:xfrm>
              <a:off x="5040" y="2352"/>
              <a:ext cx="0" cy="9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MS PGothic" charset="0"/>
                <a:cs typeface="MS PGothic" charset="0"/>
              </a:endParaRPr>
            </a:p>
          </p:txBody>
        </p:sp>
      </p:grpSp>
      <p:grpSp>
        <p:nvGrpSpPr>
          <p:cNvPr id="18439" name="Group 20"/>
          <p:cNvGrpSpPr>
            <a:grpSpLocks/>
          </p:cNvGrpSpPr>
          <p:nvPr/>
        </p:nvGrpSpPr>
        <p:grpSpPr bwMode="auto">
          <a:xfrm>
            <a:off x="4267200" y="3562350"/>
            <a:ext cx="2133600" cy="457200"/>
            <a:chOff x="2688" y="2448"/>
            <a:chExt cx="1344" cy="288"/>
          </a:xfrm>
        </p:grpSpPr>
        <p:sp>
          <p:nvSpPr>
            <p:cNvPr id="20531" name="Rectangle 21"/>
            <p:cNvSpPr>
              <a:spLocks noChangeArrowheads="1"/>
            </p:cNvSpPr>
            <p:nvPr/>
          </p:nvSpPr>
          <p:spPr bwMode="auto">
            <a:xfrm>
              <a:off x="2688" y="2448"/>
              <a:ext cx="576" cy="28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nl-NL" sz="1800">
                  <a:latin typeface="Times New Roman" charset="0"/>
                  <a:ea typeface="ＭＳ Ｐゴシック" charset="0"/>
                </a:rPr>
                <a:t>mnt</a:t>
              </a:r>
            </a:p>
          </p:txBody>
        </p:sp>
        <p:sp>
          <p:nvSpPr>
            <p:cNvPr id="20532" name="Rectangle 22"/>
            <p:cNvSpPr>
              <a:spLocks noChangeArrowheads="1"/>
            </p:cNvSpPr>
            <p:nvPr/>
          </p:nvSpPr>
          <p:spPr bwMode="auto">
            <a:xfrm>
              <a:off x="3456" y="2448"/>
              <a:ext cx="576" cy="28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nl-NL" sz="1800">
                  <a:latin typeface="Times New Roman" charset="0"/>
                  <a:ea typeface="ＭＳ Ｐゴシック" charset="0"/>
                </a:rPr>
                <a:t>dev</a:t>
              </a:r>
            </a:p>
          </p:txBody>
        </p:sp>
      </p:grpSp>
      <p:grpSp>
        <p:nvGrpSpPr>
          <p:cNvPr id="18440" name="Group 31"/>
          <p:cNvGrpSpPr>
            <a:grpSpLocks/>
          </p:cNvGrpSpPr>
          <p:nvPr/>
        </p:nvGrpSpPr>
        <p:grpSpPr bwMode="auto">
          <a:xfrm>
            <a:off x="6553200" y="3562350"/>
            <a:ext cx="2266950" cy="457200"/>
            <a:chOff x="4128" y="2448"/>
            <a:chExt cx="1440" cy="288"/>
          </a:xfrm>
        </p:grpSpPr>
        <p:sp>
          <p:nvSpPr>
            <p:cNvPr id="20529" name="Rectangle 32"/>
            <p:cNvSpPr>
              <a:spLocks noChangeArrowheads="1"/>
            </p:cNvSpPr>
            <p:nvPr/>
          </p:nvSpPr>
          <p:spPr bwMode="auto">
            <a:xfrm>
              <a:off x="4128" y="2448"/>
              <a:ext cx="576" cy="28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nl-NL" sz="1800">
                  <a:latin typeface="Times New Roman" charset="0"/>
                  <a:ea typeface="ＭＳ Ｐゴシック" charset="0"/>
                </a:rPr>
                <a:t>home</a:t>
              </a:r>
            </a:p>
          </p:txBody>
        </p:sp>
        <p:sp>
          <p:nvSpPr>
            <p:cNvPr id="20530" name="Text Box 33"/>
            <p:cNvSpPr txBox="1">
              <a:spLocks noChangeArrowheads="1"/>
            </p:cNvSpPr>
            <p:nvPr/>
          </p:nvSpPr>
          <p:spPr bwMode="auto">
            <a:xfrm>
              <a:off x="4848" y="2496"/>
              <a:ext cx="7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endParaRPr lang="nl-NL" sz="1800" smtClean="0"/>
            </a:p>
          </p:txBody>
        </p:sp>
      </p:grpSp>
      <p:grpSp>
        <p:nvGrpSpPr>
          <p:cNvPr id="18441" name="Group 46"/>
          <p:cNvGrpSpPr>
            <a:grpSpLocks/>
          </p:cNvGrpSpPr>
          <p:nvPr/>
        </p:nvGrpSpPr>
        <p:grpSpPr bwMode="auto">
          <a:xfrm>
            <a:off x="304800" y="4019550"/>
            <a:ext cx="2514600" cy="838200"/>
            <a:chOff x="192" y="2736"/>
            <a:chExt cx="1584" cy="528"/>
          </a:xfrm>
        </p:grpSpPr>
        <p:sp>
          <p:nvSpPr>
            <p:cNvPr id="20518" name="Oval 47"/>
            <p:cNvSpPr>
              <a:spLocks noChangeArrowheads="1"/>
            </p:cNvSpPr>
            <p:nvPr/>
          </p:nvSpPr>
          <p:spPr bwMode="auto">
            <a:xfrm>
              <a:off x="1296" y="2928"/>
              <a:ext cx="480" cy="336"/>
            </a:xfrm>
            <a:prstGeom prst="ellipse">
              <a:avLst/>
            </a:prstGeom>
            <a:ln>
              <a:headEnd type="none" w="sm" len="sm"/>
              <a:tailEnd type="none" w="sm" len="sm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0519" name="Oval 48"/>
            <p:cNvSpPr>
              <a:spLocks noChangeArrowheads="1"/>
            </p:cNvSpPr>
            <p:nvPr/>
          </p:nvSpPr>
          <p:spPr bwMode="auto">
            <a:xfrm>
              <a:off x="768" y="2928"/>
              <a:ext cx="480" cy="336"/>
            </a:xfrm>
            <a:prstGeom prst="ellipse">
              <a:avLst/>
            </a:prstGeom>
            <a:ln>
              <a:headEnd type="none" w="sm" len="sm"/>
              <a:tailEnd type="none" w="sm" len="sm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0520" name="Line 49"/>
            <p:cNvSpPr>
              <a:spLocks noChangeShapeType="1"/>
            </p:cNvSpPr>
            <p:nvPr/>
          </p:nvSpPr>
          <p:spPr bwMode="auto">
            <a:xfrm flipV="1">
              <a:off x="1008" y="2832"/>
              <a:ext cx="0" cy="9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20521" name="Line 50"/>
            <p:cNvSpPr>
              <a:spLocks noChangeShapeType="1"/>
            </p:cNvSpPr>
            <p:nvPr/>
          </p:nvSpPr>
          <p:spPr bwMode="auto">
            <a:xfrm>
              <a:off x="1008" y="2832"/>
              <a:ext cx="52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20522" name="Line 51"/>
            <p:cNvSpPr>
              <a:spLocks noChangeShapeType="1"/>
            </p:cNvSpPr>
            <p:nvPr/>
          </p:nvSpPr>
          <p:spPr bwMode="auto">
            <a:xfrm>
              <a:off x="1536" y="2832"/>
              <a:ext cx="0" cy="9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20523" name="Line 52"/>
            <p:cNvSpPr>
              <a:spLocks noChangeShapeType="1"/>
            </p:cNvSpPr>
            <p:nvPr/>
          </p:nvSpPr>
          <p:spPr bwMode="auto">
            <a:xfrm flipV="1">
              <a:off x="1392" y="2736"/>
              <a:ext cx="0" cy="9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20524" name="Text Box 53"/>
            <p:cNvSpPr txBox="1">
              <a:spLocks noChangeArrowheads="1"/>
            </p:cNvSpPr>
            <p:nvPr/>
          </p:nvSpPr>
          <p:spPr bwMode="auto">
            <a:xfrm>
              <a:off x="912" y="29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nl-NL" sz="1800" dirty="0" err="1" smtClean="0"/>
                <a:t>ls</a:t>
              </a:r>
              <a:endParaRPr lang="nl-NL" sz="2400" dirty="0" smtClean="0"/>
            </a:p>
          </p:txBody>
        </p:sp>
        <p:sp>
          <p:nvSpPr>
            <p:cNvPr id="20525" name="Text Box 54"/>
            <p:cNvSpPr txBox="1">
              <a:spLocks noChangeArrowheads="1"/>
            </p:cNvSpPr>
            <p:nvPr/>
          </p:nvSpPr>
          <p:spPr bwMode="auto">
            <a:xfrm>
              <a:off x="1440" y="2976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nl-NL" sz="1800" smtClean="0"/>
                <a:t>cp</a:t>
              </a:r>
              <a:endParaRPr lang="nl-NL" sz="2400" smtClean="0"/>
            </a:p>
          </p:txBody>
        </p:sp>
        <p:sp>
          <p:nvSpPr>
            <p:cNvPr id="20526" name="Oval 55"/>
            <p:cNvSpPr>
              <a:spLocks noChangeArrowheads="1"/>
            </p:cNvSpPr>
            <p:nvPr/>
          </p:nvSpPr>
          <p:spPr bwMode="auto">
            <a:xfrm>
              <a:off x="192" y="2928"/>
              <a:ext cx="480" cy="336"/>
            </a:xfrm>
            <a:prstGeom prst="ellipse">
              <a:avLst/>
            </a:prstGeom>
            <a:ln>
              <a:headEnd type="none" w="sm" len="sm"/>
              <a:tailEnd type="none" w="sm" len="sm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0527" name="Line 56"/>
            <p:cNvSpPr>
              <a:spLocks noChangeShapeType="1"/>
            </p:cNvSpPr>
            <p:nvPr/>
          </p:nvSpPr>
          <p:spPr bwMode="auto">
            <a:xfrm flipH="1">
              <a:off x="384" y="2832"/>
              <a:ext cx="62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20528" name="Line 57"/>
            <p:cNvSpPr>
              <a:spLocks noChangeShapeType="1"/>
            </p:cNvSpPr>
            <p:nvPr/>
          </p:nvSpPr>
          <p:spPr bwMode="auto">
            <a:xfrm>
              <a:off x="384" y="2832"/>
              <a:ext cx="0" cy="9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MS PGothic" charset="0"/>
                <a:cs typeface="MS PGothic" charset="0"/>
              </a:endParaRPr>
            </a:p>
          </p:txBody>
        </p:sp>
      </p:grpSp>
      <p:sp>
        <p:nvSpPr>
          <p:cNvPr id="20491" name="Oval 73"/>
          <p:cNvSpPr>
            <a:spLocks noChangeArrowheads="1"/>
          </p:cNvSpPr>
          <p:nvPr/>
        </p:nvSpPr>
        <p:spPr bwMode="auto">
          <a:xfrm>
            <a:off x="3124200" y="4324350"/>
            <a:ext cx="762000" cy="533400"/>
          </a:xfrm>
          <a:prstGeom prst="ellipse">
            <a:avLst/>
          </a:prstGeom>
          <a:ln>
            <a:headEnd type="none" w="sm" len="sm"/>
            <a:tailEnd type="none" w="sm" len="sm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0492" name="Line 74"/>
          <p:cNvSpPr>
            <a:spLocks noChangeShapeType="1"/>
          </p:cNvSpPr>
          <p:nvPr/>
        </p:nvSpPr>
        <p:spPr bwMode="auto">
          <a:xfrm>
            <a:off x="2438400" y="4171950"/>
            <a:ext cx="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grpSp>
        <p:nvGrpSpPr>
          <p:cNvPr id="18444" name="Group 75"/>
          <p:cNvGrpSpPr>
            <a:grpSpLocks/>
          </p:cNvGrpSpPr>
          <p:nvPr/>
        </p:nvGrpSpPr>
        <p:grpSpPr bwMode="auto">
          <a:xfrm>
            <a:off x="3048000" y="4019550"/>
            <a:ext cx="990600" cy="747713"/>
            <a:chOff x="1920" y="2736"/>
            <a:chExt cx="624" cy="471"/>
          </a:xfrm>
        </p:grpSpPr>
        <p:sp>
          <p:nvSpPr>
            <p:cNvPr id="20516" name="Text Box 76"/>
            <p:cNvSpPr txBox="1">
              <a:spLocks noChangeArrowheads="1"/>
            </p:cNvSpPr>
            <p:nvPr/>
          </p:nvSpPr>
          <p:spPr bwMode="auto">
            <a:xfrm>
              <a:off x="1920" y="2976"/>
              <a:ext cx="6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nl-NL" sz="1800" dirty="0" smtClean="0"/>
                <a:t> </a:t>
              </a:r>
              <a:r>
                <a:rPr lang="nl-NL" sz="1800" dirty="0" err="1" smtClean="0"/>
                <a:t>passwd</a:t>
              </a:r>
              <a:endParaRPr lang="nl-NL" sz="2400" dirty="0" smtClean="0"/>
            </a:p>
          </p:txBody>
        </p:sp>
        <p:sp>
          <p:nvSpPr>
            <p:cNvPr id="20517" name="Line 77"/>
            <p:cNvSpPr>
              <a:spLocks noChangeShapeType="1"/>
            </p:cNvSpPr>
            <p:nvPr/>
          </p:nvSpPr>
          <p:spPr bwMode="auto">
            <a:xfrm>
              <a:off x="2208" y="2736"/>
              <a:ext cx="0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MS PGothic" charset="0"/>
                <a:cs typeface="MS PGothic" charset="0"/>
              </a:endParaRPr>
            </a:p>
          </p:txBody>
        </p:sp>
      </p:grpSp>
      <p:sp>
        <p:nvSpPr>
          <p:cNvPr id="20494" name="Rectangle 84"/>
          <p:cNvSpPr>
            <a:spLocks noChangeArrowheads="1"/>
          </p:cNvSpPr>
          <p:nvPr/>
        </p:nvSpPr>
        <p:spPr bwMode="auto">
          <a:xfrm>
            <a:off x="5867400" y="4400550"/>
            <a:ext cx="914400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nl-NL" sz="1800" dirty="0">
                <a:latin typeface="Times New Roman" charset="0"/>
                <a:ea typeface="ＭＳ Ｐゴシック" charset="0"/>
              </a:rPr>
              <a:t>joe</a:t>
            </a:r>
            <a:endParaRPr lang="nl-NL" sz="2400" dirty="0">
              <a:latin typeface="Times New Roman" charset="0"/>
              <a:ea typeface="ＭＳ Ｐゴシック" charset="0"/>
            </a:endParaRPr>
          </a:p>
        </p:txBody>
      </p:sp>
      <p:sp>
        <p:nvSpPr>
          <p:cNvPr id="20495" name="Rectangle 85"/>
          <p:cNvSpPr>
            <a:spLocks noChangeArrowheads="1"/>
          </p:cNvSpPr>
          <p:nvPr/>
        </p:nvSpPr>
        <p:spPr bwMode="auto">
          <a:xfrm>
            <a:off x="7772400" y="4400550"/>
            <a:ext cx="914400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nl-NL" sz="1800" dirty="0" err="1">
                <a:latin typeface="Times New Roman" charset="0"/>
                <a:ea typeface="ＭＳ Ｐゴシック" charset="0"/>
              </a:rPr>
              <a:t>mike</a:t>
            </a:r>
            <a:endParaRPr lang="nl-NL" sz="2400" dirty="0">
              <a:latin typeface="Times New Roman" charset="0"/>
              <a:ea typeface="ＭＳ Ｐゴシック" charset="0"/>
            </a:endParaRPr>
          </a:p>
        </p:txBody>
      </p:sp>
      <p:sp>
        <p:nvSpPr>
          <p:cNvPr id="20496" name="Line 86"/>
          <p:cNvSpPr>
            <a:spLocks noChangeShapeType="1"/>
          </p:cNvSpPr>
          <p:nvPr/>
        </p:nvSpPr>
        <p:spPr bwMode="auto">
          <a:xfrm flipV="1">
            <a:off x="6324600" y="4248150"/>
            <a:ext cx="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20497" name="Line 87"/>
          <p:cNvSpPr>
            <a:spLocks noChangeShapeType="1"/>
          </p:cNvSpPr>
          <p:nvPr/>
        </p:nvSpPr>
        <p:spPr bwMode="auto">
          <a:xfrm>
            <a:off x="6324600" y="4248150"/>
            <a:ext cx="2057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20498" name="Line 88"/>
          <p:cNvSpPr>
            <a:spLocks noChangeShapeType="1"/>
          </p:cNvSpPr>
          <p:nvPr/>
        </p:nvSpPr>
        <p:spPr bwMode="auto">
          <a:xfrm>
            <a:off x="8382000" y="4248150"/>
            <a:ext cx="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20499" name="Line 89"/>
          <p:cNvSpPr>
            <a:spLocks noChangeShapeType="1"/>
          </p:cNvSpPr>
          <p:nvPr/>
        </p:nvSpPr>
        <p:spPr bwMode="auto">
          <a:xfrm>
            <a:off x="7010400" y="401955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20500" name="Rectangle 90"/>
          <p:cNvSpPr>
            <a:spLocks noChangeArrowheads="1"/>
          </p:cNvSpPr>
          <p:nvPr/>
        </p:nvSpPr>
        <p:spPr bwMode="auto">
          <a:xfrm>
            <a:off x="6858000" y="5162550"/>
            <a:ext cx="914400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pt-BR" sz="1800">
                <a:latin typeface="Times New Roman" charset="0"/>
                <a:ea typeface="ＭＳ Ｐゴシック" charset="0"/>
              </a:rPr>
              <a:t>src</a:t>
            </a:r>
            <a:endParaRPr lang="nl-NL" sz="2400">
              <a:latin typeface="Times New Roman" charset="0"/>
              <a:ea typeface="ＭＳ Ｐゴシック" charset="0"/>
            </a:endParaRPr>
          </a:p>
        </p:txBody>
      </p:sp>
      <p:sp>
        <p:nvSpPr>
          <p:cNvPr id="20501" name="Rectangle 91"/>
          <p:cNvSpPr>
            <a:spLocks noChangeArrowheads="1"/>
          </p:cNvSpPr>
          <p:nvPr/>
        </p:nvSpPr>
        <p:spPr bwMode="auto">
          <a:xfrm>
            <a:off x="4953000" y="5162550"/>
            <a:ext cx="914400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pt-BR" sz="1800">
                <a:latin typeface="Times New Roman" charset="0"/>
                <a:ea typeface="ＭＳ Ｐゴシック" charset="0"/>
              </a:rPr>
              <a:t>doc</a:t>
            </a:r>
            <a:endParaRPr lang="nl-NL" sz="2400">
              <a:latin typeface="Times New Roman" charset="0"/>
              <a:ea typeface="ＭＳ Ｐゴシック" charset="0"/>
            </a:endParaRPr>
          </a:p>
        </p:txBody>
      </p:sp>
      <p:sp>
        <p:nvSpPr>
          <p:cNvPr id="20502" name="Line 92"/>
          <p:cNvSpPr>
            <a:spLocks noChangeShapeType="1"/>
          </p:cNvSpPr>
          <p:nvPr/>
        </p:nvSpPr>
        <p:spPr bwMode="auto">
          <a:xfrm>
            <a:off x="5410200" y="5010150"/>
            <a:ext cx="1905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20503" name="Line 93"/>
          <p:cNvSpPr>
            <a:spLocks noChangeShapeType="1"/>
          </p:cNvSpPr>
          <p:nvPr/>
        </p:nvSpPr>
        <p:spPr bwMode="auto">
          <a:xfrm>
            <a:off x="6172200" y="4857750"/>
            <a:ext cx="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20504" name="Line 94"/>
          <p:cNvSpPr>
            <a:spLocks noChangeShapeType="1"/>
          </p:cNvSpPr>
          <p:nvPr/>
        </p:nvSpPr>
        <p:spPr bwMode="auto">
          <a:xfrm>
            <a:off x="7315200" y="5010150"/>
            <a:ext cx="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20505" name="Line 95"/>
          <p:cNvSpPr>
            <a:spLocks noChangeShapeType="1"/>
          </p:cNvSpPr>
          <p:nvPr/>
        </p:nvSpPr>
        <p:spPr bwMode="auto">
          <a:xfrm>
            <a:off x="5410200" y="5010150"/>
            <a:ext cx="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grpSp>
        <p:nvGrpSpPr>
          <p:cNvPr id="18457" name="Group 124"/>
          <p:cNvGrpSpPr>
            <a:grpSpLocks/>
          </p:cNvGrpSpPr>
          <p:nvPr/>
        </p:nvGrpSpPr>
        <p:grpSpPr bwMode="auto">
          <a:xfrm>
            <a:off x="4859338" y="5619750"/>
            <a:ext cx="1055687" cy="682625"/>
            <a:chOff x="3061" y="3744"/>
            <a:chExt cx="665" cy="430"/>
          </a:xfrm>
        </p:grpSpPr>
        <p:sp>
          <p:nvSpPr>
            <p:cNvPr id="20513" name="Line 97"/>
            <p:cNvSpPr>
              <a:spLocks noChangeShapeType="1"/>
            </p:cNvSpPr>
            <p:nvPr/>
          </p:nvSpPr>
          <p:spPr bwMode="auto">
            <a:xfrm>
              <a:off x="3408" y="3744"/>
              <a:ext cx="0" cy="9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20514" name="Oval 98"/>
            <p:cNvSpPr>
              <a:spLocks noChangeArrowheads="1"/>
            </p:cNvSpPr>
            <p:nvPr/>
          </p:nvSpPr>
          <p:spPr bwMode="auto">
            <a:xfrm>
              <a:off x="3061" y="3838"/>
              <a:ext cx="665" cy="336"/>
            </a:xfrm>
            <a:prstGeom prst="ellipse">
              <a:avLst/>
            </a:prstGeom>
            <a:ln>
              <a:headEnd type="none" w="sm" len="sm"/>
              <a:tailEnd type="none" w="sm" len="sm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0515" name="Text Box 100"/>
            <p:cNvSpPr txBox="1">
              <a:spLocks noChangeArrowheads="1"/>
            </p:cNvSpPr>
            <p:nvPr/>
          </p:nvSpPr>
          <p:spPr bwMode="auto">
            <a:xfrm>
              <a:off x="3107" y="3884"/>
              <a:ext cx="5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pt-BR" sz="1800" smtClean="0"/>
                <a:t>abc.txt</a:t>
              </a:r>
              <a:endParaRPr lang="nl-NL" sz="2400" smtClean="0"/>
            </a:p>
          </p:txBody>
        </p:sp>
      </p:grpSp>
      <p:sp>
        <p:nvSpPr>
          <p:cNvPr id="20511" name="Rectangle 122"/>
          <p:cNvSpPr>
            <a:spLocks noChangeArrowheads="1"/>
          </p:cNvSpPr>
          <p:nvPr/>
        </p:nvSpPr>
        <p:spPr bwMode="auto">
          <a:xfrm>
            <a:off x="7596188" y="3567113"/>
            <a:ext cx="906462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nl-NL" sz="1800">
                <a:latin typeface="Times New Roman" charset="0"/>
                <a:ea typeface="ＭＳ Ｐゴシック" charset="0"/>
              </a:rPr>
              <a:t>proc</a:t>
            </a:r>
          </a:p>
        </p:txBody>
      </p:sp>
      <p:sp>
        <p:nvSpPr>
          <p:cNvPr id="20508" name="Line 129"/>
          <p:cNvSpPr>
            <a:spLocks noChangeShapeType="1"/>
          </p:cNvSpPr>
          <p:nvPr/>
        </p:nvSpPr>
        <p:spPr bwMode="auto">
          <a:xfrm>
            <a:off x="7354888" y="5626100"/>
            <a:ext cx="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20509" name="Oval 130"/>
          <p:cNvSpPr>
            <a:spLocks noChangeArrowheads="1"/>
          </p:cNvSpPr>
          <p:nvPr/>
        </p:nvSpPr>
        <p:spPr bwMode="auto">
          <a:xfrm>
            <a:off x="6804025" y="5775325"/>
            <a:ext cx="1055688" cy="533400"/>
          </a:xfrm>
          <a:prstGeom prst="ellipse">
            <a:avLst/>
          </a:prstGeom>
          <a:ln>
            <a:headEnd type="none" w="sm" len="sm"/>
            <a:tailEnd type="none" w="sm" len="sm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0510" name="Text Box 131"/>
          <p:cNvSpPr txBox="1">
            <a:spLocks noChangeArrowheads="1"/>
          </p:cNvSpPr>
          <p:nvPr/>
        </p:nvSpPr>
        <p:spPr bwMode="auto">
          <a:xfrm>
            <a:off x="6877050" y="5848350"/>
            <a:ext cx="86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pt-BR" sz="1800" smtClean="0"/>
              <a:t>hello.c</a:t>
            </a:r>
            <a:endParaRPr lang="nl-NL" sz="2400" smtClean="0"/>
          </a:p>
        </p:txBody>
      </p:sp>
      <p:sp>
        <p:nvSpPr>
          <p:cNvPr id="18462" name="Tekstvak 3"/>
          <p:cNvSpPr txBox="1">
            <a:spLocks noChangeArrowheads="1"/>
          </p:cNvSpPr>
          <p:nvPr/>
        </p:nvSpPr>
        <p:spPr bwMode="auto">
          <a:xfrm>
            <a:off x="1752600" y="5848350"/>
            <a:ext cx="3048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nl-NL" altLang="en-US" sz="2400">
                <a:latin typeface="Times New Roman" pitchFamily="18" charset="0"/>
              </a:rPr>
              <a:t>/</a:t>
            </a:r>
            <a:r>
              <a:rPr lang="nl-NL" altLang="en-US" sz="2400" b="1">
                <a:solidFill>
                  <a:srgbClr val="0070C0"/>
                </a:solidFill>
                <a:latin typeface="Times New Roman" pitchFamily="18" charset="0"/>
              </a:rPr>
              <a:t>home/joe/doc/abc.txt</a:t>
            </a:r>
            <a:endParaRPr lang="en-GB" altLang="en-US" sz="2400" b="1">
              <a:solidFill>
                <a:srgbClr val="0070C0"/>
              </a:solidFill>
              <a:latin typeface="Times New Roman" pitchFamily="18" charset="0"/>
            </a:endParaRPr>
          </a:p>
        </p:txBody>
      </p:sp>
      <p:grpSp>
        <p:nvGrpSpPr>
          <p:cNvPr id="4" name="Groep 3"/>
          <p:cNvGrpSpPr>
            <a:grpSpLocks/>
          </p:cNvGrpSpPr>
          <p:nvPr/>
        </p:nvGrpSpPr>
        <p:grpSpPr bwMode="auto">
          <a:xfrm>
            <a:off x="3019425" y="3937000"/>
            <a:ext cx="5030788" cy="1676400"/>
            <a:chOff x="3143680" y="3871913"/>
            <a:chExt cx="5030763" cy="1676400"/>
          </a:xfrm>
        </p:grpSpPr>
        <p:cxnSp>
          <p:nvCxnSpPr>
            <p:cNvPr id="3" name="Rechte verbindingslijn met pijl 2"/>
            <p:cNvCxnSpPr>
              <a:stCxn id="20501" idx="3"/>
            </p:cNvCxnSpPr>
            <p:nvPr/>
          </p:nvCxnSpPr>
          <p:spPr>
            <a:xfrm flipV="1">
              <a:off x="5991641" y="3943351"/>
              <a:ext cx="1009645" cy="145415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Rechte verbindingslijn met pijl 64"/>
            <p:cNvCxnSpPr/>
            <p:nvPr/>
          </p:nvCxnSpPr>
          <p:spPr>
            <a:xfrm>
              <a:off x="7242585" y="3871913"/>
              <a:ext cx="931858" cy="76200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8468" name="Tekstvak 3"/>
            <p:cNvSpPr txBox="1">
              <a:spLocks noChangeArrowheads="1"/>
            </p:cNvSpPr>
            <p:nvPr/>
          </p:nvSpPr>
          <p:spPr bwMode="auto">
            <a:xfrm>
              <a:off x="3143680" y="5086350"/>
              <a:ext cx="205739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nl-NL" altLang="en-US" sz="2400" b="1">
                  <a:solidFill>
                    <a:srgbClr val="C00000"/>
                  </a:solidFill>
                  <a:latin typeface="Times New Roman" pitchFamily="18" charset="0"/>
                </a:rPr>
                <a:t>../../mike</a:t>
              </a:r>
              <a:endParaRPr lang="en-GB" altLang="en-US" sz="2400" b="1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</p:grpSp>
      <p:cxnSp>
        <p:nvCxnSpPr>
          <p:cNvPr id="5" name="Rechte verbindingslijn met pijl 4"/>
          <p:cNvCxnSpPr/>
          <p:nvPr/>
        </p:nvCxnSpPr>
        <p:spPr>
          <a:xfrm>
            <a:off x="3779838" y="3028950"/>
            <a:ext cx="3001962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Rechte verbindingslijn met pijl 6"/>
          <p:cNvCxnSpPr>
            <a:endCxn id="20515" idx="0"/>
          </p:cNvCxnSpPr>
          <p:nvPr/>
        </p:nvCxnSpPr>
        <p:spPr>
          <a:xfrm flipH="1">
            <a:off x="5364163" y="3937000"/>
            <a:ext cx="1363662" cy="1905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2941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Frequently</a:t>
            </a:r>
            <a:r>
              <a:rPr lang="nl-NL" dirty="0" smtClean="0"/>
              <a:t> </a:t>
            </a:r>
            <a:r>
              <a:rPr lang="nl-NL" dirty="0" err="1" smtClean="0"/>
              <a:t>used</a:t>
            </a:r>
            <a:r>
              <a:rPr lang="nl-NL" dirty="0" smtClean="0"/>
              <a:t> Linux </a:t>
            </a:r>
            <a:r>
              <a:rPr lang="nl-NL" dirty="0" err="1" smtClean="0"/>
              <a:t>commands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tx2"/>
                </a:solidFill>
              </a:rPr>
              <a:t>cd</a:t>
            </a:r>
            <a:r>
              <a:rPr lang="nl-NL" dirty="0" smtClean="0"/>
              <a:t>			change directory</a:t>
            </a:r>
          </a:p>
          <a:p>
            <a:r>
              <a:rPr lang="nl-NL" dirty="0" err="1">
                <a:solidFill>
                  <a:schemeClr val="tx2"/>
                </a:solidFill>
              </a:rPr>
              <a:t>l</a:t>
            </a:r>
            <a:r>
              <a:rPr lang="nl-NL" dirty="0" err="1" smtClean="0">
                <a:solidFill>
                  <a:schemeClr val="tx2"/>
                </a:solidFill>
              </a:rPr>
              <a:t>s</a:t>
            </a:r>
            <a:r>
              <a:rPr lang="nl-NL" dirty="0" smtClean="0"/>
              <a:t>			list files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subdirectories</a:t>
            </a:r>
            <a:endParaRPr lang="nl-NL" dirty="0" smtClean="0"/>
          </a:p>
          <a:p>
            <a:r>
              <a:rPr lang="nl-NL" dirty="0" err="1">
                <a:solidFill>
                  <a:schemeClr val="tx2"/>
                </a:solidFill>
              </a:rPr>
              <a:t>c</a:t>
            </a:r>
            <a:r>
              <a:rPr lang="nl-NL" dirty="0" err="1" smtClean="0">
                <a:solidFill>
                  <a:schemeClr val="tx2"/>
                </a:solidFill>
              </a:rPr>
              <a:t>at</a:t>
            </a:r>
            <a:r>
              <a:rPr lang="nl-NL" dirty="0" smtClean="0">
                <a:solidFill>
                  <a:schemeClr val="tx2"/>
                </a:solidFill>
              </a:rPr>
              <a:t>	</a:t>
            </a:r>
            <a:r>
              <a:rPr lang="nl-NL" dirty="0" smtClean="0"/>
              <a:t>		print file content</a:t>
            </a:r>
          </a:p>
          <a:p>
            <a:endParaRPr lang="nl-NL" dirty="0" smtClean="0"/>
          </a:p>
          <a:p>
            <a:r>
              <a:rPr lang="nl-NL" dirty="0" err="1" smtClean="0">
                <a:solidFill>
                  <a:schemeClr val="tx2"/>
                </a:solidFill>
              </a:rPr>
              <a:t>gedit</a:t>
            </a:r>
            <a:r>
              <a:rPr lang="nl-NL" dirty="0" smtClean="0"/>
              <a:t>		start tekst editor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11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1755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Core</a:t>
            </a:r>
            <a:r>
              <a:rPr lang="nl-NL" dirty="0" smtClean="0"/>
              <a:t> </a:t>
            </a:r>
            <a:r>
              <a:rPr lang="nl-NL" dirty="0" err="1" smtClean="0"/>
              <a:t>concepts</a:t>
            </a:r>
            <a:endParaRPr lang="en-GB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6403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Core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Code packaging &amp; building</a:t>
            </a:r>
          </a:p>
          <a:p>
            <a:pPr lvl="1"/>
            <a:r>
              <a:rPr lang="en-US" dirty="0"/>
              <a:t>Repositories</a:t>
            </a:r>
          </a:p>
          <a:p>
            <a:pPr lvl="1"/>
            <a:r>
              <a:rPr lang="en-US" dirty="0"/>
              <a:t>Packages</a:t>
            </a:r>
          </a:p>
          <a:p>
            <a:pPr lvl="1"/>
            <a:r>
              <a:rPr lang="en-US" dirty="0"/>
              <a:t>Workspace</a:t>
            </a:r>
          </a:p>
          <a:p>
            <a:pPr lvl="1"/>
            <a:r>
              <a:rPr lang="en-US" dirty="0"/>
              <a:t>Catkin</a:t>
            </a:r>
          </a:p>
          <a:p>
            <a:r>
              <a:rPr lang="en-US" dirty="0" smtClean="0"/>
              <a:t>Computation Graph</a:t>
            </a:r>
          </a:p>
          <a:p>
            <a:pPr lvl="1"/>
            <a:r>
              <a:rPr lang="en-US" dirty="0" smtClean="0"/>
              <a:t>Nodes</a:t>
            </a:r>
          </a:p>
          <a:p>
            <a:pPr lvl="1"/>
            <a:r>
              <a:rPr lang="en-US" dirty="0" smtClean="0"/>
              <a:t>Topics</a:t>
            </a:r>
            <a:endParaRPr lang="en-US" dirty="0"/>
          </a:p>
          <a:p>
            <a:pPr lvl="1"/>
            <a:r>
              <a:rPr lang="en-US" dirty="0" smtClean="0"/>
              <a:t>Messages</a:t>
            </a:r>
            <a:r>
              <a:rPr lang="en-US" dirty="0"/>
              <a:t>, </a:t>
            </a:r>
            <a:r>
              <a:rPr lang="en-US" dirty="0" smtClean="0"/>
              <a:t>Services</a:t>
            </a:r>
          </a:p>
          <a:p>
            <a:pPr lvl="1"/>
            <a:r>
              <a:rPr lang="en-US" dirty="0" smtClean="0"/>
              <a:t>ROS Master, Parameters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hthoek 3"/>
          <p:cNvSpPr/>
          <p:nvPr/>
        </p:nvSpPr>
        <p:spPr>
          <a:xfrm>
            <a:off x="2889682" y="1124744"/>
            <a:ext cx="3394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wiki.ros.org/ROS/Concepts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59306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Code </a:t>
            </a:r>
            <a:r>
              <a:rPr lang="nl-NL" dirty="0" err="1" smtClean="0"/>
              <a:t>packaging</a:t>
            </a:r>
            <a:r>
              <a:rPr lang="nl-NL" dirty="0" smtClean="0"/>
              <a:t> </a:t>
            </a:r>
            <a:r>
              <a:rPr lang="nl-NL" dirty="0"/>
              <a:t>&amp; building</a:t>
            </a:r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303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Repositories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2000+ packages</a:t>
            </a:r>
            <a:endParaRPr lang="en-GB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03" y="4459651"/>
            <a:ext cx="2504389" cy="1826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351" y="4459650"/>
            <a:ext cx="2504389" cy="1826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099" y="4459651"/>
            <a:ext cx="2504389" cy="1826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219" y="2225440"/>
            <a:ext cx="3185933" cy="699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Rechte verbindingslijn met pijl 13"/>
          <p:cNvCxnSpPr/>
          <p:nvPr/>
        </p:nvCxnSpPr>
        <p:spPr>
          <a:xfrm flipH="1">
            <a:off x="1907706" y="3284984"/>
            <a:ext cx="1440158" cy="13270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Rechte verbindingslijn met pijl 16"/>
          <p:cNvCxnSpPr>
            <a:endCxn id="8" idx="0"/>
          </p:cNvCxnSpPr>
          <p:nvPr/>
        </p:nvCxnSpPr>
        <p:spPr>
          <a:xfrm>
            <a:off x="4404546" y="3284984"/>
            <a:ext cx="0" cy="11746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Rechte verbindingslijn met pijl 21"/>
          <p:cNvCxnSpPr/>
          <p:nvPr/>
        </p:nvCxnSpPr>
        <p:spPr>
          <a:xfrm>
            <a:off x="5807401" y="3284984"/>
            <a:ext cx="1516794" cy="13270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kstvak 15"/>
          <p:cNvSpPr txBox="1"/>
          <p:nvPr/>
        </p:nvSpPr>
        <p:spPr>
          <a:xfrm>
            <a:off x="3700268" y="6165304"/>
            <a:ext cx="1408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200" b="1" dirty="0" err="1" smtClean="0"/>
              <a:t>GitHub</a:t>
            </a:r>
            <a:endParaRPr lang="en-GB" b="1" dirty="0"/>
          </a:p>
        </p:txBody>
      </p:sp>
      <p:sp>
        <p:nvSpPr>
          <p:cNvPr id="3" name="Rechthoek 2"/>
          <p:cNvSpPr/>
          <p:nvPr/>
        </p:nvSpPr>
        <p:spPr>
          <a:xfrm>
            <a:off x="2411760" y="2780928"/>
            <a:ext cx="40861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hlinkClick r:id="rId4"/>
              </a:rPr>
              <a:t>http://</a:t>
            </a:r>
            <a:r>
              <a:rPr lang="en-GB" sz="2000" dirty="0" smtClean="0">
                <a:hlinkClick r:id="rId4"/>
              </a:rPr>
              <a:t>www.ros.org/browse/list.php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9897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Stacks of Packages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Package</a:t>
            </a:r>
          </a:p>
          <a:p>
            <a:pPr lvl="1"/>
            <a:r>
              <a:rPr lang="en-GB" dirty="0"/>
              <a:t>Unit for organizing software in ROS</a:t>
            </a:r>
          </a:p>
          <a:p>
            <a:pPr lvl="1"/>
            <a:r>
              <a:rPr lang="nl-NL" dirty="0" smtClean="0"/>
              <a:t>a </a:t>
            </a:r>
            <a:r>
              <a:rPr lang="nl-NL" dirty="0" err="1"/>
              <a:t>collection</a:t>
            </a:r>
            <a:r>
              <a:rPr lang="nl-NL" dirty="0"/>
              <a:t> </a:t>
            </a:r>
            <a:r>
              <a:rPr lang="nl-NL" dirty="0" smtClean="0"/>
              <a:t>of </a:t>
            </a:r>
            <a:r>
              <a:rPr lang="nl-NL" dirty="0" err="1" smtClean="0"/>
              <a:t>nodes</a:t>
            </a:r>
            <a:r>
              <a:rPr lang="nl-NL" dirty="0" smtClean="0"/>
              <a:t>, </a:t>
            </a:r>
            <a:r>
              <a:rPr lang="nl-NL" dirty="0" err="1" smtClean="0"/>
              <a:t>launch</a:t>
            </a:r>
            <a:r>
              <a:rPr lang="nl-NL" dirty="0" smtClean="0"/>
              <a:t> files, </a:t>
            </a:r>
            <a:r>
              <a:rPr lang="nl-NL" dirty="0" err="1" smtClean="0"/>
              <a:t>models</a:t>
            </a:r>
            <a:r>
              <a:rPr lang="nl-NL" dirty="0" smtClean="0"/>
              <a:t>, etc.</a:t>
            </a:r>
            <a:endParaRPr lang="nl-NL" dirty="0"/>
          </a:p>
          <a:p>
            <a:endParaRPr lang="nl-NL" dirty="0" smtClean="0"/>
          </a:p>
          <a:p>
            <a:r>
              <a:rPr lang="nl-NL" dirty="0" smtClean="0"/>
              <a:t>Stack (Metapackage)</a:t>
            </a:r>
            <a:endParaRPr lang="nl-NL" dirty="0"/>
          </a:p>
          <a:p>
            <a:pPr lvl="1"/>
            <a:r>
              <a:rPr lang="nl-NL" dirty="0"/>
              <a:t>a </a:t>
            </a:r>
            <a:r>
              <a:rPr lang="nl-NL" dirty="0" err="1"/>
              <a:t>collection</a:t>
            </a:r>
            <a:r>
              <a:rPr lang="nl-NL" dirty="0"/>
              <a:t> of packages.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374" y="3789040"/>
            <a:ext cx="4110105" cy="2996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681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Installing</a:t>
            </a:r>
            <a:r>
              <a:rPr lang="nl-NL" dirty="0" smtClean="0"/>
              <a:t> a package/stack</a:t>
            </a:r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17</a:t>
            </a:fld>
            <a:endParaRPr lang="nl-NL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058" y="1340768"/>
            <a:ext cx="2957976" cy="2156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8" name="Picture 2" descr="http://www.mini-laptops-and-notebooks.com/images/Apple_MacBoo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058" y="4509120"/>
            <a:ext cx="3071518" cy="1828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PIJL-OMLAAG 14"/>
          <p:cNvSpPr/>
          <p:nvPr/>
        </p:nvSpPr>
        <p:spPr>
          <a:xfrm>
            <a:off x="3995936" y="3497626"/>
            <a:ext cx="576064" cy="9549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85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Installing</a:t>
            </a:r>
            <a:r>
              <a:rPr lang="nl-NL" dirty="0" smtClean="0"/>
              <a:t> packages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 err="1" smtClean="0"/>
              <a:t>Included</a:t>
            </a:r>
            <a:r>
              <a:rPr lang="nl-NL" dirty="0" smtClean="0"/>
              <a:t> in Distribution (no download </a:t>
            </a:r>
            <a:r>
              <a:rPr lang="nl-NL" dirty="0" err="1" smtClean="0"/>
              <a:t>necessary</a:t>
            </a:r>
            <a:r>
              <a:rPr lang="nl-NL" dirty="0" smtClean="0"/>
              <a:t>)</a:t>
            </a:r>
          </a:p>
          <a:p>
            <a:pPr lvl="1"/>
            <a:r>
              <a:rPr lang="nl-NL" dirty="0" err="1" smtClean="0"/>
              <a:t>Installed</a:t>
            </a:r>
            <a:r>
              <a:rPr lang="nl-NL" dirty="0" smtClean="0"/>
              <a:t> in </a:t>
            </a:r>
            <a:r>
              <a:rPr lang="nl-NL" dirty="0" smtClean="0">
                <a:solidFill>
                  <a:srgbClr val="0070C0"/>
                </a:solidFill>
              </a:rPr>
              <a:t>/</a:t>
            </a:r>
            <a:r>
              <a:rPr lang="nl-NL" dirty="0" err="1" smtClean="0">
                <a:solidFill>
                  <a:srgbClr val="0070C0"/>
                </a:solidFill>
              </a:rPr>
              <a:t>opt</a:t>
            </a:r>
            <a:r>
              <a:rPr lang="nl-NL" dirty="0" smtClean="0">
                <a:solidFill>
                  <a:srgbClr val="0070C0"/>
                </a:solidFill>
              </a:rPr>
              <a:t>/ros/</a:t>
            </a:r>
            <a:r>
              <a:rPr lang="nl-NL" i="1" dirty="0" smtClean="0">
                <a:solidFill>
                  <a:srgbClr val="0070C0"/>
                </a:solidFill>
              </a:rPr>
              <a:t>&lt;</a:t>
            </a:r>
            <a:r>
              <a:rPr lang="nl-NL" i="1" dirty="0" err="1" smtClean="0">
                <a:solidFill>
                  <a:srgbClr val="0070C0"/>
                </a:solidFill>
              </a:rPr>
              <a:t>distribution</a:t>
            </a:r>
            <a:r>
              <a:rPr lang="nl-NL" i="1" dirty="0" smtClean="0">
                <a:solidFill>
                  <a:srgbClr val="0070C0"/>
                </a:solidFill>
              </a:rPr>
              <a:t>&gt;</a:t>
            </a:r>
            <a:r>
              <a:rPr lang="nl-NL" dirty="0" smtClean="0">
                <a:solidFill>
                  <a:srgbClr val="0070C0"/>
                </a:solidFill>
              </a:rPr>
              <a:t>/…</a:t>
            </a:r>
          </a:p>
          <a:p>
            <a:pPr marL="457200" lvl="1" indent="0">
              <a:buNone/>
            </a:pPr>
            <a:endParaRPr lang="nl-NL" dirty="0"/>
          </a:p>
          <a:p>
            <a:r>
              <a:rPr lang="nl-NL" dirty="0" err="1" smtClean="0"/>
              <a:t>Binary</a:t>
            </a:r>
            <a:r>
              <a:rPr lang="nl-NL" dirty="0" smtClean="0"/>
              <a:t> downloads (</a:t>
            </a:r>
            <a:r>
              <a:rPr lang="nl-NL" dirty="0" err="1" smtClean="0"/>
              <a:t>debian</a:t>
            </a:r>
            <a:r>
              <a:rPr lang="nl-NL" dirty="0" smtClean="0"/>
              <a:t> packages)</a:t>
            </a:r>
          </a:p>
          <a:p>
            <a:pPr lvl="1"/>
            <a:r>
              <a:rPr lang="nl-NL" dirty="0" err="1">
                <a:solidFill>
                  <a:schemeClr val="accent1"/>
                </a:solidFill>
              </a:rPr>
              <a:t>s</a:t>
            </a:r>
            <a:r>
              <a:rPr lang="nl-NL" dirty="0" err="1" smtClean="0">
                <a:solidFill>
                  <a:schemeClr val="accent1"/>
                </a:solidFill>
              </a:rPr>
              <a:t>udo</a:t>
            </a:r>
            <a:r>
              <a:rPr lang="nl-NL" dirty="0" smtClean="0">
                <a:solidFill>
                  <a:schemeClr val="accent1"/>
                </a:solidFill>
              </a:rPr>
              <a:t> </a:t>
            </a:r>
            <a:r>
              <a:rPr lang="nl-NL" dirty="0" err="1" smtClean="0">
                <a:solidFill>
                  <a:schemeClr val="accent1"/>
                </a:solidFill>
              </a:rPr>
              <a:t>apt</a:t>
            </a:r>
            <a:r>
              <a:rPr lang="nl-NL" dirty="0" smtClean="0">
                <a:solidFill>
                  <a:schemeClr val="accent1"/>
                </a:solidFill>
              </a:rPr>
              <a:t>-get </a:t>
            </a:r>
            <a:r>
              <a:rPr lang="nl-NL" dirty="0" err="1" smtClean="0">
                <a:solidFill>
                  <a:schemeClr val="accent1"/>
                </a:solidFill>
              </a:rPr>
              <a:t>install</a:t>
            </a:r>
            <a:r>
              <a:rPr lang="nl-NL" dirty="0" smtClean="0">
                <a:solidFill>
                  <a:schemeClr val="accent1"/>
                </a:solidFill>
              </a:rPr>
              <a:t> </a:t>
            </a:r>
            <a:r>
              <a:rPr lang="nl-NL" i="1" dirty="0" smtClean="0">
                <a:solidFill>
                  <a:schemeClr val="accent1"/>
                </a:solidFill>
              </a:rPr>
              <a:t>ros-indigo-package-name</a:t>
            </a:r>
          </a:p>
          <a:p>
            <a:pPr lvl="1"/>
            <a:r>
              <a:rPr lang="nl-NL" dirty="0" err="1" smtClean="0"/>
              <a:t>Added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/</a:t>
            </a:r>
            <a:r>
              <a:rPr lang="nl-NL" dirty="0" err="1" smtClean="0"/>
              <a:t>opt</a:t>
            </a:r>
            <a:r>
              <a:rPr lang="nl-NL" dirty="0" smtClean="0"/>
              <a:t>/ros</a:t>
            </a:r>
            <a:r>
              <a:rPr lang="nl-NL" dirty="0"/>
              <a:t>/&lt;</a:t>
            </a:r>
            <a:r>
              <a:rPr lang="nl-NL" dirty="0" err="1" smtClean="0"/>
              <a:t>distribution</a:t>
            </a:r>
            <a:r>
              <a:rPr lang="nl-NL" dirty="0" smtClean="0"/>
              <a:t>&gt;/…</a:t>
            </a:r>
          </a:p>
          <a:p>
            <a:pPr marL="457200" lvl="1" indent="0">
              <a:buNone/>
            </a:pPr>
            <a:endParaRPr lang="nl-NL" dirty="0" smtClean="0"/>
          </a:p>
          <a:p>
            <a:r>
              <a:rPr lang="nl-NL" dirty="0" smtClean="0"/>
              <a:t>Source downloads</a:t>
            </a:r>
          </a:p>
          <a:p>
            <a:pPr lvl="1"/>
            <a:r>
              <a:rPr lang="nl-NL" dirty="0" err="1" smtClean="0"/>
              <a:t>Usually</a:t>
            </a:r>
            <a:r>
              <a:rPr lang="nl-NL" dirty="0" smtClean="0"/>
              <a:t> </a:t>
            </a:r>
            <a:r>
              <a:rPr lang="nl-NL" dirty="0" err="1" smtClean="0"/>
              <a:t>provided</a:t>
            </a:r>
            <a:r>
              <a:rPr lang="nl-NL" dirty="0" smtClean="0"/>
              <a:t> on </a:t>
            </a:r>
            <a:r>
              <a:rPr lang="nl-NL" i="1" dirty="0" smtClean="0"/>
              <a:t>github.com</a:t>
            </a:r>
          </a:p>
          <a:p>
            <a:pPr lvl="1"/>
            <a:r>
              <a:rPr lang="nl-NL" dirty="0" err="1" smtClean="0"/>
              <a:t>Downloaded</a:t>
            </a:r>
            <a:r>
              <a:rPr lang="nl-NL" dirty="0" smtClean="0"/>
              <a:t> in </a:t>
            </a:r>
            <a:r>
              <a:rPr lang="nl-NL" dirty="0" err="1" smtClean="0"/>
              <a:t>your</a:t>
            </a:r>
            <a:r>
              <a:rPr lang="nl-NL" dirty="0" smtClean="0"/>
              <a:t> </a:t>
            </a:r>
            <a:r>
              <a:rPr lang="nl-NL" dirty="0" err="1" smtClean="0">
                <a:solidFill>
                  <a:srgbClr val="0070C0"/>
                </a:solidFill>
              </a:rPr>
              <a:t>workspace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build</a:t>
            </a:r>
            <a:r>
              <a:rPr lang="nl-NL" dirty="0" smtClean="0"/>
              <a:t> </a:t>
            </a:r>
            <a:r>
              <a:rPr lang="nl-NL" dirty="0" err="1" smtClean="0"/>
              <a:t>there</a:t>
            </a:r>
            <a:endParaRPr lang="nl-NL" dirty="0" smtClean="0"/>
          </a:p>
          <a:p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18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273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Workspace</a:t>
            </a:r>
            <a:endParaRPr lang="en-GB" dirty="0"/>
          </a:p>
        </p:txBody>
      </p:sp>
      <p:sp>
        <p:nvSpPr>
          <p:cNvPr id="6" name="Tekstvak 5"/>
          <p:cNvSpPr txBox="1"/>
          <p:nvPr/>
        </p:nvSpPr>
        <p:spPr>
          <a:xfrm>
            <a:off x="1619672" y="1268760"/>
            <a:ext cx="6048672" cy="5262979"/>
          </a:xfrm>
          <a:prstGeom prst="rect">
            <a:avLst/>
          </a:prstGeom>
          <a:solidFill>
            <a:schemeClr val="bg2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>
            <a:defPPr>
              <a:defRPr lang="nl-NL"/>
            </a:defPPr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GB" sz="2400" dirty="0" err="1" smtClean="0"/>
              <a:t>catkin_ws</a:t>
            </a:r>
            <a:r>
              <a:rPr lang="en-GB" sz="2400" dirty="0" smtClean="0"/>
              <a:t>/</a:t>
            </a:r>
          </a:p>
          <a:p>
            <a:r>
              <a:rPr lang="en-GB" sz="2400" dirty="0" smtClean="0"/>
              <a:t>	</a:t>
            </a:r>
            <a:r>
              <a:rPr lang="en-GB" sz="2400" dirty="0" err="1" smtClean="0"/>
              <a:t>src</a:t>
            </a:r>
            <a:r>
              <a:rPr lang="en-GB" sz="2400" dirty="0" smtClean="0"/>
              <a:t>/ </a:t>
            </a:r>
          </a:p>
          <a:p>
            <a:r>
              <a:rPr lang="en-GB" sz="2400" dirty="0" smtClean="0"/>
              <a:t>    </a:t>
            </a:r>
            <a:r>
              <a:rPr lang="en-GB" sz="2400" dirty="0"/>
              <a:t>		</a:t>
            </a:r>
            <a:r>
              <a:rPr lang="en-GB" sz="2400" dirty="0" smtClean="0"/>
              <a:t>CMakeLists.txt</a:t>
            </a:r>
          </a:p>
          <a:p>
            <a:r>
              <a:rPr lang="nl-NL" sz="2400" dirty="0"/>
              <a:t>	</a:t>
            </a:r>
            <a:r>
              <a:rPr lang="nl-NL" sz="2400" dirty="0" smtClean="0"/>
              <a:t>	…</a:t>
            </a:r>
            <a:endParaRPr lang="en-GB" sz="2400" dirty="0" smtClean="0"/>
          </a:p>
          <a:p>
            <a:r>
              <a:rPr lang="en-GB" sz="2400" dirty="0"/>
              <a:t>	</a:t>
            </a:r>
            <a:r>
              <a:rPr lang="en-GB" sz="2400" dirty="0" smtClean="0"/>
              <a:t>	</a:t>
            </a:r>
            <a:r>
              <a:rPr lang="en-GB" sz="2400" dirty="0" err="1" smtClean="0"/>
              <a:t>my_package</a:t>
            </a:r>
            <a:r>
              <a:rPr lang="en-GB" sz="2400" dirty="0"/>
              <a:t>/</a:t>
            </a:r>
          </a:p>
          <a:p>
            <a:r>
              <a:rPr lang="en-GB" sz="2400" dirty="0"/>
              <a:t>      			</a:t>
            </a:r>
            <a:r>
              <a:rPr lang="en-GB" sz="2400" dirty="0" smtClean="0"/>
              <a:t>package.xml      </a:t>
            </a:r>
            <a:r>
              <a:rPr lang="en-GB" sz="2400" dirty="0"/>
              <a:t>		</a:t>
            </a:r>
            <a:r>
              <a:rPr lang="en-GB" sz="2400" dirty="0" smtClean="0"/>
              <a:t>    		CMakeLists.txt</a:t>
            </a:r>
            <a:endParaRPr lang="en-GB" sz="2400" dirty="0"/>
          </a:p>
          <a:p>
            <a:r>
              <a:rPr lang="nl-NL" sz="2400" dirty="0"/>
              <a:t>		</a:t>
            </a:r>
            <a:r>
              <a:rPr lang="nl-NL" sz="2400" dirty="0" smtClean="0"/>
              <a:t>	</a:t>
            </a:r>
            <a:r>
              <a:rPr lang="nl-NL" sz="2400" dirty="0" err="1" smtClean="0"/>
              <a:t>src</a:t>
            </a:r>
            <a:r>
              <a:rPr lang="nl-NL" sz="2400" dirty="0"/>
              <a:t>/		</a:t>
            </a:r>
          </a:p>
          <a:p>
            <a:r>
              <a:rPr lang="nl-NL" sz="2400" dirty="0"/>
              <a:t>			</a:t>
            </a:r>
            <a:r>
              <a:rPr lang="nl-NL" sz="2400" dirty="0" err="1"/>
              <a:t>launch</a:t>
            </a:r>
            <a:r>
              <a:rPr lang="nl-NL" sz="2400" dirty="0"/>
              <a:t>/</a:t>
            </a:r>
          </a:p>
          <a:p>
            <a:r>
              <a:rPr lang="nl-NL" sz="2400" dirty="0"/>
              <a:t>			…</a:t>
            </a:r>
          </a:p>
          <a:p>
            <a:r>
              <a:rPr lang="nl-NL" sz="2400" dirty="0"/>
              <a:t>		</a:t>
            </a:r>
            <a:r>
              <a:rPr lang="nl-NL" sz="2400" dirty="0" smtClean="0"/>
              <a:t>…</a:t>
            </a:r>
            <a:endParaRPr lang="nl-NL" sz="2400" dirty="0"/>
          </a:p>
          <a:p>
            <a:r>
              <a:rPr lang="nl-NL" sz="2400" dirty="0"/>
              <a:t>	</a:t>
            </a:r>
            <a:r>
              <a:rPr lang="nl-NL" sz="2400" dirty="0" err="1"/>
              <a:t>build</a:t>
            </a:r>
            <a:r>
              <a:rPr lang="nl-NL" sz="2400" dirty="0"/>
              <a:t>/</a:t>
            </a:r>
          </a:p>
          <a:p>
            <a:r>
              <a:rPr lang="nl-NL" sz="2400" dirty="0"/>
              <a:t>	</a:t>
            </a:r>
            <a:r>
              <a:rPr lang="nl-NL" sz="2400" dirty="0" err="1"/>
              <a:t>devel</a:t>
            </a:r>
            <a:r>
              <a:rPr lang="nl-NL" sz="2400" dirty="0"/>
              <a:t>/</a:t>
            </a:r>
          </a:p>
          <a:p>
            <a:r>
              <a:rPr lang="nl-NL" sz="2400" dirty="0"/>
              <a:t>	</a:t>
            </a:r>
            <a:r>
              <a:rPr lang="nl-NL" sz="2400" dirty="0" err="1"/>
              <a:t>install</a:t>
            </a:r>
            <a:r>
              <a:rPr lang="nl-NL" sz="2400" dirty="0" smtClean="0"/>
              <a:t>/</a:t>
            </a:r>
            <a:r>
              <a:rPr lang="en-GB" sz="2400" dirty="0"/>
              <a:t>	</a:t>
            </a:r>
          </a:p>
        </p:txBody>
      </p:sp>
      <p:sp>
        <p:nvSpPr>
          <p:cNvPr id="3" name="Rechthoek 2"/>
          <p:cNvSpPr/>
          <p:nvPr/>
        </p:nvSpPr>
        <p:spPr>
          <a:xfrm>
            <a:off x="3491880" y="2780928"/>
            <a:ext cx="3312368" cy="2232248"/>
          </a:xfrm>
          <a:prstGeom prst="rect">
            <a:avLst/>
          </a:prstGeom>
          <a:solidFill>
            <a:schemeClr val="accent2">
              <a:lumMod val="60000"/>
              <a:lumOff val="40000"/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47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Today’s</a:t>
            </a:r>
            <a:r>
              <a:rPr lang="nl-NL" dirty="0" smtClean="0"/>
              <a:t> Goals</a:t>
            </a:r>
            <a:endParaRPr lang="en-GB" dirty="0"/>
          </a:p>
        </p:txBody>
      </p:sp>
      <p:sp>
        <p:nvSpPr>
          <p:cNvPr id="8" name="Tijdelijke aanduiding voor inhoud 7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r>
              <a:rPr lang="nl-NL" dirty="0" err="1" smtClean="0"/>
              <a:t>Learn</a:t>
            </a:r>
            <a:r>
              <a:rPr lang="nl-NL" dirty="0" smtClean="0"/>
              <a:t> </a:t>
            </a:r>
            <a:r>
              <a:rPr lang="nl-NL" dirty="0" err="1" smtClean="0"/>
              <a:t>what</a:t>
            </a:r>
            <a:r>
              <a:rPr lang="nl-NL" dirty="0" smtClean="0"/>
              <a:t> ROS is </a:t>
            </a:r>
            <a:r>
              <a:rPr lang="nl-NL" dirty="0" err="1" smtClean="0"/>
              <a:t>about</a:t>
            </a:r>
            <a:endParaRPr lang="en-GB" dirty="0" smtClean="0"/>
          </a:p>
          <a:p>
            <a:r>
              <a:rPr lang="en-GB" dirty="0" smtClean="0"/>
              <a:t>Learn ROS core concepts</a:t>
            </a:r>
            <a:endParaRPr lang="en-GB" dirty="0"/>
          </a:p>
          <a:p>
            <a:r>
              <a:rPr lang="en-GB" dirty="0" smtClean="0"/>
              <a:t>Practice with ROS commands on Ubuntu</a:t>
            </a:r>
            <a:endParaRPr lang="en-GB" dirty="0"/>
          </a:p>
          <a:p>
            <a:r>
              <a:rPr lang="nl-NL" dirty="0" err="1" smtClean="0"/>
              <a:t>Learn</a:t>
            </a:r>
            <a:r>
              <a:rPr lang="nl-NL" dirty="0" smtClean="0"/>
              <a:t> </a:t>
            </a:r>
            <a:r>
              <a:rPr lang="nl-NL" dirty="0" err="1" smtClean="0"/>
              <a:t>how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launch</a:t>
            </a:r>
            <a:r>
              <a:rPr lang="nl-NL" dirty="0" smtClean="0"/>
              <a:t> </a:t>
            </a:r>
            <a:r>
              <a:rPr lang="nl-NL" dirty="0" err="1" smtClean="0"/>
              <a:t>an</a:t>
            </a:r>
            <a:r>
              <a:rPr lang="nl-NL" dirty="0" smtClean="0"/>
              <a:t> </a:t>
            </a:r>
            <a:r>
              <a:rPr lang="nl-NL" dirty="0" err="1" smtClean="0"/>
              <a:t>application</a:t>
            </a:r>
            <a:endParaRPr lang="nl-NL" dirty="0" smtClean="0"/>
          </a:p>
          <a:p>
            <a:r>
              <a:rPr lang="nl-NL" dirty="0" err="1" smtClean="0"/>
              <a:t>Learn</a:t>
            </a:r>
            <a:r>
              <a:rPr lang="nl-NL" dirty="0" smtClean="0"/>
              <a:t> </a:t>
            </a:r>
            <a:r>
              <a:rPr lang="nl-NL" dirty="0" err="1" smtClean="0"/>
              <a:t>how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inspect</a:t>
            </a:r>
            <a:r>
              <a:rPr lang="nl-NL" dirty="0" smtClean="0"/>
              <a:t> a running </a:t>
            </a:r>
            <a:r>
              <a:rPr lang="nl-NL" dirty="0" err="1" smtClean="0"/>
              <a:t>application</a:t>
            </a:r>
            <a:endParaRPr lang="nl-NL" dirty="0" smtClean="0"/>
          </a:p>
          <a:p>
            <a:r>
              <a:rPr lang="nl-NL" dirty="0"/>
              <a:t>D</a:t>
            </a:r>
            <a:r>
              <a:rPr lang="nl-NL" dirty="0" smtClean="0"/>
              <a:t>rive a mobile robot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use</a:t>
            </a:r>
            <a:r>
              <a:rPr lang="nl-NL" dirty="0" smtClean="0"/>
              <a:t> </a:t>
            </a:r>
            <a:r>
              <a:rPr lang="nl-NL" dirty="0" err="1" smtClean="0"/>
              <a:t>its</a:t>
            </a:r>
            <a:r>
              <a:rPr lang="nl-NL" dirty="0" smtClean="0"/>
              <a:t> camera</a:t>
            </a:r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42619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Package</a:t>
            </a:r>
            <a:endParaRPr lang="nl-NL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Package.xml</a:t>
            </a:r>
          </a:p>
          <a:p>
            <a:pPr lvl="1"/>
            <a:r>
              <a:rPr lang="en-GB" dirty="0" smtClean="0"/>
              <a:t>Manifest: metadata </a:t>
            </a:r>
            <a:r>
              <a:rPr lang="en-GB" dirty="0"/>
              <a:t>about the </a:t>
            </a:r>
            <a:r>
              <a:rPr lang="en-GB" dirty="0" smtClean="0"/>
              <a:t>package (e.g. dependencies).</a:t>
            </a:r>
          </a:p>
          <a:p>
            <a:pPr lvl="1"/>
            <a:endParaRPr lang="en-GB" dirty="0" smtClean="0"/>
          </a:p>
          <a:p>
            <a:r>
              <a:rPr lang="nl-NL" dirty="0" smtClean="0"/>
              <a:t>CMakeLists.txt</a:t>
            </a:r>
          </a:p>
          <a:p>
            <a:pPr lvl="1"/>
            <a:r>
              <a:rPr lang="nl-NL" dirty="0" smtClean="0"/>
              <a:t>Package </a:t>
            </a:r>
            <a:r>
              <a:rPr lang="nl-NL" dirty="0" err="1"/>
              <a:t>b</a:t>
            </a:r>
            <a:r>
              <a:rPr lang="nl-NL" dirty="0" err="1" smtClean="0"/>
              <a:t>uild</a:t>
            </a:r>
            <a:r>
              <a:rPr lang="nl-NL" dirty="0" smtClean="0"/>
              <a:t> information</a:t>
            </a:r>
          </a:p>
          <a:p>
            <a:pPr lvl="1"/>
            <a:endParaRPr lang="nl-NL" dirty="0"/>
          </a:p>
          <a:p>
            <a:r>
              <a:rPr lang="nl-NL" dirty="0" err="1" smtClean="0"/>
              <a:t>src</a:t>
            </a:r>
            <a:r>
              <a:rPr lang="nl-NL" dirty="0" smtClean="0"/>
              <a:t>, scripts, </a:t>
            </a:r>
            <a:r>
              <a:rPr lang="nl-NL" dirty="0" err="1" smtClean="0"/>
              <a:t>launch</a:t>
            </a:r>
            <a:r>
              <a:rPr lang="nl-NL" dirty="0" smtClean="0"/>
              <a:t>, </a:t>
            </a:r>
            <a:r>
              <a:rPr lang="nl-NL" dirty="0" err="1" smtClean="0"/>
              <a:t>msg</a:t>
            </a:r>
            <a:r>
              <a:rPr lang="nl-NL" dirty="0" smtClean="0"/>
              <a:t>, </a:t>
            </a:r>
            <a:r>
              <a:rPr lang="nl-NL" dirty="0" err="1" smtClean="0"/>
              <a:t>srv</a:t>
            </a:r>
            <a:r>
              <a:rPr lang="nl-NL" dirty="0" smtClean="0"/>
              <a:t>, </a:t>
            </a:r>
            <a:r>
              <a:rPr lang="nl-NL" dirty="0" err="1" smtClean="0"/>
              <a:t>urdf</a:t>
            </a:r>
            <a:r>
              <a:rPr lang="nl-NL" dirty="0" smtClean="0"/>
              <a:t>, …</a:t>
            </a:r>
          </a:p>
          <a:p>
            <a:pPr lvl="1"/>
            <a:r>
              <a:rPr lang="nl-NL" dirty="0" smtClean="0"/>
              <a:t>Node sources, </a:t>
            </a:r>
            <a:r>
              <a:rPr lang="nl-NL" dirty="0" err="1" smtClean="0"/>
              <a:t>message</a:t>
            </a:r>
            <a:r>
              <a:rPr lang="nl-NL" dirty="0"/>
              <a:t> </a:t>
            </a:r>
            <a:r>
              <a:rPr lang="nl-NL" dirty="0" err="1" smtClean="0"/>
              <a:t>defs</a:t>
            </a:r>
            <a:r>
              <a:rPr lang="nl-NL" dirty="0" smtClean="0"/>
              <a:t>, </a:t>
            </a:r>
            <a:r>
              <a:rPr lang="nl-NL" dirty="0" err="1" smtClean="0"/>
              <a:t>launch</a:t>
            </a:r>
            <a:r>
              <a:rPr lang="nl-NL" dirty="0" smtClean="0"/>
              <a:t> files, </a:t>
            </a:r>
            <a:r>
              <a:rPr lang="nl-NL" dirty="0" err="1" smtClean="0"/>
              <a:t>models</a:t>
            </a:r>
            <a:r>
              <a:rPr lang="nl-NL" dirty="0" smtClean="0"/>
              <a:t>, etc.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334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Building packages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Catkin</a:t>
            </a:r>
            <a:endParaRPr lang="nl-NL" dirty="0" smtClean="0"/>
          </a:p>
          <a:p>
            <a:pPr lvl="1"/>
            <a:r>
              <a:rPr lang="nl-NL" dirty="0" smtClean="0"/>
              <a:t>New package </a:t>
            </a:r>
            <a:r>
              <a:rPr lang="nl-NL" dirty="0" err="1" smtClean="0"/>
              <a:t>build</a:t>
            </a:r>
            <a:r>
              <a:rPr lang="nl-NL" dirty="0" smtClean="0"/>
              <a:t> system</a:t>
            </a:r>
            <a:endParaRPr lang="nl-NL" i="1" dirty="0" smtClean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nl-NL" dirty="0" smtClean="0"/>
          </a:p>
          <a:p>
            <a:pPr marL="457200" lvl="1" indent="0">
              <a:buNone/>
            </a:pPr>
            <a:endParaRPr lang="nl-NL" dirty="0"/>
          </a:p>
          <a:p>
            <a:pPr marL="457200" lvl="1" indent="0">
              <a:buNone/>
            </a:pPr>
            <a:endParaRPr lang="nl-NL" dirty="0" smtClean="0"/>
          </a:p>
          <a:p>
            <a:pPr marL="457200" lvl="1" indent="0">
              <a:buNone/>
            </a:pPr>
            <a:endParaRPr lang="nl-NL" dirty="0" smtClean="0"/>
          </a:p>
          <a:p>
            <a:r>
              <a:rPr lang="nl-NL" dirty="0" err="1" smtClean="0"/>
              <a:t>Rosbuild</a:t>
            </a:r>
            <a:endParaRPr lang="nl-NL" dirty="0" smtClean="0"/>
          </a:p>
          <a:p>
            <a:pPr lvl="1"/>
            <a:r>
              <a:rPr lang="nl-NL" dirty="0" smtClean="0"/>
              <a:t>Old package </a:t>
            </a:r>
            <a:r>
              <a:rPr lang="nl-NL" dirty="0" err="1" smtClean="0"/>
              <a:t>build</a:t>
            </a:r>
            <a:r>
              <a:rPr lang="nl-NL" dirty="0" smtClean="0"/>
              <a:t> system</a:t>
            </a:r>
            <a:endParaRPr lang="en-GB" dirty="0"/>
          </a:p>
        </p:txBody>
      </p:sp>
      <p:grpSp>
        <p:nvGrpSpPr>
          <p:cNvPr id="17" name="Groep 16"/>
          <p:cNvGrpSpPr/>
          <p:nvPr/>
        </p:nvGrpSpPr>
        <p:grpSpPr>
          <a:xfrm>
            <a:off x="2411760" y="2485357"/>
            <a:ext cx="4215902" cy="2219474"/>
            <a:chOff x="3668466" y="1419163"/>
            <a:chExt cx="4215902" cy="2219474"/>
          </a:xfrm>
        </p:grpSpPr>
        <p:sp>
          <p:nvSpPr>
            <p:cNvPr id="6" name="Rechthoek 5"/>
            <p:cNvSpPr/>
            <p:nvPr/>
          </p:nvSpPr>
          <p:spPr>
            <a:xfrm>
              <a:off x="6012160" y="2276872"/>
              <a:ext cx="1872208" cy="50405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2400" dirty="0" err="1"/>
                <a:t>c</a:t>
              </a:r>
              <a:r>
                <a:rPr lang="nl-NL" sz="2400" dirty="0" err="1" smtClean="0"/>
                <a:t>atkin_make</a:t>
              </a:r>
              <a:endParaRPr lang="en-GB" sz="2400" dirty="0"/>
            </a:p>
          </p:txBody>
        </p:sp>
        <p:cxnSp>
          <p:nvCxnSpPr>
            <p:cNvPr id="8" name="Rechte verbindingslijn met pijl 7"/>
            <p:cNvCxnSpPr>
              <a:endCxn id="6" idx="0"/>
            </p:cNvCxnSpPr>
            <p:nvPr/>
          </p:nvCxnSpPr>
          <p:spPr>
            <a:xfrm>
              <a:off x="6948264" y="1880828"/>
              <a:ext cx="0" cy="39604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Rechte verbindingslijn met pijl 8"/>
            <p:cNvCxnSpPr/>
            <p:nvPr/>
          </p:nvCxnSpPr>
          <p:spPr>
            <a:xfrm>
              <a:off x="6948264" y="2780928"/>
              <a:ext cx="0" cy="39604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kstvak 9"/>
            <p:cNvSpPr txBox="1"/>
            <p:nvPr/>
          </p:nvSpPr>
          <p:spPr>
            <a:xfrm>
              <a:off x="6544179" y="1419163"/>
              <a:ext cx="8081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2400" dirty="0" err="1">
                  <a:solidFill>
                    <a:srgbClr val="0070C0"/>
                  </a:solidFill>
                </a:rPr>
                <a:t>s</a:t>
              </a:r>
              <a:r>
                <a:rPr lang="nl-NL" sz="2400" dirty="0" err="1" smtClean="0">
                  <a:solidFill>
                    <a:srgbClr val="0070C0"/>
                  </a:solidFill>
                </a:rPr>
                <a:t>rc</a:t>
              </a:r>
              <a:r>
                <a:rPr lang="nl-NL" sz="2400" dirty="0" smtClean="0">
                  <a:solidFill>
                    <a:srgbClr val="0070C0"/>
                  </a:solidFill>
                </a:rPr>
                <a:t>/</a:t>
              </a:r>
              <a:endParaRPr lang="en-GB" sz="2400" dirty="0">
                <a:solidFill>
                  <a:srgbClr val="0070C0"/>
                </a:solidFill>
              </a:endParaRPr>
            </a:p>
          </p:txBody>
        </p:sp>
        <p:sp>
          <p:nvSpPr>
            <p:cNvPr id="11" name="Tekstvak 10"/>
            <p:cNvSpPr txBox="1"/>
            <p:nvPr/>
          </p:nvSpPr>
          <p:spPr>
            <a:xfrm>
              <a:off x="6400163" y="3176972"/>
              <a:ext cx="10962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2400" dirty="0" err="1">
                  <a:solidFill>
                    <a:srgbClr val="0070C0"/>
                  </a:solidFill>
                </a:rPr>
                <a:t>d</a:t>
              </a:r>
              <a:r>
                <a:rPr lang="nl-NL" sz="2400" dirty="0" err="1" smtClean="0">
                  <a:solidFill>
                    <a:srgbClr val="0070C0"/>
                  </a:solidFill>
                </a:rPr>
                <a:t>evel</a:t>
              </a:r>
              <a:r>
                <a:rPr lang="nl-NL" sz="2400" dirty="0" smtClean="0">
                  <a:solidFill>
                    <a:srgbClr val="0070C0"/>
                  </a:solidFill>
                </a:rPr>
                <a:t>/</a:t>
              </a:r>
              <a:endParaRPr lang="en-GB" sz="2400" dirty="0">
                <a:solidFill>
                  <a:srgbClr val="0070C0"/>
                </a:solidFill>
              </a:endParaRPr>
            </a:p>
          </p:txBody>
        </p:sp>
        <p:cxnSp>
          <p:nvCxnSpPr>
            <p:cNvPr id="13" name="Rechte verbindingslijn met pijl 12"/>
            <p:cNvCxnSpPr>
              <a:endCxn id="6" idx="1"/>
            </p:cNvCxnSpPr>
            <p:nvPr/>
          </p:nvCxnSpPr>
          <p:spPr>
            <a:xfrm>
              <a:off x="5679348" y="2528900"/>
              <a:ext cx="33281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hthoek 14"/>
            <p:cNvSpPr/>
            <p:nvPr/>
          </p:nvSpPr>
          <p:spPr>
            <a:xfrm>
              <a:off x="3668466" y="2292158"/>
              <a:ext cx="199137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400" dirty="0">
                  <a:solidFill>
                    <a:srgbClr val="0070C0"/>
                  </a:solidFill>
                </a:rPr>
                <a:t>CMakeLists.txt</a:t>
              </a:r>
              <a:endParaRPr lang="en-GB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571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Computation</a:t>
            </a:r>
            <a:r>
              <a:rPr lang="nl-NL" dirty="0" smtClean="0"/>
              <a:t> </a:t>
            </a:r>
            <a:r>
              <a:rPr lang="nl-NL" dirty="0" err="1" smtClean="0"/>
              <a:t>graph</a:t>
            </a:r>
            <a:endParaRPr lang="en-GB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7047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ROS </a:t>
            </a:r>
            <a:r>
              <a:rPr lang="nl-NL" dirty="0" err="1" smtClean="0"/>
              <a:t>Computation</a:t>
            </a:r>
            <a:r>
              <a:rPr lang="nl-NL" dirty="0" smtClean="0"/>
              <a:t> </a:t>
            </a:r>
            <a:r>
              <a:rPr lang="nl-NL" dirty="0" err="1" smtClean="0"/>
              <a:t>Graph</a:t>
            </a:r>
            <a:endParaRPr lang="nl-NL" dirty="0"/>
          </a:p>
        </p:txBody>
      </p:sp>
      <p:pic>
        <p:nvPicPr>
          <p:cNvPr id="3" name="Picture 2" descr="D:\Linux Share\rxgraph_sla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58120"/>
            <a:ext cx="9144000" cy="4823208"/>
          </a:xfrm>
          <a:prstGeom prst="rect">
            <a:avLst/>
          </a:prstGeom>
          <a:noFill/>
        </p:spPr>
      </p:pic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662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Computation</a:t>
            </a:r>
            <a:r>
              <a:rPr lang="nl-NL" dirty="0" smtClean="0"/>
              <a:t> </a:t>
            </a:r>
            <a:r>
              <a:rPr lang="nl-NL" dirty="0" err="1"/>
              <a:t>Graph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N</a:t>
            </a:r>
            <a:r>
              <a:rPr lang="nl-NL" dirty="0" smtClean="0"/>
              <a:t>etwork of </a:t>
            </a:r>
            <a:r>
              <a:rPr lang="nl-NL" dirty="0" err="1" smtClean="0"/>
              <a:t>Nodes</a:t>
            </a:r>
            <a:r>
              <a:rPr lang="nl-NL" dirty="0" smtClean="0"/>
              <a:t>, </a:t>
            </a:r>
            <a:r>
              <a:rPr lang="nl-NL" dirty="0" err="1" smtClean="0"/>
              <a:t>connected</a:t>
            </a:r>
            <a:r>
              <a:rPr lang="nl-NL" dirty="0" smtClean="0"/>
              <a:t> via Topics</a:t>
            </a:r>
          </a:p>
          <a:p>
            <a:r>
              <a:rPr lang="nl-NL" dirty="0" err="1" smtClean="0"/>
              <a:t>Publish</a:t>
            </a:r>
            <a:r>
              <a:rPr lang="nl-NL" dirty="0" smtClean="0"/>
              <a:t> / </a:t>
            </a:r>
            <a:r>
              <a:rPr lang="nl-NL" dirty="0" err="1" smtClean="0"/>
              <a:t>Subscribe</a:t>
            </a:r>
            <a:r>
              <a:rPr lang="nl-NL" dirty="0" smtClean="0"/>
              <a:t> </a:t>
            </a:r>
            <a:r>
              <a:rPr lang="nl-NL" dirty="0" err="1" smtClean="0"/>
              <a:t>pattern</a:t>
            </a:r>
            <a:endParaRPr lang="nl-NL" dirty="0"/>
          </a:p>
        </p:txBody>
      </p:sp>
      <p:pic>
        <p:nvPicPr>
          <p:cNvPr id="4098" name="Picture 2" descr="rxgraph_turtle_key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29702"/>
            <a:ext cx="9265098" cy="3511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161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Nodes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Node = </a:t>
            </a:r>
            <a:r>
              <a:rPr lang="nl-NL" dirty="0" err="1" smtClean="0"/>
              <a:t>Executable</a:t>
            </a:r>
            <a:endParaRPr lang="nl-NL" dirty="0" smtClean="0"/>
          </a:p>
          <a:p>
            <a:r>
              <a:rPr lang="nl-NL" dirty="0" err="1" smtClean="0"/>
              <a:t>Performs</a:t>
            </a:r>
            <a:r>
              <a:rPr lang="nl-NL" dirty="0" smtClean="0"/>
              <a:t> </a:t>
            </a:r>
            <a:r>
              <a:rPr lang="nl-NL" dirty="0" err="1" smtClean="0"/>
              <a:t>computation</a:t>
            </a:r>
            <a:r>
              <a:rPr lang="nl-NL" dirty="0" smtClean="0"/>
              <a:t>, e.g.</a:t>
            </a:r>
          </a:p>
          <a:p>
            <a:pPr lvl="1"/>
            <a:r>
              <a:rPr lang="nl-NL" dirty="0" smtClean="0"/>
              <a:t>Read a sensor</a:t>
            </a:r>
          </a:p>
          <a:p>
            <a:pPr lvl="1"/>
            <a:r>
              <a:rPr lang="nl-NL" dirty="0" err="1" smtClean="0"/>
              <a:t>Compute</a:t>
            </a:r>
            <a:r>
              <a:rPr lang="nl-NL" dirty="0" smtClean="0"/>
              <a:t> robot </a:t>
            </a:r>
            <a:r>
              <a:rPr lang="nl-NL" dirty="0" err="1" smtClean="0"/>
              <a:t>location</a:t>
            </a:r>
            <a:endParaRPr lang="nl-NL" dirty="0" smtClean="0"/>
          </a:p>
          <a:p>
            <a:pPr lvl="1"/>
            <a:r>
              <a:rPr lang="nl-NL" dirty="0" err="1" smtClean="0"/>
              <a:t>Navigate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goal</a:t>
            </a:r>
          </a:p>
          <a:p>
            <a:pPr lvl="1"/>
            <a:r>
              <a:rPr lang="nl-NL" dirty="0" smtClean="0"/>
              <a:t>Drive </a:t>
            </a:r>
            <a:r>
              <a:rPr lang="nl-NL" dirty="0" err="1" smtClean="0"/>
              <a:t>an</a:t>
            </a:r>
            <a:r>
              <a:rPr lang="nl-NL" dirty="0" smtClean="0"/>
              <a:t> actuator</a:t>
            </a:r>
          </a:p>
          <a:p>
            <a:r>
              <a:rPr lang="nl-NL" dirty="0" smtClean="0"/>
              <a:t>At a moderate </a:t>
            </a:r>
            <a:r>
              <a:rPr lang="nl-NL" dirty="0" err="1" smtClean="0"/>
              <a:t>Rate</a:t>
            </a:r>
            <a:r>
              <a:rPr lang="nl-NL" sz="2000" dirty="0" smtClean="0"/>
              <a:t> (&lt; 100 Hz)</a:t>
            </a:r>
            <a:endParaRPr lang="nl-NL" dirty="0" smtClean="0"/>
          </a:p>
        </p:txBody>
      </p:sp>
      <p:sp>
        <p:nvSpPr>
          <p:cNvPr id="4" name="Ovaal 3"/>
          <p:cNvSpPr/>
          <p:nvPr/>
        </p:nvSpPr>
        <p:spPr>
          <a:xfrm>
            <a:off x="6596480" y="1700808"/>
            <a:ext cx="1440160" cy="10081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400" dirty="0" smtClean="0"/>
              <a:t>Node</a:t>
            </a:r>
            <a:endParaRPr lang="nl-NL" dirty="0"/>
          </a:p>
        </p:txBody>
      </p:sp>
      <p:sp>
        <p:nvSpPr>
          <p:cNvPr id="5" name="Ovaal 4"/>
          <p:cNvSpPr/>
          <p:nvPr/>
        </p:nvSpPr>
        <p:spPr>
          <a:xfrm>
            <a:off x="6596480" y="3212976"/>
            <a:ext cx="1440160" cy="10081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400" dirty="0" smtClean="0"/>
              <a:t>Node</a:t>
            </a:r>
            <a:endParaRPr lang="nl-NL" sz="2800" dirty="0"/>
          </a:p>
        </p:txBody>
      </p:sp>
      <p:sp>
        <p:nvSpPr>
          <p:cNvPr id="6" name="Ovaal 5"/>
          <p:cNvSpPr/>
          <p:nvPr/>
        </p:nvSpPr>
        <p:spPr>
          <a:xfrm>
            <a:off x="6596480" y="4653136"/>
            <a:ext cx="1440160" cy="10081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400" dirty="0" smtClean="0"/>
              <a:t>Node</a:t>
            </a:r>
            <a:endParaRPr lang="nl-NL" dirty="0"/>
          </a:p>
        </p:txBody>
      </p:sp>
      <p:cxnSp>
        <p:nvCxnSpPr>
          <p:cNvPr id="8" name="Rechte verbindingslijn met pijl 7"/>
          <p:cNvCxnSpPr/>
          <p:nvPr/>
        </p:nvCxnSpPr>
        <p:spPr>
          <a:xfrm>
            <a:off x="7316560" y="2708920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met pijl 8"/>
          <p:cNvCxnSpPr/>
          <p:nvPr/>
        </p:nvCxnSpPr>
        <p:spPr>
          <a:xfrm>
            <a:off x="7316560" y="4221088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kstvak 14"/>
          <p:cNvSpPr txBox="1"/>
          <p:nvPr/>
        </p:nvSpPr>
        <p:spPr>
          <a:xfrm>
            <a:off x="6723833" y="620688"/>
            <a:ext cx="1185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800" dirty="0" smtClean="0"/>
              <a:t>Sensor</a:t>
            </a:r>
            <a:endParaRPr lang="nl-NL" dirty="0"/>
          </a:p>
        </p:txBody>
      </p:sp>
      <p:sp>
        <p:nvSpPr>
          <p:cNvPr id="18" name="Tekstvak 17"/>
          <p:cNvSpPr txBox="1"/>
          <p:nvPr/>
        </p:nvSpPr>
        <p:spPr>
          <a:xfrm>
            <a:off x="6513333" y="6149761"/>
            <a:ext cx="1606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800" dirty="0" smtClean="0"/>
              <a:t>Actuator</a:t>
            </a:r>
            <a:endParaRPr lang="nl-NL" dirty="0"/>
          </a:p>
        </p:txBody>
      </p:sp>
      <p:sp>
        <p:nvSpPr>
          <p:cNvPr id="10" name="PIJL-OMLAAG 9"/>
          <p:cNvSpPr/>
          <p:nvPr/>
        </p:nvSpPr>
        <p:spPr>
          <a:xfrm>
            <a:off x="7062572" y="1097684"/>
            <a:ext cx="504056" cy="55690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PIJL-OMLAAG 16"/>
          <p:cNvSpPr/>
          <p:nvPr/>
        </p:nvSpPr>
        <p:spPr>
          <a:xfrm>
            <a:off x="7061837" y="5752420"/>
            <a:ext cx="504056" cy="55690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Rechte verbindingslijn met pijl 19"/>
          <p:cNvCxnSpPr/>
          <p:nvPr/>
        </p:nvCxnSpPr>
        <p:spPr>
          <a:xfrm>
            <a:off x="6228183" y="2951366"/>
            <a:ext cx="501174" cy="4546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met pijl 20"/>
          <p:cNvCxnSpPr/>
          <p:nvPr/>
        </p:nvCxnSpPr>
        <p:spPr>
          <a:xfrm flipH="1">
            <a:off x="6202171" y="3982445"/>
            <a:ext cx="495649" cy="3861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jdelijke aanduiding voor voettekst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smtClean="0"/>
              <a:t>Eric </a:t>
            </a:r>
            <a:r>
              <a:rPr lang="nl-NL" dirty="0" err="1" smtClean="0"/>
              <a:t>Dortmans</a:t>
            </a:r>
            <a:r>
              <a:rPr lang="nl-NL" dirty="0" smtClean="0"/>
              <a:t> / </a:t>
            </a:r>
            <a:r>
              <a:rPr lang="nl-NL" dirty="0" err="1" smtClean="0"/>
              <a:t>Fontys</a:t>
            </a:r>
            <a:r>
              <a:rPr lang="nl-NL" dirty="0" smtClean="0"/>
              <a:t> Hogeschool ICT</a:t>
            </a:r>
            <a:endParaRPr lang="nl-NL" dirty="0"/>
          </a:p>
        </p:txBody>
      </p:sp>
      <p:sp>
        <p:nvSpPr>
          <p:cNvPr id="12" name="Tijdelijke aanduiding voor datum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23-4-2015</a:t>
            </a:r>
            <a:endParaRPr lang="nl-NL" dirty="0"/>
          </a:p>
        </p:txBody>
      </p:sp>
      <p:sp>
        <p:nvSpPr>
          <p:cNvPr id="11" name="Tijdelijke aanduiding voor dianumm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8234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ep 7"/>
          <p:cNvGrpSpPr/>
          <p:nvPr/>
        </p:nvGrpSpPr>
        <p:grpSpPr>
          <a:xfrm>
            <a:off x="5574678" y="2204865"/>
            <a:ext cx="3389810" cy="3916280"/>
            <a:chOff x="5255568" y="1988840"/>
            <a:chExt cx="3888432" cy="4492345"/>
          </a:xfrm>
        </p:grpSpPr>
        <p:pic>
          <p:nvPicPr>
            <p:cNvPr id="1030" name="Picture 6" descr="http://spectrum.ieee.org/image/192678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5568" y="1988840"/>
              <a:ext cx="3888432" cy="2592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http://www.mini-laptops-and-notebooks.com/images/Apple_MacBook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8144" y="5157192"/>
              <a:ext cx="2224595" cy="1323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C00000"/>
                </a:solidFill>
              </a:rPr>
              <a:t>C</a:t>
            </a:r>
            <a:r>
              <a:rPr lang="nl-NL" dirty="0" smtClean="0">
                <a:solidFill>
                  <a:srgbClr val="C00000"/>
                </a:solidFill>
              </a:rPr>
              <a:t>hallenge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Draw a </a:t>
            </a:r>
            <a:r>
              <a:rPr lang="nl-NL" dirty="0" err="1" smtClean="0"/>
              <a:t>Computation</a:t>
            </a:r>
            <a:r>
              <a:rPr lang="nl-NL" dirty="0" smtClean="0"/>
              <a:t> </a:t>
            </a:r>
            <a:r>
              <a:rPr lang="nl-NL" dirty="0" err="1" smtClean="0"/>
              <a:t>Graph</a:t>
            </a:r>
            <a:r>
              <a:rPr lang="nl-NL" dirty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this</a:t>
            </a:r>
            <a:r>
              <a:rPr lang="nl-NL" dirty="0" smtClean="0"/>
              <a:t> </a:t>
            </a:r>
            <a:r>
              <a:rPr lang="nl-NL" dirty="0" err="1" smtClean="0"/>
              <a:t>situation</a:t>
            </a:r>
            <a:r>
              <a:rPr lang="nl-NL" dirty="0" smtClean="0"/>
              <a:t>:</a:t>
            </a:r>
          </a:p>
          <a:p>
            <a:pPr lvl="1"/>
            <a:r>
              <a:rPr lang="nl-NL" dirty="0" smtClean="0"/>
              <a:t>Mobile robot</a:t>
            </a:r>
          </a:p>
          <a:p>
            <a:pPr lvl="2"/>
            <a:r>
              <a:rPr lang="nl-NL" dirty="0" smtClean="0"/>
              <a:t>Has Real-Time </a:t>
            </a:r>
            <a:r>
              <a:rPr lang="nl-NL" dirty="0"/>
              <a:t>C</a:t>
            </a:r>
            <a:r>
              <a:rPr lang="nl-NL" dirty="0" smtClean="0"/>
              <a:t>ontroller</a:t>
            </a:r>
          </a:p>
          <a:p>
            <a:pPr lvl="2"/>
            <a:r>
              <a:rPr lang="nl-NL" dirty="0" smtClean="0"/>
              <a:t>On-board Laptop running ROS, </a:t>
            </a:r>
            <a:br>
              <a:rPr lang="nl-NL" dirty="0" smtClean="0"/>
            </a:br>
            <a:r>
              <a:rPr lang="nl-NL" dirty="0" err="1" smtClean="0"/>
              <a:t>connected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Real-Time Controller</a:t>
            </a:r>
          </a:p>
          <a:p>
            <a:pPr lvl="2"/>
            <a:r>
              <a:rPr lang="nl-NL" dirty="0" smtClean="0"/>
              <a:t>Camera </a:t>
            </a:r>
            <a:r>
              <a:rPr lang="nl-NL" dirty="0" err="1" smtClean="0"/>
              <a:t>connected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Laptop</a:t>
            </a:r>
          </a:p>
          <a:p>
            <a:pPr lvl="1"/>
            <a:r>
              <a:rPr lang="nl-NL" dirty="0" smtClean="0"/>
              <a:t>Laptop</a:t>
            </a:r>
          </a:p>
          <a:p>
            <a:pPr lvl="2"/>
            <a:r>
              <a:rPr lang="nl-NL" dirty="0" err="1" smtClean="0"/>
              <a:t>Connected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robot via </a:t>
            </a:r>
            <a:r>
              <a:rPr lang="nl-NL" dirty="0" err="1" smtClean="0"/>
              <a:t>Wifi</a:t>
            </a:r>
            <a:endParaRPr lang="nl-NL" dirty="0" smtClean="0"/>
          </a:p>
          <a:p>
            <a:pPr lvl="2"/>
            <a:r>
              <a:rPr lang="nl-NL" dirty="0" smtClean="0"/>
              <a:t>Supports Mouse control of robot </a:t>
            </a:r>
          </a:p>
          <a:p>
            <a:pPr lvl="2"/>
            <a:r>
              <a:rPr lang="nl-NL" dirty="0" smtClean="0"/>
              <a:t>Robot camera image </a:t>
            </a:r>
            <a:r>
              <a:rPr lang="nl-NL" dirty="0" err="1" smtClean="0"/>
              <a:t>displayed</a:t>
            </a:r>
            <a:r>
              <a:rPr lang="nl-NL" dirty="0" smtClean="0"/>
              <a:t> in </a:t>
            </a:r>
            <a:r>
              <a:rPr lang="nl-NL" dirty="0" err="1" smtClean="0"/>
              <a:t>window</a:t>
            </a:r>
            <a:endParaRPr lang="nl-NL" dirty="0" smtClean="0"/>
          </a:p>
          <a:p>
            <a:pPr lvl="1"/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26</a:t>
            </a:fld>
            <a:endParaRPr lang="nl-NL" dirty="0"/>
          </a:p>
        </p:txBody>
      </p:sp>
      <p:sp>
        <p:nvSpPr>
          <p:cNvPr id="7" name="Bliksemflits 6"/>
          <p:cNvSpPr/>
          <p:nvPr/>
        </p:nvSpPr>
        <p:spPr>
          <a:xfrm rot="13736258">
            <a:off x="7041416" y="4478631"/>
            <a:ext cx="504056" cy="36004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84475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Publishing </a:t>
            </a:r>
            <a:r>
              <a:rPr lang="nl-NL" dirty="0" err="1" smtClean="0"/>
              <a:t>and</a:t>
            </a:r>
            <a:r>
              <a:rPr lang="nl-NL" dirty="0" smtClean="0"/>
              <a:t> Service </a:t>
            </a:r>
            <a:r>
              <a:rPr lang="nl-NL" dirty="0" err="1" smtClean="0"/>
              <a:t>invocation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Nodes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:</a:t>
            </a:r>
          </a:p>
          <a:p>
            <a:pPr lvl="1"/>
            <a:r>
              <a:rPr lang="nl-NL" dirty="0" err="1"/>
              <a:t>P</a:t>
            </a:r>
            <a:r>
              <a:rPr lang="nl-NL" dirty="0" err="1" smtClean="0"/>
              <a:t>ublish</a:t>
            </a:r>
            <a:r>
              <a:rPr lang="nl-NL" dirty="0" smtClean="0"/>
              <a:t> </a:t>
            </a:r>
            <a:r>
              <a:rPr lang="nl-NL" dirty="0" err="1" smtClean="0"/>
              <a:t>messages</a:t>
            </a:r>
            <a:r>
              <a:rPr lang="nl-NL" dirty="0" smtClean="0"/>
              <a:t> on a topic</a:t>
            </a:r>
          </a:p>
          <a:p>
            <a:pPr lvl="1"/>
            <a:r>
              <a:rPr lang="nl-NL" dirty="0" err="1" smtClean="0"/>
              <a:t>Subscribe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topic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receive</a:t>
            </a:r>
            <a:r>
              <a:rPr lang="nl-NL" dirty="0" smtClean="0"/>
              <a:t> </a:t>
            </a:r>
            <a:r>
              <a:rPr lang="nl-NL" dirty="0" err="1" smtClean="0"/>
              <a:t>published</a:t>
            </a:r>
            <a:r>
              <a:rPr lang="nl-NL" dirty="0" smtClean="0"/>
              <a:t> </a:t>
            </a:r>
            <a:r>
              <a:rPr lang="nl-NL" dirty="0" err="1" smtClean="0"/>
              <a:t>messages</a:t>
            </a:r>
            <a:endParaRPr lang="nl-NL" dirty="0" smtClean="0"/>
          </a:p>
          <a:p>
            <a:pPr lvl="1"/>
            <a:r>
              <a:rPr lang="nl-NL" dirty="0" err="1" smtClean="0"/>
              <a:t>Invoke</a:t>
            </a:r>
            <a:r>
              <a:rPr lang="nl-NL" dirty="0" smtClean="0"/>
              <a:t> a Service on </a:t>
            </a:r>
            <a:r>
              <a:rPr lang="nl-NL" dirty="0" err="1" smtClean="0"/>
              <a:t>another</a:t>
            </a:r>
            <a:r>
              <a:rPr lang="nl-NL" dirty="0" smtClean="0"/>
              <a:t> Node</a:t>
            </a:r>
            <a:endParaRPr lang="nl-N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991" y="4005064"/>
            <a:ext cx="4276725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042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Message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Syntax</a:t>
            </a:r>
          </a:p>
          <a:p>
            <a:pPr lvl="1"/>
            <a:r>
              <a:rPr lang="en-US" dirty="0"/>
              <a:t>fieldtype1 </a:t>
            </a:r>
            <a:r>
              <a:rPr lang="en-US" dirty="0" smtClean="0"/>
              <a:t>fieldname1</a:t>
            </a:r>
            <a:br>
              <a:rPr lang="en-US" dirty="0" smtClean="0"/>
            </a:br>
            <a:r>
              <a:rPr lang="en-US" dirty="0" smtClean="0"/>
              <a:t>fieldtype2 fieldname2</a:t>
            </a:r>
            <a:br>
              <a:rPr lang="en-US" dirty="0" smtClean="0"/>
            </a:br>
            <a:r>
              <a:rPr lang="en-US" dirty="0" smtClean="0"/>
              <a:t>fieldtype3 fieldname3</a:t>
            </a:r>
            <a:br>
              <a:rPr lang="en-US" dirty="0" smtClean="0"/>
            </a:br>
            <a:r>
              <a:rPr lang="en-US" dirty="0" smtClean="0"/>
              <a:t>…</a:t>
            </a:r>
          </a:p>
        </p:txBody>
      </p:sp>
      <p:sp>
        <p:nvSpPr>
          <p:cNvPr id="5" name="Rechthoek 4"/>
          <p:cNvSpPr/>
          <p:nvPr/>
        </p:nvSpPr>
        <p:spPr>
          <a:xfrm>
            <a:off x="1691680" y="4005064"/>
            <a:ext cx="5760640" cy="2308324"/>
          </a:xfrm>
          <a:prstGeom prst="rect">
            <a:avLst/>
          </a:prstGeom>
          <a:solidFill>
            <a:schemeClr val="bg2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GB" dirty="0" err="1"/>
              <a:t>geometry_msgs</a:t>
            </a:r>
            <a:r>
              <a:rPr lang="en-GB" dirty="0"/>
              <a:t>/Vector3 linear         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float64 </a:t>
            </a:r>
            <a:r>
              <a:rPr lang="en-GB" dirty="0"/>
              <a:t>x         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float64 </a:t>
            </a:r>
            <a:r>
              <a:rPr lang="en-GB" dirty="0"/>
              <a:t>y         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float64 </a:t>
            </a:r>
            <a:r>
              <a:rPr lang="en-GB" dirty="0"/>
              <a:t>z        </a:t>
            </a:r>
            <a:endParaRPr lang="en-GB" dirty="0" smtClean="0"/>
          </a:p>
          <a:p>
            <a:r>
              <a:rPr lang="en-GB" dirty="0" err="1" smtClean="0"/>
              <a:t>geometry_msgs</a:t>
            </a:r>
            <a:r>
              <a:rPr lang="en-GB" dirty="0" smtClean="0"/>
              <a:t>/Vector3 </a:t>
            </a:r>
            <a:r>
              <a:rPr lang="en-GB" dirty="0"/>
              <a:t>angular         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float64 </a:t>
            </a:r>
            <a:r>
              <a:rPr lang="en-GB" dirty="0"/>
              <a:t>x         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float64 </a:t>
            </a:r>
            <a:r>
              <a:rPr lang="en-GB" dirty="0"/>
              <a:t>y         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float64 </a:t>
            </a:r>
            <a:r>
              <a:rPr lang="en-GB" dirty="0"/>
              <a:t>z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2955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ROS Master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 dirty="0" smtClean="0"/>
              <a:t>Master</a:t>
            </a:r>
            <a:r>
              <a:rPr lang="nl-NL" dirty="0" smtClean="0"/>
              <a:t>: broker (</a:t>
            </a:r>
            <a:r>
              <a:rPr lang="nl-NL" dirty="0" err="1" smtClean="0"/>
              <a:t>registration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lookup</a:t>
            </a:r>
            <a:r>
              <a:rPr lang="nl-NL" dirty="0" smtClean="0"/>
              <a:t>)</a:t>
            </a:r>
          </a:p>
          <a:p>
            <a:pPr lvl="1"/>
            <a:r>
              <a:rPr lang="en-US" b="1" dirty="0" err="1"/>
              <a:t>r</a:t>
            </a:r>
            <a:r>
              <a:rPr lang="en-US" b="1" dirty="0" err="1" smtClean="0"/>
              <a:t>oscore</a:t>
            </a:r>
            <a:r>
              <a:rPr lang="en-US" b="1" dirty="0" smtClean="0"/>
              <a:t> </a:t>
            </a:r>
            <a:r>
              <a:rPr lang="en-US" dirty="0" smtClean="0"/>
              <a:t>command</a:t>
            </a:r>
            <a:r>
              <a:rPr lang="en-US" b="1" dirty="0" smtClean="0"/>
              <a:t> </a:t>
            </a:r>
            <a:r>
              <a:rPr lang="en-US" dirty="0" smtClean="0"/>
              <a:t>to start it</a:t>
            </a:r>
          </a:p>
          <a:p>
            <a:pPr lvl="1"/>
            <a:r>
              <a:rPr lang="en-US" dirty="0" smtClean="0"/>
              <a:t>includes parameter server and </a:t>
            </a:r>
            <a:r>
              <a:rPr lang="en-US" dirty="0" err="1" smtClean="0"/>
              <a:t>rosout</a:t>
            </a:r>
            <a:endParaRPr lang="nl-N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91" y="3222451"/>
            <a:ext cx="8134350" cy="359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71600" y="3816336"/>
            <a:ext cx="2993127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urier"/>
                <a:cs typeface="Arial" pitchFamily="34" charset="0"/>
              </a:rPr>
              <a:t>$ROS_MASTER_URI</a:t>
            </a: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nl-NL" sz="40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69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… without  </a:t>
            </a:r>
            <a:r>
              <a:rPr lang="nl-NL" dirty="0" err="1" smtClean="0"/>
              <a:t>programming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just</a:t>
            </a:r>
            <a:r>
              <a:rPr lang="nl-NL" dirty="0" smtClean="0"/>
              <a:t> </a:t>
            </a:r>
            <a:r>
              <a:rPr lang="nl-NL" dirty="0" err="1" smtClean="0"/>
              <a:t>using</a:t>
            </a:r>
            <a:r>
              <a:rPr lang="nl-NL" dirty="0" smtClean="0"/>
              <a:t> </a:t>
            </a:r>
            <a:r>
              <a:rPr lang="nl-NL" dirty="0" err="1" smtClean="0"/>
              <a:t>existing</a:t>
            </a:r>
            <a:r>
              <a:rPr lang="nl-NL" dirty="0"/>
              <a:t> </a:t>
            </a:r>
            <a:r>
              <a:rPr lang="nl-NL" dirty="0" smtClean="0"/>
              <a:t>ROS packages</a:t>
            </a:r>
          </a:p>
          <a:p>
            <a:pPr lvl="1"/>
            <a:r>
              <a:rPr lang="nl-NL"/>
              <a:t>&gt;</a:t>
            </a:r>
            <a:r>
              <a:rPr lang="nl-NL" smtClean="0"/>
              <a:t> </a:t>
            </a:r>
            <a:r>
              <a:rPr lang="nl-NL" dirty="0" smtClean="0"/>
              <a:t>2000 ready-</a:t>
            </a:r>
            <a:r>
              <a:rPr lang="nl-NL" dirty="0" err="1" smtClean="0"/>
              <a:t>to</a:t>
            </a:r>
            <a:r>
              <a:rPr lang="nl-NL" dirty="0" smtClean="0"/>
              <a:t>-</a:t>
            </a:r>
            <a:r>
              <a:rPr lang="nl-NL" dirty="0" err="1" smtClean="0"/>
              <a:t>use</a:t>
            </a:r>
            <a:r>
              <a:rPr lang="nl-NL" dirty="0" smtClean="0"/>
              <a:t> packages</a:t>
            </a:r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3</a:t>
            </a:fld>
            <a:endParaRPr lang="nl-NL"/>
          </a:p>
        </p:txBody>
      </p:sp>
      <p:pic>
        <p:nvPicPr>
          <p:cNvPr id="1030" name="Picture 6" descr="http://cdn.zmescience.com/wp-content/uploads/2013/09/f196_lego_ultimate_building_set_par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803731"/>
            <a:ext cx="5210944" cy="3213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12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Advertise</a:t>
            </a:r>
            <a:r>
              <a:rPr lang="nl-NL" dirty="0" smtClean="0"/>
              <a:t> &amp; </a:t>
            </a:r>
            <a:r>
              <a:rPr lang="nl-NL" dirty="0" err="1" smtClean="0"/>
              <a:t>Subscribe</a:t>
            </a:r>
            <a:endParaRPr lang="nl-NL" dirty="0"/>
          </a:p>
        </p:txBody>
      </p:sp>
      <p:grpSp>
        <p:nvGrpSpPr>
          <p:cNvPr id="4" name="Groep 3"/>
          <p:cNvGrpSpPr/>
          <p:nvPr/>
        </p:nvGrpSpPr>
        <p:grpSpPr>
          <a:xfrm>
            <a:off x="469796" y="1402783"/>
            <a:ext cx="8350676" cy="5239640"/>
            <a:chOff x="395536" y="1402783"/>
            <a:chExt cx="8350676" cy="523964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1402783"/>
              <a:ext cx="8350676" cy="5239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Tekstvak 2"/>
            <p:cNvSpPr txBox="1"/>
            <p:nvPr/>
          </p:nvSpPr>
          <p:spPr>
            <a:xfrm>
              <a:off x="4527702" y="4711289"/>
              <a:ext cx="74362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nl-NL" sz="1600" dirty="0" smtClean="0"/>
                <a:t>“</a:t>
              </a:r>
              <a:r>
                <a:rPr lang="nl-NL" dirty="0" smtClean="0"/>
                <a:t>bar</a:t>
              </a:r>
              <a:r>
                <a:rPr lang="nl-NL" sz="1600" dirty="0" smtClean="0"/>
                <a:t>”,</a:t>
              </a:r>
              <a:endParaRPr lang="nl-NL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65057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Get &amp; Set Parameters</a:t>
            </a:r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31</a:t>
            </a:fld>
            <a:endParaRPr lang="nl-NL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703931"/>
            <a:ext cx="7011284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kstvak 2"/>
          <p:cNvSpPr txBox="1"/>
          <p:nvPr/>
        </p:nvSpPr>
        <p:spPr>
          <a:xfrm>
            <a:off x="3275856" y="1340768"/>
            <a:ext cx="2780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>
                <a:solidFill>
                  <a:srgbClr val="0070C0"/>
                </a:solidFill>
              </a:rPr>
              <a:t>Parameter Server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8326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Running Ros software</a:t>
            </a:r>
            <a:endParaRPr lang="en-GB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32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745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ROS </a:t>
            </a:r>
            <a:r>
              <a:rPr lang="nl-NL" dirty="0" err="1" smtClean="0"/>
              <a:t>Commandline</a:t>
            </a:r>
            <a:r>
              <a:rPr lang="nl-NL" dirty="0" smtClean="0"/>
              <a:t> Tools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Lots of </a:t>
            </a:r>
            <a:r>
              <a:rPr lang="nl-NL" dirty="0" err="1" smtClean="0"/>
              <a:t>commands</a:t>
            </a:r>
            <a:r>
              <a:rPr lang="nl-NL" dirty="0" smtClean="0"/>
              <a:t>, e.g.</a:t>
            </a:r>
          </a:p>
          <a:p>
            <a:pPr lvl="1"/>
            <a:r>
              <a:rPr lang="nl-NL" dirty="0" err="1">
                <a:solidFill>
                  <a:srgbClr val="0070C0"/>
                </a:solidFill>
              </a:rPr>
              <a:t>r</a:t>
            </a:r>
            <a:r>
              <a:rPr lang="nl-NL" dirty="0" err="1" smtClean="0">
                <a:solidFill>
                  <a:srgbClr val="0070C0"/>
                </a:solidFill>
              </a:rPr>
              <a:t>ospack</a:t>
            </a:r>
            <a:r>
              <a:rPr lang="nl-NL" dirty="0" smtClean="0">
                <a:solidFill>
                  <a:srgbClr val="0070C0"/>
                </a:solidFill>
              </a:rPr>
              <a:t>, </a:t>
            </a:r>
            <a:r>
              <a:rPr lang="nl-NL" dirty="0" err="1" smtClean="0">
                <a:solidFill>
                  <a:srgbClr val="0070C0"/>
                </a:solidFill>
              </a:rPr>
              <a:t>roscd</a:t>
            </a:r>
            <a:r>
              <a:rPr lang="nl-NL" dirty="0" smtClean="0">
                <a:solidFill>
                  <a:srgbClr val="0070C0"/>
                </a:solidFill>
              </a:rPr>
              <a:t>, </a:t>
            </a:r>
            <a:r>
              <a:rPr lang="nl-NL" dirty="0" err="1" smtClean="0">
                <a:solidFill>
                  <a:srgbClr val="0070C0"/>
                </a:solidFill>
              </a:rPr>
              <a:t>rosls</a:t>
            </a:r>
            <a:r>
              <a:rPr lang="nl-NL" dirty="0" smtClean="0">
                <a:solidFill>
                  <a:srgbClr val="0070C0"/>
                </a:solidFill>
              </a:rPr>
              <a:t>, …</a:t>
            </a:r>
          </a:p>
          <a:p>
            <a:pPr lvl="2"/>
            <a:r>
              <a:rPr lang="nl-NL" dirty="0" smtClean="0"/>
              <a:t>ROS filesystem </a:t>
            </a:r>
            <a:r>
              <a:rPr lang="nl-NL" dirty="0" err="1" smtClean="0"/>
              <a:t>navigation</a:t>
            </a:r>
            <a:endParaRPr lang="nl-NL" dirty="0" smtClean="0"/>
          </a:p>
          <a:p>
            <a:pPr lvl="1"/>
            <a:r>
              <a:rPr lang="nl-NL" dirty="0" err="1" smtClean="0">
                <a:solidFill>
                  <a:srgbClr val="0070C0"/>
                </a:solidFill>
              </a:rPr>
              <a:t>rosrun</a:t>
            </a:r>
            <a:endParaRPr lang="nl-NL" dirty="0" smtClean="0">
              <a:solidFill>
                <a:srgbClr val="0070C0"/>
              </a:solidFill>
            </a:endParaRPr>
          </a:p>
          <a:p>
            <a:pPr lvl="2"/>
            <a:r>
              <a:rPr lang="nl-NL" dirty="0" smtClean="0"/>
              <a:t>Run </a:t>
            </a:r>
            <a:r>
              <a:rPr lang="nl-NL" dirty="0" err="1" smtClean="0"/>
              <a:t>one</a:t>
            </a:r>
            <a:r>
              <a:rPr lang="nl-NL" dirty="0" smtClean="0"/>
              <a:t> single node</a:t>
            </a:r>
          </a:p>
          <a:p>
            <a:pPr lvl="1"/>
            <a:r>
              <a:rPr lang="nl-NL" dirty="0" err="1" smtClean="0">
                <a:solidFill>
                  <a:srgbClr val="0070C0"/>
                </a:solidFill>
              </a:rPr>
              <a:t>roslaunch</a:t>
            </a:r>
            <a:endParaRPr lang="nl-NL" dirty="0" smtClean="0">
              <a:solidFill>
                <a:srgbClr val="0070C0"/>
              </a:solidFill>
            </a:endParaRPr>
          </a:p>
          <a:p>
            <a:pPr lvl="2"/>
            <a:r>
              <a:rPr lang="nl-NL" dirty="0" err="1" smtClean="0"/>
              <a:t>Launch</a:t>
            </a:r>
            <a:r>
              <a:rPr lang="nl-NL" dirty="0" smtClean="0"/>
              <a:t> </a:t>
            </a:r>
            <a:r>
              <a:rPr lang="nl-NL" dirty="0" err="1" smtClean="0"/>
              <a:t>group</a:t>
            </a:r>
            <a:r>
              <a:rPr lang="nl-NL" dirty="0" smtClean="0"/>
              <a:t> of </a:t>
            </a:r>
            <a:r>
              <a:rPr lang="nl-NL" dirty="0" err="1" smtClean="0"/>
              <a:t>nodes</a:t>
            </a:r>
            <a:r>
              <a:rPr lang="nl-NL" dirty="0" smtClean="0"/>
              <a:t> (as </a:t>
            </a:r>
            <a:r>
              <a:rPr lang="nl-NL" dirty="0" err="1" smtClean="0"/>
              <a:t>specified</a:t>
            </a:r>
            <a:r>
              <a:rPr lang="nl-NL" dirty="0" smtClean="0"/>
              <a:t> in </a:t>
            </a:r>
            <a:r>
              <a:rPr lang="nl-NL" dirty="0" err="1" smtClean="0"/>
              <a:t>launch</a:t>
            </a:r>
            <a:r>
              <a:rPr lang="nl-NL" dirty="0" smtClean="0"/>
              <a:t> file)</a:t>
            </a:r>
          </a:p>
          <a:p>
            <a:pPr lvl="1"/>
            <a:r>
              <a:rPr lang="nl-NL" dirty="0" err="1" smtClean="0">
                <a:solidFill>
                  <a:srgbClr val="0070C0"/>
                </a:solidFill>
              </a:rPr>
              <a:t>rosnode</a:t>
            </a:r>
            <a:r>
              <a:rPr lang="nl-NL" dirty="0" smtClean="0">
                <a:solidFill>
                  <a:srgbClr val="0070C0"/>
                </a:solidFill>
              </a:rPr>
              <a:t>, </a:t>
            </a:r>
            <a:r>
              <a:rPr lang="nl-NL" dirty="0" err="1" smtClean="0">
                <a:solidFill>
                  <a:srgbClr val="0070C0"/>
                </a:solidFill>
              </a:rPr>
              <a:t>rostopic</a:t>
            </a:r>
            <a:r>
              <a:rPr lang="nl-NL" dirty="0" smtClean="0">
                <a:solidFill>
                  <a:srgbClr val="0070C0"/>
                </a:solidFill>
              </a:rPr>
              <a:t>, rosservice, </a:t>
            </a:r>
            <a:r>
              <a:rPr lang="nl-NL" dirty="0" err="1" smtClean="0">
                <a:solidFill>
                  <a:srgbClr val="0070C0"/>
                </a:solidFill>
              </a:rPr>
              <a:t>rosmsg</a:t>
            </a:r>
            <a:r>
              <a:rPr lang="nl-NL" dirty="0" smtClean="0">
                <a:solidFill>
                  <a:srgbClr val="0070C0"/>
                </a:solidFill>
              </a:rPr>
              <a:t>, </a:t>
            </a:r>
            <a:r>
              <a:rPr lang="nl-NL" dirty="0" err="1" smtClean="0">
                <a:solidFill>
                  <a:srgbClr val="0070C0"/>
                </a:solidFill>
              </a:rPr>
              <a:t>rosparam</a:t>
            </a:r>
            <a:endParaRPr lang="nl-NL" dirty="0">
              <a:solidFill>
                <a:srgbClr val="0070C0"/>
              </a:solidFill>
            </a:endParaRPr>
          </a:p>
          <a:p>
            <a:pPr lvl="2"/>
            <a:r>
              <a:rPr lang="nl-NL" dirty="0" smtClean="0"/>
              <a:t>List, set/</a:t>
            </a:r>
            <a:r>
              <a:rPr lang="nl-NL" dirty="0" err="1" smtClean="0"/>
              <a:t>publish</a:t>
            </a:r>
            <a:r>
              <a:rPr lang="nl-NL" dirty="0" smtClean="0"/>
              <a:t>, get/echo/show, call 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33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7156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How ROS </a:t>
            </a:r>
            <a:r>
              <a:rPr lang="nl-NL" dirty="0" err="1" smtClean="0"/>
              <a:t>searches</a:t>
            </a:r>
            <a:r>
              <a:rPr lang="nl-NL" dirty="0" smtClean="0"/>
              <a:t> packages</a:t>
            </a:r>
            <a:endParaRPr lang="en-GB" dirty="0"/>
          </a:p>
        </p:txBody>
      </p:sp>
      <p:sp>
        <p:nvSpPr>
          <p:cNvPr id="5" name="Rechthoek 4"/>
          <p:cNvSpPr/>
          <p:nvPr/>
        </p:nvSpPr>
        <p:spPr>
          <a:xfrm>
            <a:off x="2123728" y="5229200"/>
            <a:ext cx="496855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800" dirty="0" smtClean="0"/>
              <a:t>/</a:t>
            </a:r>
            <a:r>
              <a:rPr lang="nl-NL" sz="2800" dirty="0" err="1" smtClean="0"/>
              <a:t>opt</a:t>
            </a:r>
            <a:r>
              <a:rPr lang="nl-NL" sz="2800" dirty="0" smtClean="0"/>
              <a:t>/ros/&lt;</a:t>
            </a:r>
            <a:r>
              <a:rPr lang="nl-NL" sz="2800" dirty="0" err="1" smtClean="0"/>
              <a:t>distribution</a:t>
            </a:r>
            <a:r>
              <a:rPr lang="nl-NL" sz="2800" dirty="0" smtClean="0"/>
              <a:t>&gt;/…</a:t>
            </a:r>
            <a:endParaRPr lang="en-GB" sz="2800" dirty="0"/>
          </a:p>
        </p:txBody>
      </p:sp>
      <p:sp>
        <p:nvSpPr>
          <p:cNvPr id="6" name="Rechthoek 5"/>
          <p:cNvSpPr/>
          <p:nvPr/>
        </p:nvSpPr>
        <p:spPr>
          <a:xfrm>
            <a:off x="2128664" y="3284984"/>
            <a:ext cx="496855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800" dirty="0" err="1" smtClean="0"/>
              <a:t>workspace</a:t>
            </a:r>
            <a:endParaRPr lang="en-GB" sz="2800" dirty="0"/>
          </a:p>
        </p:txBody>
      </p:sp>
      <p:cxnSp>
        <p:nvCxnSpPr>
          <p:cNvPr id="10" name="Rechte verbindingslijn met pijl 9"/>
          <p:cNvCxnSpPr>
            <a:endCxn id="6" idx="0"/>
          </p:cNvCxnSpPr>
          <p:nvPr/>
        </p:nvCxnSpPr>
        <p:spPr>
          <a:xfrm>
            <a:off x="4612940" y="2276872"/>
            <a:ext cx="0" cy="10081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met pijl 10"/>
          <p:cNvCxnSpPr>
            <a:stCxn id="6" idx="2"/>
            <a:endCxn id="5" idx="0"/>
          </p:cNvCxnSpPr>
          <p:nvPr/>
        </p:nvCxnSpPr>
        <p:spPr>
          <a:xfrm flipH="1">
            <a:off x="4608004" y="4221088"/>
            <a:ext cx="4936" cy="10081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hthoek 3"/>
          <p:cNvSpPr/>
          <p:nvPr/>
        </p:nvSpPr>
        <p:spPr>
          <a:xfrm>
            <a:off x="3105174" y="1701284"/>
            <a:ext cx="30082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 smtClean="0">
                <a:solidFill>
                  <a:srgbClr val="0070C0"/>
                </a:solidFill>
              </a:rPr>
              <a:t>$ROS_PACKAGE_PATH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27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Running a ROS node</a:t>
            </a:r>
            <a:endParaRPr lang="en-GB" dirty="0"/>
          </a:p>
        </p:txBody>
      </p:sp>
      <p:sp>
        <p:nvSpPr>
          <p:cNvPr id="8" name="Tijdelijke aanduiding voor inhou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solidFill>
                  <a:schemeClr val="tx2"/>
                </a:solidFill>
              </a:rPr>
              <a:t>s</a:t>
            </a:r>
            <a:r>
              <a:rPr lang="nl-NL" dirty="0" smtClean="0">
                <a:solidFill>
                  <a:schemeClr val="tx2"/>
                </a:solidFill>
              </a:rPr>
              <a:t>ource ~/</a:t>
            </a:r>
            <a:r>
              <a:rPr lang="nl-NL" i="1" dirty="0" smtClean="0">
                <a:solidFill>
                  <a:schemeClr val="tx2"/>
                </a:solidFill>
              </a:rPr>
              <a:t>&lt;</a:t>
            </a:r>
            <a:r>
              <a:rPr lang="nl-NL" i="1" dirty="0" err="1" smtClean="0">
                <a:solidFill>
                  <a:schemeClr val="tx2"/>
                </a:solidFill>
              </a:rPr>
              <a:t>workspace</a:t>
            </a:r>
            <a:r>
              <a:rPr lang="nl-NL" i="1" dirty="0" smtClean="0">
                <a:solidFill>
                  <a:schemeClr val="tx2"/>
                </a:solidFill>
              </a:rPr>
              <a:t>&gt;</a:t>
            </a:r>
            <a:r>
              <a:rPr lang="nl-NL" dirty="0" smtClean="0">
                <a:solidFill>
                  <a:schemeClr val="tx2"/>
                </a:solidFill>
              </a:rPr>
              <a:t>/</a:t>
            </a:r>
            <a:r>
              <a:rPr lang="nl-NL" dirty="0" err="1" smtClean="0">
                <a:solidFill>
                  <a:schemeClr val="tx2"/>
                </a:solidFill>
              </a:rPr>
              <a:t>devel</a:t>
            </a:r>
            <a:r>
              <a:rPr lang="nl-NL" dirty="0" smtClean="0">
                <a:solidFill>
                  <a:schemeClr val="tx2"/>
                </a:solidFill>
              </a:rPr>
              <a:t>/</a:t>
            </a:r>
            <a:r>
              <a:rPr lang="nl-NL" dirty="0" err="1" smtClean="0">
                <a:solidFill>
                  <a:schemeClr val="tx2"/>
                </a:solidFill>
              </a:rPr>
              <a:t>setup.bash</a:t>
            </a:r>
            <a:endParaRPr lang="nl-NL" dirty="0" smtClean="0">
              <a:solidFill>
                <a:schemeClr val="tx2"/>
              </a:solidFill>
            </a:endParaRPr>
          </a:p>
          <a:p>
            <a:pPr lvl="1"/>
            <a:r>
              <a:rPr lang="nl-NL" dirty="0" smtClean="0"/>
              <a:t>set search </a:t>
            </a:r>
            <a:r>
              <a:rPr lang="nl-NL" dirty="0" err="1" smtClean="0"/>
              <a:t>path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start at </a:t>
            </a:r>
            <a:r>
              <a:rPr lang="nl-NL" i="1" dirty="0" err="1" smtClean="0"/>
              <a:t>workspace</a:t>
            </a:r>
            <a:endParaRPr lang="nl-NL" i="1" dirty="0" smtClean="0"/>
          </a:p>
          <a:p>
            <a:pPr lvl="1"/>
            <a:endParaRPr lang="nl-NL" dirty="0" smtClean="0"/>
          </a:p>
          <a:p>
            <a:r>
              <a:rPr lang="nl-NL" dirty="0" err="1">
                <a:solidFill>
                  <a:schemeClr val="tx2"/>
                </a:solidFill>
              </a:rPr>
              <a:t>r</a:t>
            </a:r>
            <a:r>
              <a:rPr lang="nl-NL" dirty="0" err="1" smtClean="0">
                <a:solidFill>
                  <a:schemeClr val="tx2"/>
                </a:solidFill>
              </a:rPr>
              <a:t>oscore</a:t>
            </a:r>
            <a:endParaRPr lang="nl-NL" dirty="0" smtClean="0">
              <a:solidFill>
                <a:schemeClr val="tx2"/>
              </a:solidFill>
            </a:endParaRPr>
          </a:p>
          <a:p>
            <a:pPr lvl="1"/>
            <a:r>
              <a:rPr lang="nl-NL" dirty="0" smtClean="0"/>
              <a:t>start the ROS Master</a:t>
            </a:r>
          </a:p>
          <a:p>
            <a:pPr lvl="1"/>
            <a:endParaRPr lang="nl-NL" dirty="0" smtClean="0"/>
          </a:p>
          <a:p>
            <a:r>
              <a:rPr lang="nl-NL" dirty="0" err="1" smtClean="0">
                <a:solidFill>
                  <a:schemeClr val="tx2"/>
                </a:solidFill>
              </a:rPr>
              <a:t>rosrun</a:t>
            </a:r>
            <a:r>
              <a:rPr lang="nl-NL" dirty="0" smtClean="0">
                <a:solidFill>
                  <a:schemeClr val="tx2"/>
                </a:solidFill>
              </a:rPr>
              <a:t> </a:t>
            </a:r>
            <a:r>
              <a:rPr lang="nl-NL" i="1" dirty="0" smtClean="0">
                <a:solidFill>
                  <a:schemeClr val="tx2"/>
                </a:solidFill>
              </a:rPr>
              <a:t>&lt;package&gt; &lt;</a:t>
            </a:r>
            <a:r>
              <a:rPr lang="nl-NL" i="1" dirty="0" err="1" smtClean="0">
                <a:solidFill>
                  <a:schemeClr val="tx2"/>
                </a:solidFill>
              </a:rPr>
              <a:t>node_name</a:t>
            </a:r>
            <a:r>
              <a:rPr lang="nl-NL" i="1" dirty="0" smtClean="0">
                <a:solidFill>
                  <a:schemeClr val="tx2"/>
                </a:solidFill>
              </a:rPr>
              <a:t>&gt;</a:t>
            </a:r>
          </a:p>
          <a:p>
            <a:pPr lvl="1"/>
            <a:r>
              <a:rPr lang="nl-NL" dirty="0"/>
              <a:t>s</a:t>
            </a:r>
            <a:r>
              <a:rPr lang="nl-NL" dirty="0" smtClean="0"/>
              <a:t>tart the node (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its</a:t>
            </a:r>
            <a:r>
              <a:rPr lang="nl-NL" dirty="0" smtClean="0"/>
              <a:t> topics)</a:t>
            </a:r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35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601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parameters</a:t>
            </a:r>
            <a:endParaRPr lang="en-GB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36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10712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</a:t>
            </a:r>
            <a:r>
              <a:rPr lang="nl-NL" dirty="0" smtClean="0"/>
              <a:t>arameters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YAML</a:t>
            </a:r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r>
              <a:rPr lang="nl-NL" dirty="0" err="1" smtClean="0"/>
              <a:t>Commandline</a:t>
            </a:r>
            <a:r>
              <a:rPr lang="nl-NL" dirty="0" smtClean="0"/>
              <a:t> parameters</a:t>
            </a:r>
          </a:p>
          <a:p>
            <a:endParaRPr lang="nl-NL" dirty="0" smtClean="0"/>
          </a:p>
          <a:p>
            <a:r>
              <a:rPr lang="nl-NL" dirty="0" err="1" smtClean="0"/>
              <a:t>Config</a:t>
            </a:r>
            <a:r>
              <a:rPr lang="nl-NL" dirty="0" smtClean="0"/>
              <a:t> files (.</a:t>
            </a:r>
            <a:r>
              <a:rPr lang="nl-NL" dirty="0" err="1" smtClean="0"/>
              <a:t>yaml</a:t>
            </a:r>
            <a:r>
              <a:rPr lang="nl-NL" dirty="0" smtClean="0"/>
              <a:t>)</a:t>
            </a:r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37</a:t>
            </a:fld>
            <a:endParaRPr lang="nl-NL" dirty="0"/>
          </a:p>
        </p:txBody>
      </p:sp>
      <p:sp>
        <p:nvSpPr>
          <p:cNvPr id="7" name="Rechthoek 6"/>
          <p:cNvSpPr/>
          <p:nvPr/>
        </p:nvSpPr>
        <p:spPr>
          <a:xfrm>
            <a:off x="2771800" y="1700808"/>
            <a:ext cx="4572000" cy="1200329"/>
          </a:xfrm>
          <a:prstGeom prst="rect">
            <a:avLst/>
          </a:prstGeom>
          <a:solidFill>
            <a:schemeClr val="bg2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GB" dirty="0" smtClean="0"/>
              <a:t>foo: </a:t>
            </a:r>
            <a:endParaRPr lang="en-GB" dirty="0"/>
          </a:p>
          <a:p>
            <a:r>
              <a:rPr lang="en-GB" dirty="0"/>
              <a:t>  </a:t>
            </a:r>
            <a:r>
              <a:rPr lang="en-GB" dirty="0" smtClean="0"/>
              <a:t>  bar: </a:t>
            </a:r>
            <a:endParaRPr lang="en-GB" dirty="0"/>
          </a:p>
          <a:p>
            <a:r>
              <a:rPr lang="en-GB" dirty="0"/>
              <a:t>    </a:t>
            </a:r>
            <a:r>
              <a:rPr lang="en-GB" dirty="0" smtClean="0"/>
              <a:t>  - name</a:t>
            </a:r>
            <a:r>
              <a:rPr lang="en-GB" dirty="0"/>
              <a:t>: john</a:t>
            </a:r>
          </a:p>
          <a:p>
            <a:r>
              <a:rPr lang="en-GB" dirty="0"/>
              <a:t>    </a:t>
            </a:r>
            <a:r>
              <a:rPr lang="en-GB" dirty="0" smtClean="0"/>
              <a:t>  - value</a:t>
            </a:r>
            <a:r>
              <a:rPr lang="en-GB" dirty="0"/>
              <a:t>: 1234.5</a:t>
            </a:r>
            <a:endParaRPr lang="en-GB" dirty="0" smtClean="0"/>
          </a:p>
        </p:txBody>
      </p:sp>
      <p:sp>
        <p:nvSpPr>
          <p:cNvPr id="8" name="Rechthoek 7"/>
          <p:cNvSpPr/>
          <p:nvPr/>
        </p:nvSpPr>
        <p:spPr>
          <a:xfrm>
            <a:off x="2771800" y="3284984"/>
            <a:ext cx="4608512" cy="369332"/>
          </a:xfrm>
          <a:prstGeom prst="rect">
            <a:avLst/>
          </a:prstGeom>
          <a:solidFill>
            <a:schemeClr val="bg2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GB" dirty="0"/>
              <a:t>{ </a:t>
            </a:r>
            <a:r>
              <a:rPr lang="en-GB" dirty="0" smtClean="0"/>
              <a:t>foo: </a:t>
            </a:r>
            <a:r>
              <a:rPr lang="en-GB" dirty="0"/>
              <a:t>{ </a:t>
            </a:r>
            <a:r>
              <a:rPr lang="en-GB" dirty="0" smtClean="0"/>
              <a:t>bar: </a:t>
            </a:r>
            <a:r>
              <a:rPr lang="en-GB" dirty="0"/>
              <a:t>[ { name: john }, {value: 1234.5} ] } }</a:t>
            </a:r>
          </a:p>
        </p:txBody>
      </p:sp>
      <p:sp>
        <p:nvSpPr>
          <p:cNvPr id="9" name="Rechthoek 8"/>
          <p:cNvSpPr/>
          <p:nvPr/>
        </p:nvSpPr>
        <p:spPr>
          <a:xfrm>
            <a:off x="971600" y="4869160"/>
            <a:ext cx="7776864" cy="369332"/>
          </a:xfrm>
          <a:prstGeom prst="rect">
            <a:avLst/>
          </a:prstGeom>
          <a:solidFill>
            <a:schemeClr val="bg2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GB" dirty="0" err="1"/>
              <a:t>r</a:t>
            </a:r>
            <a:r>
              <a:rPr lang="en-GB" dirty="0" err="1" smtClean="0"/>
              <a:t>ostopic</a:t>
            </a:r>
            <a:r>
              <a:rPr lang="en-GB" dirty="0" smtClean="0"/>
              <a:t> pub … {linear</a:t>
            </a:r>
            <a:r>
              <a:rPr lang="en-GB" dirty="0"/>
              <a:t>: {x: 1.0, y: 0.0, z: 0.0}, angular: {x: 0.0 ,y: 0.0, z: 0.0}}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02332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Launching</a:t>
            </a:r>
            <a:r>
              <a:rPr lang="nl-NL" dirty="0" smtClean="0"/>
              <a:t> a </a:t>
            </a:r>
            <a:r>
              <a:rPr lang="nl-NL" dirty="0" err="1" smtClean="0"/>
              <a:t>bunch</a:t>
            </a:r>
            <a:r>
              <a:rPr lang="nl-NL" dirty="0" smtClean="0"/>
              <a:t> of </a:t>
            </a:r>
            <a:r>
              <a:rPr lang="nl-NL" dirty="0" err="1" smtClean="0"/>
              <a:t>nodes</a:t>
            </a:r>
            <a:endParaRPr lang="en-GB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38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90274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Launch</a:t>
            </a:r>
            <a:r>
              <a:rPr lang="nl-NL" dirty="0" smtClean="0"/>
              <a:t> file</a:t>
            </a:r>
            <a:endParaRPr lang="en-GB" dirty="0"/>
          </a:p>
        </p:txBody>
      </p:sp>
      <p:sp>
        <p:nvSpPr>
          <p:cNvPr id="8" name="Tijdelijke aanduiding voor inhou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XML</a:t>
            </a:r>
          </a:p>
          <a:p>
            <a:pPr lvl="1"/>
            <a:r>
              <a:rPr lang="nl-NL" dirty="0" smtClean="0"/>
              <a:t>&lt;tag /&gt;</a:t>
            </a:r>
            <a:endParaRPr lang="nl-NL" dirty="0"/>
          </a:p>
          <a:p>
            <a:pPr lvl="1"/>
            <a:r>
              <a:rPr lang="nl-NL" dirty="0" smtClean="0"/>
              <a:t>&lt;tag&gt; ……… &lt;/tag&gt;</a:t>
            </a:r>
          </a:p>
          <a:p>
            <a:pPr lvl="1"/>
            <a:r>
              <a:rPr lang="nl-NL" dirty="0" smtClean="0"/>
              <a:t>&lt;!– </a:t>
            </a:r>
            <a:r>
              <a:rPr lang="nl-NL" i="1" dirty="0" err="1" smtClean="0"/>
              <a:t>some</a:t>
            </a:r>
            <a:r>
              <a:rPr lang="nl-NL" i="1" dirty="0" smtClean="0"/>
              <a:t> </a:t>
            </a:r>
            <a:r>
              <a:rPr lang="nl-NL" i="1" dirty="0" err="1" smtClean="0"/>
              <a:t>comment</a:t>
            </a:r>
            <a:r>
              <a:rPr lang="nl-NL" i="1" dirty="0" smtClean="0"/>
              <a:t> </a:t>
            </a:r>
            <a:r>
              <a:rPr lang="nl-NL" dirty="0" smtClean="0"/>
              <a:t>--&gt;</a:t>
            </a:r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39</a:t>
            </a:fld>
            <a:endParaRPr lang="nl-NL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39552" y="4337809"/>
            <a:ext cx="8064896" cy="1323439"/>
          </a:xfrm>
          <a:prstGeom prst="rect">
            <a:avLst/>
          </a:prstGeom>
          <a:solidFill>
            <a:schemeClr val="bg2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en-US" sz="2000" dirty="0" smtClean="0"/>
              <a:t>&lt;launch&gt;  </a:t>
            </a:r>
          </a:p>
          <a:p>
            <a:pPr marL="0" lvl="1"/>
            <a:r>
              <a:rPr lang="en-US" sz="2000" dirty="0" smtClean="0"/>
              <a:t>  &lt;node name="talker" </a:t>
            </a:r>
            <a:r>
              <a:rPr lang="en-US" sz="2000" dirty="0" err="1" smtClean="0"/>
              <a:t>pkg</a:t>
            </a:r>
            <a:r>
              <a:rPr lang="en-US" sz="2000" dirty="0" smtClean="0"/>
              <a:t>="</a:t>
            </a:r>
            <a:r>
              <a:rPr lang="en-US" sz="2000" dirty="0" err="1" smtClean="0"/>
              <a:t>chat_pkg</a:t>
            </a:r>
            <a:r>
              <a:rPr lang="en-US" sz="2000" dirty="0" smtClean="0"/>
              <a:t>" type="talker" output="screen"/&gt;</a:t>
            </a:r>
          </a:p>
          <a:p>
            <a:pPr marL="0" lvl="1"/>
            <a:r>
              <a:rPr lang="en-US" sz="2000" dirty="0" smtClean="0"/>
              <a:t>  &lt;node name="listener" </a:t>
            </a:r>
            <a:r>
              <a:rPr lang="en-US" sz="2000" dirty="0" err="1" smtClean="0"/>
              <a:t>pkg</a:t>
            </a:r>
            <a:r>
              <a:rPr lang="en-US" sz="2000" dirty="0" smtClean="0"/>
              <a:t>="</a:t>
            </a:r>
            <a:r>
              <a:rPr lang="en-US" sz="2000" dirty="0" err="1" smtClean="0"/>
              <a:t>chat_pkg</a:t>
            </a:r>
            <a:r>
              <a:rPr lang="en-US" sz="2000" dirty="0" smtClean="0"/>
              <a:t>" type="listener" output="screen"/&gt; </a:t>
            </a:r>
          </a:p>
          <a:p>
            <a:pPr marL="0" lvl="1"/>
            <a:r>
              <a:rPr lang="en-US" sz="2000" dirty="0" smtClean="0"/>
              <a:t>&lt;/launch&gt;</a:t>
            </a:r>
          </a:p>
        </p:txBody>
      </p:sp>
    </p:spTree>
    <p:extLst>
      <p:ext uri="{BB962C8B-B14F-4D97-AF65-F5344CB8AC3E}">
        <p14:creationId xmlns:p14="http://schemas.microsoft.com/office/powerpoint/2010/main" val="163387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ROS ?</a:t>
            </a:r>
            <a:endParaRPr lang="en-GB" dirty="0"/>
          </a:p>
        </p:txBody>
      </p:sp>
      <p:sp>
        <p:nvSpPr>
          <p:cNvPr id="2" name="Tijdelijke aanduiding voor tekst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What</a:t>
            </a:r>
            <a:r>
              <a:rPr lang="nl-NL" dirty="0" smtClean="0"/>
              <a:t>?</a:t>
            </a:r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4</a:t>
            </a:fld>
            <a:endParaRPr lang="nl-NL"/>
          </a:p>
        </p:txBody>
      </p:sp>
      <p:pic>
        <p:nvPicPr>
          <p:cNvPr id="9" name="Picture 2" descr="ROS.or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708920"/>
            <a:ext cx="241935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4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Example</a:t>
            </a:r>
            <a:r>
              <a:rPr lang="nl-NL" dirty="0" smtClean="0"/>
              <a:t> </a:t>
            </a:r>
            <a:r>
              <a:rPr lang="nl-NL" dirty="0" err="1" smtClean="0"/>
              <a:t>Launch</a:t>
            </a:r>
            <a:r>
              <a:rPr lang="nl-NL" dirty="0" smtClean="0"/>
              <a:t> file</a:t>
            </a:r>
            <a:endParaRPr lang="nl-NL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99592" y="1231007"/>
            <a:ext cx="7704856" cy="5078313"/>
          </a:xfrm>
          <a:prstGeom prst="rect">
            <a:avLst/>
          </a:prstGeom>
          <a:solidFill>
            <a:schemeClr val="bg2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  <a:extLst/>
        </p:spPr>
        <p:txBody>
          <a:bodyPr wrap="square">
            <a:spAutoFit/>
          </a:bodyPr>
          <a:lstStyle/>
          <a:p>
            <a:r>
              <a:rPr lang="nl-NL" dirty="0"/>
              <a:t>&lt;</a:t>
            </a:r>
            <a:r>
              <a:rPr lang="nl-NL" dirty="0" err="1">
                <a:solidFill>
                  <a:srgbClr val="0070C0"/>
                </a:solidFill>
              </a:rPr>
              <a:t>launch</a:t>
            </a:r>
            <a:r>
              <a:rPr lang="nl-NL" dirty="0"/>
              <a:t>&gt;</a:t>
            </a:r>
          </a:p>
          <a:p>
            <a:r>
              <a:rPr lang="nl-NL" dirty="0"/>
              <a:t>    &lt;</a:t>
            </a:r>
            <a:r>
              <a:rPr lang="nl-NL" dirty="0" err="1">
                <a:solidFill>
                  <a:srgbClr val="0070C0"/>
                </a:solidFill>
              </a:rPr>
              <a:t>arg</a:t>
            </a:r>
            <a:r>
              <a:rPr lang="nl-NL" dirty="0"/>
              <a:t> name="model" default="$(</a:t>
            </a:r>
            <a:r>
              <a:rPr lang="nl-NL" dirty="0" err="1"/>
              <a:t>find</a:t>
            </a:r>
            <a:r>
              <a:rPr lang="nl-NL" dirty="0"/>
              <a:t> </a:t>
            </a:r>
            <a:r>
              <a:rPr lang="nl-NL" dirty="0" err="1"/>
              <a:t>robot_urdf</a:t>
            </a:r>
            <a:r>
              <a:rPr lang="nl-NL" dirty="0"/>
              <a:t>)/</a:t>
            </a:r>
            <a:r>
              <a:rPr lang="nl-NL" dirty="0" err="1"/>
              <a:t>robot.urdf</a:t>
            </a:r>
            <a:r>
              <a:rPr lang="nl-NL" dirty="0"/>
              <a:t>"   </a:t>
            </a:r>
          </a:p>
          <a:p>
            <a:r>
              <a:rPr lang="nl-NL" dirty="0"/>
              <a:t>    &lt;</a:t>
            </a:r>
            <a:r>
              <a:rPr lang="nl-NL" dirty="0" err="1">
                <a:solidFill>
                  <a:srgbClr val="0070C0"/>
                </a:solidFill>
              </a:rPr>
              <a:t>arg</a:t>
            </a:r>
            <a:r>
              <a:rPr lang="nl-NL" dirty="0"/>
              <a:t> name="gui" default=“True" /&gt;</a:t>
            </a:r>
            <a:br>
              <a:rPr lang="nl-NL" dirty="0"/>
            </a:br>
            <a:r>
              <a:rPr lang="nl-NL" dirty="0"/>
              <a:t>    &lt;</a:t>
            </a:r>
            <a:r>
              <a:rPr lang="nl-NL" dirty="0" err="1">
                <a:solidFill>
                  <a:srgbClr val="0070C0"/>
                </a:solidFill>
              </a:rPr>
              <a:t>param</a:t>
            </a:r>
            <a:r>
              <a:rPr lang="nl-NL" dirty="0"/>
              <a:t> name="</a:t>
            </a:r>
            <a:r>
              <a:rPr lang="nl-NL" dirty="0" err="1"/>
              <a:t>robot_description</a:t>
            </a:r>
            <a:r>
              <a:rPr lang="nl-NL" dirty="0"/>
              <a:t>“ </a:t>
            </a:r>
            <a:r>
              <a:rPr lang="nl-NL" dirty="0" err="1"/>
              <a:t>textfile</a:t>
            </a:r>
            <a:r>
              <a:rPr lang="nl-NL" dirty="0"/>
              <a:t>="$(</a:t>
            </a:r>
            <a:r>
              <a:rPr lang="nl-NL" dirty="0" err="1"/>
              <a:t>arg</a:t>
            </a:r>
            <a:r>
              <a:rPr lang="nl-NL" dirty="0"/>
              <a:t> model)"/&gt;</a:t>
            </a:r>
            <a:br>
              <a:rPr lang="nl-NL" dirty="0"/>
            </a:br>
            <a:r>
              <a:rPr lang="nl-NL" dirty="0"/>
              <a:t>    &lt;</a:t>
            </a:r>
            <a:r>
              <a:rPr lang="nl-NL" dirty="0" err="1">
                <a:solidFill>
                  <a:srgbClr val="0070C0"/>
                </a:solidFill>
              </a:rPr>
              <a:t>param</a:t>
            </a:r>
            <a:r>
              <a:rPr lang="nl-NL" dirty="0"/>
              <a:t> name="</a:t>
            </a:r>
            <a:r>
              <a:rPr lang="nl-NL" dirty="0" err="1"/>
              <a:t>use_gui</a:t>
            </a:r>
            <a:r>
              <a:rPr lang="nl-NL" dirty="0"/>
              <a:t>" </a:t>
            </a:r>
            <a:r>
              <a:rPr lang="nl-NL" dirty="0" err="1"/>
              <a:t>value</a:t>
            </a:r>
            <a:r>
              <a:rPr lang="nl-NL" dirty="0"/>
              <a:t>="$(</a:t>
            </a:r>
            <a:r>
              <a:rPr lang="nl-NL" dirty="0" err="1"/>
              <a:t>arg</a:t>
            </a:r>
            <a:r>
              <a:rPr lang="nl-NL" dirty="0"/>
              <a:t> gui)"/&gt;</a:t>
            </a:r>
          </a:p>
          <a:p>
            <a:r>
              <a:rPr lang="nl-NL" dirty="0"/>
              <a:t/>
            </a:r>
            <a:br>
              <a:rPr lang="nl-NL" dirty="0"/>
            </a:br>
            <a:r>
              <a:rPr lang="nl-NL" dirty="0"/>
              <a:t>    &lt;</a:t>
            </a:r>
            <a:r>
              <a:rPr lang="nl-NL" dirty="0">
                <a:solidFill>
                  <a:srgbClr val="0070C0"/>
                </a:solidFill>
              </a:rPr>
              <a:t>node</a:t>
            </a:r>
            <a:r>
              <a:rPr lang="nl-NL" dirty="0"/>
              <a:t> name="</a:t>
            </a:r>
            <a:r>
              <a:rPr lang="nl-NL" dirty="0" err="1"/>
              <a:t>joint_state_publisher</a:t>
            </a:r>
            <a:r>
              <a:rPr lang="nl-NL" dirty="0"/>
              <a:t>" </a:t>
            </a:r>
            <a:endParaRPr lang="nl-NL" dirty="0" smtClean="0"/>
          </a:p>
          <a:p>
            <a:r>
              <a:rPr lang="nl-NL" dirty="0" smtClean="0"/>
              <a:t>	   	</a:t>
            </a:r>
            <a:r>
              <a:rPr lang="nl-NL" dirty="0" err="1" smtClean="0"/>
              <a:t>pkg</a:t>
            </a:r>
            <a:r>
              <a:rPr lang="nl-NL" dirty="0" smtClean="0"/>
              <a:t>="</a:t>
            </a:r>
            <a:r>
              <a:rPr lang="nl-NL" dirty="0" err="1" smtClean="0"/>
              <a:t>joint_state_publisher</a:t>
            </a:r>
            <a:r>
              <a:rPr lang="nl-NL" dirty="0" smtClean="0"/>
              <a:t>" </a:t>
            </a:r>
          </a:p>
          <a:p>
            <a:r>
              <a:rPr lang="nl-NL" dirty="0"/>
              <a:t>	   	type="</a:t>
            </a:r>
            <a:r>
              <a:rPr lang="nl-NL" dirty="0" err="1"/>
              <a:t>joint_state_publisher</a:t>
            </a:r>
            <a:r>
              <a:rPr lang="nl-NL" dirty="0"/>
              <a:t>" &gt;</a:t>
            </a:r>
          </a:p>
          <a:p>
            <a:r>
              <a:rPr lang="nl-NL" dirty="0"/>
              <a:t>    &lt;</a:t>
            </a:r>
            <a:r>
              <a:rPr lang="nl-NL" dirty="0">
                <a:solidFill>
                  <a:srgbClr val="0070C0"/>
                </a:solidFill>
              </a:rPr>
              <a:t>/node</a:t>
            </a:r>
            <a:r>
              <a:rPr lang="nl-NL" dirty="0"/>
              <a:t>&gt;</a:t>
            </a:r>
          </a:p>
          <a:p>
            <a:r>
              <a:rPr lang="nl-NL" dirty="0"/>
              <a:t/>
            </a:r>
            <a:br>
              <a:rPr lang="nl-NL" dirty="0"/>
            </a:br>
            <a:r>
              <a:rPr lang="nl-NL" dirty="0"/>
              <a:t>    &lt;</a:t>
            </a:r>
            <a:r>
              <a:rPr lang="nl-NL" dirty="0">
                <a:solidFill>
                  <a:srgbClr val="0070C0"/>
                </a:solidFill>
              </a:rPr>
              <a:t>node</a:t>
            </a:r>
            <a:r>
              <a:rPr lang="nl-NL" dirty="0"/>
              <a:t> name="</a:t>
            </a:r>
            <a:r>
              <a:rPr lang="nl-NL" dirty="0" err="1"/>
              <a:t>robot_state_publisher</a:t>
            </a:r>
            <a:r>
              <a:rPr lang="nl-NL" dirty="0"/>
              <a:t>" </a:t>
            </a:r>
          </a:p>
          <a:p>
            <a:r>
              <a:rPr lang="nl-NL" dirty="0"/>
              <a:t>		</a:t>
            </a:r>
            <a:r>
              <a:rPr lang="nl-NL" dirty="0" err="1"/>
              <a:t>pkg</a:t>
            </a:r>
            <a:r>
              <a:rPr lang="nl-NL" dirty="0"/>
              <a:t>="</a:t>
            </a:r>
            <a:r>
              <a:rPr lang="nl-NL" dirty="0" err="1"/>
              <a:t>robot_state_publisher</a:t>
            </a:r>
            <a:r>
              <a:rPr lang="nl-NL" dirty="0"/>
              <a:t>" </a:t>
            </a:r>
            <a:br>
              <a:rPr lang="nl-NL" dirty="0"/>
            </a:br>
            <a:r>
              <a:rPr lang="nl-NL" dirty="0"/>
              <a:t>		type=“</a:t>
            </a:r>
            <a:r>
              <a:rPr lang="nl-NL" dirty="0" err="1"/>
              <a:t>robot_state_publisher</a:t>
            </a:r>
            <a:r>
              <a:rPr lang="nl-NL" dirty="0"/>
              <a:t>" /&gt;</a:t>
            </a:r>
          </a:p>
          <a:p>
            <a:r>
              <a:rPr lang="nl-NL" dirty="0"/>
              <a:t/>
            </a:r>
            <a:br>
              <a:rPr lang="nl-NL" dirty="0"/>
            </a:br>
            <a:r>
              <a:rPr lang="nl-NL" dirty="0"/>
              <a:t>    &lt;</a:t>
            </a:r>
            <a:r>
              <a:rPr lang="nl-NL" dirty="0">
                <a:solidFill>
                  <a:srgbClr val="0070C0"/>
                </a:solidFill>
              </a:rPr>
              <a:t>node</a:t>
            </a:r>
            <a:r>
              <a:rPr lang="nl-NL" dirty="0"/>
              <a:t> name="</a:t>
            </a:r>
            <a:r>
              <a:rPr lang="nl-NL" dirty="0" err="1"/>
              <a:t>rviz</a:t>
            </a:r>
            <a:r>
              <a:rPr lang="nl-NL" dirty="0"/>
              <a:t>" </a:t>
            </a:r>
            <a:r>
              <a:rPr lang="nl-NL" dirty="0" err="1"/>
              <a:t>pkg</a:t>
            </a:r>
            <a:r>
              <a:rPr lang="nl-NL" dirty="0"/>
              <a:t>="</a:t>
            </a:r>
            <a:r>
              <a:rPr lang="nl-NL" dirty="0" err="1"/>
              <a:t>rviz</a:t>
            </a:r>
            <a:r>
              <a:rPr lang="nl-NL" dirty="0"/>
              <a:t>" type="</a:t>
            </a:r>
            <a:r>
              <a:rPr lang="nl-NL" dirty="0" err="1"/>
              <a:t>rviz</a:t>
            </a:r>
            <a:r>
              <a:rPr lang="nl-NL" dirty="0"/>
              <a:t>"/&gt;</a:t>
            </a:r>
          </a:p>
          <a:p>
            <a:r>
              <a:rPr lang="nl-NL" dirty="0"/>
              <a:t/>
            </a:r>
            <a:br>
              <a:rPr lang="nl-NL" dirty="0"/>
            </a:br>
            <a:r>
              <a:rPr lang="nl-NL" dirty="0"/>
              <a:t>&lt;</a:t>
            </a:r>
            <a:r>
              <a:rPr lang="nl-NL" dirty="0">
                <a:solidFill>
                  <a:srgbClr val="0070C0"/>
                </a:solidFill>
              </a:rPr>
              <a:t>/</a:t>
            </a:r>
            <a:r>
              <a:rPr lang="nl-NL" dirty="0" err="1">
                <a:solidFill>
                  <a:srgbClr val="0070C0"/>
                </a:solidFill>
              </a:rPr>
              <a:t>launch</a:t>
            </a:r>
            <a:r>
              <a:rPr lang="nl-NL" dirty="0"/>
              <a:t>&gt; 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659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Launch</a:t>
            </a:r>
            <a:r>
              <a:rPr lang="nl-NL" dirty="0" smtClean="0"/>
              <a:t> file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nl-NL" dirty="0" smtClean="0"/>
              <a:t>&lt;</a:t>
            </a:r>
            <a:r>
              <a:rPr lang="nl-NL" dirty="0" smtClean="0">
                <a:solidFill>
                  <a:srgbClr val="0070C0"/>
                </a:solidFill>
              </a:rPr>
              <a:t>node </a:t>
            </a:r>
            <a:r>
              <a:rPr lang="nl-NL" dirty="0" err="1" smtClean="0">
                <a:solidFill>
                  <a:srgbClr val="0070C0"/>
                </a:solidFill>
              </a:rPr>
              <a:t>pkg</a:t>
            </a:r>
            <a:r>
              <a:rPr lang="nl-NL" dirty="0" smtClean="0">
                <a:solidFill>
                  <a:srgbClr val="0070C0"/>
                </a:solidFill>
              </a:rPr>
              <a:t>=“…” type=“…” name=“…”</a:t>
            </a:r>
            <a:r>
              <a:rPr lang="nl-NL" dirty="0" smtClean="0"/>
              <a:t>&gt;</a:t>
            </a:r>
          </a:p>
          <a:p>
            <a:pPr lvl="1"/>
            <a:r>
              <a:rPr lang="nl-NL" dirty="0" err="1" smtClean="0">
                <a:solidFill>
                  <a:srgbClr val="0070C0"/>
                </a:solidFill>
              </a:rPr>
              <a:t>pkg</a:t>
            </a:r>
            <a:r>
              <a:rPr lang="nl-NL" dirty="0" smtClean="0"/>
              <a:t>=“</a:t>
            </a:r>
            <a:r>
              <a:rPr lang="nl-NL" i="1" dirty="0" smtClean="0"/>
              <a:t>package name</a:t>
            </a:r>
            <a:r>
              <a:rPr lang="nl-NL" dirty="0" smtClean="0"/>
              <a:t>”</a:t>
            </a:r>
          </a:p>
          <a:p>
            <a:pPr lvl="1"/>
            <a:r>
              <a:rPr lang="nl-NL" dirty="0" smtClean="0">
                <a:solidFill>
                  <a:srgbClr val="0070C0"/>
                </a:solidFill>
              </a:rPr>
              <a:t>type</a:t>
            </a:r>
            <a:r>
              <a:rPr lang="nl-NL" dirty="0" smtClean="0"/>
              <a:t>=“</a:t>
            </a:r>
            <a:r>
              <a:rPr lang="nl-NL" i="1" dirty="0" smtClean="0"/>
              <a:t>name </a:t>
            </a:r>
            <a:r>
              <a:rPr lang="nl-NL" i="1" dirty="0"/>
              <a:t>of </a:t>
            </a:r>
            <a:r>
              <a:rPr lang="nl-NL" i="1" dirty="0" err="1"/>
              <a:t>executable</a:t>
            </a:r>
            <a:r>
              <a:rPr lang="nl-NL" i="1" dirty="0"/>
              <a:t> </a:t>
            </a:r>
            <a:r>
              <a:rPr lang="nl-NL" i="1" dirty="0" smtClean="0"/>
              <a:t>program</a:t>
            </a:r>
            <a:r>
              <a:rPr lang="nl-NL" dirty="0" smtClean="0"/>
              <a:t>”</a:t>
            </a:r>
            <a:endParaRPr lang="nl-NL" dirty="0"/>
          </a:p>
          <a:p>
            <a:pPr lvl="1"/>
            <a:r>
              <a:rPr lang="nl-NL" dirty="0" smtClean="0">
                <a:solidFill>
                  <a:srgbClr val="0070C0"/>
                </a:solidFill>
              </a:rPr>
              <a:t>name</a:t>
            </a:r>
            <a:r>
              <a:rPr lang="nl-NL" dirty="0" smtClean="0"/>
              <a:t>:“</a:t>
            </a:r>
            <a:r>
              <a:rPr lang="nl-NL" i="1" dirty="0" err="1" smtClean="0"/>
              <a:t>unique</a:t>
            </a:r>
            <a:r>
              <a:rPr lang="nl-NL" i="1" dirty="0" smtClean="0"/>
              <a:t> name of node</a:t>
            </a:r>
            <a:r>
              <a:rPr lang="nl-NL" dirty="0" smtClean="0"/>
              <a:t>”</a:t>
            </a:r>
            <a:endParaRPr lang="nl-NL" dirty="0"/>
          </a:p>
          <a:p>
            <a:r>
              <a:rPr lang="nl-NL" dirty="0" smtClean="0"/>
              <a:t>&lt;</a:t>
            </a:r>
            <a:r>
              <a:rPr lang="nl-NL" dirty="0" err="1" smtClean="0">
                <a:solidFill>
                  <a:srgbClr val="0070C0"/>
                </a:solidFill>
              </a:rPr>
              <a:t>param</a:t>
            </a:r>
            <a:r>
              <a:rPr lang="nl-NL" dirty="0" smtClean="0">
                <a:solidFill>
                  <a:srgbClr val="0070C0"/>
                </a:solidFill>
              </a:rPr>
              <a:t> name=“</a:t>
            </a:r>
            <a:r>
              <a:rPr lang="nl-NL" i="1" dirty="0" smtClean="0"/>
              <a:t>name</a:t>
            </a:r>
            <a:r>
              <a:rPr lang="nl-NL" dirty="0" smtClean="0">
                <a:solidFill>
                  <a:srgbClr val="0070C0"/>
                </a:solidFill>
              </a:rPr>
              <a:t>” </a:t>
            </a:r>
            <a:r>
              <a:rPr lang="nl-NL" dirty="0" err="1" smtClean="0">
                <a:solidFill>
                  <a:srgbClr val="0070C0"/>
                </a:solidFill>
              </a:rPr>
              <a:t>value</a:t>
            </a:r>
            <a:r>
              <a:rPr lang="nl-NL" dirty="0" smtClean="0">
                <a:solidFill>
                  <a:srgbClr val="0070C0"/>
                </a:solidFill>
              </a:rPr>
              <a:t>=“</a:t>
            </a:r>
            <a:r>
              <a:rPr lang="nl-NL" i="1" dirty="0" err="1" smtClean="0"/>
              <a:t>value</a:t>
            </a:r>
            <a:r>
              <a:rPr lang="nl-NL" dirty="0" smtClean="0">
                <a:solidFill>
                  <a:srgbClr val="0070C0"/>
                </a:solidFill>
              </a:rPr>
              <a:t>”</a:t>
            </a:r>
            <a:r>
              <a:rPr lang="nl-NL" dirty="0" smtClean="0"/>
              <a:t>&gt;</a:t>
            </a:r>
          </a:p>
          <a:p>
            <a:pPr lvl="1"/>
            <a:r>
              <a:rPr lang="nl-NL" dirty="0" smtClean="0"/>
              <a:t>Parameter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published</a:t>
            </a:r>
            <a:r>
              <a:rPr lang="nl-NL" dirty="0" smtClean="0"/>
              <a:t> on parameter server</a:t>
            </a:r>
          </a:p>
          <a:p>
            <a:r>
              <a:rPr lang="nl-NL" dirty="0" smtClean="0"/>
              <a:t>&lt;</a:t>
            </a:r>
            <a:r>
              <a:rPr lang="nl-NL" dirty="0" err="1" smtClean="0">
                <a:solidFill>
                  <a:srgbClr val="0070C0"/>
                </a:solidFill>
              </a:rPr>
              <a:t>remap</a:t>
            </a:r>
            <a:r>
              <a:rPr lang="nl-NL" dirty="0" smtClean="0">
                <a:solidFill>
                  <a:srgbClr val="0070C0"/>
                </a:solidFill>
              </a:rPr>
              <a:t> </a:t>
            </a:r>
            <a:r>
              <a:rPr lang="nl-NL" dirty="0" err="1" smtClean="0">
                <a:solidFill>
                  <a:srgbClr val="0070C0"/>
                </a:solidFill>
              </a:rPr>
              <a:t>from</a:t>
            </a:r>
            <a:r>
              <a:rPr lang="nl-NL" dirty="0" smtClean="0">
                <a:solidFill>
                  <a:srgbClr val="0070C0"/>
                </a:solidFill>
              </a:rPr>
              <a:t>=“topic” </a:t>
            </a:r>
            <a:r>
              <a:rPr lang="nl-NL" dirty="0" err="1" smtClean="0">
                <a:solidFill>
                  <a:srgbClr val="0070C0"/>
                </a:solidFill>
              </a:rPr>
              <a:t>to</a:t>
            </a:r>
            <a:r>
              <a:rPr lang="nl-NL" dirty="0" smtClean="0">
                <a:solidFill>
                  <a:srgbClr val="0070C0"/>
                </a:solidFill>
              </a:rPr>
              <a:t>:”</a:t>
            </a:r>
            <a:r>
              <a:rPr lang="nl-NL" dirty="0" err="1" smtClean="0">
                <a:solidFill>
                  <a:srgbClr val="0070C0"/>
                </a:solidFill>
              </a:rPr>
              <a:t>other_topic</a:t>
            </a:r>
            <a:r>
              <a:rPr lang="nl-NL" dirty="0" smtClean="0">
                <a:solidFill>
                  <a:srgbClr val="0070C0"/>
                </a:solidFill>
              </a:rPr>
              <a:t>” /</a:t>
            </a:r>
            <a:r>
              <a:rPr lang="nl-NL" dirty="0" smtClean="0"/>
              <a:t>&gt;</a:t>
            </a:r>
          </a:p>
          <a:p>
            <a:pPr lvl="1"/>
            <a:r>
              <a:rPr lang="nl-NL" dirty="0" err="1" smtClean="0"/>
              <a:t>Plumbing</a:t>
            </a:r>
            <a:r>
              <a:rPr lang="nl-NL" dirty="0" smtClean="0"/>
              <a:t>: </a:t>
            </a:r>
            <a:r>
              <a:rPr lang="nl-NL" dirty="0" err="1" smtClean="0"/>
              <a:t>connect</a:t>
            </a:r>
            <a:r>
              <a:rPr lang="nl-NL" dirty="0" smtClean="0"/>
              <a:t> the topics of the </a:t>
            </a:r>
            <a:r>
              <a:rPr lang="nl-NL" dirty="0" err="1" smtClean="0"/>
              <a:t>nodes</a:t>
            </a:r>
            <a:endParaRPr lang="nl-NL" dirty="0" smtClean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41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42961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Launching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lang="nl-NL" dirty="0" err="1" smtClean="0">
                <a:solidFill>
                  <a:srgbClr val="0070C0"/>
                </a:solidFill>
              </a:rPr>
              <a:t>roslaunch</a:t>
            </a:r>
            <a:r>
              <a:rPr lang="nl-NL" dirty="0" smtClean="0">
                <a:solidFill>
                  <a:srgbClr val="0070C0"/>
                </a:solidFill>
              </a:rPr>
              <a:t> </a:t>
            </a:r>
            <a:r>
              <a:rPr lang="nl-NL" i="1" dirty="0" smtClean="0"/>
              <a:t>&lt;package&gt; &lt;</a:t>
            </a:r>
            <a:r>
              <a:rPr lang="nl-NL" i="1" dirty="0" err="1" smtClean="0"/>
              <a:t>launchfile</a:t>
            </a:r>
            <a:r>
              <a:rPr lang="nl-NL" i="1" dirty="0" smtClean="0"/>
              <a:t>&gt; &lt;</a:t>
            </a:r>
            <a:r>
              <a:rPr lang="nl-NL" i="1" dirty="0" err="1" smtClean="0"/>
              <a:t>arg</a:t>
            </a:r>
            <a:r>
              <a:rPr lang="nl-NL" i="1" dirty="0" smtClean="0"/>
              <a:t>:=</a:t>
            </a:r>
            <a:r>
              <a:rPr lang="nl-NL" i="1" dirty="0" err="1" smtClean="0"/>
              <a:t>value</a:t>
            </a:r>
            <a:r>
              <a:rPr lang="nl-NL" i="1" dirty="0" smtClean="0"/>
              <a:t>&gt; </a:t>
            </a:r>
            <a:endParaRPr lang="en-GB" i="1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42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2347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Reference </a:t>
            </a:r>
            <a:r>
              <a:rPr lang="nl-NL" dirty="0" err="1" smtClean="0"/>
              <a:t>materials</a:t>
            </a:r>
            <a:endParaRPr lang="en-GB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43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968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ROS Cheatsheet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hlinkClick r:id="rId2"/>
              </a:rPr>
              <a:t>https://</a:t>
            </a:r>
            <a:r>
              <a:rPr lang="en-GB" sz="2800" dirty="0" smtClean="0">
                <a:hlinkClick r:id="rId2"/>
              </a:rPr>
              <a:t>github.com/ros/cheatsheet/releases/download/0.0.1/ROScheatsheet_catkin.pdf</a:t>
            </a:r>
            <a:endParaRPr lang="en-GB" sz="2800" dirty="0" smtClean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1403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ROS Books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Gentle Introduction to </a:t>
            </a:r>
            <a:r>
              <a:rPr lang="en-GB" dirty="0" smtClean="0"/>
              <a:t>ROS</a:t>
            </a:r>
          </a:p>
          <a:p>
            <a:pPr lvl="1"/>
            <a:r>
              <a:rPr lang="en-GB" dirty="0" smtClean="0">
                <a:hlinkClick r:id="rId2"/>
              </a:rPr>
              <a:t>http</a:t>
            </a:r>
            <a:r>
              <a:rPr lang="en-GB" dirty="0">
                <a:hlinkClick r:id="rId2"/>
              </a:rPr>
              <a:t>://www.cse.sc.edu/~jokane/agitr</a:t>
            </a:r>
            <a:r>
              <a:rPr lang="en-GB" dirty="0" smtClean="0">
                <a:hlinkClick r:id="rId2"/>
              </a:rPr>
              <a:t>/</a:t>
            </a:r>
            <a:r>
              <a:rPr lang="en-GB" dirty="0" smtClean="0"/>
              <a:t> </a:t>
            </a:r>
          </a:p>
          <a:p>
            <a:pPr lvl="1"/>
            <a:r>
              <a:rPr lang="nl-NL" dirty="0" smtClean="0"/>
              <a:t>C++ </a:t>
            </a:r>
            <a:r>
              <a:rPr lang="nl-NL" dirty="0" err="1" smtClean="0"/>
              <a:t>examples</a:t>
            </a:r>
            <a:endParaRPr lang="en-GB" dirty="0" smtClean="0"/>
          </a:p>
          <a:p>
            <a:pPr lvl="1"/>
            <a:endParaRPr lang="nl-NL" dirty="0"/>
          </a:p>
          <a:p>
            <a:r>
              <a:rPr lang="en-GB" dirty="0"/>
              <a:t>ROS By </a:t>
            </a:r>
            <a:r>
              <a:rPr lang="en-GB" dirty="0" smtClean="0"/>
              <a:t>Example</a:t>
            </a:r>
          </a:p>
          <a:p>
            <a:pPr lvl="1"/>
            <a:r>
              <a:rPr lang="en-GB" dirty="0">
                <a:hlinkClick r:id="rId3"/>
              </a:rPr>
              <a:t>http://</a:t>
            </a:r>
            <a:r>
              <a:rPr lang="en-GB" dirty="0" smtClean="0">
                <a:hlinkClick r:id="rId3"/>
              </a:rPr>
              <a:t>www.lulu.com/spotlight/pirobot</a:t>
            </a:r>
            <a:r>
              <a:rPr lang="en-GB" dirty="0" smtClean="0"/>
              <a:t> </a:t>
            </a:r>
          </a:p>
          <a:p>
            <a:pPr lvl="1"/>
            <a:r>
              <a:rPr lang="nl-NL" dirty="0" smtClean="0"/>
              <a:t>Python </a:t>
            </a:r>
            <a:r>
              <a:rPr lang="nl-NL" dirty="0" err="1" smtClean="0"/>
              <a:t>examples</a:t>
            </a:r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45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4135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ROS </a:t>
            </a:r>
            <a:r>
              <a:rPr lang="nl-NL" dirty="0" err="1" smtClean="0"/>
              <a:t>Tutorials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hlinkClick r:id="rId2"/>
              </a:rPr>
              <a:t>http://</a:t>
            </a:r>
            <a:r>
              <a:rPr lang="nl-NL" dirty="0" smtClean="0">
                <a:hlinkClick r:id="rId2"/>
              </a:rPr>
              <a:t>www.ros.org/wiki/ROS/Tutorials</a:t>
            </a:r>
            <a:endParaRPr lang="nl-NL" dirty="0" smtClean="0"/>
          </a:p>
          <a:p>
            <a:pPr lvl="1"/>
            <a:r>
              <a:rPr lang="nl-NL" dirty="0" smtClean="0"/>
              <a:t>Start </a:t>
            </a:r>
            <a:r>
              <a:rPr lang="nl-NL" dirty="0" err="1" smtClean="0"/>
              <a:t>here</a:t>
            </a:r>
            <a:r>
              <a:rPr lang="nl-NL" dirty="0" smtClean="0"/>
              <a:t> …</a:t>
            </a:r>
          </a:p>
          <a:p>
            <a:pPr lvl="1"/>
            <a:r>
              <a:rPr lang="nl-NL" dirty="0" smtClean="0"/>
              <a:t>C++ </a:t>
            </a:r>
            <a:r>
              <a:rPr lang="nl-NL" dirty="0" err="1" smtClean="0"/>
              <a:t>and</a:t>
            </a:r>
            <a:r>
              <a:rPr lang="nl-NL" dirty="0" smtClean="0"/>
              <a:t> Python </a:t>
            </a:r>
            <a:r>
              <a:rPr lang="nl-NL" dirty="0" err="1" smtClean="0"/>
              <a:t>examples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46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597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What</a:t>
            </a:r>
            <a:r>
              <a:rPr lang="nl-NL" dirty="0" smtClean="0"/>
              <a:t> is ROS?</a:t>
            </a:r>
            <a:endParaRPr lang="en-GB" dirty="0"/>
          </a:p>
        </p:txBody>
      </p:sp>
      <p:sp>
        <p:nvSpPr>
          <p:cNvPr id="10" name="Tijdelijke aanduiding voor inhoud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“The </a:t>
            </a:r>
            <a:r>
              <a:rPr lang="en-GB" dirty="0"/>
              <a:t>Robot Operating System (ROS) is a </a:t>
            </a:r>
            <a:r>
              <a:rPr lang="en-GB" dirty="0">
                <a:solidFill>
                  <a:srgbClr val="0070C0"/>
                </a:solidFill>
              </a:rPr>
              <a:t>set of software libraries and tools that help you build robot applications</a:t>
            </a:r>
            <a:r>
              <a:rPr lang="en-GB" dirty="0"/>
              <a:t>. From drivers to state-of-the-art algorithms, and with powerful developer tools, ROS has what you need for your next robotics project. And it's all open source</a:t>
            </a:r>
            <a:r>
              <a:rPr lang="en-GB" dirty="0" smtClean="0"/>
              <a:t>.” </a:t>
            </a:r>
          </a:p>
          <a:p>
            <a:pPr lvl="1"/>
            <a:r>
              <a:rPr lang="en-GB" sz="4400" dirty="0" smtClean="0"/>
              <a:t>ros.org</a:t>
            </a:r>
            <a:endParaRPr lang="en-GB" sz="440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832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Originally developed in 2007 at Stanford University </a:t>
            </a:r>
            <a:r>
              <a:rPr lang="en-US" sz="2800" dirty="0"/>
              <a:t> </a:t>
            </a:r>
            <a:r>
              <a:rPr lang="en-US" sz="2800" dirty="0" smtClean="0"/>
              <a:t>and continued at Willow Garage</a:t>
            </a:r>
          </a:p>
          <a:p>
            <a:pPr lvl="1"/>
            <a:r>
              <a:rPr lang="en-GB" sz="2400" dirty="0"/>
              <a:t>Quigley, M., </a:t>
            </a:r>
            <a:r>
              <a:rPr lang="en-GB" sz="2400" dirty="0" smtClean="0"/>
              <a:t>et. al. (2009).  </a:t>
            </a:r>
            <a:br>
              <a:rPr lang="en-GB" sz="2400" dirty="0" smtClean="0"/>
            </a:br>
            <a:r>
              <a:rPr lang="en-GB" sz="2400" dirty="0" smtClean="0"/>
              <a:t>ROS</a:t>
            </a:r>
            <a:r>
              <a:rPr lang="en-GB" sz="2400" dirty="0"/>
              <a:t>: an open-source Robot Operating System. </a:t>
            </a:r>
            <a:r>
              <a:rPr lang="en-GB" sz="2000" dirty="0" smtClean="0">
                <a:hlinkClick r:id="rId2"/>
              </a:rPr>
              <a:t>https</a:t>
            </a:r>
            <a:r>
              <a:rPr lang="en-GB" sz="2000" dirty="0">
                <a:hlinkClick r:id="rId2"/>
              </a:rPr>
              <a:t>://</a:t>
            </a:r>
            <a:r>
              <a:rPr lang="en-GB" sz="2000" dirty="0" smtClean="0">
                <a:hlinkClick r:id="rId2"/>
              </a:rPr>
              <a:t>www.willowgarage.com/sites/default/files/icraoss09-ROS.pdf</a:t>
            </a:r>
            <a:endParaRPr lang="en-GB" sz="2000" dirty="0" smtClean="0"/>
          </a:p>
          <a:p>
            <a:pPr lvl="1"/>
            <a:r>
              <a:rPr lang="en-GB" sz="2000" dirty="0" smtClean="0"/>
              <a:t> </a:t>
            </a:r>
            <a:endParaRPr lang="en-US" sz="2000" dirty="0" smtClean="0"/>
          </a:p>
          <a:p>
            <a:r>
              <a:rPr lang="en-US" sz="2800" dirty="0" smtClean="0"/>
              <a:t>Since 2013 it is managed by OSRF (Open Source Robotics Foundation)</a:t>
            </a:r>
          </a:p>
          <a:p>
            <a:pPr lvl="1"/>
            <a:r>
              <a:rPr lang="en-US" sz="2400" dirty="0">
                <a:hlinkClick r:id="rId3"/>
              </a:rPr>
              <a:t>http://www.osrfoundation.org</a:t>
            </a:r>
            <a:r>
              <a:rPr lang="en-US" sz="2400" dirty="0" smtClean="0">
                <a:hlinkClick r:id="rId3"/>
              </a:rPr>
              <a:t>/</a:t>
            </a:r>
            <a:r>
              <a:rPr lang="en-US" sz="2400" dirty="0" smtClean="0"/>
              <a:t> </a:t>
            </a:r>
          </a:p>
          <a:p>
            <a:pPr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5298" name="Picture 2" descr="https://encrypted-tbn2.gstatic.com/images?q=tbn:ANd9GcSVPdbopYnJ1vpXyE7oAUd_3cWr6H8vWKjbf_4C6YupiHLZfu5YKw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0800" y="304800"/>
            <a:ext cx="2133600" cy="952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738693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2" name="Rectangle 3"/>
          <p:cNvSpPr>
            <a:spLocks noChangeArrowheads="1"/>
          </p:cNvSpPr>
          <p:nvPr/>
        </p:nvSpPr>
        <p:spPr bwMode="auto">
          <a:xfrm>
            <a:off x="1244882" y="2571192"/>
            <a:ext cx="6423462" cy="991841"/>
          </a:xfrm>
          <a:prstGeom prst="rect">
            <a:avLst/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Ctr="1"/>
          <a:lstStyle/>
          <a:p>
            <a:r>
              <a:rPr lang="en-US" sz="2300" dirty="0" smtClean="0">
                <a:solidFill>
                  <a:schemeClr val="bg1"/>
                </a:solidFill>
              </a:rPr>
              <a:t>Robot Middleware</a:t>
            </a:r>
            <a:endParaRPr lang="en-US" sz="2300" dirty="0">
              <a:solidFill>
                <a:schemeClr val="bg1"/>
              </a:solidFill>
            </a:endParaRPr>
          </a:p>
        </p:txBody>
      </p:sp>
      <p:sp>
        <p:nvSpPr>
          <p:cNvPr id="15378" name="Rectangle 8"/>
          <p:cNvSpPr>
            <a:spLocks noChangeArrowheads="1"/>
          </p:cNvSpPr>
          <p:nvPr/>
        </p:nvSpPr>
        <p:spPr bwMode="auto">
          <a:xfrm>
            <a:off x="1244882" y="1349261"/>
            <a:ext cx="6423462" cy="992958"/>
          </a:xfrm>
          <a:prstGeom prst="rect">
            <a:avLst/>
          </a:prstGeom>
          <a:solidFill>
            <a:srgbClr val="0066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Ctr="1"/>
          <a:lstStyle/>
          <a:p>
            <a:r>
              <a:rPr lang="en-US" sz="2300" dirty="0" smtClean="0">
                <a:solidFill>
                  <a:srgbClr val="FFFF00"/>
                </a:solidFill>
              </a:rPr>
              <a:t>Robot Applications</a:t>
            </a:r>
            <a:endParaRPr lang="en-US" sz="2300" dirty="0">
              <a:solidFill>
                <a:srgbClr val="FFFF00"/>
              </a:solidFill>
            </a:endParaRPr>
          </a:p>
        </p:txBody>
      </p:sp>
      <p:sp>
        <p:nvSpPr>
          <p:cNvPr id="15374" name="Rectangle 13"/>
          <p:cNvSpPr>
            <a:spLocks noChangeArrowheads="1"/>
          </p:cNvSpPr>
          <p:nvPr/>
        </p:nvSpPr>
        <p:spPr bwMode="auto">
          <a:xfrm>
            <a:off x="1244882" y="3807643"/>
            <a:ext cx="6423462" cy="992958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Ctr="1"/>
          <a:lstStyle/>
          <a:p>
            <a:pPr algn="ctr"/>
            <a:r>
              <a:rPr lang="en-US" sz="2300" dirty="0" smtClean="0"/>
              <a:t>Operating </a:t>
            </a:r>
            <a:r>
              <a:rPr lang="en-US" sz="2300" dirty="0"/>
              <a:t>System </a:t>
            </a:r>
            <a:r>
              <a:rPr lang="en-US" sz="2300" dirty="0" smtClean="0"/>
              <a:t>Platform</a:t>
            </a:r>
          </a:p>
        </p:txBody>
      </p:sp>
      <p:grpSp>
        <p:nvGrpSpPr>
          <p:cNvPr id="15365" name="Group 17"/>
          <p:cNvGrpSpPr>
            <a:grpSpLocks/>
          </p:cNvGrpSpPr>
          <p:nvPr/>
        </p:nvGrpSpPr>
        <p:grpSpPr bwMode="auto">
          <a:xfrm>
            <a:off x="1244882" y="5045210"/>
            <a:ext cx="6423462" cy="991841"/>
            <a:chOff x="136" y="3155"/>
            <a:chExt cx="4163" cy="829"/>
          </a:xfrm>
        </p:grpSpPr>
        <p:sp>
          <p:nvSpPr>
            <p:cNvPr id="15370" name="Rectangle 18"/>
            <p:cNvSpPr>
              <a:spLocks noChangeArrowheads="1"/>
            </p:cNvSpPr>
            <p:nvPr/>
          </p:nvSpPr>
          <p:spPr bwMode="auto">
            <a:xfrm>
              <a:off x="136" y="3155"/>
              <a:ext cx="4163" cy="829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Ctr="1"/>
            <a:lstStyle/>
            <a:p>
              <a:pPr algn="ctr"/>
              <a:r>
                <a:rPr lang="en-US" sz="2300" dirty="0">
                  <a:solidFill>
                    <a:srgbClr val="000000"/>
                  </a:solidFill>
                </a:rPr>
                <a:t>Hardware </a:t>
              </a:r>
              <a:r>
                <a:rPr lang="en-US" sz="2300" dirty="0" smtClean="0">
                  <a:solidFill>
                    <a:srgbClr val="000000"/>
                  </a:solidFill>
                </a:rPr>
                <a:t>Platform</a:t>
              </a:r>
              <a:endParaRPr lang="en-US" sz="2300" dirty="0"/>
            </a:p>
          </p:txBody>
        </p:sp>
        <p:sp>
          <p:nvSpPr>
            <p:cNvPr id="15371" name="Rectangle 19"/>
            <p:cNvSpPr>
              <a:spLocks noChangeArrowheads="1"/>
            </p:cNvSpPr>
            <p:nvPr/>
          </p:nvSpPr>
          <p:spPr bwMode="auto">
            <a:xfrm>
              <a:off x="234" y="3543"/>
              <a:ext cx="1152" cy="3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Sensors</a:t>
              </a:r>
            </a:p>
          </p:txBody>
        </p:sp>
        <p:sp>
          <p:nvSpPr>
            <p:cNvPr id="15372" name="Rectangle 20"/>
            <p:cNvSpPr>
              <a:spLocks noChangeArrowheads="1"/>
            </p:cNvSpPr>
            <p:nvPr/>
          </p:nvSpPr>
          <p:spPr bwMode="auto">
            <a:xfrm>
              <a:off x="1632" y="3543"/>
              <a:ext cx="1152" cy="3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Actuators</a:t>
              </a:r>
              <a:endParaRPr lang="en-US" sz="1400" dirty="0"/>
            </a:p>
          </p:txBody>
        </p:sp>
        <p:sp>
          <p:nvSpPr>
            <p:cNvPr id="15373" name="Rectangle 21"/>
            <p:cNvSpPr>
              <a:spLocks noChangeArrowheads="1"/>
            </p:cNvSpPr>
            <p:nvPr/>
          </p:nvSpPr>
          <p:spPr bwMode="auto">
            <a:xfrm>
              <a:off x="3030" y="3543"/>
              <a:ext cx="1152" cy="3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Controller</a:t>
              </a:r>
              <a:endParaRPr lang="en-US" sz="1400" dirty="0"/>
            </a:p>
          </p:txBody>
        </p:sp>
      </p:grpSp>
      <p:sp>
        <p:nvSpPr>
          <p:cNvPr id="15366" name="Rectangle 3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" charset="0"/>
              </a:rPr>
              <a:t>Robot Stack</a:t>
            </a:r>
            <a:br>
              <a:rPr lang="en-US" dirty="0" smtClean="0">
                <a:latin typeface="Arial" charset="0"/>
              </a:rPr>
            </a:br>
            <a:endParaRPr lang="en-US" sz="2800" dirty="0">
              <a:latin typeface="Arial" charset="0"/>
            </a:endParaRPr>
          </a:p>
        </p:txBody>
      </p:sp>
      <p:grpSp>
        <p:nvGrpSpPr>
          <p:cNvPr id="5" name="Groep 4"/>
          <p:cNvGrpSpPr/>
          <p:nvPr/>
        </p:nvGrpSpPr>
        <p:grpSpPr>
          <a:xfrm>
            <a:off x="1043608" y="2462453"/>
            <a:ext cx="8046159" cy="2072501"/>
            <a:chOff x="1043608" y="2462453"/>
            <a:chExt cx="8046159" cy="2072501"/>
          </a:xfrm>
        </p:grpSpPr>
        <p:grpSp>
          <p:nvGrpSpPr>
            <p:cNvPr id="4" name="Groep 3"/>
            <p:cNvGrpSpPr/>
            <p:nvPr/>
          </p:nvGrpSpPr>
          <p:grpSpPr>
            <a:xfrm>
              <a:off x="1043608" y="2462453"/>
              <a:ext cx="8046159" cy="2072501"/>
              <a:chOff x="1043608" y="2462453"/>
              <a:chExt cx="8046159" cy="2072501"/>
            </a:xfrm>
          </p:grpSpPr>
          <p:sp>
            <p:nvSpPr>
              <p:cNvPr id="2" name="Rechthoek 1"/>
              <p:cNvSpPr/>
              <p:nvPr/>
            </p:nvSpPr>
            <p:spPr>
              <a:xfrm>
                <a:off x="1043608" y="2462453"/>
                <a:ext cx="6840760" cy="122413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" name="Tekstvak 2"/>
              <p:cNvSpPr txBox="1"/>
              <p:nvPr/>
            </p:nvSpPr>
            <p:spPr>
              <a:xfrm>
                <a:off x="7890792" y="2823319"/>
                <a:ext cx="8576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2400" dirty="0" smtClean="0">
                    <a:solidFill>
                      <a:srgbClr val="FF0000"/>
                    </a:solidFill>
                  </a:rPr>
                  <a:t>ROS</a:t>
                </a:r>
                <a:endParaRPr lang="nl-N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" name="Tekstvak 12"/>
              <p:cNvSpPr txBox="1"/>
              <p:nvPr/>
            </p:nvSpPr>
            <p:spPr>
              <a:xfrm>
                <a:off x="7884368" y="4073289"/>
                <a:ext cx="12053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2400" dirty="0" err="1" smtClean="0">
                    <a:solidFill>
                      <a:srgbClr val="FF0000"/>
                    </a:solidFill>
                  </a:rPr>
                  <a:t>Ubuntu</a:t>
                </a:r>
                <a:endParaRPr lang="nl-NL" dirty="0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0997" y="2924944"/>
              <a:ext cx="2391123" cy="524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152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ROS: Robot Operating System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557492"/>
            <a:ext cx="8424936" cy="4525963"/>
          </a:xfrm>
        </p:spPr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pen-source</a:t>
            </a:r>
            <a:r>
              <a:rPr lang="en-US" dirty="0"/>
              <a:t>, meta-operating </a:t>
            </a:r>
            <a:r>
              <a:rPr lang="en-US" dirty="0" smtClean="0"/>
              <a:t>system</a:t>
            </a:r>
          </a:p>
          <a:p>
            <a:pPr lvl="1"/>
            <a:r>
              <a:rPr lang="nl-NL" dirty="0" err="1"/>
              <a:t>I</a:t>
            </a:r>
            <a:r>
              <a:rPr lang="nl-NL" dirty="0" err="1" smtClean="0"/>
              <a:t>nterproces</a:t>
            </a:r>
            <a:r>
              <a:rPr lang="nl-NL" dirty="0" smtClean="0"/>
              <a:t> </a:t>
            </a:r>
            <a:r>
              <a:rPr lang="nl-NL" dirty="0" err="1" smtClean="0"/>
              <a:t>communication</a:t>
            </a:r>
            <a:r>
              <a:rPr lang="nl-NL" dirty="0" smtClean="0"/>
              <a:t> </a:t>
            </a:r>
            <a:r>
              <a:rPr lang="nl-NL" dirty="0" err="1" smtClean="0"/>
              <a:t>framework</a:t>
            </a:r>
            <a:endParaRPr lang="nl-NL" dirty="0" smtClean="0"/>
          </a:p>
          <a:p>
            <a:pPr lvl="1"/>
            <a:r>
              <a:rPr lang="nl-NL" dirty="0" smtClean="0"/>
              <a:t>Debugging, </a:t>
            </a:r>
            <a:r>
              <a:rPr lang="nl-NL" dirty="0" err="1" smtClean="0"/>
              <a:t>Visualization</a:t>
            </a:r>
            <a:r>
              <a:rPr lang="nl-NL" dirty="0" smtClean="0"/>
              <a:t>, </a:t>
            </a:r>
            <a:r>
              <a:rPr lang="nl-NL" dirty="0" err="1" smtClean="0"/>
              <a:t>Simulation</a:t>
            </a:r>
            <a:r>
              <a:rPr lang="nl-NL" dirty="0" smtClean="0"/>
              <a:t> tools</a:t>
            </a:r>
          </a:p>
          <a:p>
            <a:pPr lvl="1"/>
            <a:r>
              <a:rPr lang="nl-NL" dirty="0"/>
              <a:t>Package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Build</a:t>
            </a:r>
            <a:r>
              <a:rPr lang="nl-NL" dirty="0"/>
              <a:t> environment</a:t>
            </a:r>
          </a:p>
          <a:p>
            <a:pPr lvl="1"/>
            <a:r>
              <a:rPr lang="nl-NL" dirty="0" smtClean="0"/>
              <a:t>Federated </a:t>
            </a:r>
            <a:r>
              <a:rPr lang="nl-NL" dirty="0"/>
              <a:t>N</a:t>
            </a:r>
            <a:r>
              <a:rPr lang="nl-NL" dirty="0" smtClean="0"/>
              <a:t>etwork of </a:t>
            </a:r>
            <a:r>
              <a:rPr lang="nl-NL" dirty="0" err="1" smtClean="0"/>
              <a:t>Repositories</a:t>
            </a:r>
            <a:endParaRPr lang="nl-NL" dirty="0" smtClean="0"/>
          </a:p>
          <a:p>
            <a:pPr lvl="1"/>
            <a:endParaRPr lang="nl-NL" dirty="0" smtClean="0"/>
          </a:p>
          <a:p>
            <a:r>
              <a:rPr lang="en-US" dirty="0"/>
              <a:t>P</a:t>
            </a:r>
            <a:r>
              <a:rPr lang="en-US" dirty="0" smtClean="0"/>
              <a:t>latform  and community for </a:t>
            </a:r>
            <a:r>
              <a:rPr lang="en-US" dirty="0"/>
              <a:t>sharing </a:t>
            </a:r>
            <a:r>
              <a:rPr lang="en-US" dirty="0" smtClean="0"/>
              <a:t>code</a:t>
            </a:r>
            <a:endParaRPr lang="en-US" dirty="0"/>
          </a:p>
          <a:p>
            <a:pPr lvl="1"/>
            <a:r>
              <a:rPr lang="en-US" dirty="0"/>
              <a:t>“Standing on the shoulder of giants”</a:t>
            </a:r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>
            <a:off x="395536" y="4725144"/>
            <a:ext cx="8352928" cy="122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409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Ubuntu</a:t>
            </a:r>
            <a:endParaRPr lang="en-GB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CTRL-ALT-T to open new Terminal window</a:t>
            </a:r>
            <a:endParaRPr lang="en-GB" sz="200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9</a:t>
            </a:fld>
            <a:endParaRPr lang="nl-NL"/>
          </a:p>
        </p:txBody>
      </p:sp>
      <p:pic>
        <p:nvPicPr>
          <p:cNvPr id="3076" name="Picture 4" descr="http://www.startpagina.nl/athene/dochters/ubuntu/images/ubuntu-default-deskt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132856"/>
            <a:ext cx="5603776" cy="420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0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1623</TotalTime>
  <Words>1175</Words>
  <Application>Microsoft Office PowerPoint</Application>
  <PresentationFormat>Diavoorstelling (4:3)</PresentationFormat>
  <Paragraphs>388</Paragraphs>
  <Slides>46</Slides>
  <Notes>2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46</vt:i4>
      </vt:variant>
    </vt:vector>
  </HeadingPairs>
  <TitlesOfParts>
    <vt:vector size="47" baseType="lpstr">
      <vt:lpstr>Office-thema</vt:lpstr>
      <vt:lpstr>ROS for Engineers – part 1  aka ros without programming</vt:lpstr>
      <vt:lpstr>Today’s Goals</vt:lpstr>
      <vt:lpstr>… without  programming</vt:lpstr>
      <vt:lpstr>ROS ?</vt:lpstr>
      <vt:lpstr>What is ROS?</vt:lpstr>
      <vt:lpstr>History</vt:lpstr>
      <vt:lpstr>Robot Stack </vt:lpstr>
      <vt:lpstr>ROS: Robot Operating System</vt:lpstr>
      <vt:lpstr>Ubuntu</vt:lpstr>
      <vt:lpstr>Linux File system</vt:lpstr>
      <vt:lpstr>Frequently used Linux commands</vt:lpstr>
      <vt:lpstr>Core concepts</vt:lpstr>
      <vt:lpstr>ROS Core Concepts</vt:lpstr>
      <vt:lpstr>Code packaging &amp; building</vt:lpstr>
      <vt:lpstr>Repositories</vt:lpstr>
      <vt:lpstr>Stacks of Packages</vt:lpstr>
      <vt:lpstr>Installing a package/stack</vt:lpstr>
      <vt:lpstr>Installing packages</vt:lpstr>
      <vt:lpstr>Workspace</vt:lpstr>
      <vt:lpstr>Package</vt:lpstr>
      <vt:lpstr>Building packages</vt:lpstr>
      <vt:lpstr>Computation graph</vt:lpstr>
      <vt:lpstr>ROS Computation Graph</vt:lpstr>
      <vt:lpstr>Computation Graph</vt:lpstr>
      <vt:lpstr>Nodes</vt:lpstr>
      <vt:lpstr>Challenge</vt:lpstr>
      <vt:lpstr>Publishing and Service invocation</vt:lpstr>
      <vt:lpstr>Message</vt:lpstr>
      <vt:lpstr>ROS Master</vt:lpstr>
      <vt:lpstr>Advertise &amp; Subscribe</vt:lpstr>
      <vt:lpstr>Get &amp; Set Parameters</vt:lpstr>
      <vt:lpstr>Running Ros software</vt:lpstr>
      <vt:lpstr>ROS Commandline Tools</vt:lpstr>
      <vt:lpstr>How ROS searches packages</vt:lpstr>
      <vt:lpstr>Running a ROS node</vt:lpstr>
      <vt:lpstr>parameters</vt:lpstr>
      <vt:lpstr>Parameters</vt:lpstr>
      <vt:lpstr>Launching a bunch of nodes</vt:lpstr>
      <vt:lpstr>Launch file</vt:lpstr>
      <vt:lpstr>Example Launch file</vt:lpstr>
      <vt:lpstr>Launch file</vt:lpstr>
      <vt:lpstr>Launching</vt:lpstr>
      <vt:lpstr>Reference materials</vt:lpstr>
      <vt:lpstr>ROS Cheatsheet</vt:lpstr>
      <vt:lpstr>ROS Books</vt:lpstr>
      <vt:lpstr>ROS Tutorials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 for Engineers - part1</dc:title>
  <dc:creator>Eric</dc:creator>
  <cp:lastModifiedBy>Dortmans,Eric H.M.J.M.</cp:lastModifiedBy>
  <cp:revision>337</cp:revision>
  <dcterms:created xsi:type="dcterms:W3CDTF">2012-08-27T13:43:15Z</dcterms:created>
  <dcterms:modified xsi:type="dcterms:W3CDTF">2015-07-03T19:55:28Z</dcterms:modified>
</cp:coreProperties>
</file>