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8" r:id="rId3"/>
    <p:sldId id="259" r:id="rId4"/>
    <p:sldId id="281" r:id="rId5"/>
    <p:sldId id="257" r:id="rId6"/>
    <p:sldId id="271" r:id="rId7"/>
    <p:sldId id="272" r:id="rId8"/>
    <p:sldId id="273" r:id="rId9"/>
    <p:sldId id="274" r:id="rId10"/>
    <p:sldId id="275" r:id="rId11"/>
    <p:sldId id="276" r:id="rId12"/>
    <p:sldId id="277" r:id="rId13"/>
    <p:sldId id="278" r:id="rId14"/>
    <p:sldId id="280" r:id="rId15"/>
    <p:sldId id="279" r:id="rId16"/>
    <p:sldId id="260" r:id="rId17"/>
    <p:sldId id="263" r:id="rId18"/>
    <p:sldId id="261" r:id="rId19"/>
    <p:sldId id="262" r:id="rId20"/>
    <p:sldId id="264" r:id="rId21"/>
    <p:sldId id="265" r:id="rId22"/>
    <p:sldId id="266" r:id="rId23"/>
    <p:sldId id="267" r:id="rId24"/>
    <p:sldId id="270" r:id="rId25"/>
    <p:sldId id="268"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p:scale>
          <a:sx n="148" d="100"/>
          <a:sy n="148" d="100"/>
        </p:scale>
        <p:origin x="144"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0 = Never , 4 =</a:t>
            </a:r>
            <a:r>
              <a:rPr lang="en-US" baseline="0" dirty="0"/>
              <a:t> Definitely</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Responses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0</c:v>
                </c:pt>
                <c:pt idx="1">
                  <c:v>1</c:v>
                </c:pt>
                <c:pt idx="2">
                  <c:v>2</c:v>
                </c:pt>
                <c:pt idx="3">
                  <c:v>3</c:v>
                </c:pt>
                <c:pt idx="4">
                  <c:v>4</c:v>
                </c:pt>
              </c:numCache>
            </c:numRef>
          </c:cat>
          <c:val>
            <c:numRef>
              <c:f>Sheet1!$B$2:$B$6</c:f>
              <c:numCache>
                <c:formatCode>General</c:formatCode>
                <c:ptCount val="5"/>
                <c:pt idx="0">
                  <c:v>1</c:v>
                </c:pt>
                <c:pt idx="1">
                  <c:v>8</c:v>
                </c:pt>
                <c:pt idx="2">
                  <c:v>16</c:v>
                </c:pt>
                <c:pt idx="3">
                  <c:v>6</c:v>
                </c:pt>
                <c:pt idx="4">
                  <c:v>7</c:v>
                </c:pt>
              </c:numCache>
            </c:numRef>
          </c:val>
          <c:extLst>
            <c:ext xmlns:c16="http://schemas.microsoft.com/office/drawing/2014/chart" uri="{C3380CC4-5D6E-409C-BE32-E72D297353CC}">
              <c16:uniqueId val="{00000000-A87E-D147-A0AA-3A38276D7B31}"/>
            </c:ext>
          </c:extLst>
        </c:ser>
        <c:dLbls>
          <c:dLblPos val="outEnd"/>
          <c:showLegendKey val="0"/>
          <c:showVal val="1"/>
          <c:showCatName val="0"/>
          <c:showSerName val="0"/>
          <c:showPercent val="0"/>
          <c:showBubbleSize val="0"/>
        </c:dLbls>
        <c:gapWidth val="150"/>
        <c:axId val="2004941487"/>
        <c:axId val="2004943119"/>
      </c:barChart>
      <c:catAx>
        <c:axId val="200494148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04943119"/>
        <c:crosses val="autoZero"/>
        <c:auto val="1"/>
        <c:lblAlgn val="ctr"/>
        <c:lblOffset val="100"/>
        <c:noMultiLvlLbl val="0"/>
      </c:catAx>
      <c:valAx>
        <c:axId val="2004943119"/>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0494148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303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821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342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10/18/19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92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094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81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80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2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88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925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82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50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58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10/18/19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13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10/18/19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73086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kristenshiozaki.typeform.com/report/MYsnXL/e76qO00whPVlaKx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9DE7-2996-EB41-BB98-E4492BB2D15A}"/>
              </a:ext>
            </a:extLst>
          </p:cNvPr>
          <p:cNvSpPr>
            <a:spLocks noGrp="1"/>
          </p:cNvSpPr>
          <p:nvPr>
            <p:ph type="ctrTitle"/>
          </p:nvPr>
        </p:nvSpPr>
        <p:spPr/>
        <p:txBody>
          <a:bodyPr/>
          <a:lstStyle/>
          <a:p>
            <a:r>
              <a:rPr lang="en-US" dirty="0"/>
              <a:t>User Research Raw Data</a:t>
            </a:r>
          </a:p>
        </p:txBody>
      </p:sp>
      <p:sp>
        <p:nvSpPr>
          <p:cNvPr id="3" name="Subtitle 2">
            <a:extLst>
              <a:ext uri="{FF2B5EF4-FFF2-40B4-BE49-F238E27FC236}">
                <a16:creationId xmlns:a16="http://schemas.microsoft.com/office/drawing/2014/main" id="{0E35A376-8269-ED4E-AF74-64AEC764B468}"/>
              </a:ext>
            </a:extLst>
          </p:cNvPr>
          <p:cNvSpPr>
            <a:spLocks noGrp="1"/>
          </p:cNvSpPr>
          <p:nvPr>
            <p:ph type="subTitle" idx="1"/>
          </p:nvPr>
        </p:nvSpPr>
        <p:spPr/>
        <p:txBody>
          <a:bodyPr/>
          <a:lstStyle/>
          <a:p>
            <a:r>
              <a:rPr lang="en-US" dirty="0"/>
              <a:t>Kristen </a:t>
            </a:r>
            <a:r>
              <a:rPr lang="en-US" dirty="0" err="1"/>
              <a:t>Shiozaki</a:t>
            </a:r>
            <a:r>
              <a:rPr lang="en-US" dirty="0"/>
              <a:t>, UXE Designer Co-op Fall 2019</a:t>
            </a:r>
          </a:p>
        </p:txBody>
      </p:sp>
    </p:spTree>
    <p:extLst>
      <p:ext uri="{BB962C8B-B14F-4D97-AF65-F5344CB8AC3E}">
        <p14:creationId xmlns:p14="http://schemas.microsoft.com/office/powerpoint/2010/main" val="333543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err="1"/>
              <a:t>Anusan</a:t>
            </a:r>
            <a:r>
              <a:rPr lang="en-US" dirty="0"/>
              <a:t> (UW, CS Graduate)</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fontScale="62500" lnSpcReduction="20000"/>
          </a:bodyPr>
          <a:lstStyle/>
          <a:p>
            <a:pPr marL="0" indent="0" fontAlgn="ctr">
              <a:buNone/>
            </a:pPr>
            <a:r>
              <a:rPr lang="en-US" b="1" dirty="0"/>
              <a:t>Are you looking for full-time or co-op? What positions?</a:t>
            </a:r>
          </a:p>
          <a:p>
            <a:pPr fontAlgn="ctr"/>
            <a:r>
              <a:rPr lang="en-US" dirty="0"/>
              <a:t>Software Developer, Full-time</a:t>
            </a:r>
          </a:p>
          <a:p>
            <a:pPr marL="0" indent="0" fontAlgn="ctr">
              <a:buNone/>
            </a:pPr>
            <a:endParaRPr lang="en-US" dirty="0"/>
          </a:p>
          <a:p>
            <a:pPr marL="0" indent="0" fontAlgn="ctr">
              <a:buNone/>
            </a:pPr>
            <a:r>
              <a:rPr lang="en-US" b="1" dirty="0"/>
              <a:t>How was co-op in University?</a:t>
            </a:r>
            <a:endParaRPr lang="en-US" dirty="0"/>
          </a:p>
          <a:p>
            <a:pPr fontAlgn="ctr"/>
            <a:r>
              <a:rPr lang="en-US" dirty="0"/>
              <a:t>I did a co-op at my workplace before I started working here full-time</a:t>
            </a:r>
          </a:p>
          <a:p>
            <a:pPr fontAlgn="ctr"/>
            <a:r>
              <a:rPr lang="en-US" dirty="0"/>
              <a:t>I used to be in Math and then transferred into CS where I discovered my passion for learning</a:t>
            </a:r>
          </a:p>
          <a:p>
            <a:pPr fontAlgn="ctr"/>
            <a:r>
              <a:rPr lang="en-US" dirty="0"/>
              <a:t>I loved learning (and still do) about different tech stacks and later took certified courses in web development</a:t>
            </a:r>
          </a:p>
          <a:p>
            <a:pPr marL="0" indent="0" fontAlgn="ctr">
              <a:buNone/>
            </a:pPr>
            <a:endParaRPr lang="en-US" dirty="0"/>
          </a:p>
          <a:p>
            <a:pPr marL="0" indent="0" fontAlgn="ctr">
              <a:buNone/>
            </a:pPr>
            <a:r>
              <a:rPr lang="en-US" b="1" dirty="0"/>
              <a:t>How is your current job as a developer? Any major dislikes/likes?</a:t>
            </a:r>
            <a:endParaRPr lang="en-US" dirty="0"/>
          </a:p>
          <a:p>
            <a:pPr fontAlgn="ctr"/>
            <a:r>
              <a:rPr lang="en-US" dirty="0"/>
              <a:t>I do quite enjoy the startup environment because here, you’re not really a number but it can still get a bit political</a:t>
            </a:r>
          </a:p>
          <a:p>
            <a:pPr fontAlgn="ctr"/>
            <a:r>
              <a:rPr lang="en-US" dirty="0"/>
              <a:t>Just like all companies, we promote transparency and all but there’s still stuff that goes on behind the scenes that most don’t know about, usually until a friend leaves the company and then they tell you everything</a:t>
            </a:r>
          </a:p>
          <a:p>
            <a:pPr fontAlgn="ctr"/>
            <a:r>
              <a:rPr lang="en-US" dirty="0"/>
              <a:t>I’ll always work hard but sometimes it’s not rewarded and I am keeping on the lookout for other job opportunities</a:t>
            </a:r>
          </a:p>
          <a:p>
            <a:pPr fontAlgn="ctr"/>
            <a:r>
              <a:rPr lang="en-US" dirty="0"/>
              <a:t>Where I work now is still pretty good but I’ve been on the same project for so long and I really want to learn/use more than just one or 2 tech-stacks</a:t>
            </a:r>
          </a:p>
          <a:p>
            <a:pPr marL="0" indent="0" fontAlgn="ctr">
              <a:buNone/>
            </a:pPr>
            <a:r>
              <a:rPr lang="en-US" b="1" dirty="0"/>
              <a:t>Any major aspirations / goals?</a:t>
            </a:r>
          </a:p>
          <a:p>
            <a:pPr fontAlgn="ctr"/>
            <a:r>
              <a:rPr lang="en-US" dirty="0"/>
              <a:t>I hope to be a tech lead and mentor more people in the future</a:t>
            </a:r>
          </a:p>
          <a:p>
            <a:pPr fontAlgn="ctr"/>
            <a:r>
              <a:rPr lang="en-US" dirty="0"/>
              <a:t>As someone who went through the co-op program myself and transitioned into a full-time position after graduating, I hope to talk to others about it and share my experiences</a:t>
            </a:r>
          </a:p>
          <a:p>
            <a:pPr marL="0" indent="0" fontAlgn="ctr">
              <a:buNone/>
            </a:pPr>
            <a:endParaRPr lang="en-US" b="1" dirty="0"/>
          </a:p>
          <a:p>
            <a:pPr marL="0" indent="0" fontAlgn="ctr">
              <a:buNone/>
            </a:pPr>
            <a:r>
              <a:rPr lang="en-US" b="1" dirty="0"/>
              <a:t>What do you think you’ll look for before applying for your next job?</a:t>
            </a:r>
            <a:endParaRPr lang="en-US" dirty="0"/>
          </a:p>
          <a:p>
            <a:pPr fontAlgn="ctr"/>
            <a:r>
              <a:rPr lang="en-US" dirty="0"/>
              <a:t>I remember using </a:t>
            </a:r>
            <a:r>
              <a:rPr lang="en-US" dirty="0" err="1"/>
              <a:t>WaterlooWorks</a:t>
            </a:r>
            <a:r>
              <a:rPr lang="en-US" dirty="0"/>
              <a:t> but external job searching is a little different – you have to do a bit more digging and keep in mind that you’re application will probably be in a bigger stack on someone’s desk rather than the small stack of UW co-ops</a:t>
            </a:r>
          </a:p>
          <a:p>
            <a:pPr fontAlgn="ctr"/>
            <a:r>
              <a:rPr lang="en-US" dirty="0"/>
              <a:t>Knowing someone who works at these companies comes in handy because then you can learn more truth about the company and see if it’s a good fit for you</a:t>
            </a:r>
          </a:p>
          <a:p>
            <a:pPr fontAlgn="ctr"/>
            <a:r>
              <a:rPr lang="en-US" dirty="0"/>
              <a:t>Culture is a huge plus when looking at a company and if they have a co-op program that I can help with, even better</a:t>
            </a:r>
          </a:p>
          <a:p>
            <a:pPr fontAlgn="ctr"/>
            <a:endParaRPr lang="en-US" dirty="0"/>
          </a:p>
          <a:p>
            <a:pPr marL="0" indent="0" fontAlgn="ctr">
              <a:buNone/>
            </a:pPr>
            <a:r>
              <a:rPr lang="en-US" b="1" dirty="0"/>
              <a:t>Ever Think about working in the Financial Industry?</a:t>
            </a:r>
          </a:p>
          <a:p>
            <a:pPr fontAlgn="ctr"/>
            <a:r>
              <a:rPr lang="en-US" dirty="0"/>
              <a:t>No, not really and no plans to</a:t>
            </a:r>
          </a:p>
          <a:p>
            <a:pPr fontAlgn="ctr"/>
            <a:r>
              <a:rPr lang="en-US" dirty="0"/>
              <a:t>After working at a tech startup and liking it, I think I’ll stick to what I’m familiar with</a:t>
            </a:r>
          </a:p>
          <a:p>
            <a:pPr fontAlgn="ctr"/>
            <a:endParaRPr lang="en-US" dirty="0"/>
          </a:p>
        </p:txBody>
      </p:sp>
    </p:spTree>
    <p:extLst>
      <p:ext uri="{BB962C8B-B14F-4D97-AF65-F5344CB8AC3E}">
        <p14:creationId xmlns:p14="http://schemas.microsoft.com/office/powerpoint/2010/main" val="282254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Michael L. (UW, BME 2A)</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a:bodyPr>
          <a:lstStyle/>
          <a:p>
            <a:pPr marL="0" indent="0" fontAlgn="ctr">
              <a:buNone/>
            </a:pPr>
            <a:r>
              <a:rPr lang="en-US" sz="1000" b="1" dirty="0"/>
              <a:t>Are you looking for full-time or co-op? What positions?</a:t>
            </a:r>
          </a:p>
          <a:p>
            <a:pPr fontAlgn="ctr"/>
            <a:r>
              <a:rPr lang="en-US" sz="1000" dirty="0"/>
              <a:t>Bioinformatics Developer, Full-time</a:t>
            </a:r>
          </a:p>
          <a:p>
            <a:pPr marL="0" indent="0" fontAlgn="ctr">
              <a:buNone/>
            </a:pPr>
            <a:endParaRPr lang="en-US" sz="1000" dirty="0"/>
          </a:p>
          <a:p>
            <a:pPr marL="0" indent="0" fontAlgn="ctr">
              <a:buNone/>
            </a:pPr>
            <a:r>
              <a:rPr lang="en-US" sz="1000" b="1" dirty="0"/>
              <a:t>How was co-op last term?</a:t>
            </a:r>
          </a:p>
          <a:p>
            <a:pPr fontAlgn="ctr"/>
            <a:r>
              <a:rPr lang="en-US" sz="1000" dirty="0"/>
              <a:t>Did a co-op in bioinformatics last term and will be doing another next term</a:t>
            </a:r>
          </a:p>
          <a:p>
            <a:pPr fontAlgn="ctr"/>
            <a:r>
              <a:rPr lang="en-US" sz="1000" dirty="0"/>
              <a:t>Have considered software development co-ops but I’m not too sure if I have the technical abilities to keep up</a:t>
            </a:r>
          </a:p>
          <a:p>
            <a:pPr marL="0" indent="0" fontAlgn="ctr">
              <a:buNone/>
            </a:pPr>
            <a:endParaRPr lang="en-US" sz="1000" b="1" dirty="0"/>
          </a:p>
          <a:p>
            <a:pPr marL="0" indent="0" fontAlgn="ctr">
              <a:buNone/>
            </a:pPr>
            <a:r>
              <a:rPr lang="en-US" sz="1000" b="1" dirty="0"/>
              <a:t>What concerns do you have when applying for jobs?</a:t>
            </a:r>
            <a:endParaRPr lang="en-US" sz="1000" dirty="0"/>
          </a:p>
          <a:p>
            <a:pPr fontAlgn="ctr"/>
            <a:r>
              <a:rPr lang="en-US" sz="1000" dirty="0"/>
              <a:t>I don’t know which companies foster a learning culture for co-ops</a:t>
            </a:r>
          </a:p>
          <a:p>
            <a:pPr fontAlgn="ctr"/>
            <a:r>
              <a:rPr lang="en-US" sz="1000" dirty="0"/>
              <a:t>There are so many developers in my program who’ve had experience even before coming to University so knowing I have to compete with them makes applying for jobs even more nerve-wracking</a:t>
            </a:r>
          </a:p>
          <a:p>
            <a:pPr fontAlgn="ctr"/>
            <a:r>
              <a:rPr lang="en-US" sz="1000" dirty="0"/>
              <a:t>When I search on </a:t>
            </a:r>
            <a:r>
              <a:rPr lang="en-US" sz="1000" dirty="0" err="1"/>
              <a:t>WaterlooWorks</a:t>
            </a:r>
            <a:r>
              <a:rPr lang="en-US" sz="1000" dirty="0"/>
              <a:t>, it’s as if all companies write down the same tech stacks and languages in the job requirements box – there’s so many which kind of scares me away because I might know only one or two out of the seven listed</a:t>
            </a:r>
          </a:p>
          <a:p>
            <a:pPr marL="0" indent="0" fontAlgn="ctr">
              <a:buNone/>
            </a:pPr>
            <a:br>
              <a:rPr lang="en-US" sz="1000" dirty="0"/>
            </a:br>
            <a:br>
              <a:rPr lang="en-US" sz="1000" dirty="0"/>
            </a:br>
            <a:endParaRPr lang="en-US" sz="1000" dirty="0"/>
          </a:p>
          <a:p>
            <a:pPr marL="0" indent="0" fontAlgn="ctr">
              <a:buNone/>
            </a:pPr>
            <a:r>
              <a:rPr lang="en-US" sz="1000" b="1" dirty="0"/>
              <a:t>Ever Think about working in the Financial Industry?</a:t>
            </a:r>
            <a:endParaRPr lang="en-US" sz="1000" dirty="0"/>
          </a:p>
          <a:p>
            <a:pPr fontAlgn="ctr"/>
            <a:r>
              <a:rPr lang="en-US" sz="1000" dirty="0"/>
              <a:t>I’m going to avoid working in the financial area if I do end up trying software development just because of the corporate structure</a:t>
            </a:r>
          </a:p>
          <a:p>
            <a:pPr fontAlgn="ctr"/>
            <a:r>
              <a:rPr lang="en-US" sz="1000" dirty="0"/>
              <a:t>I’m just not really interested in working at a financial firm and a lot of people have said it’s fairly boring as a developer</a:t>
            </a:r>
          </a:p>
          <a:p>
            <a:pPr fontAlgn="ctr"/>
            <a:r>
              <a:rPr lang="en-US" sz="1000" dirty="0"/>
              <a:t>Now if you’re working in finance, I’ve heard some people work overtime a lot so work is super heavy for them but for developers, there can be a ton of roadblocks which hinders your progress and learning, which would be so much faster at a startup of tech company of any sort</a:t>
            </a:r>
          </a:p>
          <a:p>
            <a:pPr fontAlgn="ctr"/>
            <a:endParaRPr lang="en-US" sz="1000" dirty="0"/>
          </a:p>
          <a:p>
            <a:pPr fontAlgn="ctr"/>
            <a:endParaRPr lang="en-US" sz="1000" dirty="0"/>
          </a:p>
          <a:p>
            <a:pPr fontAlgn="ctr"/>
            <a:endParaRPr lang="en-US" sz="1000" dirty="0"/>
          </a:p>
        </p:txBody>
      </p:sp>
    </p:spTree>
    <p:extLst>
      <p:ext uri="{BB962C8B-B14F-4D97-AF65-F5344CB8AC3E}">
        <p14:creationId xmlns:p14="http://schemas.microsoft.com/office/powerpoint/2010/main" val="209693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Faith (UW, SYDE 1A)</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a:bodyPr>
          <a:lstStyle/>
          <a:p>
            <a:pPr marL="0" indent="0" fontAlgn="ctr">
              <a:buNone/>
            </a:pPr>
            <a:r>
              <a:rPr lang="en-US" sz="1000" b="1" dirty="0"/>
              <a:t>Are you looking for full-time or co-op? What positions?</a:t>
            </a:r>
          </a:p>
          <a:p>
            <a:pPr fontAlgn="ctr"/>
            <a:r>
              <a:rPr lang="en-US" sz="1000" dirty="0"/>
              <a:t>Either a bioinformatics developer, full-stack or designer, co-op</a:t>
            </a:r>
          </a:p>
          <a:p>
            <a:pPr marL="0" indent="0" fontAlgn="ctr">
              <a:buNone/>
            </a:pPr>
            <a:endParaRPr lang="en-US" sz="1000" dirty="0"/>
          </a:p>
          <a:p>
            <a:pPr marL="0" indent="0" fontAlgn="ctr">
              <a:buNone/>
            </a:pPr>
            <a:r>
              <a:rPr lang="en-US" sz="1000" b="1" dirty="0"/>
              <a:t>That’s a lot of potential positions? Why so many? Any concerns?</a:t>
            </a:r>
            <a:endParaRPr lang="en-US" sz="1000" dirty="0"/>
          </a:p>
          <a:p>
            <a:pPr fontAlgn="ctr"/>
            <a:r>
              <a:rPr lang="en-US" sz="1000" dirty="0"/>
              <a:t>Currently unsure of what career I want to pursue but I have an interest in either design or bioinformatics</a:t>
            </a:r>
          </a:p>
          <a:p>
            <a:pPr fontAlgn="ctr"/>
            <a:r>
              <a:rPr lang="en-US" sz="1000" dirty="0"/>
              <a:t>For design, I guess I’ll need a portfolio at some point but I’m not too sure where to really start with that</a:t>
            </a:r>
          </a:p>
          <a:p>
            <a:pPr marL="0" indent="0" fontAlgn="ctr">
              <a:buNone/>
            </a:pPr>
            <a:br>
              <a:rPr lang="en-US" sz="1000" dirty="0"/>
            </a:br>
            <a:r>
              <a:rPr lang="en-US" sz="1000" b="1" dirty="0"/>
              <a:t>What do you look for before applying to jobs?</a:t>
            </a:r>
            <a:endParaRPr lang="en-US" sz="1000" dirty="0"/>
          </a:p>
          <a:p>
            <a:pPr fontAlgn="ctr"/>
            <a:r>
              <a:rPr lang="en-US" sz="1000" dirty="0"/>
              <a:t>I only use </a:t>
            </a:r>
            <a:r>
              <a:rPr lang="en-US" sz="1000" dirty="0" err="1"/>
              <a:t>WaterlooWorks</a:t>
            </a:r>
            <a:r>
              <a:rPr lang="en-US" sz="1000" dirty="0"/>
              <a:t> because it’s there for me to search for my first co-op</a:t>
            </a:r>
          </a:p>
          <a:p>
            <a:pPr fontAlgn="ctr"/>
            <a:r>
              <a:rPr lang="en-US" sz="1000" dirty="0"/>
              <a:t>I try and read through each description carefully, focusing on the job description + requirements</a:t>
            </a:r>
          </a:p>
          <a:p>
            <a:pPr fontAlgn="ctr"/>
            <a:r>
              <a:rPr lang="en-US" sz="1000" dirty="0"/>
              <a:t>I’m not a huge fan of writing cover letters so I sometimes visit the company website to find some information to include in my letter in case the job requires one – I only do this if it’s a job I really want</a:t>
            </a:r>
          </a:p>
          <a:p>
            <a:pPr fontAlgn="ctr"/>
            <a:r>
              <a:rPr lang="en-US" sz="1000" dirty="0"/>
              <a:t>Since it’s my first co-op, I’m really hoping it’s more of an entry-level position where the company is open to me learning a lot more but if it’s a more advanced position, I will show them I can work hard and work well with others</a:t>
            </a:r>
          </a:p>
          <a:p>
            <a:pPr fontAlgn="ctr"/>
            <a:r>
              <a:rPr lang="en-US" sz="1000" dirty="0"/>
              <a:t>I really want to experience what it’s like to work in the workforce alongside a product team – startups are pretty well known for this when it comes to fast-paced work environments, which is also something I wish to try</a:t>
            </a:r>
          </a:p>
          <a:p>
            <a:pPr fontAlgn="ctr"/>
            <a:endParaRPr lang="en-US" sz="1000" dirty="0"/>
          </a:p>
          <a:p>
            <a:pPr marL="0" indent="0" fontAlgn="ctr">
              <a:buNone/>
            </a:pPr>
            <a:r>
              <a:rPr lang="en-US" sz="1000" b="1" dirty="0"/>
              <a:t>Have you considered working at a financial company?</a:t>
            </a:r>
          </a:p>
          <a:p>
            <a:pPr fontAlgn="ctr"/>
            <a:r>
              <a:rPr lang="en-US" sz="1000" dirty="0"/>
              <a:t>It doesn’t rank at the top of my list but I’d be willing to try it as long as I can get decent work experience</a:t>
            </a:r>
          </a:p>
          <a:p>
            <a:pPr fontAlgn="ctr"/>
            <a:r>
              <a:rPr lang="en-US" sz="1000" dirty="0"/>
              <a:t>If financial companies have good learning opportunities and foster growth, I’d apply!</a:t>
            </a:r>
          </a:p>
          <a:p>
            <a:pPr fontAlgn="ctr"/>
            <a:endParaRPr lang="en-US" sz="1000" dirty="0"/>
          </a:p>
          <a:p>
            <a:pPr fontAlgn="ctr"/>
            <a:endParaRPr lang="en-US" sz="1000" dirty="0"/>
          </a:p>
          <a:p>
            <a:pPr fontAlgn="ctr"/>
            <a:endParaRPr lang="en-US" sz="1000" dirty="0"/>
          </a:p>
        </p:txBody>
      </p:sp>
    </p:spTree>
    <p:extLst>
      <p:ext uri="{BB962C8B-B14F-4D97-AF65-F5344CB8AC3E}">
        <p14:creationId xmlns:p14="http://schemas.microsoft.com/office/powerpoint/2010/main" val="229381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Kylie (UW, SYDE 1B)</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a:bodyPr>
          <a:lstStyle/>
          <a:p>
            <a:pPr marL="0" indent="0" fontAlgn="ctr">
              <a:buNone/>
            </a:pPr>
            <a:r>
              <a:rPr lang="en-US" sz="1000" b="1" dirty="0"/>
              <a:t>Are you looking for full-time or co-op? What positions?</a:t>
            </a:r>
          </a:p>
          <a:p>
            <a:pPr fontAlgn="ctr"/>
            <a:r>
              <a:rPr lang="en-US" sz="1000" dirty="0"/>
              <a:t>UI/UX Designer, co-op</a:t>
            </a:r>
          </a:p>
          <a:p>
            <a:pPr marL="0" indent="0" fontAlgn="ctr">
              <a:buNone/>
            </a:pPr>
            <a:endParaRPr lang="en-US" sz="1000" dirty="0"/>
          </a:p>
          <a:p>
            <a:pPr marL="0" indent="0" fontAlgn="ctr">
              <a:buNone/>
            </a:pPr>
            <a:r>
              <a:rPr lang="en-US" sz="1000" b="1" dirty="0"/>
              <a:t>What do you look for before applying to jobs?</a:t>
            </a:r>
            <a:endParaRPr lang="en-US" sz="1000" dirty="0"/>
          </a:p>
          <a:p>
            <a:pPr fontAlgn="ctr"/>
            <a:r>
              <a:rPr lang="en-US" sz="1000" dirty="0"/>
              <a:t>Before applying, I look into </a:t>
            </a:r>
            <a:r>
              <a:rPr lang="en-CA" sz="1000" dirty="0"/>
              <a:t>company culture, how much work/what kind of work is involved in the role (how much impact my work will have), reputation (Good name on resume to move forward)</a:t>
            </a:r>
          </a:p>
          <a:p>
            <a:pPr fontAlgn="ctr"/>
            <a:r>
              <a:rPr lang="en-CA" sz="1000" dirty="0"/>
              <a:t>Since it will be my second design co-op, I want to also know more about typical day Projects currently being worked on Culture towards learning</a:t>
            </a:r>
          </a:p>
          <a:p>
            <a:pPr marL="0" indent="0" fontAlgn="ctr">
              <a:buNone/>
            </a:pPr>
            <a:endParaRPr lang="en-CA" sz="1000" dirty="0"/>
          </a:p>
          <a:p>
            <a:pPr marL="0" indent="0" fontAlgn="ctr">
              <a:buNone/>
            </a:pPr>
            <a:r>
              <a:rPr lang="en-US" sz="1000" b="1" dirty="0"/>
              <a:t>What is your dream project + team at a company</a:t>
            </a:r>
            <a:endParaRPr lang="en-CA" sz="1000" dirty="0"/>
          </a:p>
          <a:p>
            <a:pPr fontAlgn="ctr"/>
            <a:r>
              <a:rPr lang="en-CA" sz="1000" dirty="0"/>
              <a:t>designing for something complex and making it simple and easy to understand could be interesting</a:t>
            </a:r>
          </a:p>
          <a:p>
            <a:pPr marL="0" indent="0" fontAlgn="ctr">
              <a:buNone/>
            </a:pPr>
            <a:endParaRPr lang="en-CA" sz="1000" dirty="0"/>
          </a:p>
          <a:p>
            <a:pPr marL="0" indent="0" fontAlgn="ctr">
              <a:buNone/>
            </a:pPr>
            <a:endParaRPr lang="en-CA" sz="1000" dirty="0"/>
          </a:p>
          <a:p>
            <a:pPr marL="0" indent="0" fontAlgn="ctr">
              <a:buNone/>
            </a:pPr>
            <a:endParaRPr lang="en-CA" sz="1000" dirty="0"/>
          </a:p>
          <a:p>
            <a:pPr marL="0" indent="0" fontAlgn="ctr">
              <a:buNone/>
            </a:pPr>
            <a:endParaRPr lang="en-CA" sz="1000" dirty="0"/>
          </a:p>
          <a:p>
            <a:pPr marL="0" indent="0" fontAlgn="ctr">
              <a:buNone/>
            </a:pPr>
            <a:endParaRPr lang="en-CA" sz="1000" dirty="0"/>
          </a:p>
          <a:p>
            <a:pPr marL="0" indent="0" fontAlgn="ctr">
              <a:buNone/>
            </a:pPr>
            <a:r>
              <a:rPr lang="en-US" sz="1000" b="1" dirty="0"/>
              <a:t>Thoughts on working at a financial company?</a:t>
            </a:r>
            <a:endParaRPr lang="en-CA" sz="1000" dirty="0"/>
          </a:p>
          <a:p>
            <a:pPr fontAlgn="ctr"/>
            <a:r>
              <a:rPr lang="en-CA" sz="1000" dirty="0"/>
              <a:t>I wouldn’t want to work there for the reason that financial services usually are pretty old companies with a ton of hierarchy, with an inflexible structure</a:t>
            </a:r>
          </a:p>
          <a:p>
            <a:pPr fontAlgn="ctr"/>
            <a:r>
              <a:rPr lang="en-CA" sz="1000" dirty="0"/>
              <a:t>But if it means that I’ll get a great experience out of it and learn a lot, I’d apply – it’s just not my top choice</a:t>
            </a:r>
          </a:p>
          <a:p>
            <a:pPr fontAlgn="ctr"/>
            <a:r>
              <a:rPr lang="en-CA" sz="1000" dirty="0"/>
              <a:t>I’m hoping I can work at a fun place where there are many teammates willing to teach/guide me on the job</a:t>
            </a:r>
          </a:p>
          <a:p>
            <a:pPr fontAlgn="ctr"/>
            <a:r>
              <a:rPr lang="en-CA" sz="1000" dirty="0"/>
              <a:t>I prefer working at companies with a </a:t>
            </a:r>
            <a:r>
              <a:rPr lang="en-CA" sz="1000" dirty="0" err="1"/>
              <a:t>startup</a:t>
            </a:r>
            <a:r>
              <a:rPr lang="en-CA" sz="1000" dirty="0"/>
              <a:t> culture just because work moves quickly and there’s just more learning opportunities in general</a:t>
            </a:r>
          </a:p>
          <a:p>
            <a:pPr fontAlgn="ctr"/>
            <a:r>
              <a:rPr lang="en-CA" sz="1000" dirty="0"/>
              <a:t>The age gap between everyone is generally smaller there so I’d be more comfortable working with them more just because we have more things to relate to</a:t>
            </a:r>
            <a:endParaRPr lang="en-US" sz="1000" dirty="0"/>
          </a:p>
        </p:txBody>
      </p:sp>
    </p:spTree>
    <p:extLst>
      <p:ext uri="{BB962C8B-B14F-4D97-AF65-F5344CB8AC3E}">
        <p14:creationId xmlns:p14="http://schemas.microsoft.com/office/powerpoint/2010/main" val="96252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Matthew (UWO, EE 2</a:t>
            </a:r>
            <a:r>
              <a:rPr lang="en-US" baseline="30000" dirty="0"/>
              <a:t>nd</a:t>
            </a:r>
            <a:r>
              <a:rPr lang="en-US" dirty="0"/>
              <a:t> Year)</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a:bodyPr>
          <a:lstStyle/>
          <a:p>
            <a:pPr marL="0" indent="0" fontAlgn="ctr">
              <a:buNone/>
            </a:pPr>
            <a:r>
              <a:rPr lang="en-US" sz="1000" b="1" dirty="0"/>
              <a:t>Are you looking for full-time or co-op? What positions?</a:t>
            </a:r>
          </a:p>
          <a:p>
            <a:pPr fontAlgn="ctr"/>
            <a:r>
              <a:rPr lang="en-US" sz="1000" dirty="0"/>
              <a:t>Hardware or Developer Positions, co-op</a:t>
            </a:r>
          </a:p>
          <a:p>
            <a:pPr marL="0" indent="0" fontAlgn="ctr">
              <a:buNone/>
            </a:pPr>
            <a:endParaRPr lang="en-US" sz="1000" dirty="0"/>
          </a:p>
          <a:p>
            <a:pPr marL="0" indent="0" fontAlgn="ctr">
              <a:buNone/>
            </a:pPr>
            <a:r>
              <a:rPr lang="en-US" sz="1000" b="1" dirty="0"/>
              <a:t>Any concerns for your first job search??</a:t>
            </a:r>
          </a:p>
          <a:p>
            <a:pPr fontAlgn="ctr"/>
            <a:r>
              <a:rPr lang="en-US" sz="1000" dirty="0"/>
              <a:t>Aiming to become an electrical engineer and I’m thinking about summer internship opportunities</a:t>
            </a:r>
          </a:p>
          <a:p>
            <a:pPr fontAlgn="ctr"/>
            <a:r>
              <a:rPr lang="en-US" sz="1000" dirty="0"/>
              <a:t>Coding is pretty difficult but I have been considering jobs in the software side</a:t>
            </a:r>
          </a:p>
          <a:p>
            <a:pPr fontAlgn="ctr"/>
            <a:r>
              <a:rPr lang="en-US" sz="1000" dirty="0"/>
              <a:t>I think I’ll avoid the financial industry as everything seems slow and finance is a bit of a boring subject to me</a:t>
            </a:r>
          </a:p>
          <a:p>
            <a:pPr fontAlgn="ctr"/>
            <a:r>
              <a:rPr lang="en-US" sz="1000" dirty="0"/>
              <a:t>I’ve just started looking now but I have a bit more time until most jobs open because I’d be looking for Summer 2020 and most application right now are for Winter 2020</a:t>
            </a:r>
          </a:p>
          <a:p>
            <a:pPr fontAlgn="ctr"/>
            <a:r>
              <a:rPr lang="en-US" sz="1000" dirty="0"/>
              <a:t>Job applications aren’t as stressful right now as they will be later but it seems like job search will be difficult because I’ll be up against people with prior job experience</a:t>
            </a:r>
          </a:p>
          <a:p>
            <a:pPr marL="0" indent="0" fontAlgn="ctr">
              <a:buNone/>
            </a:pPr>
            <a:endParaRPr lang="en-US" sz="1000" b="1" dirty="0"/>
          </a:p>
          <a:p>
            <a:pPr marL="0" indent="0" fontAlgn="ctr">
              <a:buNone/>
            </a:pPr>
            <a:endParaRPr lang="en-US" sz="1000" b="1" dirty="0"/>
          </a:p>
          <a:p>
            <a:pPr marL="0" indent="0" fontAlgn="ctr">
              <a:buNone/>
            </a:pPr>
            <a:endParaRPr lang="en-US" sz="1000" b="1" dirty="0"/>
          </a:p>
          <a:p>
            <a:pPr marL="0" indent="0" fontAlgn="ctr">
              <a:buNone/>
            </a:pPr>
            <a:endParaRPr lang="en-US" sz="1000" b="1" dirty="0"/>
          </a:p>
          <a:p>
            <a:pPr marL="0" indent="0" fontAlgn="ctr">
              <a:buNone/>
            </a:pPr>
            <a:r>
              <a:rPr lang="en-US" sz="1000" b="1" dirty="0"/>
              <a:t>Any goals for your first co-op?</a:t>
            </a:r>
          </a:p>
          <a:p>
            <a:pPr fontAlgn="ctr"/>
            <a:r>
              <a:rPr lang="en-US" sz="1000" dirty="0"/>
              <a:t>I hope the environment isn’t too boring and experience what it’s like to be a developer in the workforce – this would especially help me think more about what career I want to pursue since I’m technically still undecided</a:t>
            </a:r>
          </a:p>
          <a:p>
            <a:pPr marL="0" indent="0" fontAlgn="ctr">
              <a:buNone/>
            </a:pPr>
            <a:r>
              <a:rPr lang="en-US" sz="1000" b="1" dirty="0"/>
              <a:t>What do you look for before applying to jobs?</a:t>
            </a:r>
            <a:endParaRPr lang="en-US" sz="1000" dirty="0"/>
          </a:p>
          <a:p>
            <a:pPr fontAlgn="ctr"/>
            <a:r>
              <a:rPr lang="en-US" sz="1000" dirty="0"/>
              <a:t>Before applying, I really just want to know how someone who’s in the position thinks about it, how much work co-ops get at the company and what the culture is like</a:t>
            </a:r>
          </a:p>
          <a:p>
            <a:pPr marL="0" indent="0" fontAlgn="ctr">
              <a:buNone/>
            </a:pPr>
            <a:endParaRPr lang="en-US" sz="1000" dirty="0"/>
          </a:p>
          <a:p>
            <a:pPr marL="0" indent="0" fontAlgn="ctr">
              <a:buNone/>
            </a:pPr>
            <a:r>
              <a:rPr lang="en-US" sz="1000" b="1" dirty="0"/>
              <a:t>Thoughts on working at a financial company?</a:t>
            </a:r>
            <a:endParaRPr lang="en-US" sz="1000" dirty="0"/>
          </a:p>
          <a:p>
            <a:pPr fontAlgn="ctr"/>
            <a:r>
              <a:rPr lang="en-US" sz="1000" dirty="0"/>
              <a:t>Preferably not? It seems like it’s not as fun at o financial company in comparison to a tech startup in Toronto</a:t>
            </a:r>
          </a:p>
          <a:p>
            <a:pPr fontAlgn="ctr"/>
            <a:endParaRPr lang="en-US" sz="1000" dirty="0"/>
          </a:p>
          <a:p>
            <a:pPr fontAlgn="ctr"/>
            <a:endParaRPr lang="en-US" sz="1000" dirty="0"/>
          </a:p>
        </p:txBody>
      </p:sp>
    </p:spTree>
    <p:extLst>
      <p:ext uri="{BB962C8B-B14F-4D97-AF65-F5344CB8AC3E}">
        <p14:creationId xmlns:p14="http://schemas.microsoft.com/office/powerpoint/2010/main" val="159957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Ashley (</a:t>
            </a:r>
            <a:r>
              <a:rPr lang="en-US" dirty="0" err="1"/>
              <a:t>UofT</a:t>
            </a:r>
            <a:r>
              <a:rPr lang="en-US" dirty="0"/>
              <a:t>, EE 3</a:t>
            </a:r>
            <a:r>
              <a:rPr lang="en-US" baseline="30000" dirty="0"/>
              <a:t>rd</a:t>
            </a:r>
            <a:r>
              <a:rPr lang="en-US" dirty="0"/>
              <a:t> Year)</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a:bodyPr>
          <a:lstStyle/>
          <a:p>
            <a:pPr marL="0" indent="0" fontAlgn="ctr">
              <a:buNone/>
            </a:pPr>
            <a:r>
              <a:rPr lang="en-US" sz="1000" b="1" dirty="0"/>
              <a:t>Are you looking for full-time or co-op? What positions?</a:t>
            </a:r>
          </a:p>
          <a:p>
            <a:pPr fontAlgn="ctr"/>
            <a:r>
              <a:rPr lang="en-US" sz="1000" dirty="0"/>
              <a:t>Hardware or Developer Positions, co-op</a:t>
            </a:r>
          </a:p>
          <a:p>
            <a:pPr marL="0" indent="0" fontAlgn="ctr">
              <a:buNone/>
            </a:pPr>
            <a:endParaRPr lang="en-US" sz="1000" dirty="0"/>
          </a:p>
          <a:p>
            <a:pPr marL="0" indent="0" fontAlgn="ctr">
              <a:buNone/>
            </a:pPr>
            <a:r>
              <a:rPr lang="en-US" sz="1000" b="1" dirty="0"/>
              <a:t>Any concerns searching for a co-op position?</a:t>
            </a:r>
          </a:p>
          <a:p>
            <a:pPr fontAlgn="ctr"/>
            <a:r>
              <a:rPr lang="en-US" sz="1000" dirty="0"/>
              <a:t>Looking for a PEY position for 12-16 months in either hardware or firmware (preference for hardware though)</a:t>
            </a:r>
          </a:p>
          <a:p>
            <a:pPr fontAlgn="ctr"/>
            <a:r>
              <a:rPr lang="en-US" sz="1000" dirty="0"/>
              <a:t>No work experience and I know I’m going against UW students who enter the co-op program from the very beginning so I try to research as much as I can about the company so I can write a bit more in my cover letter</a:t>
            </a:r>
          </a:p>
          <a:p>
            <a:pPr marL="0" indent="0" fontAlgn="ctr">
              <a:buNone/>
            </a:pPr>
            <a:endParaRPr lang="en-US" sz="1000" dirty="0"/>
          </a:p>
          <a:p>
            <a:pPr marL="0" indent="0" fontAlgn="ctr">
              <a:buNone/>
            </a:pPr>
            <a:r>
              <a:rPr lang="en-US" sz="1000" b="1" dirty="0"/>
              <a:t>How are you searching for jobs? What information are you looking for?</a:t>
            </a:r>
          </a:p>
          <a:p>
            <a:pPr fontAlgn="ctr"/>
            <a:r>
              <a:rPr lang="en-US" sz="1000" dirty="0"/>
              <a:t>I’m applying externally as well as searching in our University’s career portal for hardware and firmware jobs</a:t>
            </a:r>
          </a:p>
          <a:p>
            <a:pPr fontAlgn="ctr"/>
            <a:r>
              <a:rPr lang="en-US" sz="1000" dirty="0"/>
              <a:t>I want to learn as much as I can about company values and how they work in preparation for interviews, if I can get them</a:t>
            </a:r>
          </a:p>
          <a:p>
            <a:pPr fontAlgn="ctr"/>
            <a:r>
              <a:rPr lang="en-US" sz="1000" dirty="0"/>
              <a:t>Before applying, I also want to know more about the company in general and see whether it’s a good fit for me</a:t>
            </a:r>
          </a:p>
          <a:p>
            <a:pPr fontAlgn="ctr"/>
            <a:r>
              <a:rPr lang="en-US" sz="1000" dirty="0"/>
              <a:t>I’m not the biggest fan of reading so short paragraphs are my best friend</a:t>
            </a:r>
          </a:p>
          <a:p>
            <a:pPr marL="0" indent="0" fontAlgn="ctr">
              <a:buNone/>
            </a:pPr>
            <a:endParaRPr lang="en-US" sz="1000" dirty="0"/>
          </a:p>
          <a:p>
            <a:pPr marL="0" indent="0" fontAlgn="ctr">
              <a:buNone/>
            </a:pPr>
            <a:r>
              <a:rPr lang="en-US" sz="1000" b="1" dirty="0"/>
              <a:t>Thoughts on working as a developer at a finance company?</a:t>
            </a:r>
          </a:p>
          <a:p>
            <a:pPr fontAlgn="ctr"/>
            <a:r>
              <a:rPr lang="en-US" sz="1000" dirty="0"/>
              <a:t>I haven’t really thought much about working in the financial industry but since I don’t know much about it aside from the company stereotypes, I don’t know if I’d work there</a:t>
            </a:r>
          </a:p>
          <a:p>
            <a:pPr fontAlgn="ctr"/>
            <a:r>
              <a:rPr lang="en-US" sz="1000" dirty="0"/>
              <a:t>To be honest, I only really thought about tech and hardware-focused companies until now</a:t>
            </a:r>
          </a:p>
        </p:txBody>
      </p:sp>
    </p:spTree>
    <p:extLst>
      <p:ext uri="{BB962C8B-B14F-4D97-AF65-F5344CB8AC3E}">
        <p14:creationId xmlns:p14="http://schemas.microsoft.com/office/powerpoint/2010/main" val="187058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8101-B39B-B140-8EEE-887AAFEBBD51}"/>
              </a:ext>
            </a:extLst>
          </p:cNvPr>
          <p:cNvSpPr>
            <a:spLocks noGrp="1"/>
          </p:cNvSpPr>
          <p:nvPr>
            <p:ph type="title"/>
          </p:nvPr>
        </p:nvSpPr>
        <p:spPr/>
        <p:txBody>
          <a:bodyPr/>
          <a:lstStyle/>
          <a:p>
            <a:r>
              <a:rPr lang="en-US" dirty="0"/>
              <a:t>Cognitive Walkthrough</a:t>
            </a:r>
          </a:p>
        </p:txBody>
      </p:sp>
      <p:sp>
        <p:nvSpPr>
          <p:cNvPr id="3" name="Text Placeholder 2">
            <a:extLst>
              <a:ext uri="{FF2B5EF4-FFF2-40B4-BE49-F238E27FC236}">
                <a16:creationId xmlns:a16="http://schemas.microsoft.com/office/drawing/2014/main" id="{EE2222CD-8D78-A54A-B09B-6D9F92F7C1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713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General Feedback (Quotes)</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188525"/>
          </a:xfrm>
        </p:spPr>
        <p:txBody>
          <a:bodyPr/>
          <a:lstStyle/>
          <a:p>
            <a:pPr fontAlgn="ctr"/>
            <a:r>
              <a:rPr lang="en-US" dirty="0"/>
              <a:t>Thought job information would be on </a:t>
            </a:r>
            <a:r>
              <a:rPr lang="en-US" dirty="0" err="1"/>
              <a:t>Manulife.ca</a:t>
            </a:r>
            <a:endParaRPr lang="en-US" dirty="0"/>
          </a:p>
          <a:p>
            <a:pPr fontAlgn="ctr"/>
            <a:r>
              <a:rPr lang="en-US" dirty="0"/>
              <a:t>On </a:t>
            </a:r>
            <a:r>
              <a:rPr lang="en-US" dirty="0" err="1"/>
              <a:t>Manulife.com</a:t>
            </a:r>
            <a:r>
              <a:rPr lang="en-US" dirty="0"/>
              <a:t>, there’s a page for students but it doesn’t link to job opportunities or list specific positions?</a:t>
            </a:r>
          </a:p>
          <a:p>
            <a:pPr fontAlgn="ctr"/>
            <a:r>
              <a:rPr lang="en-US" dirty="0"/>
              <a:t>Literally cannot find anything about becoming a developer intern at Manulife. Why is the information so hard to find on the Manulife websites?</a:t>
            </a:r>
          </a:p>
          <a:p>
            <a:pPr fontAlgn="ctr"/>
            <a:r>
              <a:rPr lang="en-US" dirty="0"/>
              <a:t>Sidebar navigation is pretty cool but a little bit bizarre / difficult to get used to</a:t>
            </a:r>
          </a:p>
          <a:p>
            <a:pPr fontAlgn="ctr"/>
            <a:r>
              <a:rPr lang="en-US" dirty="0"/>
              <a:t>.ca website requires multiple page reloads to complete tasks (excessive use of navigation menus without hover dropdowns)</a:t>
            </a:r>
          </a:p>
          <a:p>
            <a:pPr fontAlgn="ctr"/>
            <a:r>
              <a:rPr lang="en-US" dirty="0"/>
              <a:t>Easy to find the job opportunities page but difficult to find specific jobs sometimes (e.g. search design vs. designer)</a:t>
            </a:r>
          </a:p>
          <a:p>
            <a:endParaRPr lang="en-US" dirty="0"/>
          </a:p>
        </p:txBody>
      </p:sp>
    </p:spTree>
    <p:extLst>
      <p:ext uri="{BB962C8B-B14F-4D97-AF65-F5344CB8AC3E}">
        <p14:creationId xmlns:p14="http://schemas.microsoft.com/office/powerpoint/2010/main" val="3819298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8101-B39B-B140-8EEE-887AAFEBBD51}"/>
              </a:ext>
            </a:extLst>
          </p:cNvPr>
          <p:cNvSpPr>
            <a:spLocks noGrp="1"/>
          </p:cNvSpPr>
          <p:nvPr>
            <p:ph type="title"/>
          </p:nvPr>
        </p:nvSpPr>
        <p:spPr/>
        <p:txBody>
          <a:bodyPr/>
          <a:lstStyle/>
          <a:p>
            <a:r>
              <a:rPr lang="en-US" dirty="0"/>
              <a:t>Survey Results</a:t>
            </a:r>
          </a:p>
        </p:txBody>
      </p:sp>
      <p:sp>
        <p:nvSpPr>
          <p:cNvPr id="3" name="Text Placeholder 2">
            <a:extLst>
              <a:ext uri="{FF2B5EF4-FFF2-40B4-BE49-F238E27FC236}">
                <a16:creationId xmlns:a16="http://schemas.microsoft.com/office/drawing/2014/main" id="{EE2222CD-8D78-A54A-B09B-6D9F92F7C18A}"/>
              </a:ext>
            </a:extLst>
          </p:cNvPr>
          <p:cNvSpPr>
            <a:spLocks noGrp="1"/>
          </p:cNvSpPr>
          <p:nvPr>
            <p:ph type="body" idx="1"/>
          </p:nvPr>
        </p:nvSpPr>
        <p:spPr/>
        <p:txBody>
          <a:bodyPr/>
          <a:lstStyle/>
          <a:p>
            <a:r>
              <a:rPr lang="en-CA" dirty="0">
                <a:solidFill>
                  <a:schemeClr val="accent6"/>
                </a:solidFill>
                <a:hlinkClick r:id="rId2">
                  <a:extLst>
                    <a:ext uri="{A12FA001-AC4F-418D-AE19-62706E023703}">
                      <ahyp:hlinkClr xmlns:ahyp="http://schemas.microsoft.com/office/drawing/2018/hyperlinkcolor" val="tx"/>
                    </a:ext>
                  </a:extLst>
                </a:hlinkClick>
              </a:rPr>
              <a:t>https://kristenshiozaki.typeform.com/report/MYsnXL/e76qO00whPVlaKxe</a:t>
            </a:r>
            <a:endParaRPr lang="en-US" dirty="0">
              <a:solidFill>
                <a:schemeClr val="accent6"/>
              </a:solidFill>
            </a:endParaRPr>
          </a:p>
        </p:txBody>
      </p:sp>
    </p:spTree>
    <p:extLst>
      <p:ext uri="{BB962C8B-B14F-4D97-AF65-F5344CB8AC3E}">
        <p14:creationId xmlns:p14="http://schemas.microsoft.com/office/powerpoint/2010/main" val="148920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p:txBody>
          <a:bodyPr/>
          <a:lstStyle/>
          <a:p>
            <a:r>
              <a:rPr lang="en-US" dirty="0"/>
              <a:t>Surveyed ~38 student developers who are or have previously looked for open internship / co-op positions</a:t>
            </a:r>
          </a:p>
        </p:txBody>
      </p:sp>
    </p:spTree>
    <p:extLst>
      <p:ext uri="{BB962C8B-B14F-4D97-AF65-F5344CB8AC3E}">
        <p14:creationId xmlns:p14="http://schemas.microsoft.com/office/powerpoint/2010/main" val="273517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296B-8453-3E40-B4C3-89DFAF5C958C}"/>
              </a:ext>
            </a:extLst>
          </p:cNvPr>
          <p:cNvSpPr>
            <a:spLocks noGrp="1"/>
          </p:cNvSpPr>
          <p:nvPr>
            <p:ph type="title"/>
          </p:nvPr>
        </p:nvSpPr>
        <p:spPr/>
        <p:txBody>
          <a:bodyPr/>
          <a:lstStyle/>
          <a:p>
            <a:r>
              <a:rPr lang="en-US" dirty="0"/>
              <a:t>Document Outline</a:t>
            </a:r>
          </a:p>
        </p:txBody>
      </p:sp>
      <p:sp>
        <p:nvSpPr>
          <p:cNvPr id="3" name="Content Placeholder 2">
            <a:extLst>
              <a:ext uri="{FF2B5EF4-FFF2-40B4-BE49-F238E27FC236}">
                <a16:creationId xmlns:a16="http://schemas.microsoft.com/office/drawing/2014/main" id="{E4B78351-B8FC-184F-8805-4409307218D1}"/>
              </a:ext>
            </a:extLst>
          </p:cNvPr>
          <p:cNvSpPr>
            <a:spLocks noGrp="1"/>
          </p:cNvSpPr>
          <p:nvPr>
            <p:ph idx="1"/>
          </p:nvPr>
        </p:nvSpPr>
        <p:spPr/>
        <p:txBody>
          <a:bodyPr/>
          <a:lstStyle/>
          <a:p>
            <a:r>
              <a:rPr lang="en-US" dirty="0"/>
              <a:t>User Interview Notes</a:t>
            </a:r>
          </a:p>
          <a:p>
            <a:r>
              <a:rPr lang="en-US" dirty="0"/>
              <a:t>Cognitive Walkthrough + Preliminary User Testing Notes</a:t>
            </a:r>
          </a:p>
          <a:p>
            <a:r>
              <a:rPr lang="en-US" dirty="0"/>
              <a:t>Survey Results</a:t>
            </a:r>
          </a:p>
        </p:txBody>
      </p:sp>
    </p:spTree>
    <p:extLst>
      <p:ext uri="{BB962C8B-B14F-4D97-AF65-F5344CB8AC3E}">
        <p14:creationId xmlns:p14="http://schemas.microsoft.com/office/powerpoint/2010/main" val="11084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E6A8B-C8E9-5E4A-BA66-BA853D52EB49}"/>
              </a:ext>
            </a:extLst>
          </p:cNvPr>
          <p:cNvSpPr/>
          <p:nvPr/>
        </p:nvSpPr>
        <p:spPr>
          <a:xfrm>
            <a:off x="695933" y="581944"/>
            <a:ext cx="959558" cy="461665"/>
          </a:xfrm>
          <a:prstGeom prst="rect">
            <a:avLst/>
          </a:prstGeom>
          <a:noFill/>
        </p:spPr>
        <p:txBody>
          <a:bodyPr wrap="non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 Age</a:t>
            </a:r>
          </a:p>
        </p:txBody>
      </p:sp>
      <p:sp>
        <p:nvSpPr>
          <p:cNvPr id="3" name="Rectangle 2">
            <a:extLst>
              <a:ext uri="{FF2B5EF4-FFF2-40B4-BE49-F238E27FC236}">
                <a16:creationId xmlns:a16="http://schemas.microsoft.com/office/drawing/2014/main" id="{252C6415-9F83-1D49-8067-530C4134D501}"/>
              </a:ext>
            </a:extLst>
          </p:cNvPr>
          <p:cNvSpPr/>
          <p:nvPr/>
        </p:nvSpPr>
        <p:spPr>
          <a:xfrm>
            <a:off x="695933" y="2967335"/>
            <a:ext cx="1994072" cy="461665"/>
          </a:xfrm>
          <a:prstGeom prst="rect">
            <a:avLst/>
          </a:prstGeom>
          <a:noFill/>
        </p:spPr>
        <p:txBody>
          <a:bodyPr wrap="none" lIns="91440" tIns="45720" rIns="91440" bIns="45720">
            <a:spAutoFit/>
          </a:bodyPr>
          <a:lstStyle/>
          <a:p>
            <a:r>
              <a:rPr lang="en-US" sz="2400" dirty="0">
                <a:ln w="0"/>
                <a:effectLst>
                  <a:outerShdw blurRad="38100" dist="19050" dir="2700000" algn="tl" rotWithShape="0">
                    <a:schemeClr val="dk1">
                      <a:alpha val="40000"/>
                    </a:schemeClr>
                  </a:outerShdw>
                </a:effectLst>
                <a:latin typeface="Calibri" panose="020F0502020204030204" pitchFamily="34" charset="0"/>
                <a:ea typeface="Brush Script MT" panose="03060802040406070304" pitchFamily="66" charset="-122"/>
                <a:cs typeface="Calibri" panose="020F0502020204030204" pitchFamily="34" charset="0"/>
              </a:rPr>
              <a:t>2</a:t>
            </a:r>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Brush Script MT" panose="03060802040406070304" pitchFamily="66" charset="-122"/>
                <a:cs typeface="Calibri" panose="020F0502020204030204" pitchFamily="34" charset="0"/>
              </a:rPr>
              <a:t>. Work Status</a:t>
            </a:r>
          </a:p>
        </p:txBody>
      </p:sp>
      <p:graphicFrame>
        <p:nvGraphicFramePr>
          <p:cNvPr id="4" name="Table 3">
            <a:extLst>
              <a:ext uri="{FF2B5EF4-FFF2-40B4-BE49-F238E27FC236}">
                <a16:creationId xmlns:a16="http://schemas.microsoft.com/office/drawing/2014/main" id="{A91CCF72-FAA2-C741-A465-8A9E32970223}"/>
              </a:ext>
            </a:extLst>
          </p:cNvPr>
          <p:cNvGraphicFramePr>
            <a:graphicFrameLocks noGrp="1"/>
          </p:cNvGraphicFramePr>
          <p:nvPr>
            <p:extLst>
              <p:ext uri="{D42A27DB-BD31-4B8C-83A1-F6EECF244321}">
                <p14:modId xmlns:p14="http://schemas.microsoft.com/office/powerpoint/2010/main" val="2843376118"/>
              </p:ext>
            </p:extLst>
          </p:nvPr>
        </p:nvGraphicFramePr>
        <p:xfrm>
          <a:off x="695933" y="1405466"/>
          <a:ext cx="10495525" cy="1112520"/>
        </p:xfrm>
        <a:graphic>
          <a:graphicData uri="http://schemas.openxmlformats.org/drawingml/2006/table">
            <a:tbl>
              <a:tblPr firstRow="1" bandRow="1">
                <a:tableStyleId>{5C22544A-7EE6-4342-B048-85BDC9FD1C3A}</a:tableStyleId>
              </a:tblPr>
              <a:tblGrid>
                <a:gridCol w="2208115">
                  <a:extLst>
                    <a:ext uri="{9D8B030D-6E8A-4147-A177-3AD203B41FA5}">
                      <a16:colId xmlns:a16="http://schemas.microsoft.com/office/drawing/2014/main" val="1074306512"/>
                    </a:ext>
                  </a:extLst>
                </a:gridCol>
                <a:gridCol w="1381235">
                  <a:extLst>
                    <a:ext uri="{9D8B030D-6E8A-4147-A177-3AD203B41FA5}">
                      <a16:colId xmlns:a16="http://schemas.microsoft.com/office/drawing/2014/main" val="1514388350"/>
                    </a:ext>
                  </a:extLst>
                </a:gridCol>
                <a:gridCol w="1381235">
                  <a:extLst>
                    <a:ext uri="{9D8B030D-6E8A-4147-A177-3AD203B41FA5}">
                      <a16:colId xmlns:a16="http://schemas.microsoft.com/office/drawing/2014/main" val="1727926142"/>
                    </a:ext>
                  </a:extLst>
                </a:gridCol>
                <a:gridCol w="1381235">
                  <a:extLst>
                    <a:ext uri="{9D8B030D-6E8A-4147-A177-3AD203B41FA5}">
                      <a16:colId xmlns:a16="http://schemas.microsoft.com/office/drawing/2014/main" val="2688890781"/>
                    </a:ext>
                  </a:extLst>
                </a:gridCol>
                <a:gridCol w="1381235">
                  <a:extLst>
                    <a:ext uri="{9D8B030D-6E8A-4147-A177-3AD203B41FA5}">
                      <a16:colId xmlns:a16="http://schemas.microsoft.com/office/drawing/2014/main" val="2275663971"/>
                    </a:ext>
                  </a:extLst>
                </a:gridCol>
                <a:gridCol w="1381235">
                  <a:extLst>
                    <a:ext uri="{9D8B030D-6E8A-4147-A177-3AD203B41FA5}">
                      <a16:colId xmlns:a16="http://schemas.microsoft.com/office/drawing/2014/main" val="1107032294"/>
                    </a:ext>
                  </a:extLst>
                </a:gridCol>
                <a:gridCol w="1381235">
                  <a:extLst>
                    <a:ext uri="{9D8B030D-6E8A-4147-A177-3AD203B41FA5}">
                      <a16:colId xmlns:a16="http://schemas.microsoft.com/office/drawing/2014/main" val="1153650626"/>
                    </a:ext>
                  </a:extLst>
                </a:gridCol>
              </a:tblGrid>
              <a:tr h="370840">
                <a:tc>
                  <a:txBody>
                    <a:bodyPr/>
                    <a:lstStyle/>
                    <a:p>
                      <a:r>
                        <a:rPr lang="en-US" dirty="0"/>
                        <a:t>Age</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t>24+</a:t>
                      </a:r>
                    </a:p>
                  </a:txBody>
                  <a:tcPr/>
                </a:tc>
                <a:extLst>
                  <a:ext uri="{0D108BD9-81ED-4DB2-BD59-A6C34878D82A}">
                    <a16:rowId xmlns:a16="http://schemas.microsoft.com/office/drawing/2014/main" val="153140500"/>
                  </a:ext>
                </a:extLst>
              </a:tr>
              <a:tr h="370840">
                <a:tc>
                  <a:txBody>
                    <a:bodyPr/>
                    <a:lstStyle/>
                    <a:p>
                      <a:r>
                        <a:rPr lang="en-US" dirty="0"/>
                        <a:t># of Responses</a:t>
                      </a:r>
                    </a:p>
                  </a:txBody>
                  <a:tcPr/>
                </a:tc>
                <a:tc>
                  <a:txBody>
                    <a:bodyPr/>
                    <a:lstStyle/>
                    <a:p>
                      <a:pPr algn="ctr"/>
                      <a:r>
                        <a:rPr lang="en-US" dirty="0"/>
                        <a:t>9</a:t>
                      </a:r>
                    </a:p>
                  </a:txBody>
                  <a:tcPr/>
                </a:tc>
                <a:tc>
                  <a:txBody>
                    <a:bodyPr/>
                    <a:lstStyle/>
                    <a:p>
                      <a:pPr algn="ctr"/>
                      <a:r>
                        <a:rPr lang="en-US" dirty="0"/>
                        <a:t>20</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49834681"/>
                  </a:ext>
                </a:extLst>
              </a:tr>
              <a:tr h="370840">
                <a:tc>
                  <a:txBody>
                    <a:bodyPr/>
                    <a:lstStyle/>
                    <a:p>
                      <a:r>
                        <a:rPr lang="en-US" dirty="0"/>
                        <a:t>% of Responses</a:t>
                      </a:r>
                    </a:p>
                  </a:txBody>
                  <a:tcPr/>
                </a:tc>
                <a:tc>
                  <a:txBody>
                    <a:bodyPr/>
                    <a:lstStyle/>
                    <a:p>
                      <a:pPr algn="ctr"/>
                      <a:r>
                        <a:rPr lang="en-US" dirty="0"/>
                        <a:t>25%</a:t>
                      </a:r>
                    </a:p>
                  </a:txBody>
                  <a:tcPr/>
                </a:tc>
                <a:tc>
                  <a:txBody>
                    <a:bodyPr/>
                    <a:lstStyle/>
                    <a:p>
                      <a:pPr algn="ctr"/>
                      <a:r>
                        <a:rPr lang="en-US" dirty="0"/>
                        <a:t>53%</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447031341"/>
                  </a:ext>
                </a:extLst>
              </a:tr>
            </a:tbl>
          </a:graphicData>
        </a:graphic>
      </p:graphicFrame>
      <p:graphicFrame>
        <p:nvGraphicFramePr>
          <p:cNvPr id="5" name="Table 4">
            <a:extLst>
              <a:ext uri="{FF2B5EF4-FFF2-40B4-BE49-F238E27FC236}">
                <a16:creationId xmlns:a16="http://schemas.microsoft.com/office/drawing/2014/main" id="{7C9E2F29-E575-F242-A074-AEB473737428}"/>
              </a:ext>
            </a:extLst>
          </p:cNvPr>
          <p:cNvGraphicFramePr>
            <a:graphicFrameLocks noGrp="1"/>
          </p:cNvGraphicFramePr>
          <p:nvPr>
            <p:extLst>
              <p:ext uri="{D42A27DB-BD31-4B8C-83A1-F6EECF244321}">
                <p14:modId xmlns:p14="http://schemas.microsoft.com/office/powerpoint/2010/main" val="1751791038"/>
              </p:ext>
            </p:extLst>
          </p:nvPr>
        </p:nvGraphicFramePr>
        <p:xfrm>
          <a:off x="695932" y="3684840"/>
          <a:ext cx="10495528" cy="1381760"/>
        </p:xfrm>
        <a:graphic>
          <a:graphicData uri="http://schemas.openxmlformats.org/drawingml/2006/table">
            <a:tbl>
              <a:tblPr firstRow="1" bandRow="1">
                <a:tableStyleId>{5C22544A-7EE6-4342-B048-85BDC9FD1C3A}</a:tableStyleId>
              </a:tblPr>
              <a:tblGrid>
                <a:gridCol w="2216233">
                  <a:extLst>
                    <a:ext uri="{9D8B030D-6E8A-4147-A177-3AD203B41FA5}">
                      <a16:colId xmlns:a16="http://schemas.microsoft.com/office/drawing/2014/main" val="1074306512"/>
                    </a:ext>
                  </a:extLst>
                </a:gridCol>
                <a:gridCol w="2375452">
                  <a:extLst>
                    <a:ext uri="{9D8B030D-6E8A-4147-A177-3AD203B41FA5}">
                      <a16:colId xmlns:a16="http://schemas.microsoft.com/office/drawing/2014/main" val="1514388350"/>
                    </a:ext>
                  </a:extLst>
                </a:gridCol>
                <a:gridCol w="3270437">
                  <a:extLst>
                    <a:ext uri="{9D8B030D-6E8A-4147-A177-3AD203B41FA5}">
                      <a16:colId xmlns:a16="http://schemas.microsoft.com/office/drawing/2014/main" val="1727926142"/>
                    </a:ext>
                  </a:extLst>
                </a:gridCol>
                <a:gridCol w="2633406">
                  <a:extLst>
                    <a:ext uri="{9D8B030D-6E8A-4147-A177-3AD203B41FA5}">
                      <a16:colId xmlns:a16="http://schemas.microsoft.com/office/drawing/2014/main" val="2688890781"/>
                    </a:ext>
                  </a:extLst>
                </a:gridCol>
              </a:tblGrid>
              <a:tr h="370840">
                <a:tc>
                  <a:txBody>
                    <a:bodyPr/>
                    <a:lstStyle/>
                    <a:p>
                      <a:r>
                        <a:rPr lang="en-US" dirty="0"/>
                        <a:t>Status</a:t>
                      </a:r>
                    </a:p>
                  </a:txBody>
                  <a:tcPr/>
                </a:tc>
                <a:tc>
                  <a:txBody>
                    <a:bodyPr/>
                    <a:lstStyle/>
                    <a:p>
                      <a:pPr algn="ctr"/>
                      <a:r>
                        <a:rPr lang="en-US" dirty="0"/>
                        <a:t>Currently Employed</a:t>
                      </a:r>
                    </a:p>
                  </a:txBody>
                  <a:tcPr/>
                </a:tc>
                <a:tc>
                  <a:txBody>
                    <a:bodyPr/>
                    <a:lstStyle/>
                    <a:p>
                      <a:pPr algn="ctr"/>
                      <a:r>
                        <a:rPr lang="en-US" dirty="0"/>
                        <a:t>Searching for a co-op / Internship</a:t>
                      </a:r>
                    </a:p>
                  </a:txBody>
                  <a:tcPr/>
                </a:tc>
                <a:tc>
                  <a:txBody>
                    <a:bodyPr/>
                    <a:lstStyle/>
                    <a:p>
                      <a:pPr algn="ctr"/>
                      <a:r>
                        <a:rPr lang="en-US" dirty="0"/>
                        <a:t>Searching for a full-time position</a:t>
                      </a:r>
                    </a:p>
                  </a:txBody>
                  <a:tcPr/>
                </a:tc>
                <a:extLst>
                  <a:ext uri="{0D108BD9-81ED-4DB2-BD59-A6C34878D82A}">
                    <a16:rowId xmlns:a16="http://schemas.microsoft.com/office/drawing/2014/main" val="153140500"/>
                  </a:ext>
                </a:extLst>
              </a:tr>
              <a:tr h="370840">
                <a:tc>
                  <a:txBody>
                    <a:bodyPr/>
                    <a:lstStyle/>
                    <a:p>
                      <a:r>
                        <a:rPr lang="en-US" dirty="0"/>
                        <a:t># of Responses</a:t>
                      </a:r>
                    </a:p>
                  </a:txBody>
                  <a:tcPr/>
                </a:tc>
                <a:tc>
                  <a:txBody>
                    <a:bodyPr/>
                    <a:lstStyle/>
                    <a:p>
                      <a:pPr algn="ctr"/>
                      <a:r>
                        <a:rPr lang="en-US" dirty="0"/>
                        <a:t>28</a:t>
                      </a:r>
                    </a:p>
                  </a:txBody>
                  <a:tcPr/>
                </a:tc>
                <a:tc>
                  <a:txBody>
                    <a:bodyPr/>
                    <a:lstStyle/>
                    <a:p>
                      <a:pPr algn="ctr"/>
                      <a:r>
                        <a:rPr lang="en-US" dirty="0"/>
                        <a:t>10</a:t>
                      </a:r>
                    </a:p>
                  </a:txBody>
                  <a:tcPr/>
                </a:tc>
                <a:tc>
                  <a:txBody>
                    <a:bodyPr/>
                    <a:lstStyle/>
                    <a:p>
                      <a:pPr algn="ctr"/>
                      <a:r>
                        <a:rPr lang="en-US" dirty="0"/>
                        <a:t>0</a:t>
                      </a:r>
                    </a:p>
                  </a:txBody>
                  <a:tcPr/>
                </a:tc>
                <a:extLst>
                  <a:ext uri="{0D108BD9-81ED-4DB2-BD59-A6C34878D82A}">
                    <a16:rowId xmlns:a16="http://schemas.microsoft.com/office/drawing/2014/main" val="4983468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of Responses</a:t>
                      </a:r>
                    </a:p>
                  </a:txBody>
                  <a:tcPr/>
                </a:tc>
                <a:tc>
                  <a:txBody>
                    <a:bodyPr/>
                    <a:lstStyle/>
                    <a:p>
                      <a:pPr algn="ctr"/>
                      <a:r>
                        <a:rPr lang="en-US" dirty="0"/>
                        <a:t>73%</a:t>
                      </a:r>
                    </a:p>
                  </a:txBody>
                  <a:tcPr/>
                </a:tc>
                <a:tc>
                  <a:txBody>
                    <a:bodyPr/>
                    <a:lstStyle/>
                    <a:p>
                      <a:pPr algn="ctr"/>
                      <a:r>
                        <a:rPr lang="en-US" dirty="0"/>
                        <a:t>26%</a:t>
                      </a:r>
                    </a:p>
                  </a:txBody>
                  <a:tcPr/>
                </a:tc>
                <a:tc>
                  <a:txBody>
                    <a:bodyPr/>
                    <a:lstStyle/>
                    <a:p>
                      <a:pPr algn="ctr"/>
                      <a:r>
                        <a:rPr lang="en-US" dirty="0"/>
                        <a:t>0%</a:t>
                      </a:r>
                    </a:p>
                  </a:txBody>
                  <a:tcPr/>
                </a:tc>
                <a:extLst>
                  <a:ext uri="{0D108BD9-81ED-4DB2-BD59-A6C34878D82A}">
                    <a16:rowId xmlns:a16="http://schemas.microsoft.com/office/drawing/2014/main" val="2745142946"/>
                  </a:ext>
                </a:extLst>
              </a:tr>
            </a:tbl>
          </a:graphicData>
        </a:graphic>
      </p:graphicFrame>
    </p:spTree>
    <p:extLst>
      <p:ext uri="{BB962C8B-B14F-4D97-AF65-F5344CB8AC3E}">
        <p14:creationId xmlns:p14="http://schemas.microsoft.com/office/powerpoint/2010/main" val="312880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E6A8B-C8E9-5E4A-BA66-BA853D52EB49}"/>
              </a:ext>
            </a:extLst>
          </p:cNvPr>
          <p:cNvSpPr/>
          <p:nvPr/>
        </p:nvSpPr>
        <p:spPr>
          <a:xfrm>
            <a:off x="695933" y="581944"/>
            <a:ext cx="10495527" cy="83099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 What are the top 3 pieces on information you want to know when applying for a software/development job</a:t>
            </a:r>
          </a:p>
        </p:txBody>
      </p:sp>
      <p:graphicFrame>
        <p:nvGraphicFramePr>
          <p:cNvPr id="4" name="Table 3">
            <a:extLst>
              <a:ext uri="{FF2B5EF4-FFF2-40B4-BE49-F238E27FC236}">
                <a16:creationId xmlns:a16="http://schemas.microsoft.com/office/drawing/2014/main" id="{A91CCF72-FAA2-C741-A465-8A9E32970223}"/>
              </a:ext>
            </a:extLst>
          </p:cNvPr>
          <p:cNvGraphicFramePr>
            <a:graphicFrameLocks noGrp="1"/>
          </p:cNvGraphicFramePr>
          <p:nvPr>
            <p:extLst>
              <p:ext uri="{D42A27DB-BD31-4B8C-83A1-F6EECF244321}">
                <p14:modId xmlns:p14="http://schemas.microsoft.com/office/powerpoint/2010/main" val="2673632824"/>
              </p:ext>
            </p:extLst>
          </p:nvPr>
        </p:nvGraphicFramePr>
        <p:xfrm>
          <a:off x="695933" y="1544614"/>
          <a:ext cx="10495528" cy="5074184"/>
        </p:xfrm>
        <a:graphic>
          <a:graphicData uri="http://schemas.openxmlformats.org/drawingml/2006/table">
            <a:tbl>
              <a:tblPr firstRow="1" bandRow="1">
                <a:tableStyleId>{5C22544A-7EE6-4342-B048-85BDC9FD1C3A}</a:tableStyleId>
              </a:tblPr>
              <a:tblGrid>
                <a:gridCol w="2707945">
                  <a:extLst>
                    <a:ext uri="{9D8B030D-6E8A-4147-A177-3AD203B41FA5}">
                      <a16:colId xmlns:a16="http://schemas.microsoft.com/office/drawing/2014/main" val="1074306512"/>
                    </a:ext>
                  </a:extLst>
                </a:gridCol>
                <a:gridCol w="7787583">
                  <a:extLst>
                    <a:ext uri="{9D8B030D-6E8A-4147-A177-3AD203B41FA5}">
                      <a16:colId xmlns:a16="http://schemas.microsoft.com/office/drawing/2014/main" val="1514388350"/>
                    </a:ext>
                  </a:extLst>
                </a:gridCol>
              </a:tblGrid>
              <a:tr h="370840">
                <a:tc>
                  <a:txBody>
                    <a:bodyPr/>
                    <a:lstStyle/>
                    <a:p>
                      <a:pPr algn="ctr"/>
                      <a:r>
                        <a:rPr lang="en-US" sz="1100" dirty="0"/>
                        <a:t># of Responses</a:t>
                      </a:r>
                    </a:p>
                  </a:txBody>
                  <a:tcPr/>
                </a:tc>
                <a:tc>
                  <a:txBody>
                    <a:bodyPr/>
                    <a:lstStyle/>
                    <a:p>
                      <a:r>
                        <a:rPr lang="en-US" sz="1100" dirty="0"/>
                        <a:t>Response</a:t>
                      </a:r>
                    </a:p>
                  </a:txBody>
                  <a:tcPr/>
                </a:tc>
                <a:extLst>
                  <a:ext uri="{0D108BD9-81ED-4DB2-BD59-A6C34878D82A}">
                    <a16:rowId xmlns:a16="http://schemas.microsoft.com/office/drawing/2014/main" val="153140500"/>
                  </a:ext>
                </a:extLst>
              </a:tr>
              <a:tr h="370840">
                <a:tc>
                  <a:txBody>
                    <a:bodyPr/>
                    <a:lstStyle/>
                    <a:p>
                      <a:pPr algn="ctr"/>
                      <a:r>
                        <a:rPr lang="en-US" sz="1100" dirty="0"/>
                        <a:t>29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effectLst/>
                          <a:latin typeface="+mn-lt"/>
                          <a:ea typeface="+mn-ea"/>
                          <a:cs typeface="+mn-cs"/>
                        </a:rPr>
                        <a:t>Company Culture</a:t>
                      </a:r>
                    </a:p>
                  </a:txBody>
                  <a:tcPr/>
                </a:tc>
                <a:extLst>
                  <a:ext uri="{0D108BD9-81ED-4DB2-BD59-A6C34878D82A}">
                    <a16:rowId xmlns:a16="http://schemas.microsoft.com/office/drawing/2014/main" val="49834681"/>
                  </a:ext>
                </a:extLst>
              </a:tr>
              <a:tr h="370840">
                <a:tc>
                  <a:txBody>
                    <a:bodyPr/>
                    <a:lstStyle/>
                    <a:p>
                      <a:pPr algn="ctr"/>
                      <a:r>
                        <a:rPr lang="en-US" sz="1100" dirty="0"/>
                        <a:t>16</a:t>
                      </a:r>
                    </a:p>
                  </a:txBody>
                  <a:tcPr/>
                </a:tc>
                <a:tc>
                  <a:txBody>
                    <a:bodyPr/>
                    <a:lstStyle/>
                    <a:p>
                      <a:r>
                        <a:rPr lang="en-CA" sz="1100" kern="1200" dirty="0">
                          <a:solidFill>
                            <a:schemeClr val="dk1"/>
                          </a:solidFill>
                          <a:effectLst/>
                          <a:latin typeface="+mn-lt"/>
                          <a:ea typeface="+mn-ea"/>
                          <a:cs typeface="+mn-cs"/>
                        </a:rPr>
                        <a:t>Role / Job Description / Responsibilities / Projects</a:t>
                      </a:r>
                    </a:p>
                  </a:txBody>
                  <a:tcPr/>
                </a:tc>
                <a:extLst>
                  <a:ext uri="{0D108BD9-81ED-4DB2-BD59-A6C34878D82A}">
                    <a16:rowId xmlns:a16="http://schemas.microsoft.com/office/drawing/2014/main" val="3564899021"/>
                  </a:ext>
                </a:extLst>
              </a:tr>
              <a:tr h="370840">
                <a:tc>
                  <a:txBody>
                    <a:bodyPr/>
                    <a:lstStyle/>
                    <a:p>
                      <a:pPr algn="ctr"/>
                      <a:r>
                        <a:rPr lang="en-US" sz="1100" dirty="0"/>
                        <a:t>13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effectLst/>
                          <a:latin typeface="+mn-lt"/>
                          <a:ea typeface="+mn-ea"/>
                          <a:cs typeface="+mn-cs"/>
                        </a:rPr>
                        <a:t>Compensation / Salary</a:t>
                      </a:r>
                    </a:p>
                  </a:txBody>
                  <a:tcPr/>
                </a:tc>
                <a:extLst>
                  <a:ext uri="{0D108BD9-81ED-4DB2-BD59-A6C34878D82A}">
                    <a16:rowId xmlns:a16="http://schemas.microsoft.com/office/drawing/2014/main" val="603115616"/>
                  </a:ext>
                </a:extLst>
              </a:tr>
              <a:tr h="370840">
                <a:tc>
                  <a:txBody>
                    <a:bodyPr/>
                    <a:lstStyle/>
                    <a:p>
                      <a:pPr algn="ctr"/>
                      <a:r>
                        <a:rPr lang="en-US" sz="1100" dirty="0"/>
                        <a:t>12</a:t>
                      </a:r>
                    </a:p>
                  </a:txBody>
                  <a:tcPr/>
                </a:tc>
                <a:tc>
                  <a:txBody>
                    <a:bodyPr/>
                    <a:lstStyle/>
                    <a:p>
                      <a:r>
                        <a:rPr lang="en-CA" sz="1100" kern="1200" dirty="0">
                          <a:solidFill>
                            <a:schemeClr val="dk1"/>
                          </a:solidFill>
                          <a:effectLst/>
                          <a:latin typeface="+mn-lt"/>
                          <a:ea typeface="+mn-ea"/>
                          <a:cs typeface="+mn-cs"/>
                        </a:rPr>
                        <a:t>Room for Growth / Learning</a:t>
                      </a:r>
                    </a:p>
                  </a:txBody>
                  <a:tcPr/>
                </a:tc>
                <a:extLst>
                  <a:ext uri="{0D108BD9-81ED-4DB2-BD59-A6C34878D82A}">
                    <a16:rowId xmlns:a16="http://schemas.microsoft.com/office/drawing/2014/main" val="3783465056"/>
                  </a:ext>
                </a:extLst>
              </a:tr>
              <a:tr h="370840">
                <a:tc>
                  <a:txBody>
                    <a:bodyPr/>
                    <a:lstStyle/>
                    <a:p>
                      <a:pPr algn="ctr"/>
                      <a:r>
                        <a:rPr lang="en-US" sz="1100" dirty="0"/>
                        <a:t>11</a:t>
                      </a:r>
                    </a:p>
                  </a:txBody>
                  <a:tcPr/>
                </a:tc>
                <a:tc>
                  <a:txBody>
                    <a:bodyPr/>
                    <a:lstStyle/>
                    <a:p>
                      <a:r>
                        <a:rPr lang="en-CA" sz="1100" kern="1200" dirty="0">
                          <a:solidFill>
                            <a:schemeClr val="dk1"/>
                          </a:solidFill>
                          <a:effectLst/>
                          <a:latin typeface="+mn-lt"/>
                          <a:ea typeface="+mn-ea"/>
                          <a:cs typeface="+mn-cs"/>
                        </a:rPr>
                        <a:t>Tech Stacks / Skills / Job Requirements</a:t>
                      </a:r>
                    </a:p>
                  </a:txBody>
                  <a:tcPr/>
                </a:tc>
                <a:extLst>
                  <a:ext uri="{0D108BD9-81ED-4DB2-BD59-A6C34878D82A}">
                    <a16:rowId xmlns:a16="http://schemas.microsoft.com/office/drawing/2014/main" val="2011875558"/>
                  </a:ext>
                </a:extLst>
              </a:tr>
              <a:tr h="370840">
                <a:tc>
                  <a:txBody>
                    <a:bodyPr/>
                    <a:lstStyle/>
                    <a:p>
                      <a:pPr algn="ctr"/>
                      <a:r>
                        <a:rPr lang="en-US" sz="1100" dirty="0"/>
                        <a:t>7</a:t>
                      </a:r>
                    </a:p>
                  </a:txBody>
                  <a:tcPr/>
                </a:tc>
                <a:tc>
                  <a:txBody>
                    <a:bodyPr/>
                    <a:lstStyle/>
                    <a:p>
                      <a:r>
                        <a:rPr lang="en-US" sz="1100" dirty="0"/>
                        <a:t>Reputation</a:t>
                      </a:r>
                    </a:p>
                    <a:p>
                      <a:r>
                        <a:rPr lang="en-US" sz="1100" dirty="0"/>
                        <a:t>Location</a:t>
                      </a:r>
                    </a:p>
                  </a:txBody>
                  <a:tcPr/>
                </a:tc>
                <a:extLst>
                  <a:ext uri="{0D108BD9-81ED-4DB2-BD59-A6C34878D82A}">
                    <a16:rowId xmlns:a16="http://schemas.microsoft.com/office/drawing/2014/main" val="2344960607"/>
                  </a:ext>
                </a:extLst>
              </a:tr>
              <a:tr h="451384">
                <a:tc>
                  <a:txBody>
                    <a:bodyPr/>
                    <a:lstStyle/>
                    <a:p>
                      <a:pPr algn="ctr"/>
                      <a:r>
                        <a:rPr lang="en-US" sz="1100" dirty="0"/>
                        <a:t>3</a:t>
                      </a:r>
                    </a:p>
                  </a:txBody>
                  <a:tcPr/>
                </a:tc>
                <a:tc>
                  <a:txBody>
                    <a:bodyPr/>
                    <a:lstStyle/>
                    <a:p>
                      <a:r>
                        <a:rPr lang="en-US" sz="1100" dirty="0"/>
                        <a:t>Impact of Work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Mentorship Opportunities / Guidance</a:t>
                      </a:r>
                    </a:p>
                  </a:txBody>
                  <a:tcPr/>
                </a:tc>
                <a:extLst>
                  <a:ext uri="{0D108BD9-81ED-4DB2-BD59-A6C34878D82A}">
                    <a16:rowId xmlns:a16="http://schemas.microsoft.com/office/drawing/2014/main" val="3381216024"/>
                  </a:ext>
                </a:extLst>
              </a:tr>
              <a:tr h="370840">
                <a:tc>
                  <a:txBody>
                    <a:bodyPr/>
                    <a:lstStyle/>
                    <a:p>
                      <a:pPr algn="ctr"/>
                      <a:r>
                        <a:rPr lang="en-US" sz="1100" dirty="0"/>
                        <a:t>2</a:t>
                      </a:r>
                    </a:p>
                  </a:txBody>
                  <a:tcPr/>
                </a:tc>
                <a:tc>
                  <a:txBody>
                    <a:bodyPr/>
                    <a:lstStyle/>
                    <a:p>
                      <a:r>
                        <a:rPr lang="en-US" sz="1100" dirty="0"/>
                        <a:t>Company Goals</a:t>
                      </a:r>
                    </a:p>
                  </a:txBody>
                  <a:tcPr/>
                </a:tc>
                <a:extLst>
                  <a:ext uri="{0D108BD9-81ED-4DB2-BD59-A6C34878D82A}">
                    <a16:rowId xmlns:a16="http://schemas.microsoft.com/office/drawing/2014/main" val="298470088"/>
                  </a:ext>
                </a:extLst>
              </a:tr>
              <a:tr h="370840">
                <a:tc>
                  <a:txBody>
                    <a:bodyPr/>
                    <a:lstStyle/>
                    <a:p>
                      <a:pPr algn="ctr"/>
                      <a:r>
                        <a:rPr lang="en-US" sz="1100" dirty="0"/>
                        <a:t>1</a:t>
                      </a:r>
                    </a:p>
                  </a:txBody>
                  <a:tcPr/>
                </a:tc>
                <a:tc>
                  <a:txBody>
                    <a:bodyPr/>
                    <a:lstStyle/>
                    <a:p>
                      <a:r>
                        <a:rPr lang="en-US" sz="1100" dirty="0"/>
                        <a:t>Difficulty of Work</a:t>
                      </a:r>
                    </a:p>
                    <a:p>
                      <a:r>
                        <a:rPr lang="en-US" sz="1100" dirty="0"/>
                        <a:t>Industry</a:t>
                      </a:r>
                    </a:p>
                    <a:p>
                      <a:r>
                        <a:rPr lang="en-US" sz="1100" dirty="0"/>
                        <a:t>Work Environment</a:t>
                      </a:r>
                    </a:p>
                    <a:p>
                      <a:r>
                        <a:rPr lang="en-US" sz="1100" dirty="0"/>
                        <a:t>Management / Who you’re working under</a:t>
                      </a:r>
                    </a:p>
                    <a:p>
                      <a:r>
                        <a:rPr lang="en-US" sz="1100" dirty="0"/>
                        <a:t>Work Life Balance</a:t>
                      </a:r>
                    </a:p>
                    <a:p>
                      <a:r>
                        <a:rPr lang="en-US" sz="1100" dirty="0"/>
                        <a:t>Job Freedom / Ability to Choose What to Do + Learn</a:t>
                      </a:r>
                    </a:p>
                    <a:p>
                      <a:r>
                        <a:rPr lang="en-US" sz="1100" dirty="0"/>
                        <a:t>Hours / Workflow</a:t>
                      </a:r>
                    </a:p>
                    <a:p>
                      <a:r>
                        <a:rPr lang="en-US" sz="1100" dirty="0"/>
                        <a:t>Benefits</a:t>
                      </a:r>
                    </a:p>
                    <a:p>
                      <a:r>
                        <a:rPr lang="en-US" sz="1100" dirty="0"/>
                        <a:t>Training Resources</a:t>
                      </a:r>
                    </a:p>
                  </a:txBody>
                  <a:tcPr/>
                </a:tc>
                <a:extLst>
                  <a:ext uri="{0D108BD9-81ED-4DB2-BD59-A6C34878D82A}">
                    <a16:rowId xmlns:a16="http://schemas.microsoft.com/office/drawing/2014/main" val="4223482034"/>
                  </a:ext>
                </a:extLst>
              </a:tr>
            </a:tbl>
          </a:graphicData>
        </a:graphic>
      </p:graphicFrame>
    </p:spTree>
    <p:extLst>
      <p:ext uri="{BB962C8B-B14F-4D97-AF65-F5344CB8AC3E}">
        <p14:creationId xmlns:p14="http://schemas.microsoft.com/office/powerpoint/2010/main" val="220113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E6A8B-C8E9-5E4A-BA66-BA853D52EB49}"/>
              </a:ext>
            </a:extLst>
          </p:cNvPr>
          <p:cNvSpPr/>
          <p:nvPr/>
        </p:nvSpPr>
        <p:spPr>
          <a:xfrm>
            <a:off x="695933" y="581944"/>
            <a:ext cx="10495527" cy="461665"/>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 Would you work at a bank or financial service provider as a software developer? </a:t>
            </a:r>
          </a:p>
        </p:txBody>
      </p:sp>
      <p:graphicFrame>
        <p:nvGraphicFramePr>
          <p:cNvPr id="5" name="Table 4">
            <a:extLst>
              <a:ext uri="{FF2B5EF4-FFF2-40B4-BE49-F238E27FC236}">
                <a16:creationId xmlns:a16="http://schemas.microsoft.com/office/drawing/2014/main" id="{D9FAD5F8-39F2-8F43-9351-FE8892D23C6E}"/>
              </a:ext>
            </a:extLst>
          </p:cNvPr>
          <p:cNvGraphicFramePr>
            <a:graphicFrameLocks noGrp="1"/>
          </p:cNvGraphicFramePr>
          <p:nvPr>
            <p:extLst>
              <p:ext uri="{D42A27DB-BD31-4B8C-83A1-F6EECF244321}">
                <p14:modId xmlns:p14="http://schemas.microsoft.com/office/powerpoint/2010/main" val="3247257433"/>
              </p:ext>
            </p:extLst>
          </p:nvPr>
        </p:nvGraphicFramePr>
        <p:xfrm>
          <a:off x="695932" y="1865977"/>
          <a:ext cx="3508320" cy="3608064"/>
        </p:xfrm>
        <a:graphic>
          <a:graphicData uri="http://schemas.openxmlformats.org/drawingml/2006/table">
            <a:tbl>
              <a:tblPr firstRow="1" bandRow="1">
                <a:tableStyleId>{5C22544A-7EE6-4342-B048-85BDC9FD1C3A}</a:tableStyleId>
              </a:tblPr>
              <a:tblGrid>
                <a:gridCol w="1693334">
                  <a:extLst>
                    <a:ext uri="{9D8B030D-6E8A-4147-A177-3AD203B41FA5}">
                      <a16:colId xmlns:a16="http://schemas.microsoft.com/office/drawing/2014/main" val="1074306512"/>
                    </a:ext>
                  </a:extLst>
                </a:gridCol>
                <a:gridCol w="1814986">
                  <a:extLst>
                    <a:ext uri="{9D8B030D-6E8A-4147-A177-3AD203B41FA5}">
                      <a16:colId xmlns:a16="http://schemas.microsoft.com/office/drawing/2014/main" val="1514388350"/>
                    </a:ext>
                  </a:extLst>
                </a:gridCol>
              </a:tblGrid>
              <a:tr h="925899">
                <a:tc>
                  <a:txBody>
                    <a:bodyPr/>
                    <a:lstStyle/>
                    <a:p>
                      <a:pPr algn="ctr"/>
                      <a:r>
                        <a:rPr lang="en-US" dirty="0"/>
                        <a:t>0 (never) to </a:t>
                      </a:r>
                      <a:br>
                        <a:rPr lang="en-US" dirty="0"/>
                      </a:br>
                      <a:r>
                        <a:rPr lang="en-US" dirty="0"/>
                        <a:t>4 (definitely)</a:t>
                      </a:r>
                    </a:p>
                  </a:txBody>
                  <a:tcPr/>
                </a:tc>
                <a:tc>
                  <a:txBody>
                    <a:bodyPr/>
                    <a:lstStyle/>
                    <a:p>
                      <a:pPr algn="ctr"/>
                      <a:r>
                        <a:rPr lang="en-US" dirty="0"/>
                        <a:t># of Responses</a:t>
                      </a:r>
                    </a:p>
                  </a:txBody>
                  <a:tcPr/>
                </a:tc>
                <a:extLst>
                  <a:ext uri="{0D108BD9-81ED-4DB2-BD59-A6C34878D82A}">
                    <a16:rowId xmlns:a16="http://schemas.microsoft.com/office/drawing/2014/main" val="153140500"/>
                  </a:ext>
                </a:extLst>
              </a:tr>
              <a:tr h="536433">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9834681"/>
                  </a:ext>
                </a:extLst>
              </a:tr>
              <a:tr h="536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algn="ctr"/>
                      <a:r>
                        <a:rPr lang="en-US" dirty="0"/>
                        <a:t>8</a:t>
                      </a:r>
                    </a:p>
                  </a:txBody>
                  <a:tcPr/>
                </a:tc>
                <a:extLst>
                  <a:ext uri="{0D108BD9-81ED-4DB2-BD59-A6C34878D82A}">
                    <a16:rowId xmlns:a16="http://schemas.microsoft.com/office/drawing/2014/main" val="2745142946"/>
                  </a:ext>
                </a:extLst>
              </a:tr>
              <a:tr h="536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2</a:t>
                      </a:r>
                    </a:p>
                  </a:txBody>
                  <a:tcPr/>
                </a:tc>
                <a:tc>
                  <a:txBody>
                    <a:bodyPr/>
                    <a:lstStyle/>
                    <a:p>
                      <a:pPr algn="ctr"/>
                      <a:r>
                        <a:rPr lang="en-US" dirty="0"/>
                        <a:t>14</a:t>
                      </a:r>
                    </a:p>
                  </a:txBody>
                  <a:tcPr/>
                </a:tc>
                <a:extLst>
                  <a:ext uri="{0D108BD9-81ED-4DB2-BD59-A6C34878D82A}">
                    <a16:rowId xmlns:a16="http://schemas.microsoft.com/office/drawing/2014/main" val="3885151705"/>
                  </a:ext>
                </a:extLst>
              </a:tr>
              <a:tr h="536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3</a:t>
                      </a:r>
                    </a:p>
                  </a:txBody>
                  <a:tcPr/>
                </a:tc>
                <a:tc>
                  <a:txBody>
                    <a:bodyPr/>
                    <a:lstStyle/>
                    <a:p>
                      <a:pPr algn="ctr"/>
                      <a:r>
                        <a:rPr lang="en-US" dirty="0"/>
                        <a:t>6</a:t>
                      </a:r>
                    </a:p>
                  </a:txBody>
                  <a:tcPr/>
                </a:tc>
                <a:extLst>
                  <a:ext uri="{0D108BD9-81ED-4DB2-BD59-A6C34878D82A}">
                    <a16:rowId xmlns:a16="http://schemas.microsoft.com/office/drawing/2014/main" val="3432236341"/>
                  </a:ext>
                </a:extLst>
              </a:tr>
              <a:tr h="536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a:t>
                      </a:r>
                    </a:p>
                  </a:txBody>
                  <a:tcPr/>
                </a:tc>
                <a:tc>
                  <a:txBody>
                    <a:bodyPr/>
                    <a:lstStyle/>
                    <a:p>
                      <a:pPr algn="ctr"/>
                      <a:r>
                        <a:rPr lang="en-US" dirty="0"/>
                        <a:t>4</a:t>
                      </a:r>
                    </a:p>
                  </a:txBody>
                  <a:tcPr/>
                </a:tc>
                <a:extLst>
                  <a:ext uri="{0D108BD9-81ED-4DB2-BD59-A6C34878D82A}">
                    <a16:rowId xmlns:a16="http://schemas.microsoft.com/office/drawing/2014/main" val="2165211469"/>
                  </a:ext>
                </a:extLst>
              </a:tr>
            </a:tbl>
          </a:graphicData>
        </a:graphic>
      </p:graphicFrame>
      <p:graphicFrame>
        <p:nvGraphicFramePr>
          <p:cNvPr id="3" name="Chart 2">
            <a:extLst>
              <a:ext uri="{FF2B5EF4-FFF2-40B4-BE49-F238E27FC236}">
                <a16:creationId xmlns:a16="http://schemas.microsoft.com/office/drawing/2014/main" id="{3787F50F-FA01-774E-B7AB-E57989D63A03}"/>
              </a:ext>
            </a:extLst>
          </p:cNvPr>
          <p:cNvGraphicFramePr/>
          <p:nvPr>
            <p:extLst>
              <p:ext uri="{D42A27DB-BD31-4B8C-83A1-F6EECF244321}">
                <p14:modId xmlns:p14="http://schemas.microsoft.com/office/powerpoint/2010/main" val="3171008544"/>
              </p:ext>
            </p:extLst>
          </p:nvPr>
        </p:nvGraphicFramePr>
        <p:xfrm>
          <a:off x="4436718" y="1865979"/>
          <a:ext cx="6357389" cy="36080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822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E6A8B-C8E9-5E4A-BA66-BA853D52EB49}"/>
              </a:ext>
            </a:extLst>
          </p:cNvPr>
          <p:cNvSpPr/>
          <p:nvPr/>
        </p:nvSpPr>
        <p:spPr>
          <a:xfrm>
            <a:off x="695933" y="581944"/>
            <a:ext cx="10495527" cy="83099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 Please list a reason as to why you would work at a bank / financial service provider as a software developer</a:t>
            </a:r>
          </a:p>
        </p:txBody>
      </p:sp>
      <p:graphicFrame>
        <p:nvGraphicFramePr>
          <p:cNvPr id="4" name="Table 3">
            <a:extLst>
              <a:ext uri="{FF2B5EF4-FFF2-40B4-BE49-F238E27FC236}">
                <a16:creationId xmlns:a16="http://schemas.microsoft.com/office/drawing/2014/main" id="{A91CCF72-FAA2-C741-A465-8A9E32970223}"/>
              </a:ext>
            </a:extLst>
          </p:cNvPr>
          <p:cNvGraphicFramePr>
            <a:graphicFrameLocks noGrp="1"/>
          </p:cNvGraphicFramePr>
          <p:nvPr>
            <p:extLst>
              <p:ext uri="{D42A27DB-BD31-4B8C-83A1-F6EECF244321}">
                <p14:modId xmlns:p14="http://schemas.microsoft.com/office/powerpoint/2010/main" val="2021975568"/>
              </p:ext>
            </p:extLst>
          </p:nvPr>
        </p:nvGraphicFramePr>
        <p:xfrm>
          <a:off x="695933" y="1544614"/>
          <a:ext cx="10495528" cy="2413000"/>
        </p:xfrm>
        <a:graphic>
          <a:graphicData uri="http://schemas.openxmlformats.org/drawingml/2006/table">
            <a:tbl>
              <a:tblPr firstRow="1" bandRow="1">
                <a:tableStyleId>{5C22544A-7EE6-4342-B048-85BDC9FD1C3A}</a:tableStyleId>
              </a:tblPr>
              <a:tblGrid>
                <a:gridCol w="2707945">
                  <a:extLst>
                    <a:ext uri="{9D8B030D-6E8A-4147-A177-3AD203B41FA5}">
                      <a16:colId xmlns:a16="http://schemas.microsoft.com/office/drawing/2014/main" val="1074306512"/>
                    </a:ext>
                  </a:extLst>
                </a:gridCol>
                <a:gridCol w="7787583">
                  <a:extLst>
                    <a:ext uri="{9D8B030D-6E8A-4147-A177-3AD203B41FA5}">
                      <a16:colId xmlns:a16="http://schemas.microsoft.com/office/drawing/2014/main" val="1514388350"/>
                    </a:ext>
                  </a:extLst>
                </a:gridCol>
              </a:tblGrid>
              <a:tr h="370840">
                <a:tc>
                  <a:txBody>
                    <a:bodyPr/>
                    <a:lstStyle/>
                    <a:p>
                      <a:pPr algn="ctr"/>
                      <a:r>
                        <a:rPr lang="en-US" sz="1100" dirty="0">
                          <a:latin typeface="Century Gothic" panose="020B0502020202020204" pitchFamily="34" charset="0"/>
                          <a:cs typeface="Calibri" panose="020F0502020204030204" pitchFamily="34" charset="0"/>
                        </a:rPr>
                        <a:t># of Responses</a:t>
                      </a:r>
                    </a:p>
                  </a:txBody>
                  <a:tcPr/>
                </a:tc>
                <a:tc>
                  <a:txBody>
                    <a:bodyPr/>
                    <a:lstStyle/>
                    <a:p>
                      <a:r>
                        <a:rPr lang="en-US" sz="1100" dirty="0">
                          <a:latin typeface="Century Gothic" panose="020B0502020202020204" pitchFamily="34" charset="0"/>
                          <a:cs typeface="Calibri" panose="020F0502020204030204" pitchFamily="34" charset="0"/>
                        </a:rPr>
                        <a:t>Response</a:t>
                      </a:r>
                    </a:p>
                  </a:txBody>
                  <a:tcPr/>
                </a:tc>
                <a:extLst>
                  <a:ext uri="{0D108BD9-81ED-4DB2-BD59-A6C34878D82A}">
                    <a16:rowId xmlns:a16="http://schemas.microsoft.com/office/drawing/2014/main" val="153140500"/>
                  </a:ext>
                </a:extLst>
              </a:tr>
              <a:tr h="370840">
                <a:tc>
                  <a:txBody>
                    <a:bodyPr/>
                    <a:lstStyle/>
                    <a:p>
                      <a:pPr algn="ctr"/>
                      <a:r>
                        <a:rPr lang="en-US" sz="1100" dirty="0">
                          <a:latin typeface="Century Gothic" panose="020B0502020202020204" pitchFamily="34" charset="0"/>
                          <a:cs typeface="Calibri" panose="020F0502020204030204" pitchFamily="34" charset="0"/>
                        </a:rPr>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Financial service providers provide a higher salary as well as a good place to learn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It’s a job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txBody>
                  <a:tcPr/>
                </a:tc>
                <a:extLst>
                  <a:ext uri="{0D108BD9-81ED-4DB2-BD59-A6C34878D82A}">
                    <a16:rowId xmlns:a16="http://schemas.microsoft.com/office/drawing/2014/main" val="49834681"/>
                  </a:ext>
                </a:extLst>
              </a:tr>
              <a:tr h="370840">
                <a:tc>
                  <a:txBody>
                    <a:bodyPr/>
                    <a:lstStyle/>
                    <a:p>
                      <a:pPr algn="ctr"/>
                      <a:r>
                        <a:rPr lang="en-US" sz="1100" dirty="0">
                          <a:latin typeface="Century Gothic" panose="020B0502020202020204" pitchFamily="34" charset="0"/>
                          <a:cs typeface="Calibri" panose="020F0502020204030204" pitchFamily="34" charset="0"/>
                        </a:rPr>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Some banks are well known and this may look good on a resume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txBody>
                  <a:tcPr/>
                </a:tc>
                <a:extLst>
                  <a:ext uri="{0D108BD9-81ED-4DB2-BD59-A6C34878D82A}">
                    <a16:rowId xmlns:a16="http://schemas.microsoft.com/office/drawing/2014/main" val="3564899021"/>
                  </a:ext>
                </a:extLst>
              </a:tr>
              <a:tr h="370840">
                <a:tc>
                  <a:txBody>
                    <a:bodyPr/>
                    <a:lstStyle/>
                    <a:p>
                      <a:pPr algn="ctr"/>
                      <a:r>
                        <a:rPr lang="en-US" sz="1100" dirty="0">
                          <a:latin typeface="Century Gothic" panose="020B0502020202020204" pitchFamily="34" charset="0"/>
                          <a:cs typeface="Calibri" panose="020F0502020204030204" pitchFamily="34" charset="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effectLst/>
                          <a:latin typeface="Century Gothic" panose="020B0502020202020204" pitchFamily="34" charset="0"/>
                          <a:ea typeface="+mn-ea"/>
                          <a:cs typeface="Calibri" panose="020F0502020204030204" pitchFamily="34" charset="0"/>
                        </a:rPr>
                        <a:t>Align w/ Interests + Interesting Projects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effectLst/>
                        <a:latin typeface="Century Gothic" panose="020B0502020202020204" pitchFamily="34" charset="0"/>
                        <a:ea typeface="+mn-ea"/>
                        <a:cs typeface="Calibri" panose="020F0502020204030204" pitchFamily="34" charset="0"/>
                      </a:endParaRPr>
                    </a:p>
                  </a:txBody>
                  <a:tcPr/>
                </a:tc>
                <a:extLst>
                  <a:ext uri="{0D108BD9-81ED-4DB2-BD59-A6C34878D82A}">
                    <a16:rowId xmlns:a16="http://schemas.microsoft.com/office/drawing/2014/main" val="603115616"/>
                  </a:ext>
                </a:extLst>
              </a:tr>
              <a:tr h="370840">
                <a:tc>
                  <a:txBody>
                    <a:bodyPr/>
                    <a:lstStyle/>
                    <a:p>
                      <a:pPr algn="ctr"/>
                      <a:r>
                        <a:rPr lang="en-US" sz="1100" dirty="0">
                          <a:latin typeface="Century Gothic" panose="020B0502020202020204" pitchFamily="34" charset="0"/>
                          <a:cs typeface="Calibri" panose="020F0502020204030204" pitchFamily="34" charset="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stability and real world applications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txBody>
                  <a:tcPr/>
                </a:tc>
                <a:extLst>
                  <a:ext uri="{0D108BD9-81ED-4DB2-BD59-A6C34878D82A}">
                    <a16:rowId xmlns:a16="http://schemas.microsoft.com/office/drawing/2014/main" val="3783465056"/>
                  </a:ext>
                </a:extLst>
              </a:tr>
            </a:tbl>
          </a:graphicData>
        </a:graphic>
      </p:graphicFrame>
    </p:spTree>
    <p:extLst>
      <p:ext uri="{BB962C8B-B14F-4D97-AF65-F5344CB8AC3E}">
        <p14:creationId xmlns:p14="http://schemas.microsoft.com/office/powerpoint/2010/main" val="318892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E6A8B-C8E9-5E4A-BA66-BA853D52EB49}"/>
              </a:ext>
            </a:extLst>
          </p:cNvPr>
          <p:cNvSpPr/>
          <p:nvPr/>
        </p:nvSpPr>
        <p:spPr>
          <a:xfrm>
            <a:off x="695933" y="581944"/>
            <a:ext cx="10495527" cy="83099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 Please list a reason as to why you would work at a bank / financial service provider as a software developer</a:t>
            </a:r>
          </a:p>
        </p:txBody>
      </p:sp>
      <p:graphicFrame>
        <p:nvGraphicFramePr>
          <p:cNvPr id="4" name="Table 3">
            <a:extLst>
              <a:ext uri="{FF2B5EF4-FFF2-40B4-BE49-F238E27FC236}">
                <a16:creationId xmlns:a16="http://schemas.microsoft.com/office/drawing/2014/main" id="{A91CCF72-FAA2-C741-A465-8A9E32970223}"/>
              </a:ext>
            </a:extLst>
          </p:cNvPr>
          <p:cNvGraphicFramePr>
            <a:graphicFrameLocks noGrp="1"/>
          </p:cNvGraphicFramePr>
          <p:nvPr>
            <p:extLst>
              <p:ext uri="{D42A27DB-BD31-4B8C-83A1-F6EECF244321}">
                <p14:modId xmlns:p14="http://schemas.microsoft.com/office/powerpoint/2010/main" val="2366142743"/>
              </p:ext>
            </p:extLst>
          </p:nvPr>
        </p:nvGraphicFramePr>
        <p:xfrm>
          <a:off x="695933" y="1544614"/>
          <a:ext cx="10495528" cy="4485640"/>
        </p:xfrm>
        <a:graphic>
          <a:graphicData uri="http://schemas.openxmlformats.org/drawingml/2006/table">
            <a:tbl>
              <a:tblPr firstRow="1" bandRow="1">
                <a:tableStyleId>{5C22544A-7EE6-4342-B048-85BDC9FD1C3A}</a:tableStyleId>
              </a:tblPr>
              <a:tblGrid>
                <a:gridCol w="2707945">
                  <a:extLst>
                    <a:ext uri="{9D8B030D-6E8A-4147-A177-3AD203B41FA5}">
                      <a16:colId xmlns:a16="http://schemas.microsoft.com/office/drawing/2014/main" val="1074306512"/>
                    </a:ext>
                  </a:extLst>
                </a:gridCol>
                <a:gridCol w="7787583">
                  <a:extLst>
                    <a:ext uri="{9D8B030D-6E8A-4147-A177-3AD203B41FA5}">
                      <a16:colId xmlns:a16="http://schemas.microsoft.com/office/drawing/2014/main" val="1514388350"/>
                    </a:ext>
                  </a:extLst>
                </a:gridCol>
              </a:tblGrid>
              <a:tr h="370840">
                <a:tc>
                  <a:txBody>
                    <a:bodyPr/>
                    <a:lstStyle/>
                    <a:p>
                      <a:pPr algn="ctr"/>
                      <a:r>
                        <a:rPr lang="en-US" sz="1100" dirty="0">
                          <a:latin typeface="Century Gothic" panose="020B0502020202020204" pitchFamily="34" charset="0"/>
                          <a:cs typeface="Calibri" panose="020F0502020204030204" pitchFamily="34" charset="0"/>
                        </a:rPr>
                        <a:t># of Responses</a:t>
                      </a:r>
                    </a:p>
                  </a:txBody>
                  <a:tcPr/>
                </a:tc>
                <a:tc>
                  <a:txBody>
                    <a:bodyPr/>
                    <a:lstStyle/>
                    <a:p>
                      <a:r>
                        <a:rPr lang="en-US" sz="1100" dirty="0">
                          <a:latin typeface="Century Gothic" panose="020B0502020202020204" pitchFamily="34" charset="0"/>
                          <a:cs typeface="Calibri" panose="020F0502020204030204" pitchFamily="34" charset="0"/>
                        </a:rPr>
                        <a:t>Response</a:t>
                      </a:r>
                    </a:p>
                  </a:txBody>
                  <a:tcPr/>
                </a:tc>
                <a:extLst>
                  <a:ext uri="{0D108BD9-81ED-4DB2-BD59-A6C34878D82A}">
                    <a16:rowId xmlns:a16="http://schemas.microsoft.com/office/drawing/2014/main" val="153140500"/>
                  </a:ext>
                </a:extLst>
              </a:tr>
              <a:tr h="370840">
                <a:tc>
                  <a:txBody>
                    <a:bodyPr/>
                    <a:lstStyle/>
                    <a:p>
                      <a:pPr algn="ctr"/>
                      <a:r>
                        <a:rPr lang="en-US" sz="1100" dirty="0">
                          <a:latin typeface="Century Gothic" panose="020B0502020202020204" pitchFamily="34" charset="0"/>
                          <a:cs typeface="Calibri" panose="020F0502020204030204" pitchFamily="34"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Financial service providers might have more resources and opportunities for interns to learn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Banks often employ some of the most advanced software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Would be a different field where I would be able to grow my skills in a new environment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I don't believe I have to allowance to be that picky at my current skill level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It’s not quite the ideal job but I think it’d be a good experience as well. I’d at least give the job a chance to see if it’d fit 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To be in Toronto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To gain experience working in a large company, learn more about financial systems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fintech is a growing industry and working as a software developer at a financial institution would be a great experience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The opportunity to contribute to the operations of a big company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Clean work environment, fintech industry is undergoing some major tech revolution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Calibri" panose="020F0502020204030204" pitchFamily="34" charset="0"/>
                        </a:rPr>
                        <a:t>You could learn about security and user interaction</a:t>
                      </a:r>
                    </a:p>
                    <a:p>
                      <a:endParaRPr lang="en-CA" sz="1100" kern="1200" dirty="0">
                        <a:solidFill>
                          <a:schemeClr val="dk1"/>
                        </a:solidFill>
                        <a:effectLst/>
                        <a:latin typeface="Century Gothic" panose="020B0502020202020204" pitchFamily="34" charset="0"/>
                        <a:ea typeface="+mn-ea"/>
                        <a:cs typeface="Calibri" panose="020F0502020204030204" pitchFamily="34" charset="0"/>
                      </a:endParaRPr>
                    </a:p>
                  </a:txBody>
                  <a:tcPr/>
                </a:tc>
                <a:extLst>
                  <a:ext uri="{0D108BD9-81ED-4DB2-BD59-A6C34878D82A}">
                    <a16:rowId xmlns:a16="http://schemas.microsoft.com/office/drawing/2014/main" val="2011875558"/>
                  </a:ext>
                </a:extLst>
              </a:tr>
            </a:tbl>
          </a:graphicData>
        </a:graphic>
      </p:graphicFrame>
    </p:spTree>
    <p:extLst>
      <p:ext uri="{BB962C8B-B14F-4D97-AF65-F5344CB8AC3E}">
        <p14:creationId xmlns:p14="http://schemas.microsoft.com/office/powerpoint/2010/main" val="35197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E6A8B-C8E9-5E4A-BA66-BA853D52EB49}"/>
              </a:ext>
            </a:extLst>
          </p:cNvPr>
          <p:cNvSpPr/>
          <p:nvPr/>
        </p:nvSpPr>
        <p:spPr>
          <a:xfrm>
            <a:off x="695933" y="581944"/>
            <a:ext cx="10495527" cy="83099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 Please list a reason as to why you would NOT work at a bank / financial service provider as a software developer</a:t>
            </a:r>
          </a:p>
        </p:txBody>
      </p:sp>
      <p:graphicFrame>
        <p:nvGraphicFramePr>
          <p:cNvPr id="4" name="Table 3">
            <a:extLst>
              <a:ext uri="{FF2B5EF4-FFF2-40B4-BE49-F238E27FC236}">
                <a16:creationId xmlns:a16="http://schemas.microsoft.com/office/drawing/2014/main" id="{A91CCF72-FAA2-C741-A465-8A9E32970223}"/>
              </a:ext>
            </a:extLst>
          </p:cNvPr>
          <p:cNvGraphicFramePr>
            <a:graphicFrameLocks noGrp="1"/>
          </p:cNvGraphicFramePr>
          <p:nvPr>
            <p:extLst>
              <p:ext uri="{D42A27DB-BD31-4B8C-83A1-F6EECF244321}">
                <p14:modId xmlns:p14="http://schemas.microsoft.com/office/powerpoint/2010/main" val="3174053407"/>
              </p:ext>
            </p:extLst>
          </p:nvPr>
        </p:nvGraphicFramePr>
        <p:xfrm>
          <a:off x="695933" y="1544614"/>
          <a:ext cx="10495528" cy="2489200"/>
        </p:xfrm>
        <a:graphic>
          <a:graphicData uri="http://schemas.openxmlformats.org/drawingml/2006/table">
            <a:tbl>
              <a:tblPr firstRow="1" bandRow="1">
                <a:tableStyleId>{5C22544A-7EE6-4342-B048-85BDC9FD1C3A}</a:tableStyleId>
              </a:tblPr>
              <a:tblGrid>
                <a:gridCol w="2707945">
                  <a:extLst>
                    <a:ext uri="{9D8B030D-6E8A-4147-A177-3AD203B41FA5}">
                      <a16:colId xmlns:a16="http://schemas.microsoft.com/office/drawing/2014/main" val="1074306512"/>
                    </a:ext>
                  </a:extLst>
                </a:gridCol>
                <a:gridCol w="7787583">
                  <a:extLst>
                    <a:ext uri="{9D8B030D-6E8A-4147-A177-3AD203B41FA5}">
                      <a16:colId xmlns:a16="http://schemas.microsoft.com/office/drawing/2014/main" val="1514388350"/>
                    </a:ext>
                  </a:extLst>
                </a:gridCol>
              </a:tblGrid>
              <a:tr h="370840">
                <a:tc>
                  <a:txBody>
                    <a:bodyPr/>
                    <a:lstStyle/>
                    <a:p>
                      <a:pPr algn="ctr"/>
                      <a:r>
                        <a:rPr lang="en-US" sz="1100" dirty="0">
                          <a:latin typeface="Century Gothic" panose="020B0502020202020204" pitchFamily="34" charset="0"/>
                          <a:cs typeface="Calibri" panose="020F0502020204030204" pitchFamily="34" charset="0"/>
                        </a:rPr>
                        <a:t># of Responses</a:t>
                      </a:r>
                    </a:p>
                  </a:txBody>
                  <a:tcPr/>
                </a:tc>
                <a:tc>
                  <a:txBody>
                    <a:bodyPr/>
                    <a:lstStyle/>
                    <a:p>
                      <a:r>
                        <a:rPr lang="en-US" sz="1100" dirty="0">
                          <a:latin typeface="Century Gothic" panose="020B0502020202020204" pitchFamily="34" charset="0"/>
                          <a:cs typeface="Calibri" panose="020F0502020204030204" pitchFamily="34" charset="0"/>
                        </a:rPr>
                        <a:t>Response</a:t>
                      </a:r>
                    </a:p>
                  </a:txBody>
                  <a:tcPr/>
                </a:tc>
                <a:extLst>
                  <a:ext uri="{0D108BD9-81ED-4DB2-BD59-A6C34878D82A}">
                    <a16:rowId xmlns:a16="http://schemas.microsoft.com/office/drawing/2014/main" val="153140500"/>
                  </a:ext>
                </a:extLst>
              </a:tr>
              <a:tr h="370840">
                <a:tc>
                  <a:txBody>
                    <a:bodyPr/>
                    <a:lstStyle/>
                    <a:p>
                      <a:pPr algn="ctr"/>
                      <a:r>
                        <a:rPr lang="en-US" sz="1100" dirty="0">
                          <a:latin typeface="Century Gothic" panose="020B0502020202020204" pitchFamily="34" charset="0"/>
                          <a:cs typeface="Calibri" panose="020F0502020204030204" pitchFamily="34" charset="0"/>
                        </a:rPr>
                        <a:t>5</a:t>
                      </a:r>
                    </a:p>
                  </a:txBody>
                  <a:tcPr/>
                </a:tc>
                <a:tc>
                  <a:txBody>
                    <a:bodyPr/>
                    <a:lstStyle/>
                    <a:p>
                      <a:r>
                        <a:rPr lang="en-CA" sz="1100" kern="1200" dirty="0">
                          <a:solidFill>
                            <a:schemeClr val="dk1"/>
                          </a:solidFill>
                          <a:effectLst/>
                          <a:latin typeface="Century Gothic" panose="020B0502020202020204" pitchFamily="34" charset="0"/>
                          <a:ea typeface="+mn-ea"/>
                          <a:cs typeface="+mn-cs"/>
                        </a:rPr>
                        <a:t>Preference to not work in a corporate environment - </a:t>
                      </a:r>
                      <a:r>
                        <a:rPr lang="en-US" sz="1100" kern="1200" dirty="0">
                          <a:solidFill>
                            <a:schemeClr val="dk1"/>
                          </a:solidFill>
                          <a:effectLst/>
                          <a:latin typeface="Century Gothic" panose="020B0502020202020204" pitchFamily="34" charset="0"/>
                          <a:ea typeface="+mn-ea"/>
                          <a:cs typeface="+mn-cs"/>
                        </a:rPr>
                        <a:t>Strict hierarchy can make it difficult to foster a "fun" culture</a:t>
                      </a:r>
                    </a:p>
                    <a:p>
                      <a:endParaRPr lang="en-US" sz="1100" kern="1200" dirty="0">
                        <a:solidFill>
                          <a:schemeClr val="dk1"/>
                        </a:solidFill>
                        <a:effectLst/>
                        <a:latin typeface="Century Gothic" panose="020B0502020202020204" pitchFamily="34" charset="0"/>
                        <a:ea typeface="+mn-ea"/>
                        <a:cs typeface="+mn-cs"/>
                      </a:endParaRPr>
                    </a:p>
                  </a:txBody>
                  <a:tcPr/>
                </a:tc>
                <a:extLst>
                  <a:ext uri="{0D108BD9-81ED-4DB2-BD59-A6C34878D82A}">
                    <a16:rowId xmlns:a16="http://schemas.microsoft.com/office/drawing/2014/main" val="49834681"/>
                  </a:ext>
                </a:extLst>
              </a:tr>
              <a:tr h="370840">
                <a:tc>
                  <a:txBody>
                    <a:bodyPr/>
                    <a:lstStyle/>
                    <a:p>
                      <a:pPr marL="0" marR="0" algn="ctr">
                        <a:spcBef>
                          <a:spcPts val="0"/>
                        </a:spcBef>
                        <a:spcAft>
                          <a:spcPts val="0"/>
                        </a:spcAft>
                      </a:pPr>
                      <a:r>
                        <a:rPr lang="en-US" sz="1100" dirty="0">
                          <a:effectLst/>
                          <a:latin typeface="Century Gothic" panose="020B0502020202020204" pitchFamily="34" charset="0"/>
                        </a:rPr>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Seems relatively boring and not innovative as an industry as opposed to startups with newer technology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I feel like the work wouldn't be particularly interesting</a:t>
                      </a:r>
                    </a:p>
                    <a:p>
                      <a:endParaRPr lang="en-US" sz="1100" kern="1200" dirty="0">
                        <a:solidFill>
                          <a:schemeClr val="dk1"/>
                        </a:solidFill>
                        <a:effectLst/>
                        <a:latin typeface="Century Gothic" panose="020B0502020202020204" pitchFamily="34" charset="0"/>
                        <a:ea typeface="+mn-ea"/>
                        <a:cs typeface="+mn-cs"/>
                      </a:endParaRPr>
                    </a:p>
                  </a:txBody>
                  <a:tcPr/>
                </a:tc>
                <a:extLst>
                  <a:ext uri="{0D108BD9-81ED-4DB2-BD59-A6C34878D82A}">
                    <a16:rowId xmlns:a16="http://schemas.microsoft.com/office/drawing/2014/main" val="3564899021"/>
                  </a:ext>
                </a:extLst>
              </a:tr>
              <a:tr h="370840">
                <a:tc>
                  <a:txBody>
                    <a:bodyPr/>
                    <a:lstStyle/>
                    <a:p>
                      <a:pPr marL="0" marR="0" algn="ctr">
                        <a:spcBef>
                          <a:spcPts val="0"/>
                        </a:spcBef>
                        <a:spcAft>
                          <a:spcPts val="0"/>
                        </a:spcAft>
                      </a:pPr>
                      <a:r>
                        <a:rPr lang="en-US" sz="1100" dirty="0">
                          <a:effectLst/>
                          <a:latin typeface="Century Gothic" panose="020B0502020202020204" pitchFamily="34" charset="0"/>
                        </a:rPr>
                        <a:t>3</a:t>
                      </a:r>
                    </a:p>
                  </a:txBody>
                  <a:tcPr/>
                </a:tc>
                <a:tc>
                  <a:txBody>
                    <a:bodyPr/>
                    <a:lstStyle/>
                    <a:p>
                      <a:pPr marL="0" marR="0">
                        <a:spcBef>
                          <a:spcPts val="0"/>
                        </a:spcBef>
                        <a:spcAft>
                          <a:spcPts val="0"/>
                        </a:spcAft>
                      </a:pPr>
                      <a:r>
                        <a:rPr lang="en-US" sz="1100" dirty="0">
                          <a:effectLst/>
                          <a:latin typeface="Century Gothic" panose="020B0502020202020204" pitchFamily="34" charset="0"/>
                        </a:rPr>
                        <a:t>From the experience of some of my friends, I found that they did not get their own responsibilities and projects to do / limited responsibilities + restrictions</a:t>
                      </a:r>
                    </a:p>
                    <a:p>
                      <a:pPr marL="0" marR="0">
                        <a:spcBef>
                          <a:spcPts val="0"/>
                        </a:spcBef>
                        <a:spcAft>
                          <a:spcPts val="0"/>
                        </a:spcAft>
                      </a:pPr>
                      <a:endParaRPr lang="en-US" sz="1100" dirty="0">
                        <a:effectLst/>
                        <a:latin typeface="Century Gothic" panose="020B0502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I usually have a hard time processing how the financial industry works so </a:t>
                      </a:r>
                      <a:r>
                        <a:rPr lang="en-US" sz="1100" kern="1200" dirty="0" err="1">
                          <a:solidFill>
                            <a:schemeClr val="dk1"/>
                          </a:solidFill>
                          <a:effectLst/>
                          <a:latin typeface="Century Gothic" panose="020B0502020202020204" pitchFamily="34" charset="0"/>
                          <a:ea typeface="+mn-ea"/>
                          <a:cs typeface="+mn-cs"/>
                        </a:rPr>
                        <a:t>i’d</a:t>
                      </a:r>
                      <a:r>
                        <a:rPr lang="en-US" sz="1100" kern="1200" dirty="0">
                          <a:solidFill>
                            <a:schemeClr val="dk1"/>
                          </a:solidFill>
                          <a:effectLst/>
                          <a:latin typeface="Century Gothic" panose="020B0502020202020204" pitchFamily="34" charset="0"/>
                          <a:ea typeface="+mn-ea"/>
                          <a:cs typeface="+mn-cs"/>
                        </a:rPr>
                        <a:t> try to stay away from it / no interest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txBody>
                  <a:tcPr/>
                </a:tc>
                <a:extLst>
                  <a:ext uri="{0D108BD9-81ED-4DB2-BD59-A6C34878D82A}">
                    <a16:rowId xmlns:a16="http://schemas.microsoft.com/office/drawing/2014/main" val="603115616"/>
                  </a:ext>
                </a:extLst>
              </a:tr>
            </a:tbl>
          </a:graphicData>
        </a:graphic>
      </p:graphicFrame>
    </p:spTree>
    <p:extLst>
      <p:ext uri="{BB962C8B-B14F-4D97-AF65-F5344CB8AC3E}">
        <p14:creationId xmlns:p14="http://schemas.microsoft.com/office/powerpoint/2010/main" val="31169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E6A8B-C8E9-5E4A-BA66-BA853D52EB49}"/>
              </a:ext>
            </a:extLst>
          </p:cNvPr>
          <p:cNvSpPr/>
          <p:nvPr/>
        </p:nvSpPr>
        <p:spPr>
          <a:xfrm>
            <a:off x="695933" y="581944"/>
            <a:ext cx="10495527" cy="83099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 Please list a reason as to why you would NOT work at a bank / financial service provider as a software developer</a:t>
            </a:r>
          </a:p>
        </p:txBody>
      </p:sp>
      <p:graphicFrame>
        <p:nvGraphicFramePr>
          <p:cNvPr id="4" name="Table 3">
            <a:extLst>
              <a:ext uri="{FF2B5EF4-FFF2-40B4-BE49-F238E27FC236}">
                <a16:creationId xmlns:a16="http://schemas.microsoft.com/office/drawing/2014/main" id="{A91CCF72-FAA2-C741-A465-8A9E32970223}"/>
              </a:ext>
            </a:extLst>
          </p:cNvPr>
          <p:cNvGraphicFramePr>
            <a:graphicFrameLocks noGrp="1"/>
          </p:cNvGraphicFramePr>
          <p:nvPr>
            <p:extLst>
              <p:ext uri="{D42A27DB-BD31-4B8C-83A1-F6EECF244321}">
                <p14:modId xmlns:p14="http://schemas.microsoft.com/office/powerpoint/2010/main" val="102164883"/>
              </p:ext>
            </p:extLst>
          </p:nvPr>
        </p:nvGraphicFramePr>
        <p:xfrm>
          <a:off x="695933" y="1544614"/>
          <a:ext cx="10495528" cy="4988560"/>
        </p:xfrm>
        <a:graphic>
          <a:graphicData uri="http://schemas.openxmlformats.org/drawingml/2006/table">
            <a:tbl>
              <a:tblPr firstRow="1" bandRow="1">
                <a:tableStyleId>{5C22544A-7EE6-4342-B048-85BDC9FD1C3A}</a:tableStyleId>
              </a:tblPr>
              <a:tblGrid>
                <a:gridCol w="2707945">
                  <a:extLst>
                    <a:ext uri="{9D8B030D-6E8A-4147-A177-3AD203B41FA5}">
                      <a16:colId xmlns:a16="http://schemas.microsoft.com/office/drawing/2014/main" val="1074306512"/>
                    </a:ext>
                  </a:extLst>
                </a:gridCol>
                <a:gridCol w="7787583">
                  <a:extLst>
                    <a:ext uri="{9D8B030D-6E8A-4147-A177-3AD203B41FA5}">
                      <a16:colId xmlns:a16="http://schemas.microsoft.com/office/drawing/2014/main" val="1514388350"/>
                    </a:ext>
                  </a:extLst>
                </a:gridCol>
              </a:tblGrid>
              <a:tr h="370840">
                <a:tc>
                  <a:txBody>
                    <a:bodyPr/>
                    <a:lstStyle/>
                    <a:p>
                      <a:pPr algn="ctr"/>
                      <a:r>
                        <a:rPr lang="en-US" sz="1100" dirty="0">
                          <a:latin typeface="Century Gothic" panose="020B0502020202020204" pitchFamily="34" charset="0"/>
                          <a:cs typeface="Calibri" panose="020F0502020204030204" pitchFamily="34" charset="0"/>
                        </a:rPr>
                        <a:t># of Responses</a:t>
                      </a:r>
                    </a:p>
                  </a:txBody>
                  <a:tcPr/>
                </a:tc>
                <a:tc>
                  <a:txBody>
                    <a:bodyPr/>
                    <a:lstStyle/>
                    <a:p>
                      <a:r>
                        <a:rPr lang="en-US" sz="1100" dirty="0">
                          <a:latin typeface="Century Gothic" panose="020B0502020202020204" pitchFamily="34" charset="0"/>
                          <a:cs typeface="Calibri" panose="020F0502020204030204" pitchFamily="34" charset="0"/>
                        </a:rPr>
                        <a:t>Response</a:t>
                      </a:r>
                    </a:p>
                  </a:txBody>
                  <a:tcPr/>
                </a:tc>
                <a:extLst>
                  <a:ext uri="{0D108BD9-81ED-4DB2-BD59-A6C34878D82A}">
                    <a16:rowId xmlns:a16="http://schemas.microsoft.com/office/drawing/2014/main" val="153140500"/>
                  </a:ext>
                </a:extLst>
              </a:tr>
              <a:tr h="370840">
                <a:tc>
                  <a:txBody>
                    <a:bodyPr/>
                    <a:lstStyle/>
                    <a:p>
                      <a:pPr algn="ctr"/>
                      <a:r>
                        <a:rPr lang="en-US" sz="1100" dirty="0">
                          <a:latin typeface="Century Gothic" panose="020B0502020202020204" pitchFamily="34" charset="0"/>
                          <a:cs typeface="Calibri" panose="020F0502020204030204" pitchFamily="34" charset="0"/>
                        </a:rPr>
                        <a:t>1</a:t>
                      </a:r>
                    </a:p>
                  </a:txBody>
                  <a:tcPr/>
                </a:tc>
                <a:tc>
                  <a:txBody>
                    <a:bodyPr/>
                    <a:lstStyle/>
                    <a:p>
                      <a:r>
                        <a:rPr lang="en-US" sz="1100" kern="1200" dirty="0">
                          <a:solidFill>
                            <a:schemeClr val="dk1"/>
                          </a:solidFill>
                          <a:effectLst/>
                          <a:latin typeface="Century Gothic" panose="020B0502020202020204" pitchFamily="34" charset="0"/>
                          <a:ea typeface="+mn-ea"/>
                          <a:cs typeface="+mn-cs"/>
                        </a:rPr>
                        <a:t>They have a reputation of being "stuck in the past" and using older frameworks and models</a:t>
                      </a:r>
                    </a:p>
                    <a:p>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consist of people in a very different age range, which I would more awkward with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If you're a more experienced developer, banks may not provide as high of a ceiling in terms of pay/location as some other jobs.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Technology not being the priority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Usually slower-paced, more limited to a certain type of development work, and usually less freedom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I feel like there’s less room for creativity and that the job wouldn’t allow me to work on as large of a variety of</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projects as a software company would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I find the projects boring, the pay not as good as other places and the culture is not as good as other companies for software development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the demands of a software developer working at a financial service provider may be very different from other software dev positions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I have a fear being on a </a:t>
                      </a:r>
                      <a:r>
                        <a:rPr lang="en-US" sz="1100" kern="1200" dirty="0" err="1">
                          <a:solidFill>
                            <a:schemeClr val="dk1"/>
                          </a:solidFill>
                          <a:effectLst/>
                          <a:latin typeface="Century Gothic" panose="020B0502020202020204" pitchFamily="34" charset="0"/>
                          <a:ea typeface="+mn-ea"/>
                          <a:cs typeface="+mn-cs"/>
                        </a:rPr>
                        <a:t>silo'd</a:t>
                      </a:r>
                      <a:r>
                        <a:rPr lang="en-US" sz="1100" kern="1200" dirty="0">
                          <a:solidFill>
                            <a:schemeClr val="dk1"/>
                          </a:solidFill>
                          <a:effectLst/>
                          <a:latin typeface="Century Gothic" panose="020B0502020202020204" pitchFamily="34" charset="0"/>
                          <a:ea typeface="+mn-ea"/>
                          <a:cs typeface="+mn-cs"/>
                        </a:rPr>
                        <a:t> team and a fixed stack where I'd lose my technical skills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Working at a big corporate-type company means that you're more likely to be treated as a number by higher-ups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Century Gothic" panose="020B0502020202020204" pitchFamily="34" charset="0"/>
                          <a:ea typeface="+mn-ea"/>
                          <a:cs typeface="+mn-cs"/>
                        </a:rPr>
                        <a:t>Limited Self-growth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latin typeface="Century Gothic" panose="020B0502020202020204" pitchFamily="34" charset="0"/>
                        <a:ea typeface="+mn-ea"/>
                        <a:cs typeface="+mn-cs"/>
                      </a:endParaRPr>
                    </a:p>
                  </a:txBody>
                  <a:tcPr/>
                </a:tc>
                <a:extLst>
                  <a:ext uri="{0D108BD9-81ED-4DB2-BD59-A6C34878D82A}">
                    <a16:rowId xmlns:a16="http://schemas.microsoft.com/office/drawing/2014/main" val="2011875558"/>
                  </a:ext>
                </a:extLst>
              </a:tr>
            </a:tbl>
          </a:graphicData>
        </a:graphic>
      </p:graphicFrame>
    </p:spTree>
    <p:extLst>
      <p:ext uri="{BB962C8B-B14F-4D97-AF65-F5344CB8AC3E}">
        <p14:creationId xmlns:p14="http://schemas.microsoft.com/office/powerpoint/2010/main" val="66993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8101-B39B-B140-8EEE-887AAFEBBD51}"/>
              </a:ext>
            </a:extLst>
          </p:cNvPr>
          <p:cNvSpPr>
            <a:spLocks noGrp="1"/>
          </p:cNvSpPr>
          <p:nvPr>
            <p:ph type="title"/>
          </p:nvPr>
        </p:nvSpPr>
        <p:spPr/>
        <p:txBody>
          <a:bodyPr/>
          <a:lstStyle/>
          <a:p>
            <a:r>
              <a:rPr lang="en-US" dirty="0"/>
              <a:t>User Interviews</a:t>
            </a:r>
          </a:p>
        </p:txBody>
      </p:sp>
      <p:sp>
        <p:nvSpPr>
          <p:cNvPr id="3" name="Text Placeholder 2">
            <a:extLst>
              <a:ext uri="{FF2B5EF4-FFF2-40B4-BE49-F238E27FC236}">
                <a16:creationId xmlns:a16="http://schemas.microsoft.com/office/drawing/2014/main" id="{EE2222CD-8D78-A54A-B09B-6D9F92F7C18A}"/>
              </a:ext>
            </a:extLst>
          </p:cNvPr>
          <p:cNvSpPr>
            <a:spLocks noGrp="1"/>
          </p:cNvSpPr>
          <p:nvPr>
            <p:ph type="body" idx="1"/>
          </p:nvPr>
        </p:nvSpPr>
        <p:spPr>
          <a:xfrm>
            <a:off x="810000" y="5281201"/>
            <a:ext cx="10561418" cy="1217570"/>
          </a:xfrm>
        </p:spPr>
        <p:txBody>
          <a:bodyPr/>
          <a:lstStyle/>
          <a:p>
            <a:r>
              <a:rPr lang="en-US" dirty="0"/>
              <a:t>Ft. current students, new graduates + people who have worked for ~2 </a:t>
            </a:r>
            <a:r>
              <a:rPr lang="en-US" dirty="0" err="1"/>
              <a:t>yrs</a:t>
            </a:r>
            <a:r>
              <a:rPr lang="en-US" dirty="0"/>
              <a:t> in full-time positions</a:t>
            </a:r>
          </a:p>
          <a:p>
            <a:endParaRPr lang="en-US" dirty="0"/>
          </a:p>
          <a:p>
            <a:r>
              <a:rPr lang="en-US" dirty="0"/>
              <a:t>For their privacy, I will be using fake names for certain individuals</a:t>
            </a:r>
          </a:p>
        </p:txBody>
      </p:sp>
    </p:spTree>
    <p:extLst>
      <p:ext uri="{BB962C8B-B14F-4D97-AF65-F5344CB8AC3E}">
        <p14:creationId xmlns:p14="http://schemas.microsoft.com/office/powerpoint/2010/main" val="193761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p:txBody>
          <a:bodyPr/>
          <a:lstStyle/>
          <a:p>
            <a:r>
              <a:rPr lang="en-US" dirty="0"/>
              <a:t>Interviewed a mix of university students + young adults who have attended UW, UWO + </a:t>
            </a:r>
            <a:r>
              <a:rPr lang="en-US" dirty="0" err="1"/>
              <a:t>UofT</a:t>
            </a:r>
            <a:r>
              <a:rPr lang="en-US" dirty="0"/>
              <a:t>, and studied/studying CS or Engineering</a:t>
            </a:r>
          </a:p>
          <a:p>
            <a:r>
              <a:rPr lang="en-US" dirty="0"/>
              <a:t>While a couple of people are interested in other careers in hardware, firmware and mechanical design, some still considered software and when it comes to searching for a job, they might have some other generalized insights</a:t>
            </a:r>
          </a:p>
        </p:txBody>
      </p:sp>
    </p:spTree>
    <p:extLst>
      <p:ext uri="{BB962C8B-B14F-4D97-AF65-F5344CB8AC3E}">
        <p14:creationId xmlns:p14="http://schemas.microsoft.com/office/powerpoint/2010/main" val="288193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Michael S. (UW, SYDE Undergraduate 4A)</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6"/>
            <a:ext cx="10554574" cy="4635713"/>
          </a:xfrm>
        </p:spPr>
        <p:txBody>
          <a:bodyPr numCol="2" spcCol="432000">
            <a:normAutofit fontScale="70000" lnSpcReduction="20000"/>
          </a:bodyPr>
          <a:lstStyle/>
          <a:p>
            <a:pPr marL="0" indent="0" fontAlgn="ctr">
              <a:buNone/>
            </a:pPr>
            <a:r>
              <a:rPr lang="en-US" sz="1400" b="1" dirty="0"/>
              <a:t>Are you looking for full-time or co-op? What positions?</a:t>
            </a:r>
          </a:p>
          <a:p>
            <a:pPr fontAlgn="ctr"/>
            <a:r>
              <a:rPr lang="en-US" sz="1400" dirty="0"/>
              <a:t>Software Developer or PM, full-time</a:t>
            </a:r>
          </a:p>
          <a:p>
            <a:pPr marL="0" indent="0" fontAlgn="ctr">
              <a:buNone/>
            </a:pPr>
            <a:endParaRPr lang="en-US" sz="1400" b="1" dirty="0"/>
          </a:p>
          <a:p>
            <a:pPr marL="0" indent="0" fontAlgn="ctr">
              <a:buNone/>
            </a:pPr>
            <a:r>
              <a:rPr lang="en-US" sz="1400" b="1" dirty="0"/>
              <a:t>What do you look for before applying to jobs?</a:t>
            </a:r>
          </a:p>
          <a:p>
            <a:pPr fontAlgn="ctr"/>
            <a:r>
              <a:rPr lang="en-US" sz="1400" dirty="0"/>
              <a:t>reputation, job responsibilities, other people’s opinions, job description, job stability</a:t>
            </a:r>
          </a:p>
          <a:p>
            <a:pPr fontAlgn="ctr"/>
            <a:r>
              <a:rPr lang="en-US" sz="1400" dirty="0"/>
              <a:t>Want to avoid regression --&gt; does not want to sit at entry level jobs for the rest of life</a:t>
            </a:r>
          </a:p>
          <a:p>
            <a:pPr marL="0" indent="0" fontAlgn="ctr">
              <a:buNone/>
            </a:pPr>
            <a:endParaRPr lang="en-US" sz="1400" dirty="0"/>
          </a:p>
          <a:p>
            <a:pPr marL="0" indent="0" fontAlgn="ctr">
              <a:buNone/>
            </a:pPr>
            <a:r>
              <a:rPr lang="en-US" sz="1400" b="1" dirty="0"/>
              <a:t>How do you feel about your job-search right now? Stressful?</a:t>
            </a:r>
          </a:p>
          <a:p>
            <a:pPr fontAlgn="ctr"/>
            <a:r>
              <a:rPr lang="en-US" sz="1400" dirty="0"/>
              <a:t>Extremely stressful, especially with FYDP (fourth year design project for UW engineering)</a:t>
            </a:r>
          </a:p>
          <a:p>
            <a:pPr fontAlgn="ctr"/>
            <a:r>
              <a:rPr lang="en-US" sz="1400" dirty="0"/>
              <a:t>Feels like it’s a lot worse than co-op since it’s not like it’s a job I’d be working in for 4 months</a:t>
            </a:r>
          </a:p>
          <a:p>
            <a:pPr marL="0" indent="0" fontAlgn="ctr">
              <a:buNone/>
            </a:pPr>
            <a:endParaRPr lang="en-US" sz="1400" dirty="0"/>
          </a:p>
          <a:p>
            <a:pPr marL="0" indent="0" fontAlgn="ctr">
              <a:buNone/>
            </a:pPr>
            <a:r>
              <a:rPr lang="en-US" sz="1400" b="1" dirty="0"/>
              <a:t>What is your dream project + team at a company?</a:t>
            </a:r>
          </a:p>
          <a:p>
            <a:pPr fontAlgn="ctr"/>
            <a:r>
              <a:rPr lang="en-US" sz="1400" dirty="0"/>
              <a:t>One involving computer vision</a:t>
            </a:r>
          </a:p>
          <a:p>
            <a:pPr fontAlgn="ctr"/>
            <a:r>
              <a:rPr lang="en-US" sz="1400" dirty="0"/>
              <a:t>focus on one project if it’s interesting enough</a:t>
            </a:r>
          </a:p>
          <a:p>
            <a:pPr fontAlgn="ctr"/>
            <a:r>
              <a:rPr lang="en-US" sz="1400" dirty="0"/>
              <a:t>small enough team to know everyone</a:t>
            </a:r>
          </a:p>
          <a:p>
            <a:pPr marL="0" indent="0" fontAlgn="ctr">
              <a:buNone/>
            </a:pPr>
            <a:endParaRPr lang="en-US" sz="1400" dirty="0"/>
          </a:p>
          <a:p>
            <a:pPr marL="0" indent="0" fontAlgn="ctr">
              <a:buNone/>
            </a:pPr>
            <a:r>
              <a:rPr lang="en-US" sz="1400" b="1" dirty="0"/>
              <a:t>How would you define your technical skills + knowledge?</a:t>
            </a:r>
          </a:p>
          <a:p>
            <a:pPr fontAlgn="ctr"/>
            <a:r>
              <a:rPr lang="en-US" sz="1400" dirty="0"/>
              <a:t>Mediocre --&gt; can answer some technical interview questions</a:t>
            </a:r>
          </a:p>
          <a:p>
            <a:pPr fontAlgn="ctr"/>
            <a:r>
              <a:rPr lang="en-US" sz="1400" dirty="0"/>
              <a:t>open to pair programming</a:t>
            </a:r>
          </a:p>
          <a:p>
            <a:pPr fontAlgn="ctr"/>
            <a:r>
              <a:rPr lang="en-US" sz="1400" dirty="0"/>
              <a:t>familiar with agile and scrum</a:t>
            </a:r>
          </a:p>
          <a:p>
            <a:pPr fontAlgn="ctr"/>
            <a:endParaRPr lang="en-US" sz="1400" dirty="0"/>
          </a:p>
          <a:p>
            <a:pPr marL="0" indent="0" fontAlgn="ctr">
              <a:buNone/>
            </a:pPr>
            <a:r>
              <a:rPr lang="en-US" sz="1400" b="1" dirty="0"/>
              <a:t>Do you consider company culture when looking for jobs?</a:t>
            </a:r>
          </a:p>
          <a:p>
            <a:pPr fontAlgn="ctr"/>
            <a:r>
              <a:rPr lang="en-US" sz="1400" dirty="0"/>
              <a:t>company culture is important! social events are nice!</a:t>
            </a:r>
          </a:p>
          <a:p>
            <a:pPr fontAlgn="ctr"/>
            <a:r>
              <a:rPr lang="en-US" sz="1400" dirty="0"/>
              <a:t>Knowing tech stacks used  would be helpful</a:t>
            </a:r>
          </a:p>
          <a:p>
            <a:pPr fontAlgn="ctr"/>
            <a:endParaRPr lang="en-US" sz="1400" dirty="0"/>
          </a:p>
          <a:p>
            <a:pPr marL="0" indent="0" fontAlgn="ctr">
              <a:buNone/>
            </a:pPr>
            <a:r>
              <a:rPr lang="en-US" sz="1400" b="1" dirty="0"/>
              <a:t>Thoughts on working at a financial company?</a:t>
            </a:r>
          </a:p>
          <a:p>
            <a:pPr fontAlgn="ctr"/>
            <a:r>
              <a:rPr lang="en-US" sz="1400" dirty="0"/>
              <a:t>Prefer not to work at a financial firm because structure is far too corporate but if given an offer, would go</a:t>
            </a:r>
          </a:p>
          <a:p>
            <a:pPr fontAlgn="ctr"/>
            <a:endParaRPr lang="en-US" sz="1400" dirty="0"/>
          </a:p>
          <a:p>
            <a:pPr marL="0" indent="0" fontAlgn="ctr">
              <a:buNone/>
            </a:pPr>
            <a:r>
              <a:rPr lang="en-US" sz="1400" b="1" dirty="0"/>
              <a:t>Would knowing whether a company is trying to adopt agile practices help you prepare for a role there?</a:t>
            </a:r>
          </a:p>
          <a:p>
            <a:pPr fontAlgn="ctr"/>
            <a:r>
              <a:rPr lang="en-US" sz="1400" dirty="0"/>
              <a:t>Majority of students are familiar with agile since basically all tech companies are so no worries here!</a:t>
            </a:r>
          </a:p>
          <a:p>
            <a:pPr marL="0" indent="0" fontAlgn="ctr">
              <a:buNone/>
            </a:pPr>
            <a:endParaRPr lang="en-US" sz="1400" dirty="0"/>
          </a:p>
          <a:p>
            <a:pPr marL="0" indent="0" fontAlgn="ctr">
              <a:buNone/>
            </a:pPr>
            <a:r>
              <a:rPr lang="en-US" sz="1400" b="1" dirty="0"/>
              <a:t>Any other considerations?</a:t>
            </a:r>
          </a:p>
          <a:p>
            <a:pPr fontAlgn="ctr"/>
            <a:r>
              <a:rPr lang="en-US" sz="1400" dirty="0"/>
              <a:t>I’m considering the ‘jump mindset’ of staying at a company for 2-3 years and then moving to a larger company or one with different focuses to further abilities and career</a:t>
            </a:r>
          </a:p>
        </p:txBody>
      </p:sp>
    </p:spTree>
    <p:extLst>
      <p:ext uri="{BB962C8B-B14F-4D97-AF65-F5344CB8AC3E}">
        <p14:creationId xmlns:p14="http://schemas.microsoft.com/office/powerpoint/2010/main" val="370913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err="1"/>
              <a:t>Jiada</a:t>
            </a:r>
            <a:r>
              <a:rPr lang="en-US" dirty="0"/>
              <a:t> (UW, CS 4A)</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635713"/>
          </a:xfrm>
        </p:spPr>
        <p:txBody>
          <a:bodyPr numCol="2" spcCol="432000">
            <a:normAutofit fontScale="55000" lnSpcReduction="20000"/>
          </a:bodyPr>
          <a:lstStyle/>
          <a:p>
            <a:pPr marL="0" indent="0" fontAlgn="ctr">
              <a:buNone/>
            </a:pPr>
            <a:r>
              <a:rPr lang="en-US" b="1" dirty="0"/>
              <a:t>Are you looking for full-time or co-op? What positions?</a:t>
            </a:r>
          </a:p>
          <a:p>
            <a:pPr fontAlgn="ctr"/>
            <a:r>
              <a:rPr lang="en-US" dirty="0"/>
              <a:t>Full-stack developer, co-op</a:t>
            </a:r>
          </a:p>
          <a:p>
            <a:pPr fontAlgn="ctr"/>
            <a:endParaRPr lang="en-US" dirty="0"/>
          </a:p>
          <a:p>
            <a:pPr marL="0" indent="0" fontAlgn="ctr">
              <a:buNone/>
            </a:pPr>
            <a:r>
              <a:rPr lang="en-US" b="1" dirty="0"/>
              <a:t>What do you look for before applying to jobs?</a:t>
            </a:r>
            <a:endParaRPr lang="en-US" dirty="0"/>
          </a:p>
          <a:p>
            <a:pPr fontAlgn="ctr"/>
            <a:r>
              <a:rPr lang="en-US" dirty="0"/>
              <a:t>Just use </a:t>
            </a:r>
            <a:r>
              <a:rPr lang="en-US" dirty="0" err="1"/>
              <a:t>WaterlooWorks</a:t>
            </a:r>
            <a:r>
              <a:rPr lang="en-US" dirty="0"/>
              <a:t> &amp; searched by location</a:t>
            </a:r>
          </a:p>
          <a:p>
            <a:pPr fontAlgn="ctr"/>
            <a:r>
              <a:rPr lang="en-US" dirty="0"/>
              <a:t>Briefly read job description – Looking for what's interesting &amp; what I know how to do</a:t>
            </a:r>
          </a:p>
          <a:p>
            <a:pPr marL="0" indent="0" fontAlgn="ctr">
              <a:buNone/>
            </a:pPr>
            <a:endParaRPr lang="en-US" dirty="0"/>
          </a:p>
          <a:p>
            <a:pPr marL="0" indent="0" fontAlgn="ctr">
              <a:buNone/>
            </a:pPr>
            <a:r>
              <a:rPr lang="en-US" b="1" dirty="0"/>
              <a:t>Why do you only look for this information and not more? Is job searching too stressful?</a:t>
            </a:r>
            <a:endParaRPr lang="en-US" dirty="0"/>
          </a:p>
          <a:p>
            <a:pPr fontAlgn="ctr"/>
            <a:r>
              <a:rPr lang="en-US" dirty="0"/>
              <a:t>Need to apply for 50 jobs in 2 days so no time to research position</a:t>
            </a:r>
          </a:p>
          <a:p>
            <a:pPr fontAlgn="ctr"/>
            <a:r>
              <a:rPr lang="en-US" dirty="0"/>
              <a:t>Midterms for CS during 3rd week of school</a:t>
            </a:r>
          </a:p>
          <a:p>
            <a:pPr marL="0" indent="0" fontAlgn="ctr">
              <a:buNone/>
            </a:pPr>
            <a:endParaRPr lang="en-US" dirty="0"/>
          </a:p>
          <a:p>
            <a:pPr marL="0" indent="0" fontAlgn="ctr">
              <a:buNone/>
            </a:pPr>
            <a:r>
              <a:rPr lang="en-US" b="1" dirty="0"/>
              <a:t>What is your dream project + team at a company</a:t>
            </a:r>
            <a:endParaRPr lang="en-US" dirty="0"/>
          </a:p>
          <a:p>
            <a:pPr fontAlgn="ctr"/>
            <a:r>
              <a:rPr lang="en-US" dirty="0"/>
              <a:t>Want to work on something that is not about web, which is something I’ve done for 3 co-ops</a:t>
            </a:r>
          </a:p>
          <a:p>
            <a:pPr fontAlgn="ctr"/>
            <a:r>
              <a:rPr lang="en-US" dirty="0"/>
              <a:t>Looking to learn more &amp; new things</a:t>
            </a:r>
          </a:p>
          <a:p>
            <a:pPr fontAlgn="ctr"/>
            <a:r>
              <a:rPr lang="en-US" dirty="0"/>
              <a:t>Looking for a project aligns with my interests In fields I wants to know more about + try</a:t>
            </a:r>
          </a:p>
          <a:p>
            <a:pPr fontAlgn="ctr"/>
            <a:endParaRPr lang="en-US" dirty="0"/>
          </a:p>
          <a:p>
            <a:pPr marL="0" indent="0" fontAlgn="ctr">
              <a:buNone/>
            </a:pPr>
            <a:r>
              <a:rPr lang="en-US" b="1" dirty="0"/>
              <a:t>Thoughts on working at a financial company?</a:t>
            </a:r>
          </a:p>
          <a:p>
            <a:pPr fontAlgn="ctr"/>
            <a:r>
              <a:rPr lang="en-US" dirty="0"/>
              <a:t>If there’s a good job, sounds good to me</a:t>
            </a:r>
          </a:p>
          <a:p>
            <a:pPr marL="0" indent="0" fontAlgn="ctr">
              <a:buNone/>
            </a:pPr>
            <a:r>
              <a:rPr lang="en-US" b="1" dirty="0"/>
              <a:t>Would knowing whether a company is trying to adopt agile practices help you prepare for a role there?</a:t>
            </a:r>
            <a:endParaRPr lang="en-US" dirty="0"/>
          </a:p>
          <a:p>
            <a:pPr fontAlgn="ctr"/>
            <a:r>
              <a:rPr lang="en-US" dirty="0"/>
              <a:t>Don't care about methodology</a:t>
            </a:r>
          </a:p>
          <a:p>
            <a:pPr marL="0" indent="0" fontAlgn="ctr">
              <a:buNone/>
            </a:pPr>
            <a:endParaRPr lang="en-US" dirty="0"/>
          </a:p>
          <a:p>
            <a:pPr marL="0" indent="0" fontAlgn="ctr">
              <a:buNone/>
            </a:pPr>
            <a:r>
              <a:rPr lang="en-US" b="1" dirty="0"/>
              <a:t>Do you consider company culture when looking for jobs</a:t>
            </a:r>
            <a:endParaRPr lang="en-US" dirty="0"/>
          </a:p>
          <a:p>
            <a:pPr fontAlgn="ctr"/>
            <a:r>
              <a:rPr lang="en-US" dirty="0"/>
              <a:t>Not too sure about culture</a:t>
            </a:r>
          </a:p>
          <a:p>
            <a:pPr fontAlgn="ctr"/>
            <a:r>
              <a:rPr lang="en-US" dirty="0"/>
              <a:t>Only focuses on what I wants to try + location</a:t>
            </a:r>
          </a:p>
          <a:p>
            <a:pPr marL="0" indent="0" fontAlgn="ctr">
              <a:buNone/>
            </a:pPr>
            <a:endParaRPr lang="en-US" dirty="0"/>
          </a:p>
          <a:p>
            <a:pPr marL="0" indent="0" fontAlgn="ctr">
              <a:buNone/>
            </a:pPr>
            <a:r>
              <a:rPr lang="en-US" b="1" dirty="0"/>
              <a:t>Since you use </a:t>
            </a:r>
            <a:r>
              <a:rPr lang="en-US" b="1" dirty="0" err="1"/>
              <a:t>WaterlooWorks</a:t>
            </a:r>
            <a:r>
              <a:rPr lang="en-US" b="1" dirty="0"/>
              <a:t>, do you click the ‘learn more’ or links in the job descriptions to company websites? </a:t>
            </a:r>
          </a:p>
          <a:p>
            <a:pPr fontAlgn="ctr"/>
            <a:r>
              <a:rPr lang="en-US" dirty="0"/>
              <a:t>Never click 'learn more' links</a:t>
            </a:r>
          </a:p>
          <a:p>
            <a:pPr fontAlgn="ctr"/>
            <a:r>
              <a:rPr lang="en-US" dirty="0"/>
              <a:t>If the company is reputable, I’ll visit the website briefly, but I usually just searches it in Google or types the site URL</a:t>
            </a:r>
          </a:p>
          <a:p>
            <a:pPr marL="0" indent="0" fontAlgn="ctr">
              <a:buNone/>
            </a:pPr>
            <a:endParaRPr lang="en-US" dirty="0"/>
          </a:p>
          <a:p>
            <a:pPr marL="0" indent="0" fontAlgn="ctr">
              <a:buNone/>
            </a:pPr>
            <a:r>
              <a:rPr lang="en-US" b="1" dirty="0"/>
              <a:t>Why Manulife? Did you know anyone who had worked here before + did that impact your decision to work here?</a:t>
            </a:r>
          </a:p>
          <a:p>
            <a:pPr fontAlgn="ctr"/>
            <a:r>
              <a:rPr lang="en-US" dirty="0"/>
              <a:t>Knew one person who worked at the 25 water location as a dev and he said it was pretty good so I thought I’d give it a shot myself</a:t>
            </a:r>
          </a:p>
          <a:p>
            <a:pPr fontAlgn="ctr"/>
            <a:r>
              <a:rPr lang="en-US" dirty="0"/>
              <a:t>Knew about insurance at Manulife </a:t>
            </a:r>
            <a:r>
              <a:rPr lang="en-US" dirty="0" err="1"/>
              <a:t>butdidn’t</a:t>
            </a:r>
            <a:r>
              <a:rPr lang="en-US" dirty="0"/>
              <a:t> know much about actual banking (Manulife has a bank?)</a:t>
            </a:r>
          </a:p>
        </p:txBody>
      </p:sp>
    </p:spTree>
    <p:extLst>
      <p:ext uri="{BB962C8B-B14F-4D97-AF65-F5344CB8AC3E}">
        <p14:creationId xmlns:p14="http://schemas.microsoft.com/office/powerpoint/2010/main" val="366561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Ashley (UW, SYDE 2A)</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6"/>
            <a:ext cx="10554574" cy="4635713"/>
          </a:xfrm>
        </p:spPr>
        <p:txBody>
          <a:bodyPr numCol="2" spcCol="432000">
            <a:noAutofit/>
          </a:bodyPr>
          <a:lstStyle/>
          <a:p>
            <a:pPr marL="0" indent="0" fontAlgn="ctr">
              <a:buNone/>
            </a:pPr>
            <a:r>
              <a:rPr lang="en-US" sz="800" b="1" dirty="0"/>
              <a:t>Are you looking for full-time or co-op? What positions?</a:t>
            </a:r>
          </a:p>
          <a:p>
            <a:pPr fontAlgn="ctr"/>
            <a:r>
              <a:rPr lang="en-US" sz="800" dirty="0"/>
              <a:t>UI/UX Designer, Co-op</a:t>
            </a:r>
          </a:p>
          <a:p>
            <a:pPr marL="0" indent="0" fontAlgn="ctr">
              <a:buNone/>
            </a:pPr>
            <a:endParaRPr lang="en-US" sz="800" dirty="0"/>
          </a:p>
          <a:p>
            <a:pPr marL="0" indent="0" fontAlgn="ctr">
              <a:buNone/>
            </a:pPr>
            <a:r>
              <a:rPr lang="en-US" sz="800" b="1" dirty="0"/>
              <a:t>What do you look for before applying to jobs?</a:t>
            </a:r>
            <a:endParaRPr lang="en-US" sz="800" dirty="0"/>
          </a:p>
          <a:p>
            <a:pPr fontAlgn="ctr"/>
            <a:r>
              <a:rPr lang="en-US" sz="800" dirty="0"/>
              <a:t>I usually use </a:t>
            </a:r>
            <a:r>
              <a:rPr lang="en-US" sz="800" dirty="0" err="1"/>
              <a:t>WaterlooWorks</a:t>
            </a:r>
            <a:r>
              <a:rPr lang="en-US" sz="800" dirty="0"/>
              <a:t> and look for job title first but it could be misleading, so then I read the job description and compare it to what I want to learn</a:t>
            </a:r>
          </a:p>
          <a:p>
            <a:pPr fontAlgn="ctr"/>
            <a:r>
              <a:rPr lang="en-US" sz="800" dirty="0"/>
              <a:t>Look at complication of app process, and avoid ones where I have to make an account on the company site and sometimes even write a cover letter</a:t>
            </a:r>
          </a:p>
          <a:p>
            <a:pPr fontAlgn="ctr"/>
            <a:r>
              <a:rPr lang="en-US" sz="800" dirty="0"/>
              <a:t>Company culture is big!</a:t>
            </a:r>
          </a:p>
          <a:p>
            <a:pPr fontAlgn="ctr"/>
            <a:r>
              <a:rPr lang="en-US" sz="800" dirty="0"/>
              <a:t>Sometimes click the link to a company website --&gt; looking for company culture</a:t>
            </a:r>
            <a:br>
              <a:rPr lang="en-US" sz="800" dirty="0"/>
            </a:br>
            <a:endParaRPr lang="en-US" sz="800" dirty="0"/>
          </a:p>
          <a:p>
            <a:pPr fontAlgn="ctr"/>
            <a:r>
              <a:rPr lang="en-US" sz="800" dirty="0"/>
              <a:t>How much mentorship one gets</a:t>
            </a:r>
          </a:p>
          <a:p>
            <a:pPr lvl="1" fontAlgn="ctr"/>
            <a:r>
              <a:rPr lang="en-US" sz="800" dirty="0"/>
              <a:t>Likes to do a lot of work that matters and will actually be used and published</a:t>
            </a:r>
          </a:p>
          <a:p>
            <a:pPr lvl="1" fontAlgn="ctr"/>
            <a:r>
              <a:rPr lang="en-US" sz="800" dirty="0"/>
              <a:t>Design + though process</a:t>
            </a:r>
          </a:p>
          <a:p>
            <a:pPr lvl="1" fontAlgn="ctr"/>
            <a:r>
              <a:rPr lang="en-US" sz="800" dirty="0"/>
              <a:t>Working on all aspects of the product life cycle</a:t>
            </a:r>
          </a:p>
          <a:p>
            <a:pPr lvl="1" fontAlgn="ctr"/>
            <a:r>
              <a:rPr lang="en-US" sz="800" dirty="0"/>
              <a:t>Interesting to work on something by yourself but also good to have someone to critique your work</a:t>
            </a:r>
          </a:p>
          <a:p>
            <a:pPr lvl="1" fontAlgn="ctr"/>
            <a:r>
              <a:rPr lang="en-US" sz="800" dirty="0"/>
              <a:t>Mentor! In an unfamiliar environment and if by yourself, no feedback</a:t>
            </a:r>
          </a:p>
          <a:p>
            <a:pPr lvl="1" fontAlgn="ctr"/>
            <a:endParaRPr lang="en-US" sz="800" dirty="0"/>
          </a:p>
          <a:p>
            <a:pPr marL="0" indent="0" fontAlgn="ctr">
              <a:buNone/>
            </a:pPr>
            <a:r>
              <a:rPr lang="en-US" sz="800" b="1" dirty="0"/>
              <a:t>Since there’s so many designer tools, would it help to know which ones a company uses?</a:t>
            </a:r>
            <a:endParaRPr lang="en-US" sz="800" dirty="0"/>
          </a:p>
          <a:p>
            <a:pPr fontAlgn="ctr"/>
            <a:r>
              <a:rPr lang="en-US" sz="800" dirty="0"/>
              <a:t>Tools used don't matter as much</a:t>
            </a:r>
          </a:p>
          <a:p>
            <a:pPr fontAlgn="ctr"/>
            <a:r>
              <a:rPr lang="en-US" sz="800" dirty="0"/>
              <a:t>Balsamiq is great for wireframing</a:t>
            </a:r>
          </a:p>
          <a:p>
            <a:pPr marL="0" indent="0" fontAlgn="ctr">
              <a:buNone/>
            </a:pPr>
            <a:r>
              <a:rPr lang="en-US" sz="800" b="1" dirty="0"/>
              <a:t>Do you use any other platforms to find out more about the job? Company Site? </a:t>
            </a:r>
          </a:p>
          <a:p>
            <a:pPr fontAlgn="ctr"/>
            <a:r>
              <a:rPr lang="en-US" sz="800" dirty="0"/>
              <a:t>Will only do so if I’m really interested and one of my go-</a:t>
            </a:r>
            <a:r>
              <a:rPr lang="en-US" sz="800" dirty="0" err="1"/>
              <a:t>to’s</a:t>
            </a:r>
            <a:r>
              <a:rPr lang="en-US" sz="800" dirty="0"/>
              <a:t> is Glassdoor</a:t>
            </a:r>
          </a:p>
          <a:p>
            <a:pPr fontAlgn="ctr"/>
            <a:r>
              <a:rPr lang="en-US" sz="800" dirty="0"/>
              <a:t>If I happen to meet someone that works at a company by chance, I would talk to them about the position</a:t>
            </a:r>
          </a:p>
          <a:p>
            <a:pPr fontAlgn="ctr"/>
            <a:r>
              <a:rPr lang="en-US" sz="800" dirty="0"/>
              <a:t>Will sometimes make brief visits to websites</a:t>
            </a:r>
          </a:p>
          <a:p>
            <a:pPr fontAlgn="ctr"/>
            <a:endParaRPr lang="en-US" sz="800" dirty="0"/>
          </a:p>
          <a:p>
            <a:pPr marL="0" indent="0" fontAlgn="ctr">
              <a:buNone/>
            </a:pPr>
            <a:r>
              <a:rPr lang="en-US" sz="800" b="1" dirty="0"/>
              <a:t>How about the Agile methodology?</a:t>
            </a:r>
            <a:endParaRPr lang="en-US" sz="800" dirty="0"/>
          </a:p>
          <a:p>
            <a:pPr fontAlgn="ctr"/>
            <a:r>
              <a:rPr lang="en-US" sz="800" dirty="0"/>
              <a:t>I assume all companies has an agile methodology so info about process isn't big</a:t>
            </a:r>
          </a:p>
          <a:p>
            <a:pPr fontAlgn="ctr"/>
            <a:r>
              <a:rPr lang="en-US" sz="800" dirty="0"/>
              <a:t>If they used Waterfall, I don’t think I want to work there</a:t>
            </a:r>
          </a:p>
          <a:p>
            <a:pPr lvl="1" fontAlgn="ctr"/>
            <a:endParaRPr lang="en-US" sz="800" dirty="0"/>
          </a:p>
          <a:p>
            <a:pPr marL="0" indent="0" fontAlgn="ctr">
              <a:buNone/>
            </a:pPr>
            <a:r>
              <a:rPr lang="en-US" sz="800" b="1" dirty="0"/>
              <a:t>Thoughts on working at a financial company?</a:t>
            </a:r>
          </a:p>
          <a:p>
            <a:pPr fontAlgn="ctr"/>
            <a:r>
              <a:rPr lang="en-US" sz="800" dirty="0"/>
              <a:t>I’m pretty Willing to work at a financial company</a:t>
            </a:r>
          </a:p>
          <a:p>
            <a:pPr fontAlgn="ctr"/>
            <a:r>
              <a:rPr lang="en-US" sz="800" dirty="0"/>
              <a:t>I’d look into culture and dress code though – really like wearing casual clothes for work</a:t>
            </a:r>
          </a:p>
          <a:p>
            <a:pPr fontAlgn="ctr"/>
            <a:r>
              <a:rPr lang="en-US" sz="800" dirty="0"/>
              <a:t>If given enough work &amp; research, all good</a:t>
            </a:r>
          </a:p>
          <a:p>
            <a:pPr marL="0" indent="0" fontAlgn="ctr">
              <a:buNone/>
            </a:pPr>
            <a:endParaRPr lang="en-US" sz="800" dirty="0"/>
          </a:p>
          <a:p>
            <a:pPr marL="0" indent="0" fontAlgn="ctr">
              <a:buNone/>
            </a:pPr>
            <a:r>
              <a:rPr lang="en-US" sz="800" b="1" dirty="0"/>
              <a:t>Any other thoughts?</a:t>
            </a:r>
          </a:p>
          <a:p>
            <a:pPr fontAlgn="ctr"/>
            <a:r>
              <a:rPr lang="en-US" sz="800" dirty="0"/>
              <a:t>By placing co-op positions in the same spot as full-time, it informs the user that there are full-time opportunities</a:t>
            </a:r>
          </a:p>
          <a:p>
            <a:pPr lvl="1" fontAlgn="ctr"/>
            <a:r>
              <a:rPr lang="en-US" sz="800" dirty="0"/>
              <a:t>E.g. product design intern &amp; UX designer (full-time)</a:t>
            </a:r>
          </a:p>
          <a:p>
            <a:pPr lvl="1" fontAlgn="ctr"/>
            <a:r>
              <a:rPr lang="en-US" sz="800" dirty="0"/>
              <a:t>Might be an incentive to compare!</a:t>
            </a:r>
          </a:p>
        </p:txBody>
      </p:sp>
    </p:spTree>
    <p:extLst>
      <p:ext uri="{BB962C8B-B14F-4D97-AF65-F5344CB8AC3E}">
        <p14:creationId xmlns:p14="http://schemas.microsoft.com/office/powerpoint/2010/main" val="231363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Edward (UW, ME 2B)</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a:bodyPr>
          <a:lstStyle/>
          <a:p>
            <a:pPr marL="0" indent="0" fontAlgn="ctr">
              <a:buNone/>
            </a:pPr>
            <a:r>
              <a:rPr lang="en-US" sz="1000" b="1" dirty="0"/>
              <a:t>Are you looking for full-time or co-op? What positions?</a:t>
            </a:r>
          </a:p>
          <a:p>
            <a:pPr fontAlgn="ctr"/>
            <a:r>
              <a:rPr lang="en-US" sz="1000" dirty="0"/>
              <a:t>Mechanical Designer, Co-op</a:t>
            </a:r>
          </a:p>
          <a:p>
            <a:pPr marL="0" indent="0" fontAlgn="ctr">
              <a:buNone/>
            </a:pPr>
            <a:endParaRPr lang="en-US" sz="1000" dirty="0"/>
          </a:p>
          <a:p>
            <a:pPr marL="0" indent="0" fontAlgn="ctr">
              <a:buNone/>
            </a:pPr>
            <a:r>
              <a:rPr lang="en-US" sz="1000" b="1" dirty="0"/>
              <a:t>What do you look for before applying to jobs?</a:t>
            </a:r>
            <a:endParaRPr lang="en-US" sz="1000" dirty="0"/>
          </a:p>
          <a:p>
            <a:pPr fontAlgn="ctr"/>
            <a:r>
              <a:rPr lang="en-US" sz="1000" dirty="0"/>
              <a:t>If I’m looking for a job, I really just want to know what positions are available</a:t>
            </a:r>
          </a:p>
          <a:p>
            <a:pPr fontAlgn="ctr"/>
            <a:r>
              <a:rPr lang="en-US" sz="1000" dirty="0"/>
              <a:t>I don’t really care a lot about the culture if you compare it to what you learn and get to do in your co-op position</a:t>
            </a:r>
          </a:p>
          <a:p>
            <a:pPr fontAlgn="ctr"/>
            <a:r>
              <a:rPr lang="en-US" sz="1000" dirty="0"/>
              <a:t>While my interests lie in Mechanical design, a bunch of my friends who are developers look for similar things I do before applying – what’s the job like? Have others enjoyed working here?</a:t>
            </a:r>
          </a:p>
          <a:p>
            <a:pPr fontAlgn="ctr"/>
            <a:r>
              <a:rPr lang="en-US" sz="1000" dirty="0"/>
              <a:t>If the company has a bigger reputation and hires co-ops from a specific program, it’s actually not too difficult to find them + ask about their co-op experience at a company</a:t>
            </a:r>
          </a:p>
          <a:p>
            <a:pPr fontAlgn="ctr"/>
            <a:r>
              <a:rPr lang="en-US" sz="1000" dirty="0"/>
              <a:t>I don’t have any time to read all job listings that I apply to – maybe spend a minute or 2 maximum?</a:t>
            </a:r>
          </a:p>
          <a:p>
            <a:pPr fontAlgn="ctr"/>
            <a:r>
              <a:rPr lang="en-US" sz="1000" dirty="0"/>
              <a:t>If the job seems interesting, I’ll read through </a:t>
            </a:r>
            <a:r>
              <a:rPr lang="en-US" sz="1000" dirty="0" err="1"/>
              <a:t>WaterlooWorks</a:t>
            </a:r>
            <a:r>
              <a:rPr lang="en-US" sz="1000" dirty="0"/>
              <a:t> job description more carefully but I hardly check out the websites because they’re just an extra step I have to go through</a:t>
            </a:r>
          </a:p>
          <a:p>
            <a:pPr fontAlgn="ctr"/>
            <a:endParaRPr lang="en-US" sz="1000" dirty="0"/>
          </a:p>
          <a:p>
            <a:pPr fontAlgn="ctr"/>
            <a:r>
              <a:rPr lang="en-US" sz="1000" dirty="0"/>
              <a:t>Why would I spend time reading. super long job description on the website when it’s summarized in the job posting on </a:t>
            </a:r>
            <a:r>
              <a:rPr lang="en-US" sz="1000" dirty="0" err="1"/>
              <a:t>WaterlooWorks</a:t>
            </a:r>
            <a:r>
              <a:rPr lang="en-US" sz="1000" dirty="0"/>
              <a:t>? You need to give me some sort of incentive to visit that site</a:t>
            </a:r>
          </a:p>
          <a:p>
            <a:pPr fontAlgn="ctr"/>
            <a:endParaRPr lang="en-US" sz="1000" dirty="0"/>
          </a:p>
          <a:p>
            <a:pPr marL="0" indent="0" fontAlgn="ctr">
              <a:buNone/>
            </a:pPr>
            <a:r>
              <a:rPr lang="en-US" sz="1000" b="1" dirty="0"/>
              <a:t>Is there any mechanical-design specific information that make job search different from software jobs?</a:t>
            </a:r>
            <a:endParaRPr lang="en-US" sz="1000" dirty="0"/>
          </a:p>
          <a:p>
            <a:pPr fontAlgn="ctr"/>
            <a:r>
              <a:rPr lang="en-US" sz="1000" dirty="0"/>
              <a:t>In mechanical design, it’s pretty hard to find a job when you’re in 1</a:t>
            </a:r>
            <a:r>
              <a:rPr lang="en-US" sz="1000" baseline="30000" dirty="0"/>
              <a:t>st</a:t>
            </a:r>
            <a:r>
              <a:rPr lang="en-US" sz="1000" dirty="0"/>
              <a:t> or 2nd year because you don’t have the proper courses that companies look for – at least in the mechanical field, this is key</a:t>
            </a:r>
          </a:p>
          <a:p>
            <a:pPr fontAlgn="ctr"/>
            <a:r>
              <a:rPr lang="en-US" sz="1000" dirty="0"/>
              <a:t>So, it might be something to consider when promoting a job position – is it for new students without prior job experience or more experienced students who have taken appropriate courses?</a:t>
            </a:r>
          </a:p>
        </p:txBody>
      </p:sp>
    </p:spTree>
    <p:extLst>
      <p:ext uri="{BB962C8B-B14F-4D97-AF65-F5344CB8AC3E}">
        <p14:creationId xmlns:p14="http://schemas.microsoft.com/office/powerpoint/2010/main" val="99785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C8D-9666-F04B-B191-161C60E0BA95}"/>
              </a:ext>
            </a:extLst>
          </p:cNvPr>
          <p:cNvSpPr>
            <a:spLocks noGrp="1"/>
          </p:cNvSpPr>
          <p:nvPr>
            <p:ph type="title"/>
          </p:nvPr>
        </p:nvSpPr>
        <p:spPr/>
        <p:txBody>
          <a:bodyPr/>
          <a:lstStyle/>
          <a:p>
            <a:r>
              <a:rPr lang="en-US" dirty="0"/>
              <a:t>Mark (UW, CS Graduate)</a:t>
            </a:r>
          </a:p>
        </p:txBody>
      </p:sp>
      <p:sp>
        <p:nvSpPr>
          <p:cNvPr id="3" name="Content Placeholder 2">
            <a:extLst>
              <a:ext uri="{FF2B5EF4-FFF2-40B4-BE49-F238E27FC236}">
                <a16:creationId xmlns:a16="http://schemas.microsoft.com/office/drawing/2014/main" id="{8FF8BB74-E086-7247-948E-3F1E4F8A8C15}"/>
              </a:ext>
            </a:extLst>
          </p:cNvPr>
          <p:cNvSpPr>
            <a:spLocks noGrp="1"/>
          </p:cNvSpPr>
          <p:nvPr>
            <p:ph idx="1"/>
          </p:nvPr>
        </p:nvSpPr>
        <p:spPr>
          <a:xfrm>
            <a:off x="818712" y="2222287"/>
            <a:ext cx="10554574" cy="4428884"/>
          </a:xfrm>
        </p:spPr>
        <p:txBody>
          <a:bodyPr numCol="2" spcCol="432000">
            <a:normAutofit/>
          </a:bodyPr>
          <a:lstStyle/>
          <a:p>
            <a:pPr marL="0" indent="0" fontAlgn="ctr">
              <a:buNone/>
            </a:pPr>
            <a:r>
              <a:rPr lang="en-US" sz="1000" b="1" dirty="0"/>
              <a:t>Are you looking for full-time or co-op? What positions?</a:t>
            </a:r>
          </a:p>
          <a:p>
            <a:pPr fontAlgn="ctr"/>
            <a:r>
              <a:rPr lang="en-US" sz="1000" dirty="0"/>
              <a:t>Software Developer, Full-time</a:t>
            </a:r>
          </a:p>
          <a:p>
            <a:pPr marL="0" indent="0" fontAlgn="ctr">
              <a:buNone/>
            </a:pPr>
            <a:endParaRPr lang="en-US" sz="1000" dirty="0"/>
          </a:p>
          <a:p>
            <a:pPr marL="0" indent="0" fontAlgn="ctr">
              <a:buNone/>
            </a:pPr>
            <a:r>
              <a:rPr lang="en-US" sz="1000" b="1" dirty="0"/>
              <a:t>How was co-op in University?</a:t>
            </a:r>
          </a:p>
          <a:p>
            <a:pPr fontAlgn="ctr"/>
            <a:r>
              <a:rPr lang="en-US" sz="1000" dirty="0"/>
              <a:t>I didn’t go through the co-op program in UW but I did overload and took 4</a:t>
            </a:r>
            <a:r>
              <a:rPr lang="en-US" sz="1000" baseline="30000" dirty="0"/>
              <a:t>th</a:t>
            </a:r>
            <a:r>
              <a:rPr lang="en-US" sz="1000" dirty="0"/>
              <a:t> year courses in 3</a:t>
            </a:r>
            <a:r>
              <a:rPr lang="en-US" sz="1000" baseline="30000" dirty="0"/>
              <a:t>rd</a:t>
            </a:r>
            <a:r>
              <a:rPr lang="en-US" sz="1000" dirty="0"/>
              <a:t> year so I could take courses I really wanted to learn in 4</a:t>
            </a:r>
            <a:r>
              <a:rPr lang="en-US" sz="1000" baseline="30000" dirty="0"/>
              <a:t>th</a:t>
            </a:r>
            <a:r>
              <a:rPr lang="en-US" sz="1000" dirty="0"/>
              <a:t> year</a:t>
            </a:r>
          </a:p>
          <a:p>
            <a:pPr marL="0" indent="0" fontAlgn="ctr">
              <a:buNone/>
            </a:pPr>
            <a:endParaRPr lang="en-US" sz="1000" dirty="0"/>
          </a:p>
          <a:p>
            <a:pPr marL="0" indent="0" fontAlgn="ctr">
              <a:buNone/>
            </a:pPr>
            <a:r>
              <a:rPr lang="en-US" sz="1000" b="1" dirty="0"/>
              <a:t>How is your current job as a developer? Any major dislikes/likes?</a:t>
            </a:r>
          </a:p>
          <a:p>
            <a:pPr fontAlgn="ctr"/>
            <a:r>
              <a:rPr lang="en-US" sz="1000" dirty="0"/>
              <a:t>I don’t know if I can see myself sitting at a desk 8 hours a day straight up coding</a:t>
            </a:r>
          </a:p>
          <a:p>
            <a:pPr fontAlgn="ctr"/>
            <a:r>
              <a:rPr lang="en-US" sz="1000" dirty="0"/>
              <a:t>I currently do web-dev with a focus on back-end and pair programming is mandatory as my current company, which can be great a times but not as fun, especially when you code in silence</a:t>
            </a:r>
          </a:p>
          <a:p>
            <a:pPr fontAlgn="ctr"/>
            <a:r>
              <a:rPr lang="en-US" sz="1000" dirty="0"/>
              <a:t>I’m super talkative just because I’m more social, but I noticed a lot of others I pair with would rather not hold conversations of any sort </a:t>
            </a:r>
            <a:r>
              <a:rPr lang="en-US" sz="1000" dirty="0">
                <a:sym typeface="Wingdings" pitchFamily="2" charset="2"/>
              </a:rPr>
              <a:t> </a:t>
            </a:r>
            <a:r>
              <a:rPr lang="en-US" sz="1000" dirty="0"/>
              <a:t>Instead, we’d just briefly exchange suggestions and so navigating gets a bit boring</a:t>
            </a:r>
          </a:p>
          <a:p>
            <a:pPr marL="0" indent="0" fontAlgn="ctr">
              <a:buNone/>
            </a:pPr>
            <a:endParaRPr lang="en-US" sz="1000" b="1" dirty="0"/>
          </a:p>
          <a:p>
            <a:pPr marL="0" indent="0" fontAlgn="ctr">
              <a:buNone/>
            </a:pPr>
            <a:endParaRPr lang="en-US" sz="1000" b="1" dirty="0"/>
          </a:p>
          <a:p>
            <a:pPr marL="0" indent="0" fontAlgn="ctr">
              <a:buNone/>
            </a:pPr>
            <a:endParaRPr lang="en-US" sz="1000" b="1" dirty="0"/>
          </a:p>
          <a:p>
            <a:pPr marL="0" indent="0" fontAlgn="ctr">
              <a:buNone/>
            </a:pPr>
            <a:r>
              <a:rPr lang="en-US" sz="1000" b="1" dirty="0"/>
              <a:t>What do you think you’ll look for before applying for your next job?</a:t>
            </a:r>
          </a:p>
          <a:p>
            <a:pPr fontAlgn="ctr"/>
            <a:r>
              <a:rPr lang="en-US" sz="1000" dirty="0"/>
              <a:t>Company culture is a huge thing to consider, especially since I work at a Startup and Startup culture is pretty awesome</a:t>
            </a:r>
          </a:p>
          <a:p>
            <a:pPr fontAlgn="ctr"/>
            <a:r>
              <a:rPr lang="en-US" sz="1000" dirty="0"/>
              <a:t>If I can find it, I also what to consider what the company is like and find out more of the truth instead of sugar-coated words</a:t>
            </a:r>
          </a:p>
          <a:p>
            <a:pPr fontAlgn="ctr"/>
            <a:r>
              <a:rPr lang="en-US" sz="1000" dirty="0"/>
              <a:t>Recently, some of my friends parted with our company on not-so-great terms and so now that I have an understanding of some of the decisions made by higher-ups, I’m more wary of job stability + company values</a:t>
            </a:r>
          </a:p>
          <a:p>
            <a:pPr fontAlgn="ctr"/>
            <a:r>
              <a:rPr lang="en-US" sz="1000" dirty="0"/>
              <a:t>I’m trying to find another job in Toronto so I’m definitely considering location, but also company stability and experience. </a:t>
            </a:r>
          </a:p>
          <a:p>
            <a:pPr fontAlgn="ctr"/>
            <a:r>
              <a:rPr lang="en-US" sz="1000" dirty="0"/>
              <a:t>I’m pretty open to working in a fast-paced environment still, just like my current startup workplace </a:t>
            </a:r>
          </a:p>
          <a:p>
            <a:pPr fontAlgn="ctr"/>
            <a:endParaRPr lang="en-US" sz="1000" dirty="0"/>
          </a:p>
        </p:txBody>
      </p:sp>
    </p:spTree>
    <p:extLst>
      <p:ext uri="{BB962C8B-B14F-4D97-AF65-F5344CB8AC3E}">
        <p14:creationId xmlns:p14="http://schemas.microsoft.com/office/powerpoint/2010/main" val="126620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{D645D2AF-A1B7-3846-94BD-900CC5CB5811}tf10001079</Template>
  <TotalTime>4302</TotalTime>
  <Words>3929</Words>
  <Application>Microsoft Macintosh PowerPoint</Application>
  <PresentationFormat>Widescreen</PresentationFormat>
  <Paragraphs>444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Century Gothic</vt:lpstr>
      <vt:lpstr>Wingdings 2</vt:lpstr>
      <vt:lpstr>Quotable</vt:lpstr>
      <vt:lpstr>User Research Raw Data</vt:lpstr>
      <vt:lpstr>Document Outline</vt:lpstr>
      <vt:lpstr>User Interviews</vt:lpstr>
      <vt:lpstr>Overview</vt:lpstr>
      <vt:lpstr>Michael S. (UW, SYDE Undergraduate 4A)</vt:lpstr>
      <vt:lpstr>Jiada (UW, CS 4A)</vt:lpstr>
      <vt:lpstr>Ashley (UW, SYDE 2A)</vt:lpstr>
      <vt:lpstr>Edward (UW, ME 2B)</vt:lpstr>
      <vt:lpstr>Mark (UW, CS Graduate)</vt:lpstr>
      <vt:lpstr>Anusan (UW, CS Graduate)</vt:lpstr>
      <vt:lpstr>Michael L. (UW, BME 2A)</vt:lpstr>
      <vt:lpstr>Faith (UW, SYDE 1A)</vt:lpstr>
      <vt:lpstr>Kylie (UW, SYDE 1B)</vt:lpstr>
      <vt:lpstr>Matthew (UWO, EE 2nd Year)</vt:lpstr>
      <vt:lpstr>Ashley (UofT, EE 3rd Year)</vt:lpstr>
      <vt:lpstr>Cognitive Walkthrough</vt:lpstr>
      <vt:lpstr>General Feedback (Quotes)</vt:lpstr>
      <vt:lpstr>Survey Results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Research Raw Data</dc:title>
  <dc:creator>Kristen Shiozaki</dc:creator>
  <cp:lastModifiedBy>Kristen Shiozaki</cp:lastModifiedBy>
  <cp:revision>44</cp:revision>
  <dcterms:created xsi:type="dcterms:W3CDTF">2019-10-18T18:19:31Z</dcterms:created>
  <dcterms:modified xsi:type="dcterms:W3CDTF">2019-10-21T18:01:57Z</dcterms:modified>
</cp:coreProperties>
</file>