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5C6CE28-2810-4FD5-A45A-2956E010F398}">
  <a:tblStyle styleId="{75C6CE28-2810-4FD5-A45A-2956E010F3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C59467A-382E-4F71-990E-EE932790FA8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9050278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9050278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9050278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9050278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90502782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90502782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390502782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390502782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39050278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39050278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9050278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39050278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90502782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90502782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9050278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9050278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9050278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9050278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390502782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39050278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3905027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3905027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39050278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39050278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9050278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39050278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9050278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9050278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905027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905027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3905027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3905027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905027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3905027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3905027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3905027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  <a:defRPr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○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■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●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○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■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●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○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omic Sans MS"/>
              <a:buChar char="■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3208" y="720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Bootcamp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Logic 101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987" y="0"/>
            <a:ext cx="3556025" cy="14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Flip Flops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5125"/>
            <a:ext cx="5169274" cy="337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11020" l="6419" r="0" t="17835"/>
          <a:stretch/>
        </p:blipFill>
        <p:spPr>
          <a:xfrm>
            <a:off x="5721550" y="1175125"/>
            <a:ext cx="3110750" cy="9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a series of flip flops running on the same clock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to save multiple bits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2270625"/>
            <a:ext cx="3563200" cy="23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Machines	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Mealy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120 mostly teaches you Moore machines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Abstract concept 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922" y="2932550"/>
            <a:ext cx="4613251" cy="17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Serializing a design with a State machine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175" y="1149875"/>
            <a:ext cx="6017825" cy="29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(black box perspective)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SDRAM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Synchronous Dynamic 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Out of the scope of us teaching you guys this, but here</a:t>
            </a:r>
            <a:br>
              <a:rPr lang="en"/>
            </a:br>
            <a:r>
              <a:rPr lang="en"/>
              <a:t>i</a:t>
            </a:r>
            <a:r>
              <a:rPr lang="en"/>
              <a:t>s some pretty neat stuff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6513" l="4893" r="5484" t="2898"/>
          <a:stretch/>
        </p:blipFill>
        <p:spPr>
          <a:xfrm>
            <a:off x="6499700" y="1255725"/>
            <a:ext cx="2108500" cy="25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 rotWithShape="1">
          <a:blip r:embed="rId4">
            <a:alphaModFix/>
          </a:blip>
          <a:srcRect b="0" l="0" r="17245" t="0"/>
          <a:stretch/>
        </p:blipFill>
        <p:spPr>
          <a:xfrm>
            <a:off x="620700" y="2571750"/>
            <a:ext cx="4343626" cy="21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Von Neumann Model 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and Instructions in the same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CPU accesses data and instructions over a bus to memory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Speed Hierarchy of computer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Registers (fastest)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SRAM (Often times used for caches, that are too complicated to talk about here)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DRAM (Slowest of the types of memory that the processor directly works with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Disk/Flash memory (yeah these are really slow)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RAM disks are stupid btw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Control Signals and Control Flow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925" y="0"/>
            <a:ext cx="40487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</a:t>
            </a:r>
            <a:r>
              <a:rPr lang="en"/>
              <a:t>86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LC-3 (industry standard LC-3 created by the lord and savior, Sanjay Patel Ph.D.)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RISC-V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approaches to ISA designs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CISC (Complex Instruction Set Computer)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RISC (Reduced Instruction Set Computer)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OPCODES in LC-3 and x86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provides information on # of bytes per instruction for x86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Assembly</a:t>
            </a:r>
            <a:r>
              <a:rPr lang="en"/>
              <a:t> Language Examples using LC-3 and x86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ISAs (Instruction Set Architectures)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0575" y="0"/>
            <a:ext cx="1573425" cy="15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aside about booting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magical stuff that’s actually kind of interesting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Decisions in Computer Architecture	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Combinational Delay vs. Registering a value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 the die space really worth this for this multiplier?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Registering values has its benefits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Serialization from before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ASICs vs. General purpose processors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Parallel processing in GPUs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Multi-core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Cost :(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751" y="2352300"/>
            <a:ext cx="2856150" cy="23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3662" y="1017725"/>
            <a:ext cx="3224075" cy="10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>
            <a:alpha val="0"/>
          </a:srgbClr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656"/>
            <a:ext cx="9144000" cy="437256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Algebra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806400" y="213575"/>
            <a:ext cx="18642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 = *, ^, &amp;&amp;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 = +, V, ||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 = ~ , ’ , !,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¬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and Tables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454950" y="174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{75C6CE28-2810-4FD5-A45A-2956E010F398}</a:tableStyleId>
              </a:tblPr>
              <a:tblGrid>
                <a:gridCol w="342900"/>
                <a:gridCol w="457200"/>
                <a:gridCol w="457200"/>
                <a:gridCol w="457200"/>
                <a:gridCol w="457200"/>
                <a:gridCol w="457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                              In0 In1</a:t>
                      </a:r>
                      <a:endParaRPr sz="8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 hMerge="1"/>
              </a:tr>
              <a:tr h="2667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In2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In3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66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66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66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66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70" name="Google Shape;70;p15"/>
          <p:cNvGraphicFramePr/>
          <p:nvPr/>
        </p:nvGraphicFramePr>
        <p:xfrm>
          <a:off x="4035125" y="1018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{75C6CE28-2810-4FD5-A45A-2956E010F398}</a:tableStyleId>
              </a:tblPr>
              <a:tblGrid>
                <a:gridCol w="327000"/>
                <a:gridCol w="327000"/>
                <a:gridCol w="327000"/>
                <a:gridCol w="327000"/>
                <a:gridCol w="483150"/>
              </a:tblGrid>
              <a:tr h="25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Out0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0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71" name="Google Shape;71;p15"/>
          <p:cNvSpPr txBox="1"/>
          <p:nvPr/>
        </p:nvSpPr>
        <p:spPr>
          <a:xfrm>
            <a:off x="3376950" y="2430525"/>
            <a:ext cx="4704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=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Multiplexers(MUXES)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3" y="1152475"/>
            <a:ext cx="4535565" cy="341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535087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{CC59467A-382E-4F71-990E-EE932790FA81}</a:tableStyleId>
              </a:tblPr>
              <a:tblGrid>
                <a:gridCol w="946875"/>
                <a:gridCol w="946875"/>
                <a:gridCol w="946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 Q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7"/>
            <a:ext cx="3352142" cy="341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" name="Google Shape;87;p17"/>
          <p:cNvGraphicFramePr/>
          <p:nvPr/>
        </p:nvGraphicFramePr>
        <p:xfrm>
          <a:off x="4036625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{CC59467A-382E-4F71-990E-EE932790FA81}</a:tableStyleId>
              </a:tblPr>
              <a:tblGrid>
                <a:gridCol w="830975"/>
                <a:gridCol w="830975"/>
                <a:gridCol w="830975"/>
                <a:gridCol w="830975"/>
                <a:gridCol w="83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Adder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Half Adder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Ripple Carry Adder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Full Adder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699" y="2923075"/>
            <a:ext cx="2894302" cy="22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23084"/>
            <a:ext cx="3352250" cy="2220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4671" y="0"/>
            <a:ext cx="5919328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Bitslice Design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Useful to design a module for a single bit.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allows us to make designs of n length. Such as for the carry ripple adder.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171" y="2227175"/>
            <a:ext cx="5919328" cy="257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9"/>
          <p:cNvCxnSpPr/>
          <p:nvPr/>
        </p:nvCxnSpPr>
        <p:spPr>
          <a:xfrm flipH="1">
            <a:off x="3775275" y="2127300"/>
            <a:ext cx="39900" cy="2966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9"/>
          <p:cNvCxnSpPr/>
          <p:nvPr/>
        </p:nvCxnSpPr>
        <p:spPr>
          <a:xfrm>
            <a:off x="5812650" y="2167250"/>
            <a:ext cx="79800" cy="2846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Latches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114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7"/>
            <a:ext cx="4847625" cy="3029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20"/>
          <p:cNvGraphicFramePr/>
          <p:nvPr/>
        </p:nvGraphicFramePr>
        <p:xfrm>
          <a:off x="631035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{CC59467A-382E-4F71-990E-EE932790FA81}</a:tableStyleId>
              </a:tblPr>
              <a:tblGrid>
                <a:gridCol w="460375"/>
                <a:gridCol w="456550"/>
                <a:gridCol w="382850"/>
                <a:gridCol w="501025"/>
                <a:gridCol w="501025"/>
              </a:tblGrid>
              <a:tr h="535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S’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R’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Q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Q’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</a:tr>
              <a:tr h="535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0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0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</a:rPr>
                        <a:t>Metastable</a:t>
                      </a:r>
                      <a:endParaRPr sz="1050">
                        <a:solidFill>
                          <a:srgbClr val="FF0000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35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0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0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0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0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Latched</a:t>
                      </a:r>
                      <a:endParaRPr sz="10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FF0000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Gated Latch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iffsjafds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105400" cy="194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1"/>
          <p:cNvGraphicFramePr/>
          <p:nvPr/>
        </p:nvGraphicFramePr>
        <p:xfrm>
          <a:off x="5686375" y="120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{CC59467A-382E-4F71-990E-EE932790FA81}</a:tableStyleId>
              </a:tblPr>
              <a:tblGrid>
                <a:gridCol w="384475"/>
                <a:gridCol w="301600"/>
                <a:gridCol w="771825"/>
                <a:gridCol w="347000"/>
                <a:gridCol w="347000"/>
                <a:gridCol w="347000"/>
                <a:gridCol w="448650"/>
              </a:tblGrid>
              <a:tr h="45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S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R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Enable</a:t>
                      </a:r>
                      <a:endParaRPr b="1"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S’</a:t>
                      </a:r>
                      <a:endParaRPr b="1"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R’</a:t>
                      </a:r>
                      <a:endParaRPr b="1"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Q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Q’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</a:tr>
              <a:tr h="526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x</a:t>
                      </a:r>
                      <a:endParaRPr b="1"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x</a:t>
                      </a:r>
                      <a:endParaRPr b="1"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0</a:t>
                      </a:r>
                      <a:endParaRPr b="1"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Latched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26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0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0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Latched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26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0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0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0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0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0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0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0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0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</a:rPr>
                        <a:t>Metastable</a:t>
                      </a:r>
                      <a:endParaRPr sz="105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FF0000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22" name="Google Shape;122;p21"/>
          <p:cNvGraphicFramePr/>
          <p:nvPr/>
        </p:nvGraphicFramePr>
        <p:xfrm>
          <a:off x="817255" y="33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{CC59467A-382E-4F71-990E-EE932790FA81}</a:tableStyleId>
              </a:tblPr>
              <a:tblGrid>
                <a:gridCol w="564650"/>
                <a:gridCol w="682375"/>
                <a:gridCol w="446925"/>
                <a:gridCol w="486150"/>
                <a:gridCol w="787075"/>
                <a:gridCol w="420725"/>
                <a:gridCol w="564650"/>
              </a:tblGrid>
              <a:tr h="325300">
                <a:tc grid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If R and S aren’t the same(S and Enable are only real inputs)</a:t>
                      </a:r>
                      <a:endParaRPr b="1"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25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Set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Reset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S’</a:t>
                      </a:r>
                      <a:endParaRPr b="1"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R’</a:t>
                      </a:r>
                      <a:endParaRPr b="1"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Enable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Q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Q’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</a:tr>
              <a:tr h="37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S</a:t>
                      </a:r>
                      <a:endParaRPr b="1"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S’</a:t>
                      </a:r>
                      <a:endParaRPr b="1"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0</a:t>
                      </a:r>
                      <a:endParaRPr b="1"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22222"/>
                          </a:solidFill>
                        </a:rPr>
                        <a:t>Latched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S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S’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S’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S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1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S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</a:rPr>
                        <a:t>S’</a:t>
                      </a:r>
                      <a:endParaRPr sz="1050">
                        <a:solidFill>
                          <a:srgbClr val="222222"/>
                        </a:solidFill>
                      </a:endParaRPr>
                    </a:p>
                  </a:txBody>
                  <a:tcPr marT="25400" marB="25400" marR="50800" marL="5080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B7B7B7"/>
      </a:lt1>
      <a:dk2>
        <a:srgbClr val="000000"/>
      </a:dk2>
      <a:lt2>
        <a:srgbClr val="000000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