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2" r:id="rId5"/>
    <p:sldId id="314" r:id="rId6"/>
    <p:sldId id="283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9CB"/>
    <a:srgbClr val="95C1C4"/>
    <a:srgbClr val="383987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83" autoAdjust="0"/>
  </p:normalViewPr>
  <p:slideViewPr>
    <p:cSldViewPr snapToGrid="0">
      <p:cViewPr>
        <p:scale>
          <a:sx n="33" d="100"/>
          <a:sy n="33" d="100"/>
        </p:scale>
        <p:origin x="-1038" y="-2112"/>
      </p:cViewPr>
      <p:guideLst>
        <p:guide orient="horz" pos="2197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429"/>
            <a:ext cx="5680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 smtClean="0">
                <a:solidFill>
                  <a:srgbClr val="383987"/>
                </a:solidFill>
                <a:latin typeface="Agency FB" panose="020B0503020202020204" charset="0"/>
              </a:rPr>
              <a:t>20</a:t>
            </a:r>
            <a:r>
              <a:rPr lang="en-US" altLang="zh-CN" sz="11500" dirty="0" smtClean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18.</a:t>
            </a:r>
            <a:r>
              <a:rPr lang="en-US" altLang="zh-CN" sz="11500" dirty="0" smtClean="0">
                <a:solidFill>
                  <a:srgbClr val="383987"/>
                </a:solidFill>
                <a:latin typeface="Agency FB" panose="020B0503020202020204" charset="0"/>
                <a:sym typeface="+mn-ea"/>
              </a:rPr>
              <a:t>10</a:t>
            </a:r>
            <a:r>
              <a:rPr lang="en-US" altLang="zh-CN" sz="11500" dirty="0" smtClean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.13</a:t>
            </a:r>
            <a:endParaRPr lang="zh-CN" altLang="en-US" sz="11500" dirty="0" smtClean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3187700"/>
            <a:ext cx="620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40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学生选课系统</a:t>
            </a:r>
            <a:endParaRPr lang="zh-CN" altLang="en-US" sz="40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200" y="4396105"/>
            <a:ext cx="2338705" cy="345440"/>
          </a:xfrm>
          <a:prstGeom prst="rect">
            <a:avLst/>
          </a:prstGeom>
          <a:noFill/>
          <a:ln>
            <a:solidFill>
              <a:srgbClr val="38398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398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1200" y="438467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演示人</a:t>
            </a:r>
            <a:r>
              <a:rPr lang="zh-CN" altLang="en-US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：吴旭宇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09850" y="447230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17800" y="446595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64909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数据库设计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270827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5" y="368998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495" y="264287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管理员端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5" y="362458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学生端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63065" y="2322830"/>
            <a:ext cx="2540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admin(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管理员表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225" y="2705100"/>
            <a:ext cx="1742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password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85340" y="262255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15055" y="2342515"/>
            <a:ext cx="2540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course(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4470" y="2724785"/>
            <a:ext cx="1742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varchar(varchar)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number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teaname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point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45585" y="264223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01335" y="2360295"/>
            <a:ext cx="2540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stucour(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选课表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742565"/>
            <a:ext cx="1742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cid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1865" y="266001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56525" y="2383790"/>
            <a:ext cx="2540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student(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学生表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55940" y="2766060"/>
            <a:ext cx="1742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sex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password varchar(255)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dr int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187055" y="268351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 220"/>
          <p:cNvSpPr/>
          <p:nvPr/>
        </p:nvSpPr>
        <p:spPr>
          <a:xfrm>
            <a:off x="1322070" y="611505"/>
            <a:ext cx="250507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2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6" name="Group 35"/>
          <p:cNvGrpSpPr/>
          <p:nvPr/>
        </p:nvGrpSpPr>
        <p:grpSpPr>
          <a:xfrm rot="0">
            <a:off x="4769485" y="1704340"/>
            <a:ext cx="1268730" cy="5211445"/>
            <a:chOff x="4752322" y="1646206"/>
            <a:chExt cx="1269757" cy="5211794"/>
          </a:xfrm>
        </p:grpSpPr>
        <p:sp>
          <p:nvSpPr>
            <p:cNvPr id="37" name="Freeform 12"/>
            <p:cNvSpPr/>
            <p:nvPr/>
          </p:nvSpPr>
          <p:spPr bwMode="auto">
            <a:xfrm rot="5400000">
              <a:off x="3459948" y="4295869"/>
              <a:ext cx="4753152" cy="371111"/>
            </a:xfrm>
            <a:custGeom>
              <a:avLst/>
              <a:gdLst>
                <a:gd name="T0" fmla="*/ 0 w 1355"/>
                <a:gd name="T1" fmla="*/ 104 h 104"/>
                <a:gd name="T2" fmla="*/ 0 w 1355"/>
                <a:gd name="T3" fmla="*/ 21 h 104"/>
                <a:gd name="T4" fmla="*/ 26 w 1355"/>
                <a:gd name="T5" fmla="*/ 1 h 104"/>
                <a:gd name="T6" fmla="*/ 1355 w 1355"/>
                <a:gd name="T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5" h="104">
                  <a:moveTo>
                    <a:pt x="0" y="10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" y="8"/>
                    <a:pt x="9" y="0"/>
                    <a:pt x="26" y="1"/>
                  </a:cubicBezTo>
                  <a:cubicBezTo>
                    <a:pt x="1355" y="1"/>
                    <a:pt x="1355" y="1"/>
                    <a:pt x="1355" y="1"/>
                  </a:cubicBezTo>
                </a:path>
              </a:pathLst>
            </a:custGeom>
            <a:noFill/>
            <a:ln w="85725" cap="flat">
              <a:solidFill>
                <a:srgbClr val="95C1C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 rot="5400000">
              <a:off x="4750217" y="1648311"/>
              <a:ext cx="909432" cy="905222"/>
            </a:xfrm>
            <a:prstGeom prst="ellipse">
              <a:avLst/>
            </a:prstGeom>
            <a:solidFill>
              <a:srgbClr val="95C1C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48162" name="Group 40"/>
          <p:cNvGrpSpPr/>
          <p:nvPr/>
        </p:nvGrpSpPr>
        <p:grpSpPr>
          <a:xfrm rot="0">
            <a:off x="6138545" y="1728470"/>
            <a:ext cx="1278255" cy="5184775"/>
            <a:chOff x="6114303" y="1673244"/>
            <a:chExt cx="1278087" cy="5184756"/>
          </a:xfrm>
        </p:grpSpPr>
        <p:sp>
          <p:nvSpPr>
            <p:cNvPr id="43" name="Freeform 11"/>
            <p:cNvSpPr/>
            <p:nvPr/>
          </p:nvSpPr>
          <p:spPr bwMode="auto">
            <a:xfrm rot="5400000">
              <a:off x="3923285" y="4295871"/>
              <a:ext cx="4753147" cy="371111"/>
            </a:xfrm>
            <a:custGeom>
              <a:avLst/>
              <a:gdLst>
                <a:gd name="T0" fmla="*/ 0 w 1355"/>
                <a:gd name="T1" fmla="*/ 0 h 104"/>
                <a:gd name="T2" fmla="*/ 0 w 1355"/>
                <a:gd name="T3" fmla="*/ 83 h 104"/>
                <a:gd name="T4" fmla="*/ 26 w 1355"/>
                <a:gd name="T5" fmla="*/ 104 h 104"/>
                <a:gd name="T6" fmla="*/ 1355 w 1355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5" h="104">
                  <a:moveTo>
                    <a:pt x="0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1" y="97"/>
                    <a:pt x="9" y="104"/>
                    <a:pt x="26" y="104"/>
                  </a:cubicBezTo>
                  <a:cubicBezTo>
                    <a:pt x="1355" y="104"/>
                    <a:pt x="1355" y="104"/>
                    <a:pt x="1355" y="104"/>
                  </a:cubicBezTo>
                </a:path>
              </a:pathLst>
            </a:custGeom>
            <a:noFill/>
            <a:ln w="85725" cap="flat">
              <a:solidFill>
                <a:srgbClr val="95C1C4"/>
              </a:solidFill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5400000">
              <a:off x="6480853" y="1671139"/>
              <a:ext cx="909432" cy="913642"/>
            </a:xfrm>
            <a:prstGeom prst="ellipse">
              <a:avLst/>
            </a:prstGeom>
            <a:solidFill>
              <a:srgbClr val="95C1C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48158" name="Group 31"/>
          <p:cNvGrpSpPr/>
          <p:nvPr/>
        </p:nvGrpSpPr>
        <p:grpSpPr>
          <a:xfrm rot="0">
            <a:off x="4769485" y="3281680"/>
            <a:ext cx="1168400" cy="3622675"/>
            <a:chOff x="4752322" y="3235041"/>
            <a:chExt cx="1169758" cy="3622960"/>
          </a:xfrm>
        </p:grpSpPr>
        <p:sp>
          <p:nvSpPr>
            <p:cNvPr id="34" name="Freeform 14"/>
            <p:cNvSpPr/>
            <p:nvPr/>
          </p:nvSpPr>
          <p:spPr bwMode="auto">
            <a:xfrm rot="5400000">
              <a:off x="4201526" y="5137447"/>
              <a:ext cx="3169998" cy="271111"/>
            </a:xfrm>
            <a:custGeom>
              <a:avLst/>
              <a:gdLst>
                <a:gd name="T0" fmla="*/ 0 w 959"/>
                <a:gd name="T1" fmla="*/ 76 h 76"/>
                <a:gd name="T2" fmla="*/ 0 w 959"/>
                <a:gd name="T3" fmla="*/ 21 h 76"/>
                <a:gd name="T4" fmla="*/ 18 w 959"/>
                <a:gd name="T5" fmla="*/ 1 h 76"/>
                <a:gd name="T6" fmla="*/ 959 w 959"/>
                <a:gd name="T7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9" h="76">
                  <a:moveTo>
                    <a:pt x="0" y="76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8"/>
                    <a:pt x="6" y="0"/>
                    <a:pt x="18" y="1"/>
                  </a:cubicBezTo>
                  <a:cubicBezTo>
                    <a:pt x="959" y="1"/>
                    <a:pt x="959" y="1"/>
                    <a:pt x="959" y="1"/>
                  </a:cubicBezTo>
                </a:path>
              </a:pathLst>
            </a:custGeom>
            <a:noFill/>
            <a:ln w="85725" cap="flat">
              <a:solidFill>
                <a:srgbClr val="A099C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 rot="5400000">
              <a:off x="4750217" y="3237146"/>
              <a:ext cx="909432" cy="905222"/>
            </a:xfrm>
            <a:prstGeom prst="ellipse">
              <a:avLst/>
            </a:prstGeom>
            <a:solidFill>
              <a:srgbClr val="A099CB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48154" name="Group 50"/>
          <p:cNvGrpSpPr/>
          <p:nvPr/>
        </p:nvGrpSpPr>
        <p:grpSpPr>
          <a:xfrm rot="0">
            <a:off x="6231890" y="3263900"/>
            <a:ext cx="1177925" cy="3649345"/>
            <a:chOff x="6214302" y="3208001"/>
            <a:chExt cx="1178088" cy="3649999"/>
          </a:xfrm>
        </p:grpSpPr>
        <p:sp>
          <p:nvSpPr>
            <p:cNvPr id="56" name="Freeform 13"/>
            <p:cNvSpPr/>
            <p:nvPr/>
          </p:nvSpPr>
          <p:spPr bwMode="auto">
            <a:xfrm rot="5400000">
              <a:off x="4764858" y="5137445"/>
              <a:ext cx="3169999" cy="271111"/>
            </a:xfrm>
            <a:custGeom>
              <a:avLst/>
              <a:gdLst>
                <a:gd name="T0" fmla="*/ 0 w 959"/>
                <a:gd name="T1" fmla="*/ 0 h 76"/>
                <a:gd name="T2" fmla="*/ 0 w 959"/>
                <a:gd name="T3" fmla="*/ 55 h 76"/>
                <a:gd name="T4" fmla="*/ 18 w 959"/>
                <a:gd name="T5" fmla="*/ 76 h 76"/>
                <a:gd name="T6" fmla="*/ 959 w 959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9" h="76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6" y="76"/>
                    <a:pt x="18" y="76"/>
                  </a:cubicBezTo>
                  <a:cubicBezTo>
                    <a:pt x="959" y="76"/>
                    <a:pt x="959" y="76"/>
                    <a:pt x="959" y="76"/>
                  </a:cubicBezTo>
                </a:path>
              </a:pathLst>
            </a:custGeom>
            <a:noFill/>
            <a:ln w="85725" cap="flat">
              <a:solidFill>
                <a:srgbClr val="A099C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5B877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 rot="5400000">
              <a:off x="6480853" y="3205896"/>
              <a:ext cx="909432" cy="913642"/>
            </a:xfrm>
            <a:prstGeom prst="ellipse">
              <a:avLst/>
            </a:prstGeom>
            <a:solidFill>
              <a:srgbClr val="A099CB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48150" name="Group 45"/>
          <p:cNvGrpSpPr/>
          <p:nvPr/>
        </p:nvGrpSpPr>
        <p:grpSpPr>
          <a:xfrm rot="0">
            <a:off x="4769485" y="4951095"/>
            <a:ext cx="1065530" cy="1962150"/>
            <a:chOff x="4752324" y="4894851"/>
            <a:chExt cx="1066423" cy="1963149"/>
          </a:xfrm>
        </p:grpSpPr>
        <p:sp>
          <p:nvSpPr>
            <p:cNvPr id="48" name="Freeform 16"/>
            <p:cNvSpPr/>
            <p:nvPr/>
          </p:nvSpPr>
          <p:spPr bwMode="auto">
            <a:xfrm rot="5400000">
              <a:off x="4980116" y="6019369"/>
              <a:ext cx="1509485" cy="167777"/>
            </a:xfrm>
            <a:custGeom>
              <a:avLst/>
              <a:gdLst>
                <a:gd name="T0" fmla="*/ 0 w 552"/>
                <a:gd name="T1" fmla="*/ 47 h 47"/>
                <a:gd name="T2" fmla="*/ 0 w 552"/>
                <a:gd name="T3" fmla="*/ 21 h 47"/>
                <a:gd name="T4" fmla="*/ 11 w 552"/>
                <a:gd name="T5" fmla="*/ 0 h 47"/>
                <a:gd name="T6" fmla="*/ 552 w 552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47">
                  <a:moveTo>
                    <a:pt x="0" y="4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4" y="0"/>
                    <a:pt x="11" y="0"/>
                  </a:cubicBezTo>
                  <a:cubicBezTo>
                    <a:pt x="552" y="0"/>
                    <a:pt x="552" y="0"/>
                    <a:pt x="552" y="0"/>
                  </a:cubicBezTo>
                </a:path>
              </a:pathLst>
            </a:custGeom>
            <a:solidFill>
              <a:srgbClr val="FFFFFF"/>
            </a:solidFill>
            <a:ln w="85725" cap="flat">
              <a:solidFill>
                <a:srgbClr val="95C1C4"/>
              </a:solidFill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 rot="5400000">
              <a:off x="4751272" y="4895904"/>
              <a:ext cx="907325" cy="905220"/>
            </a:xfrm>
            <a:prstGeom prst="ellipse">
              <a:avLst/>
            </a:prstGeom>
            <a:solidFill>
              <a:srgbClr val="95C1C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grpSp>
        <p:nvGrpSpPr>
          <p:cNvPr id="48146" name="Group 26"/>
          <p:cNvGrpSpPr/>
          <p:nvPr/>
        </p:nvGrpSpPr>
        <p:grpSpPr>
          <a:xfrm rot="0">
            <a:off x="6331585" y="4951095"/>
            <a:ext cx="1078230" cy="1962150"/>
            <a:chOff x="6314302" y="4894850"/>
            <a:chExt cx="1078089" cy="1963150"/>
          </a:xfrm>
        </p:grpSpPr>
        <p:sp>
          <p:nvSpPr>
            <p:cNvPr id="29" name="Freeform 15"/>
            <p:cNvSpPr/>
            <p:nvPr/>
          </p:nvSpPr>
          <p:spPr bwMode="auto">
            <a:xfrm rot="5400000">
              <a:off x="5645115" y="6017702"/>
              <a:ext cx="1509486" cy="171111"/>
            </a:xfrm>
            <a:custGeom>
              <a:avLst/>
              <a:gdLst>
                <a:gd name="T0" fmla="*/ 0 w 552"/>
                <a:gd name="T1" fmla="*/ 0 h 48"/>
                <a:gd name="T2" fmla="*/ 0 w 552"/>
                <a:gd name="T3" fmla="*/ 27 h 48"/>
                <a:gd name="T4" fmla="*/ 11 w 552"/>
                <a:gd name="T5" fmla="*/ 47 h 48"/>
                <a:gd name="T6" fmla="*/ 552 w 5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48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0"/>
                    <a:pt x="4" y="48"/>
                    <a:pt x="11" y="47"/>
                  </a:cubicBezTo>
                  <a:cubicBezTo>
                    <a:pt x="552" y="47"/>
                    <a:pt x="552" y="47"/>
                    <a:pt x="552" y="47"/>
                  </a:cubicBezTo>
                </a:path>
              </a:pathLst>
            </a:custGeom>
            <a:noFill/>
            <a:ln w="85725" cap="flat">
              <a:solidFill>
                <a:srgbClr val="95C1C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 rot="5400000">
              <a:off x="6481908" y="4891692"/>
              <a:ext cx="907325" cy="913642"/>
            </a:xfrm>
            <a:prstGeom prst="ellipse">
              <a:avLst/>
            </a:prstGeom>
            <a:solidFill>
              <a:srgbClr val="95C1C4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lvl="0" eaLnBrk="1" hangingPunct="1"/>
              <a:endParaRPr sz="2400" dirty="0">
                <a:latin typeface="Calibri" panose="020F0502020204030204" charset="0"/>
                <a:ea typeface="Calibri" panose="020F050202020403020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486015" y="186135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删除选课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86015" y="341456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查看学生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6015" y="504080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注销学生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8060" y="186135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noProof="0" dirty="0">
                <a:ln>
                  <a:noFill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查看课程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28060" y="341456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修改课程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8060" y="504080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添加选课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9980" y="1836420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83480" y="2581275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14900" y="3395980"/>
            <a:ext cx="67183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9980" y="5081905"/>
            <a:ext cx="67437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50990" y="1861185"/>
            <a:ext cx="65849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50990" y="3414395"/>
            <a:ext cx="65786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78295" y="5082540"/>
            <a:ext cx="67691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0" name=" 220"/>
          <p:cNvSpPr/>
          <p:nvPr/>
        </p:nvSpPr>
        <p:spPr>
          <a:xfrm>
            <a:off x="2409825" y="621030"/>
            <a:ext cx="250507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管理员端</a:t>
            </a:r>
            <a:endParaRPr lang="zh-CN" altLang="en-US" sz="2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40555" y="1969135"/>
            <a:ext cx="2949575" cy="2769235"/>
            <a:chOff x="6734" y="3355"/>
            <a:chExt cx="5732" cy="5381"/>
          </a:xfrm>
        </p:grpSpPr>
        <p:sp>
          <p:nvSpPr>
            <p:cNvPr id="3" name="Rounded Rectangle 6"/>
            <p:cNvSpPr/>
            <p:nvPr/>
          </p:nvSpPr>
          <p:spPr>
            <a:xfrm>
              <a:off x="6734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01</a:t>
              </a:r>
              <a:endParaRPr lang="en-US" sz="32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130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02</a:t>
              </a:r>
              <a:endParaRPr lang="en-US" sz="32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34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03</a:t>
              </a:r>
              <a:endParaRPr lang="en-US" sz="32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30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04</a:t>
              </a:r>
              <a:endParaRPr lang="en-US" sz="32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803515" y="2401570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查看选课</a:t>
            </a:r>
            <a:endParaRPr lang="zh-CN" altLang="en-US" sz="2000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3515" y="3968750"/>
            <a:ext cx="1976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修改个人信息</a:t>
            </a:r>
            <a:endParaRPr lang="zh-CN" altLang="en-US" sz="2000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2401570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添加选课</a:t>
            </a:r>
            <a:endParaRPr lang="zh-CN" altLang="en-US" sz="2000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7120" y="3968750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删除选课</a:t>
            </a:r>
            <a:endParaRPr lang="zh-CN" altLang="en-US" sz="2000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220" name=" 220"/>
          <p:cNvSpPr/>
          <p:nvPr/>
        </p:nvSpPr>
        <p:spPr>
          <a:xfrm>
            <a:off x="2357120" y="612140"/>
            <a:ext cx="250507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学生端</a:t>
            </a:r>
            <a:endParaRPr lang="zh-CN" altLang="en-US" sz="2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自定义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Agency FB</vt:lpstr>
      <vt:lpstr>微软雅黑</vt:lpstr>
      <vt:lpstr>Calibri</vt:lpstr>
      <vt:lpstr>Impact</vt:lpstr>
      <vt:lpstr>Open Sans</vt:lpstr>
      <vt:lpstr>Verdana</vt:lpstr>
      <vt:lpstr>Oswald Light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Administrator</cp:lastModifiedBy>
  <cp:revision>49</cp:revision>
  <dcterms:created xsi:type="dcterms:W3CDTF">2015-05-05T08:02:00Z</dcterms:created>
  <dcterms:modified xsi:type="dcterms:W3CDTF">2018-10-12T13:04:53Z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