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1644" r:id="rId2"/>
    <p:sldId id="1642" r:id="rId3"/>
    <p:sldId id="1645" r:id="rId4"/>
    <p:sldId id="2136" r:id="rId5"/>
    <p:sldId id="2135" r:id="rId6"/>
    <p:sldId id="2139" r:id="rId7"/>
    <p:sldId id="2140" r:id="rId8"/>
    <p:sldId id="2141" r:id="rId9"/>
    <p:sldId id="2142" r:id="rId10"/>
    <p:sldId id="2143" r:id="rId11"/>
    <p:sldId id="2144" r:id="rId12"/>
    <p:sldId id="2145" r:id="rId13"/>
    <p:sldId id="2146" r:id="rId14"/>
    <p:sldId id="2147" r:id="rId15"/>
    <p:sldId id="1653" r:id="rId16"/>
    <p:sldId id="2149" r:id="rId17"/>
    <p:sldId id="2150" r:id="rId18"/>
    <p:sldId id="2151" r:id="rId19"/>
    <p:sldId id="1666" r:id="rId20"/>
    <p:sldId id="1663" r:id="rId21"/>
    <p:sldId id="212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chelle Joyner" initials="KJ" lastIdx="1" clrIdx="0">
    <p:extLst>
      <p:ext uri="{19B8F6BF-5375-455C-9EA6-DF929625EA0E}">
        <p15:presenceInfo xmlns:p15="http://schemas.microsoft.com/office/powerpoint/2012/main" userId="22fbae1e8d4441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B72"/>
    <a:srgbClr val="D8707C"/>
    <a:srgbClr val="494B69"/>
    <a:srgbClr val="5EAADE"/>
    <a:srgbClr val="38579A"/>
    <a:srgbClr val="E99BEB"/>
    <a:srgbClr val="515C63"/>
    <a:srgbClr val="3F4C55"/>
    <a:srgbClr val="31AFB5"/>
    <a:srgbClr val="72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434" autoAdjust="0"/>
  </p:normalViewPr>
  <p:slideViewPr>
    <p:cSldViewPr>
      <p:cViewPr varScale="1">
        <p:scale>
          <a:sx n="151" d="100"/>
          <a:sy n="151" d="100"/>
        </p:scale>
        <p:origin x="336"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12/5/2021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12/5/2021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387819" y="730530"/>
            <a:ext cx="8368363" cy="173255"/>
          </a:xfrm>
          <a:prstGeom prst="rect">
            <a:avLst/>
          </a:prstGeom>
        </p:spPr>
        <p:txBody>
          <a:bodyPr wrap="none" lIns="0" tIns="0" rIns="0" bIns="0" anchor="ctr">
            <a:noAutofit/>
          </a:bodyPr>
          <a:lstStyle>
            <a:lvl1pPr marL="0" indent="0" algn="l">
              <a:buNone/>
              <a:defRPr sz="1100" b="0" baseline="0">
                <a:solidFill>
                  <a:schemeClr val="bg1">
                    <a:lumMod val="50000"/>
                  </a:schemeClr>
                </a:solidFill>
                <a:latin typeface="+mj-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387819" y="282611"/>
            <a:ext cx="8368363" cy="409459"/>
          </a:xfrm>
          <a:prstGeom prst="rect">
            <a:avLst/>
          </a:prstGeom>
        </p:spPr>
        <p:txBody>
          <a:bodyPr lIns="0" tIns="0" rIns="0" bIns="0" anchor="ctr"/>
          <a:lstStyle>
            <a:lvl1pPr algn="l">
              <a:defRPr sz="2800">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DT 10">
    <p:spTree>
      <p:nvGrpSpPr>
        <p:cNvPr id="1" name=""/>
        <p:cNvGrpSpPr/>
        <p:nvPr/>
      </p:nvGrpSpPr>
      <p:grpSpPr>
        <a:xfrm>
          <a:off x="0" y="0"/>
          <a:ext cx="0" cy="0"/>
          <a:chOff x="0" y="0"/>
          <a:chExt cx="0" cy="0"/>
        </a:xfrm>
      </p:grpSpPr>
      <p:sp>
        <p:nvSpPr>
          <p:cNvPr id="2" name="Rectangle 1"/>
          <p:cNvSpPr/>
          <p:nvPr userDrawn="1"/>
        </p:nvSpPr>
        <p:spPr bwMode="auto">
          <a:xfrm>
            <a:off x="0" y="0"/>
            <a:ext cx="9144000" cy="5143500"/>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2800" dirty="0">
              <a:solidFill>
                <a:schemeClr val="bg1"/>
              </a:solidFill>
            </a:endParaRPr>
          </a:p>
        </p:txBody>
      </p:sp>
    </p:spTree>
    <p:extLst>
      <p:ext uri="{BB962C8B-B14F-4D97-AF65-F5344CB8AC3E}">
        <p14:creationId xmlns:p14="http://schemas.microsoft.com/office/powerpoint/2010/main" val="580566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0" y="4682490"/>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15" r:id="rId1"/>
    <p:sldLayoutId id="2147484190" r:id="rId2"/>
    <p:sldLayoutId id="2147484211" r:id="rId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8E741C-A9EE-4A74-A927-BDB98F4FF324}"/>
              </a:ext>
            </a:extLst>
          </p:cNvPr>
          <p:cNvSpPr/>
          <p:nvPr/>
        </p:nvSpPr>
        <p:spPr bwMode="auto">
          <a:xfrm>
            <a:off x="304800" y="285750"/>
            <a:ext cx="8398214" cy="4435813"/>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 name="Title 2">
            <a:extLst>
              <a:ext uri="{FF2B5EF4-FFF2-40B4-BE49-F238E27FC236}">
                <a16:creationId xmlns:a16="http://schemas.microsoft.com/office/drawing/2014/main" id="{031866C1-E985-4998-AD08-A2431116BA89}"/>
              </a:ext>
            </a:extLst>
          </p:cNvPr>
          <p:cNvSpPr txBox="1">
            <a:spLocks/>
          </p:cNvSpPr>
          <p:nvPr/>
        </p:nvSpPr>
        <p:spPr>
          <a:xfrm>
            <a:off x="711741" y="1215092"/>
            <a:ext cx="7772400" cy="1107996"/>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solidFill>
                <a:effectLst>
                  <a:outerShdw blurRad="60007" dist="310007" dir="7680000" sy="30000" kx="1300200" algn="ctr" rotWithShape="0">
                    <a:prstClr val="black">
                      <a:alpha val="13000"/>
                    </a:prstClr>
                  </a:outerShdw>
                </a:effectLst>
              </a:rPr>
              <a:t>ONLINE SHOPPERS PURCHASING INTENTION ANALYSIS</a:t>
            </a:r>
            <a:endParaRPr lang="en-US" sz="3200" b="1" dirty="0">
              <a:solidFill>
                <a:schemeClr val="bg1"/>
              </a:solidFill>
              <a:effectLst>
                <a:outerShdw blurRad="60007" dist="310007" dir="7680000" sy="30000" kx="1300200" algn="ctr" rotWithShape="0">
                  <a:prstClr val="black">
                    <a:alpha val="13000"/>
                  </a:prstClr>
                </a:outerShdw>
              </a:effectLst>
            </a:endParaRPr>
          </a:p>
        </p:txBody>
      </p:sp>
      <p:sp>
        <p:nvSpPr>
          <p:cNvPr id="7" name="Inhaltsplatzhalter 4">
            <a:extLst>
              <a:ext uri="{FF2B5EF4-FFF2-40B4-BE49-F238E27FC236}">
                <a16:creationId xmlns:a16="http://schemas.microsoft.com/office/drawing/2014/main" id="{5B9CD528-1448-46CD-9650-F72FF5761ED2}"/>
              </a:ext>
            </a:extLst>
          </p:cNvPr>
          <p:cNvSpPr txBox="1">
            <a:spLocks/>
          </p:cNvSpPr>
          <p:nvPr/>
        </p:nvSpPr>
        <p:spPr>
          <a:xfrm>
            <a:off x="3011319" y="2891783"/>
            <a:ext cx="3121363" cy="89255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dirty="0">
                <a:latin typeface="+mj-lt"/>
              </a:rPr>
              <a:t>Krischelle Joyner</a:t>
            </a:r>
          </a:p>
          <a:p>
            <a:pPr marL="0" indent="0" algn="ctr">
              <a:lnSpc>
                <a:spcPct val="100000"/>
              </a:lnSpc>
              <a:spcAft>
                <a:spcPts val="600"/>
              </a:spcAft>
              <a:buNone/>
            </a:pPr>
            <a:r>
              <a:rPr lang="en-US" sz="1600" dirty="0">
                <a:latin typeface="+mj-lt"/>
              </a:rPr>
              <a:t>University of Texas at San Antonio</a:t>
            </a:r>
          </a:p>
          <a:p>
            <a:pPr marL="0" indent="0" algn="ctr">
              <a:lnSpc>
                <a:spcPct val="100000"/>
              </a:lnSpc>
              <a:spcAft>
                <a:spcPts val="600"/>
              </a:spcAft>
              <a:buNone/>
            </a:pPr>
            <a:r>
              <a:rPr lang="en-US" sz="1600" dirty="0">
                <a:latin typeface="+mj-lt"/>
              </a:rPr>
              <a:t>Data Analytics Applications</a:t>
            </a:r>
          </a:p>
        </p:txBody>
      </p:sp>
    </p:spTree>
    <p:extLst>
      <p:ext uri="{BB962C8B-B14F-4D97-AF65-F5344CB8AC3E}">
        <p14:creationId xmlns:p14="http://schemas.microsoft.com/office/powerpoint/2010/main" val="3183063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73C75D-B48C-4EB1-91A8-946126098011}"/>
              </a:ext>
            </a:extLst>
          </p:cNvPr>
          <p:cNvSpPr>
            <a:spLocks noGrp="1"/>
          </p:cNvSpPr>
          <p:nvPr>
            <p:ph type="body" sz="half" idx="2"/>
          </p:nvPr>
        </p:nvSpPr>
        <p:spPr/>
        <p:txBody>
          <a:bodyPr/>
          <a:lstStyle/>
          <a:p>
            <a:r>
              <a:rPr lang="en-US" dirty="0" err="1"/>
              <a:t>BounceRates</a:t>
            </a:r>
            <a:r>
              <a:rPr lang="en-US" dirty="0"/>
              <a:t>, </a:t>
            </a:r>
            <a:r>
              <a:rPr lang="en-US" dirty="0" err="1"/>
              <a:t>ExitRates</a:t>
            </a:r>
            <a:r>
              <a:rPr lang="en-US" dirty="0"/>
              <a:t>, and </a:t>
            </a:r>
            <a:r>
              <a:rPr lang="en-US" dirty="0" err="1"/>
              <a:t>PageValues</a:t>
            </a:r>
            <a:endParaRPr lang="en-US" dirty="0"/>
          </a:p>
        </p:txBody>
      </p:sp>
      <p:sp>
        <p:nvSpPr>
          <p:cNvPr id="3" name="Title 2">
            <a:extLst>
              <a:ext uri="{FF2B5EF4-FFF2-40B4-BE49-F238E27FC236}">
                <a16:creationId xmlns:a16="http://schemas.microsoft.com/office/drawing/2014/main" id="{05EF16CF-E8F6-4A9D-A415-6BF4C1DE8994}"/>
              </a:ext>
            </a:extLst>
          </p:cNvPr>
          <p:cNvSpPr>
            <a:spLocks noGrp="1"/>
          </p:cNvSpPr>
          <p:nvPr>
            <p:ph type="title"/>
          </p:nvPr>
        </p:nvSpPr>
        <p:spPr/>
        <p:txBody>
          <a:bodyPr/>
          <a:lstStyle/>
          <a:p>
            <a:r>
              <a:rPr lang="en-US" dirty="0"/>
              <a:t>Exploratory Analysis</a:t>
            </a:r>
          </a:p>
        </p:txBody>
      </p:sp>
      <p:pic>
        <p:nvPicPr>
          <p:cNvPr id="4" name="Picture 3">
            <a:extLst>
              <a:ext uri="{FF2B5EF4-FFF2-40B4-BE49-F238E27FC236}">
                <a16:creationId xmlns:a16="http://schemas.microsoft.com/office/drawing/2014/main" id="{ACCA3813-4BFA-4F09-9E60-58D372EC43F5}"/>
              </a:ext>
            </a:extLst>
          </p:cNvPr>
          <p:cNvPicPr>
            <a:picLocks noChangeAspect="1"/>
          </p:cNvPicPr>
          <p:nvPr/>
        </p:nvPicPr>
        <p:blipFill>
          <a:blip r:embed="rId2"/>
          <a:stretch>
            <a:fillRect/>
          </a:stretch>
        </p:blipFill>
        <p:spPr>
          <a:xfrm>
            <a:off x="3807554" y="1352550"/>
            <a:ext cx="4833926" cy="3060420"/>
          </a:xfrm>
          <a:prstGeom prst="rect">
            <a:avLst/>
          </a:prstGeom>
        </p:spPr>
      </p:pic>
      <p:sp>
        <p:nvSpPr>
          <p:cNvPr id="5" name="TextBox 4">
            <a:extLst>
              <a:ext uri="{FF2B5EF4-FFF2-40B4-BE49-F238E27FC236}">
                <a16:creationId xmlns:a16="http://schemas.microsoft.com/office/drawing/2014/main" id="{9CE85D8B-8169-423C-A152-48F2BB9420D7}"/>
              </a:ext>
            </a:extLst>
          </p:cNvPr>
          <p:cNvSpPr txBox="1"/>
          <p:nvPr/>
        </p:nvSpPr>
        <p:spPr>
          <a:xfrm>
            <a:off x="304800" y="1276350"/>
            <a:ext cx="2819400" cy="3231654"/>
          </a:xfrm>
          <a:prstGeom prst="rect">
            <a:avLst/>
          </a:prstGeom>
          <a:noFill/>
          <a:ln w="38100">
            <a:noFill/>
          </a:ln>
        </p:spPr>
        <p:txBody>
          <a:bodyPr wrap="square" rtlCol="0">
            <a:spAutoFit/>
          </a:bodyPr>
          <a:lstStyle/>
          <a:p>
            <a:r>
              <a:rPr lang="en-US" sz="1200" dirty="0" err="1">
                <a:solidFill>
                  <a:schemeClr val="tx1">
                    <a:lumMod val="75000"/>
                    <a:lumOff val="25000"/>
                  </a:schemeClr>
                </a:solidFill>
              </a:rPr>
              <a:t>BounceRates</a:t>
            </a:r>
            <a:r>
              <a:rPr lang="en-US" sz="1200" dirty="0">
                <a:solidFill>
                  <a:schemeClr val="tx1">
                    <a:lumMod val="75000"/>
                    <a:lumOff val="25000"/>
                  </a:schemeClr>
                </a:solidFill>
              </a:rPr>
              <a:t>, </a:t>
            </a:r>
            <a:r>
              <a:rPr lang="en-US" sz="1200" dirty="0" err="1">
                <a:solidFill>
                  <a:schemeClr val="tx1">
                    <a:lumMod val="75000"/>
                    <a:lumOff val="25000"/>
                  </a:schemeClr>
                </a:solidFill>
              </a:rPr>
              <a:t>ExitRates</a:t>
            </a:r>
            <a:r>
              <a:rPr lang="en-US" sz="1200" dirty="0">
                <a:solidFill>
                  <a:schemeClr val="tx1">
                    <a:lumMod val="75000"/>
                    <a:lumOff val="25000"/>
                  </a:schemeClr>
                </a:solidFill>
              </a:rPr>
              <a:t>, and </a:t>
            </a:r>
            <a:r>
              <a:rPr lang="en-US" sz="1200" dirty="0" err="1">
                <a:solidFill>
                  <a:schemeClr val="tx1">
                    <a:lumMod val="75000"/>
                    <a:lumOff val="25000"/>
                  </a:schemeClr>
                </a:solidFill>
              </a:rPr>
              <a:t>PageValues</a:t>
            </a:r>
            <a:r>
              <a:rPr lang="en-US" sz="1200" dirty="0">
                <a:solidFill>
                  <a:schemeClr val="tx1">
                    <a:lumMod val="75000"/>
                    <a:lumOff val="25000"/>
                  </a:schemeClr>
                </a:solidFill>
              </a:rPr>
              <a:t> provide insights into the behavior of customers viewing pages. There doesn't appear to be a significant difference in revenue when examining customers' </a:t>
            </a:r>
            <a:r>
              <a:rPr lang="en-US" sz="1200" dirty="0" err="1">
                <a:solidFill>
                  <a:schemeClr val="tx1">
                    <a:lumMod val="75000"/>
                    <a:lumOff val="25000"/>
                  </a:schemeClr>
                </a:solidFill>
              </a:rPr>
              <a:t>BounceRates</a:t>
            </a:r>
            <a:r>
              <a:rPr lang="en-US" sz="1200" dirty="0">
                <a:solidFill>
                  <a:schemeClr val="tx1">
                    <a:lumMod val="75000"/>
                    <a:lumOff val="25000"/>
                  </a:schemeClr>
                </a:solidFill>
              </a:rPr>
              <a:t>. On the other hand, when looking at </a:t>
            </a:r>
            <a:r>
              <a:rPr lang="en-US" sz="1200" dirty="0" err="1">
                <a:solidFill>
                  <a:schemeClr val="tx1">
                    <a:lumMod val="75000"/>
                    <a:lumOff val="25000"/>
                  </a:schemeClr>
                </a:solidFill>
              </a:rPr>
              <a:t>ExitRates</a:t>
            </a:r>
            <a:r>
              <a:rPr lang="en-US" sz="1200" dirty="0">
                <a:solidFill>
                  <a:schemeClr val="tx1">
                    <a:lumMod val="75000"/>
                    <a:lumOff val="25000"/>
                  </a:schemeClr>
                </a:solidFill>
              </a:rPr>
              <a:t>, the plot shows that customers who bought an item are in general less likely to leave than customers who did not buy an item, since they spent more time on the pages. The </a:t>
            </a:r>
            <a:r>
              <a:rPr lang="en-US" sz="1200" dirty="0" err="1">
                <a:solidFill>
                  <a:schemeClr val="tx1">
                    <a:lumMod val="75000"/>
                    <a:lumOff val="25000"/>
                  </a:schemeClr>
                </a:solidFill>
              </a:rPr>
              <a:t>Pagevalues</a:t>
            </a:r>
            <a:r>
              <a:rPr lang="en-US" sz="1200" dirty="0">
                <a:solidFill>
                  <a:schemeClr val="tx1">
                    <a:lumMod val="75000"/>
                    <a:lumOff val="25000"/>
                  </a:schemeClr>
                </a:solidFill>
              </a:rPr>
              <a:t> of non-purchasing customers are much lower than those of purchasing customers because they spend less time on related pages.</a:t>
            </a:r>
          </a:p>
        </p:txBody>
      </p:sp>
    </p:spTree>
    <p:extLst>
      <p:ext uri="{BB962C8B-B14F-4D97-AF65-F5344CB8AC3E}">
        <p14:creationId xmlns:p14="http://schemas.microsoft.com/office/powerpoint/2010/main" val="423623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B5DC4-4825-444A-8AA0-7A11D767AE7F}"/>
              </a:ext>
            </a:extLst>
          </p:cNvPr>
          <p:cNvSpPr>
            <a:spLocks noGrp="1"/>
          </p:cNvSpPr>
          <p:nvPr>
            <p:ph type="body" sz="half" idx="2"/>
          </p:nvPr>
        </p:nvSpPr>
        <p:spPr/>
        <p:txBody>
          <a:bodyPr/>
          <a:lstStyle/>
          <a:p>
            <a:r>
              <a:rPr lang="en-US" dirty="0"/>
              <a:t>Special Day</a:t>
            </a:r>
          </a:p>
        </p:txBody>
      </p:sp>
      <p:sp>
        <p:nvSpPr>
          <p:cNvPr id="3" name="Title 2">
            <a:extLst>
              <a:ext uri="{FF2B5EF4-FFF2-40B4-BE49-F238E27FC236}">
                <a16:creationId xmlns:a16="http://schemas.microsoft.com/office/drawing/2014/main" id="{5DAECE12-CB36-4346-99BE-3B82C1D3CEBF}"/>
              </a:ext>
            </a:extLst>
          </p:cNvPr>
          <p:cNvSpPr>
            <a:spLocks noGrp="1"/>
          </p:cNvSpPr>
          <p:nvPr>
            <p:ph type="title"/>
          </p:nvPr>
        </p:nvSpPr>
        <p:spPr/>
        <p:txBody>
          <a:bodyPr/>
          <a:lstStyle/>
          <a:p>
            <a:r>
              <a:rPr lang="en-US" dirty="0"/>
              <a:t>Exploratory Analysis</a:t>
            </a:r>
          </a:p>
        </p:txBody>
      </p:sp>
      <p:pic>
        <p:nvPicPr>
          <p:cNvPr id="4" name="Picture 3">
            <a:extLst>
              <a:ext uri="{FF2B5EF4-FFF2-40B4-BE49-F238E27FC236}">
                <a16:creationId xmlns:a16="http://schemas.microsoft.com/office/drawing/2014/main" id="{BFF36955-3878-4352-9538-3226A236DF5D}"/>
              </a:ext>
            </a:extLst>
          </p:cNvPr>
          <p:cNvPicPr>
            <a:picLocks noChangeAspect="1"/>
          </p:cNvPicPr>
          <p:nvPr/>
        </p:nvPicPr>
        <p:blipFill>
          <a:blip r:embed="rId2"/>
          <a:stretch>
            <a:fillRect/>
          </a:stretch>
        </p:blipFill>
        <p:spPr>
          <a:xfrm>
            <a:off x="3124200" y="1276350"/>
            <a:ext cx="5389331" cy="3316511"/>
          </a:xfrm>
          <a:prstGeom prst="rect">
            <a:avLst/>
          </a:prstGeom>
        </p:spPr>
      </p:pic>
      <p:sp>
        <p:nvSpPr>
          <p:cNvPr id="5" name="TextBox 4">
            <a:extLst>
              <a:ext uri="{FF2B5EF4-FFF2-40B4-BE49-F238E27FC236}">
                <a16:creationId xmlns:a16="http://schemas.microsoft.com/office/drawing/2014/main" id="{7F9CA0DE-DBF5-4DE3-B860-54CAF8DB4449}"/>
              </a:ext>
            </a:extLst>
          </p:cNvPr>
          <p:cNvSpPr txBox="1"/>
          <p:nvPr/>
        </p:nvSpPr>
        <p:spPr>
          <a:xfrm>
            <a:off x="598719" y="1962150"/>
            <a:ext cx="2209800" cy="1569660"/>
          </a:xfrm>
          <a:prstGeom prst="rect">
            <a:avLst/>
          </a:prstGeom>
          <a:noFill/>
        </p:spPr>
        <p:txBody>
          <a:bodyPr wrap="square" rtlCol="0">
            <a:spAutoFit/>
          </a:bodyPr>
          <a:lstStyle/>
          <a:p>
            <a:r>
              <a:rPr lang="en-US" sz="1200" dirty="0">
                <a:solidFill>
                  <a:schemeClr val="tx1">
                    <a:lumMod val="75000"/>
                    <a:lumOff val="25000"/>
                  </a:schemeClr>
                </a:solidFill>
              </a:rPr>
              <a:t>On non-special days, purchasing customers were more likely to make purchases. This supports my observation that most customer decisions are not influenced by whether it is a special day or not.</a:t>
            </a:r>
          </a:p>
        </p:txBody>
      </p:sp>
    </p:spTree>
    <p:extLst>
      <p:ext uri="{BB962C8B-B14F-4D97-AF65-F5344CB8AC3E}">
        <p14:creationId xmlns:p14="http://schemas.microsoft.com/office/powerpoint/2010/main" val="194747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B5DC4-4825-444A-8AA0-7A11D767AE7F}"/>
              </a:ext>
            </a:extLst>
          </p:cNvPr>
          <p:cNvSpPr>
            <a:spLocks noGrp="1"/>
          </p:cNvSpPr>
          <p:nvPr>
            <p:ph type="body" sz="half" idx="2"/>
          </p:nvPr>
        </p:nvSpPr>
        <p:spPr/>
        <p:txBody>
          <a:bodyPr/>
          <a:lstStyle/>
          <a:p>
            <a:r>
              <a:rPr lang="en-US" dirty="0"/>
              <a:t>Month</a:t>
            </a:r>
          </a:p>
        </p:txBody>
      </p:sp>
      <p:sp>
        <p:nvSpPr>
          <p:cNvPr id="3" name="Title 2">
            <a:extLst>
              <a:ext uri="{FF2B5EF4-FFF2-40B4-BE49-F238E27FC236}">
                <a16:creationId xmlns:a16="http://schemas.microsoft.com/office/drawing/2014/main" id="{5DAECE12-CB36-4346-99BE-3B82C1D3CEBF}"/>
              </a:ext>
            </a:extLst>
          </p:cNvPr>
          <p:cNvSpPr>
            <a:spLocks noGrp="1"/>
          </p:cNvSpPr>
          <p:nvPr>
            <p:ph type="title"/>
          </p:nvPr>
        </p:nvSpPr>
        <p:spPr/>
        <p:txBody>
          <a:bodyPr/>
          <a:lstStyle/>
          <a:p>
            <a:r>
              <a:rPr lang="en-US" dirty="0"/>
              <a:t>Exploratory Analysis</a:t>
            </a:r>
          </a:p>
        </p:txBody>
      </p:sp>
      <p:sp>
        <p:nvSpPr>
          <p:cNvPr id="5" name="TextBox 4">
            <a:extLst>
              <a:ext uri="{FF2B5EF4-FFF2-40B4-BE49-F238E27FC236}">
                <a16:creationId xmlns:a16="http://schemas.microsoft.com/office/drawing/2014/main" id="{7F9CA0DE-DBF5-4DE3-B860-54CAF8DB4449}"/>
              </a:ext>
            </a:extLst>
          </p:cNvPr>
          <p:cNvSpPr txBox="1"/>
          <p:nvPr/>
        </p:nvSpPr>
        <p:spPr>
          <a:xfrm>
            <a:off x="598719" y="1910056"/>
            <a:ext cx="2209800" cy="1938992"/>
          </a:xfrm>
          <a:prstGeom prst="rect">
            <a:avLst/>
          </a:prstGeom>
          <a:noFill/>
        </p:spPr>
        <p:txBody>
          <a:bodyPr wrap="square" rtlCol="0">
            <a:spAutoFit/>
          </a:bodyPr>
          <a:lstStyle/>
          <a:p>
            <a:r>
              <a:rPr lang="en-US" sz="1200" dirty="0">
                <a:solidFill>
                  <a:schemeClr val="tx1">
                    <a:lumMod val="75000"/>
                    <a:lumOff val="25000"/>
                  </a:schemeClr>
                </a:solidFill>
              </a:rPr>
              <a:t>It should be noted that the month attribute displays only 10 of the 12 months, excluding January and April. The majority of shopping took place during March, May, November, and December. This might be due to these months being right before a new season.</a:t>
            </a:r>
          </a:p>
        </p:txBody>
      </p:sp>
      <p:pic>
        <p:nvPicPr>
          <p:cNvPr id="6" name="Picture 5">
            <a:extLst>
              <a:ext uri="{FF2B5EF4-FFF2-40B4-BE49-F238E27FC236}">
                <a16:creationId xmlns:a16="http://schemas.microsoft.com/office/drawing/2014/main" id="{26CA7FB0-9192-4B48-AE96-C6E74B2FDE8B}"/>
              </a:ext>
            </a:extLst>
          </p:cNvPr>
          <p:cNvPicPr>
            <a:picLocks noChangeAspect="1"/>
          </p:cNvPicPr>
          <p:nvPr/>
        </p:nvPicPr>
        <p:blipFill>
          <a:blip r:embed="rId2"/>
          <a:stretch>
            <a:fillRect/>
          </a:stretch>
        </p:blipFill>
        <p:spPr>
          <a:xfrm>
            <a:off x="3124200" y="1181741"/>
            <a:ext cx="5421081" cy="3395622"/>
          </a:xfrm>
          <a:prstGeom prst="rect">
            <a:avLst/>
          </a:prstGeom>
        </p:spPr>
      </p:pic>
    </p:spTree>
    <p:extLst>
      <p:ext uri="{BB962C8B-B14F-4D97-AF65-F5344CB8AC3E}">
        <p14:creationId xmlns:p14="http://schemas.microsoft.com/office/powerpoint/2010/main" val="245628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B5DC4-4825-444A-8AA0-7A11D767AE7F}"/>
              </a:ext>
            </a:extLst>
          </p:cNvPr>
          <p:cNvSpPr>
            <a:spLocks noGrp="1"/>
          </p:cNvSpPr>
          <p:nvPr>
            <p:ph type="body" sz="half" idx="2"/>
          </p:nvPr>
        </p:nvSpPr>
        <p:spPr/>
        <p:txBody>
          <a:bodyPr/>
          <a:lstStyle/>
          <a:p>
            <a:r>
              <a:rPr lang="en-US" dirty="0"/>
              <a:t>Operating Systems, Browser, Region, Traffic Type, Weekend, Visitor Type</a:t>
            </a:r>
          </a:p>
        </p:txBody>
      </p:sp>
      <p:sp>
        <p:nvSpPr>
          <p:cNvPr id="3" name="Title 2">
            <a:extLst>
              <a:ext uri="{FF2B5EF4-FFF2-40B4-BE49-F238E27FC236}">
                <a16:creationId xmlns:a16="http://schemas.microsoft.com/office/drawing/2014/main" id="{5DAECE12-CB36-4346-99BE-3B82C1D3CEBF}"/>
              </a:ext>
            </a:extLst>
          </p:cNvPr>
          <p:cNvSpPr>
            <a:spLocks noGrp="1"/>
          </p:cNvSpPr>
          <p:nvPr>
            <p:ph type="title"/>
          </p:nvPr>
        </p:nvSpPr>
        <p:spPr/>
        <p:txBody>
          <a:bodyPr/>
          <a:lstStyle/>
          <a:p>
            <a:r>
              <a:rPr lang="en-US" dirty="0"/>
              <a:t>Exploratory Analysis</a:t>
            </a:r>
          </a:p>
        </p:txBody>
      </p:sp>
      <p:sp>
        <p:nvSpPr>
          <p:cNvPr id="5" name="TextBox 4">
            <a:extLst>
              <a:ext uri="{FF2B5EF4-FFF2-40B4-BE49-F238E27FC236}">
                <a16:creationId xmlns:a16="http://schemas.microsoft.com/office/drawing/2014/main" id="{7F9CA0DE-DBF5-4DE3-B860-54CAF8DB4449}"/>
              </a:ext>
            </a:extLst>
          </p:cNvPr>
          <p:cNvSpPr txBox="1"/>
          <p:nvPr/>
        </p:nvSpPr>
        <p:spPr>
          <a:xfrm>
            <a:off x="598719" y="1910056"/>
            <a:ext cx="2209800" cy="1938992"/>
          </a:xfrm>
          <a:prstGeom prst="rect">
            <a:avLst/>
          </a:prstGeom>
          <a:noFill/>
        </p:spPr>
        <p:txBody>
          <a:bodyPr wrap="square" rtlCol="0">
            <a:spAutoFit/>
          </a:bodyPr>
          <a:lstStyle/>
          <a:p>
            <a:r>
              <a:rPr lang="en-US" sz="1200" dirty="0">
                <a:solidFill>
                  <a:schemeClr val="tx1">
                    <a:lumMod val="75000"/>
                    <a:lumOff val="25000"/>
                  </a:schemeClr>
                </a:solidFill>
              </a:rPr>
              <a:t>Without knowing the numbers, the Operating Systems, Browser, Region, and Traffic Type attributes are not much help. The Weekend attribute shows more purchases on weekdays, while the Visitor Type is mostly return customers.</a:t>
            </a:r>
          </a:p>
        </p:txBody>
      </p:sp>
      <p:pic>
        <p:nvPicPr>
          <p:cNvPr id="7" name="Picture 6">
            <a:extLst>
              <a:ext uri="{FF2B5EF4-FFF2-40B4-BE49-F238E27FC236}">
                <a16:creationId xmlns:a16="http://schemas.microsoft.com/office/drawing/2014/main" id="{D9B0A3E3-7FE8-4BCF-86BF-D6AB91708CB2}"/>
              </a:ext>
            </a:extLst>
          </p:cNvPr>
          <p:cNvPicPr>
            <a:picLocks noChangeAspect="1"/>
          </p:cNvPicPr>
          <p:nvPr/>
        </p:nvPicPr>
        <p:blipFill>
          <a:blip r:embed="rId2"/>
          <a:stretch>
            <a:fillRect/>
          </a:stretch>
        </p:blipFill>
        <p:spPr>
          <a:xfrm>
            <a:off x="3276600" y="961295"/>
            <a:ext cx="5435342" cy="3451675"/>
          </a:xfrm>
          <a:prstGeom prst="rect">
            <a:avLst/>
          </a:prstGeom>
        </p:spPr>
      </p:pic>
    </p:spTree>
    <p:extLst>
      <p:ext uri="{BB962C8B-B14F-4D97-AF65-F5344CB8AC3E}">
        <p14:creationId xmlns:p14="http://schemas.microsoft.com/office/powerpoint/2010/main" val="259358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B5DC4-4825-444A-8AA0-7A11D767AE7F}"/>
              </a:ext>
            </a:extLst>
          </p:cNvPr>
          <p:cNvSpPr>
            <a:spLocks noGrp="1"/>
          </p:cNvSpPr>
          <p:nvPr>
            <p:ph type="body" sz="half" idx="2"/>
          </p:nvPr>
        </p:nvSpPr>
        <p:spPr/>
        <p:txBody>
          <a:bodyPr/>
          <a:lstStyle/>
          <a:p>
            <a:r>
              <a:rPr lang="en-US" dirty="0"/>
              <a:t>Correlations</a:t>
            </a:r>
          </a:p>
        </p:txBody>
      </p:sp>
      <p:sp>
        <p:nvSpPr>
          <p:cNvPr id="3" name="Title 2">
            <a:extLst>
              <a:ext uri="{FF2B5EF4-FFF2-40B4-BE49-F238E27FC236}">
                <a16:creationId xmlns:a16="http://schemas.microsoft.com/office/drawing/2014/main" id="{5DAECE12-CB36-4346-99BE-3B82C1D3CEBF}"/>
              </a:ext>
            </a:extLst>
          </p:cNvPr>
          <p:cNvSpPr>
            <a:spLocks noGrp="1"/>
          </p:cNvSpPr>
          <p:nvPr>
            <p:ph type="title"/>
          </p:nvPr>
        </p:nvSpPr>
        <p:spPr/>
        <p:txBody>
          <a:bodyPr/>
          <a:lstStyle/>
          <a:p>
            <a:r>
              <a:rPr lang="en-US" dirty="0"/>
              <a:t>Exploratory Analysis</a:t>
            </a:r>
          </a:p>
        </p:txBody>
      </p:sp>
      <p:sp>
        <p:nvSpPr>
          <p:cNvPr id="5" name="TextBox 4">
            <a:extLst>
              <a:ext uri="{FF2B5EF4-FFF2-40B4-BE49-F238E27FC236}">
                <a16:creationId xmlns:a16="http://schemas.microsoft.com/office/drawing/2014/main" id="{7F9CA0DE-DBF5-4DE3-B860-54CAF8DB4449}"/>
              </a:ext>
            </a:extLst>
          </p:cNvPr>
          <p:cNvSpPr txBox="1"/>
          <p:nvPr/>
        </p:nvSpPr>
        <p:spPr>
          <a:xfrm>
            <a:off x="598719" y="1962150"/>
            <a:ext cx="2209800" cy="1938992"/>
          </a:xfrm>
          <a:prstGeom prst="rect">
            <a:avLst/>
          </a:prstGeom>
          <a:noFill/>
        </p:spPr>
        <p:txBody>
          <a:bodyPr wrap="square" rtlCol="0">
            <a:spAutoFit/>
          </a:bodyPr>
          <a:lstStyle/>
          <a:p>
            <a:r>
              <a:rPr lang="en-US" sz="1200" dirty="0">
                <a:solidFill>
                  <a:schemeClr val="tx1">
                    <a:lumMod val="75000"/>
                    <a:lumOff val="25000"/>
                  </a:schemeClr>
                </a:solidFill>
              </a:rPr>
              <a:t>I looked at the correlations among variables in the data set. I see several high-correlated pairs like </a:t>
            </a:r>
            <a:r>
              <a:rPr lang="en-US" sz="1200" dirty="0" err="1">
                <a:solidFill>
                  <a:schemeClr val="tx1">
                    <a:lumMod val="75000"/>
                    <a:lumOff val="25000"/>
                  </a:schemeClr>
                </a:solidFill>
              </a:rPr>
              <a:t>BounceRates</a:t>
            </a:r>
            <a:r>
              <a:rPr lang="en-US" sz="1200" dirty="0">
                <a:solidFill>
                  <a:schemeClr val="tx1">
                    <a:lumMod val="75000"/>
                    <a:lumOff val="25000"/>
                  </a:schemeClr>
                </a:solidFill>
              </a:rPr>
              <a:t>/</a:t>
            </a:r>
            <a:r>
              <a:rPr lang="en-US" sz="1200" dirty="0" err="1">
                <a:solidFill>
                  <a:schemeClr val="tx1">
                    <a:lumMod val="75000"/>
                    <a:lumOff val="25000"/>
                  </a:schemeClr>
                </a:solidFill>
              </a:rPr>
              <a:t>ExitRates</a:t>
            </a:r>
            <a:r>
              <a:rPr lang="en-US" sz="1200" dirty="0">
                <a:solidFill>
                  <a:schemeClr val="tx1">
                    <a:lumMod val="75000"/>
                    <a:lumOff val="25000"/>
                  </a:schemeClr>
                </a:solidFill>
              </a:rPr>
              <a:t> and </a:t>
            </a:r>
            <a:r>
              <a:rPr lang="en-US" sz="1200" dirty="0" err="1">
                <a:solidFill>
                  <a:schemeClr val="tx1">
                    <a:lumMod val="75000"/>
                    <a:lumOff val="25000"/>
                  </a:schemeClr>
                </a:solidFill>
              </a:rPr>
              <a:t>ProductRelated</a:t>
            </a:r>
            <a:r>
              <a:rPr lang="en-US" sz="1200" dirty="0">
                <a:solidFill>
                  <a:schemeClr val="tx1">
                    <a:lumMod val="75000"/>
                    <a:lumOff val="25000"/>
                  </a:schemeClr>
                </a:solidFill>
              </a:rPr>
              <a:t>/</a:t>
            </a:r>
            <a:r>
              <a:rPr lang="en-US" sz="1200" dirty="0" err="1">
                <a:solidFill>
                  <a:schemeClr val="tx1">
                    <a:lumMod val="75000"/>
                    <a:lumOff val="25000"/>
                  </a:schemeClr>
                </a:solidFill>
              </a:rPr>
              <a:t>ProductRelated_Duration</a:t>
            </a:r>
            <a:r>
              <a:rPr lang="en-US" sz="1200" dirty="0">
                <a:solidFill>
                  <a:schemeClr val="tx1">
                    <a:lumMod val="75000"/>
                    <a:lumOff val="25000"/>
                  </a:schemeClr>
                </a:solidFill>
              </a:rPr>
              <a:t> that are evident; one of each pair might be dropped because of its importance to our model.</a:t>
            </a:r>
          </a:p>
        </p:txBody>
      </p:sp>
      <p:pic>
        <p:nvPicPr>
          <p:cNvPr id="6" name="Picture 5">
            <a:extLst>
              <a:ext uri="{FF2B5EF4-FFF2-40B4-BE49-F238E27FC236}">
                <a16:creationId xmlns:a16="http://schemas.microsoft.com/office/drawing/2014/main" id="{D6C11E6F-3F6C-4831-B3D8-8038C8619DAE}"/>
              </a:ext>
            </a:extLst>
          </p:cNvPr>
          <p:cNvPicPr>
            <a:picLocks noChangeAspect="1"/>
          </p:cNvPicPr>
          <p:nvPr/>
        </p:nvPicPr>
        <p:blipFill>
          <a:blip r:embed="rId2"/>
          <a:stretch>
            <a:fillRect/>
          </a:stretch>
        </p:blipFill>
        <p:spPr>
          <a:xfrm>
            <a:off x="3962400" y="1035933"/>
            <a:ext cx="4648200" cy="3415137"/>
          </a:xfrm>
          <a:prstGeom prst="rect">
            <a:avLst/>
          </a:prstGeom>
        </p:spPr>
      </p:pic>
    </p:spTree>
    <p:extLst>
      <p:ext uri="{BB962C8B-B14F-4D97-AF65-F5344CB8AC3E}">
        <p14:creationId xmlns:p14="http://schemas.microsoft.com/office/powerpoint/2010/main" val="52145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Variable Importance (Most to Least important)</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Results</a:t>
            </a:r>
          </a:p>
        </p:txBody>
      </p:sp>
      <p:sp>
        <p:nvSpPr>
          <p:cNvPr id="29" name="Inhaltsplatzhalter 4">
            <a:extLst>
              <a:ext uri="{FF2B5EF4-FFF2-40B4-BE49-F238E27FC236}">
                <a16:creationId xmlns:a16="http://schemas.microsoft.com/office/drawing/2014/main" id="{7F127F57-95E4-4CF0-B6AD-3DA3CC089B66}"/>
              </a:ext>
            </a:extLst>
          </p:cNvPr>
          <p:cNvSpPr txBox="1">
            <a:spLocks/>
          </p:cNvSpPr>
          <p:nvPr/>
        </p:nvSpPr>
        <p:spPr>
          <a:xfrm>
            <a:off x="381000" y="1227763"/>
            <a:ext cx="3810000" cy="329846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30000"/>
              </a:lnSpc>
              <a:buFont typeface="+mj-lt"/>
              <a:buAutoNum type="arabicPeriod"/>
            </a:pPr>
            <a:r>
              <a:rPr lang="en-US" sz="1600" b="1" dirty="0">
                <a:solidFill>
                  <a:schemeClr val="accent1"/>
                </a:solidFill>
                <a:latin typeface="+mj-lt"/>
              </a:rPr>
              <a:t>Logistic Regression</a:t>
            </a:r>
            <a:br>
              <a:rPr lang="en-US" sz="1600" b="1" dirty="0">
                <a:solidFill>
                  <a:schemeClr val="accent1"/>
                </a:solidFill>
                <a:latin typeface="+mj-lt"/>
              </a:rPr>
            </a:br>
            <a:r>
              <a:rPr lang="en-US" sz="1050" dirty="0" err="1">
                <a:solidFill>
                  <a:schemeClr val="tx1">
                    <a:lumMod val="75000"/>
                    <a:lumOff val="25000"/>
                  </a:schemeClr>
                </a:solidFill>
                <a:highlight>
                  <a:srgbClr val="FFFF00"/>
                </a:highlight>
                <a:latin typeface="+mj-lt"/>
              </a:rPr>
              <a:t>PageValues</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highlight>
                  <a:srgbClr val="FFFF00"/>
                </a:highlight>
                <a:latin typeface="+mj-lt"/>
              </a:rPr>
              <a:t>ExitRates</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highlight>
                  <a:srgbClr val="FFFF00"/>
                </a:highlight>
                <a:latin typeface="+mj-lt"/>
              </a:rPr>
              <a:t>MonthNov</a:t>
            </a:r>
            <a:r>
              <a:rPr lang="en-US" sz="1050" dirty="0">
                <a:solidFill>
                  <a:schemeClr val="tx1">
                    <a:lumMod val="75000"/>
                    <a:lumOff val="25000"/>
                  </a:schemeClr>
                </a:solidFill>
                <a:latin typeface="+mj-lt"/>
              </a:rPr>
              <a:t>, </a:t>
            </a:r>
            <a:r>
              <a:rPr lang="en-US" sz="1050" dirty="0" err="1">
                <a:solidFill>
                  <a:schemeClr val="tx1">
                    <a:lumMod val="75000"/>
                    <a:lumOff val="25000"/>
                  </a:schemeClr>
                </a:solidFill>
                <a:highlight>
                  <a:srgbClr val="FFFF00"/>
                </a:highlight>
                <a:latin typeface="+mj-lt"/>
              </a:rPr>
              <a:t>ProductRelated_Duration</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highlight>
                  <a:srgbClr val="FFFF00"/>
                </a:highlight>
                <a:latin typeface="+mj-lt"/>
              </a:rPr>
              <a:t>VisitorTypeReturning_Visitor</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latin typeface="+mj-lt"/>
              </a:rPr>
              <a:t>MonthJul</a:t>
            </a:r>
            <a:r>
              <a:rPr lang="en-US" sz="1050" dirty="0">
                <a:solidFill>
                  <a:schemeClr val="tx1">
                    <a:lumMod val="75000"/>
                    <a:lumOff val="25000"/>
                  </a:schemeClr>
                </a:solidFill>
                <a:latin typeface="+mj-lt"/>
              </a:rPr>
              <a:t>, </a:t>
            </a:r>
            <a:r>
              <a:rPr lang="en-US" sz="1050" dirty="0" err="1">
                <a:solidFill>
                  <a:schemeClr val="tx1">
                    <a:lumMod val="75000"/>
                    <a:lumOff val="25000"/>
                  </a:schemeClr>
                </a:solidFill>
                <a:latin typeface="+mj-lt"/>
              </a:rPr>
              <a:t>MonthAug</a:t>
            </a:r>
            <a:endParaRPr lang="en-US" sz="1050" dirty="0">
              <a:solidFill>
                <a:schemeClr val="tx1">
                  <a:lumMod val="75000"/>
                  <a:lumOff val="25000"/>
                </a:schemeClr>
              </a:solidFill>
              <a:latin typeface="+mj-lt"/>
            </a:endParaRPr>
          </a:p>
          <a:p>
            <a:pPr marL="228600" indent="-228600">
              <a:lnSpc>
                <a:spcPct val="130000"/>
              </a:lnSpc>
              <a:buFont typeface="+mj-lt"/>
              <a:buAutoNum type="arabicPeriod"/>
            </a:pPr>
            <a:r>
              <a:rPr lang="en-US" sz="1600" b="1" dirty="0">
                <a:solidFill>
                  <a:schemeClr val="accent2"/>
                </a:solidFill>
                <a:latin typeface="+mj-lt"/>
              </a:rPr>
              <a:t>Random Forest</a:t>
            </a:r>
            <a:br>
              <a:rPr lang="en-US" sz="1800" b="1" dirty="0">
                <a:solidFill>
                  <a:schemeClr val="accent1"/>
                </a:solidFill>
                <a:latin typeface="+mj-lt"/>
              </a:rPr>
            </a:br>
            <a:r>
              <a:rPr lang="en-US" sz="1050" dirty="0" err="1">
                <a:solidFill>
                  <a:schemeClr val="tx1">
                    <a:lumMod val="75000"/>
                    <a:lumOff val="25000"/>
                  </a:schemeClr>
                </a:solidFill>
                <a:highlight>
                  <a:srgbClr val="FFFF00"/>
                </a:highlight>
                <a:latin typeface="+mj-lt"/>
              </a:rPr>
              <a:t>PageValues</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highlight>
                  <a:srgbClr val="FFFF00"/>
                </a:highlight>
                <a:latin typeface="+mj-lt"/>
              </a:rPr>
              <a:t>ExitRates</a:t>
            </a:r>
            <a:r>
              <a:rPr lang="en-US" sz="1050" dirty="0">
                <a:solidFill>
                  <a:schemeClr val="tx1">
                    <a:lumMod val="75000"/>
                    <a:lumOff val="25000"/>
                  </a:schemeClr>
                </a:solidFill>
                <a:highlight>
                  <a:srgbClr val="FFFF00"/>
                </a:highlight>
                <a:latin typeface="+mj-lt"/>
              </a:rPr>
              <a:t>, </a:t>
            </a:r>
            <a:r>
              <a:rPr lang="en-US" sz="1050" dirty="0" err="1">
                <a:solidFill>
                  <a:schemeClr val="tx1">
                    <a:lumMod val="75000"/>
                    <a:lumOff val="25000"/>
                  </a:schemeClr>
                </a:solidFill>
                <a:highlight>
                  <a:srgbClr val="FFFF00"/>
                </a:highlight>
                <a:latin typeface="+mj-lt"/>
              </a:rPr>
              <a:t>ProductRelated_Duration</a:t>
            </a:r>
            <a:r>
              <a:rPr lang="en-US" sz="1050" dirty="0">
                <a:solidFill>
                  <a:schemeClr val="tx1">
                    <a:lumMod val="75000"/>
                    <a:lumOff val="25000"/>
                  </a:schemeClr>
                </a:solidFill>
                <a:highlight>
                  <a:srgbClr val="FFFF00"/>
                </a:highlight>
                <a:latin typeface="+mj-lt"/>
              </a:rPr>
              <a:t>, </a:t>
            </a:r>
            <a:r>
              <a:rPr lang="en-US" sz="1050" dirty="0">
                <a:solidFill>
                  <a:schemeClr val="tx1">
                    <a:lumMod val="75000"/>
                    <a:lumOff val="25000"/>
                  </a:schemeClr>
                </a:solidFill>
                <a:latin typeface="+mj-lt"/>
              </a:rPr>
              <a:t>Administrative, </a:t>
            </a:r>
            <a:r>
              <a:rPr lang="en-US" sz="1050" dirty="0" err="1">
                <a:solidFill>
                  <a:schemeClr val="tx1">
                    <a:lumMod val="75000"/>
                    <a:lumOff val="25000"/>
                  </a:schemeClr>
                </a:solidFill>
                <a:highlight>
                  <a:srgbClr val="FFFF00"/>
                </a:highlight>
                <a:latin typeface="+mj-lt"/>
              </a:rPr>
              <a:t>MonthNov</a:t>
            </a:r>
            <a:r>
              <a:rPr lang="en-US" sz="1050" dirty="0">
                <a:solidFill>
                  <a:schemeClr val="tx1">
                    <a:lumMod val="75000"/>
                    <a:lumOff val="25000"/>
                  </a:schemeClr>
                </a:solidFill>
                <a:latin typeface="+mj-lt"/>
              </a:rPr>
              <a:t>, </a:t>
            </a:r>
            <a:r>
              <a:rPr lang="en-US" sz="1050" dirty="0" err="1">
                <a:solidFill>
                  <a:schemeClr val="tx1">
                    <a:lumMod val="75000"/>
                    <a:lumOff val="25000"/>
                  </a:schemeClr>
                </a:solidFill>
                <a:latin typeface="+mj-lt"/>
              </a:rPr>
              <a:t>Administrative_Duration</a:t>
            </a:r>
            <a:r>
              <a:rPr lang="en-US" sz="1050" dirty="0">
                <a:solidFill>
                  <a:schemeClr val="tx1">
                    <a:lumMod val="75000"/>
                    <a:lumOff val="25000"/>
                  </a:schemeClr>
                </a:solidFill>
                <a:latin typeface="+mj-lt"/>
              </a:rPr>
              <a:t>, </a:t>
            </a:r>
            <a:r>
              <a:rPr lang="en-US" sz="1050" dirty="0" err="1">
                <a:solidFill>
                  <a:schemeClr val="tx1">
                    <a:lumMod val="75000"/>
                    <a:lumOff val="25000"/>
                  </a:schemeClr>
                </a:solidFill>
                <a:highlight>
                  <a:srgbClr val="FFFF00"/>
                </a:highlight>
                <a:latin typeface="+mj-lt"/>
              </a:rPr>
              <a:t>VisitorTypeReturning_Visitor</a:t>
            </a:r>
            <a:endParaRPr lang="en-US" sz="1050" dirty="0">
              <a:solidFill>
                <a:schemeClr val="tx1">
                  <a:lumMod val="75000"/>
                  <a:lumOff val="25000"/>
                </a:schemeClr>
              </a:solidFill>
              <a:highlight>
                <a:srgbClr val="FFFF00"/>
              </a:highlight>
              <a:latin typeface="+mj-lt"/>
            </a:endParaRPr>
          </a:p>
          <a:p>
            <a:pPr marL="228600" indent="-228600">
              <a:lnSpc>
                <a:spcPct val="130000"/>
              </a:lnSpc>
              <a:buFont typeface="+mj-lt"/>
              <a:buAutoNum type="arabicPeriod"/>
            </a:pPr>
            <a:r>
              <a:rPr lang="en-US" sz="1600" b="1" dirty="0">
                <a:solidFill>
                  <a:schemeClr val="accent3"/>
                </a:solidFill>
                <a:latin typeface="+mj-lt"/>
              </a:rPr>
              <a:t>Naïve Bayes</a:t>
            </a:r>
            <a:br>
              <a:rPr lang="en-US" sz="1800" b="1" dirty="0">
                <a:solidFill>
                  <a:schemeClr val="accent1"/>
                </a:solidFill>
                <a:latin typeface="+mj-lt"/>
              </a:rPr>
            </a:br>
            <a:r>
              <a:rPr lang="en-US" sz="1050" dirty="0">
                <a:solidFill>
                  <a:schemeClr val="tx1">
                    <a:lumMod val="75000"/>
                    <a:lumOff val="25000"/>
                  </a:schemeClr>
                </a:solidFill>
                <a:latin typeface="+mj-lt"/>
              </a:rPr>
              <a:t>Naive Bayes classifiers do not offer an intrinsic method for evaluating feature importance. Instead, they compute the conditional and unconditional probabilities associated with the features and predict the class with the highest likelihood.</a:t>
            </a:r>
          </a:p>
        </p:txBody>
      </p:sp>
      <p:grpSp>
        <p:nvGrpSpPr>
          <p:cNvPr id="70" name="Group 69">
            <a:extLst>
              <a:ext uri="{FF2B5EF4-FFF2-40B4-BE49-F238E27FC236}">
                <a16:creationId xmlns:a16="http://schemas.microsoft.com/office/drawing/2014/main" id="{E578078A-CDA3-4BCF-BCB2-FDCEF0356703}"/>
              </a:ext>
            </a:extLst>
          </p:cNvPr>
          <p:cNvGrpSpPr/>
          <p:nvPr/>
        </p:nvGrpSpPr>
        <p:grpSpPr>
          <a:xfrm>
            <a:off x="5158740" y="986790"/>
            <a:ext cx="3444240" cy="3392572"/>
            <a:chOff x="-1203326" y="3975101"/>
            <a:chExt cx="1270001" cy="1250950"/>
          </a:xfrm>
          <a:solidFill>
            <a:schemeClr val="bg1">
              <a:lumMod val="95000"/>
              <a:alpha val="50000"/>
            </a:schemeClr>
          </a:solidFill>
        </p:grpSpPr>
        <p:sp>
          <p:nvSpPr>
            <p:cNvPr id="71" name="Freeform 28">
              <a:extLst>
                <a:ext uri="{FF2B5EF4-FFF2-40B4-BE49-F238E27FC236}">
                  <a16:creationId xmlns:a16="http://schemas.microsoft.com/office/drawing/2014/main" id="{E040FE82-A0BA-48C6-A443-F21950B8A579}"/>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E26B7DD9-FA91-4877-8CAA-7AD3D8886C73}"/>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4A585231-775A-45A5-9C7A-BF54D18FAA0F}"/>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727CB3FA-544B-4EE3-A5DD-FBB1DEEA022C}"/>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67AC043F-6339-4FE2-89B0-D7FF68EA44F6}"/>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3B43F38D-2EF1-4FCF-BE1D-549BE033B2F9}"/>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34">
              <a:extLst>
                <a:ext uri="{FF2B5EF4-FFF2-40B4-BE49-F238E27FC236}">
                  <a16:creationId xmlns:a16="http://schemas.microsoft.com/office/drawing/2014/main" id="{9DB384F0-B100-46A8-B4C5-AB05B29219F0}"/>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35">
              <a:extLst>
                <a:ext uri="{FF2B5EF4-FFF2-40B4-BE49-F238E27FC236}">
                  <a16:creationId xmlns:a16="http://schemas.microsoft.com/office/drawing/2014/main" id="{A3704EF0-2BB2-43AC-91ED-99C49E0DE98E}"/>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6">
              <a:extLst>
                <a:ext uri="{FF2B5EF4-FFF2-40B4-BE49-F238E27FC236}">
                  <a16:creationId xmlns:a16="http://schemas.microsoft.com/office/drawing/2014/main" id="{FB9ABCF3-85F5-4D48-9306-45CCB38FA6D7}"/>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7">
              <a:extLst>
                <a:ext uri="{FF2B5EF4-FFF2-40B4-BE49-F238E27FC236}">
                  <a16:creationId xmlns:a16="http://schemas.microsoft.com/office/drawing/2014/main" id="{741A7599-E334-4629-B6F7-C76F488EC62B}"/>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F4456ADF-B6FA-4E7E-AE45-C769E0D89605}"/>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9">
              <a:extLst>
                <a:ext uri="{FF2B5EF4-FFF2-40B4-BE49-F238E27FC236}">
                  <a16:creationId xmlns:a16="http://schemas.microsoft.com/office/drawing/2014/main" id="{17010DDC-C1DB-4CC8-B51B-5E32F4F24F30}"/>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40">
              <a:extLst>
                <a:ext uri="{FF2B5EF4-FFF2-40B4-BE49-F238E27FC236}">
                  <a16:creationId xmlns:a16="http://schemas.microsoft.com/office/drawing/2014/main" id="{3849AE17-4EDD-473D-83AE-FC6782A2FE57}"/>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41">
              <a:extLst>
                <a:ext uri="{FF2B5EF4-FFF2-40B4-BE49-F238E27FC236}">
                  <a16:creationId xmlns:a16="http://schemas.microsoft.com/office/drawing/2014/main" id="{F997960E-FFBD-4B62-9AE3-CB801CC87C8C}"/>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42">
              <a:extLst>
                <a:ext uri="{FF2B5EF4-FFF2-40B4-BE49-F238E27FC236}">
                  <a16:creationId xmlns:a16="http://schemas.microsoft.com/office/drawing/2014/main" id="{C2D4F1DE-18E4-49A2-A392-0514A8E3359E}"/>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43">
              <a:extLst>
                <a:ext uri="{FF2B5EF4-FFF2-40B4-BE49-F238E27FC236}">
                  <a16:creationId xmlns:a16="http://schemas.microsoft.com/office/drawing/2014/main" id="{2EEF2DB4-DD98-4C7E-96AD-CED3CDE5717B}"/>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B7E18D7-E06D-4BE8-BD2A-94FC19410C70}"/>
              </a:ext>
            </a:extLst>
          </p:cNvPr>
          <p:cNvGrpSpPr/>
          <p:nvPr/>
        </p:nvGrpSpPr>
        <p:grpSpPr>
          <a:xfrm>
            <a:off x="5701309" y="1489888"/>
            <a:ext cx="2271120" cy="2237050"/>
            <a:chOff x="-1203326" y="3975101"/>
            <a:chExt cx="1270001" cy="1250950"/>
          </a:xfrm>
          <a:solidFill>
            <a:schemeClr val="accent4"/>
          </a:solidFill>
        </p:grpSpPr>
        <p:sp>
          <p:nvSpPr>
            <p:cNvPr id="88" name="Freeform 28">
              <a:extLst>
                <a:ext uri="{FF2B5EF4-FFF2-40B4-BE49-F238E27FC236}">
                  <a16:creationId xmlns:a16="http://schemas.microsoft.com/office/drawing/2014/main" id="{A2DFE498-A63A-4B0C-A1AC-8C394040BF9F}"/>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9">
              <a:extLst>
                <a:ext uri="{FF2B5EF4-FFF2-40B4-BE49-F238E27FC236}">
                  <a16:creationId xmlns:a16="http://schemas.microsoft.com/office/drawing/2014/main" id="{F372B46A-60F8-48A1-98E7-C6FED58C2BEC}"/>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0">
              <a:extLst>
                <a:ext uri="{FF2B5EF4-FFF2-40B4-BE49-F238E27FC236}">
                  <a16:creationId xmlns:a16="http://schemas.microsoft.com/office/drawing/2014/main" id="{6E2B40D3-70B2-441E-8C20-F51A514F63B4}"/>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1">
              <a:extLst>
                <a:ext uri="{FF2B5EF4-FFF2-40B4-BE49-F238E27FC236}">
                  <a16:creationId xmlns:a16="http://schemas.microsoft.com/office/drawing/2014/main" id="{2E503ACF-7677-4814-9C19-63C4C6586360}"/>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2">
              <a:extLst>
                <a:ext uri="{FF2B5EF4-FFF2-40B4-BE49-F238E27FC236}">
                  <a16:creationId xmlns:a16="http://schemas.microsoft.com/office/drawing/2014/main" id="{1DAD541A-2987-4279-ADF6-FD601DBE3053}"/>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3">
              <a:extLst>
                <a:ext uri="{FF2B5EF4-FFF2-40B4-BE49-F238E27FC236}">
                  <a16:creationId xmlns:a16="http://schemas.microsoft.com/office/drawing/2014/main" id="{27C22315-E5AF-4F24-88F9-CB6AB7E08552}"/>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34">
              <a:extLst>
                <a:ext uri="{FF2B5EF4-FFF2-40B4-BE49-F238E27FC236}">
                  <a16:creationId xmlns:a16="http://schemas.microsoft.com/office/drawing/2014/main" id="{6E9B25CB-5EDE-4F43-95BF-53487A8F78CD}"/>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35">
              <a:extLst>
                <a:ext uri="{FF2B5EF4-FFF2-40B4-BE49-F238E27FC236}">
                  <a16:creationId xmlns:a16="http://schemas.microsoft.com/office/drawing/2014/main" id="{83D7A9F0-856E-4247-A559-F5E383557906}"/>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36A06170-56B1-4211-90CF-2E5B07E98FE6}"/>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EA0809-738E-4248-91F7-E4939164DD56}"/>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8">
              <a:extLst>
                <a:ext uri="{FF2B5EF4-FFF2-40B4-BE49-F238E27FC236}">
                  <a16:creationId xmlns:a16="http://schemas.microsoft.com/office/drawing/2014/main" id="{AA353F4E-D515-4479-912A-6B7B3EDD8524}"/>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4030DBF4-6224-49C9-A3A0-8B1B08C009F3}"/>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7F749F18-E56E-474F-BD9D-B9DD63EC1354}"/>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1">
              <a:extLst>
                <a:ext uri="{FF2B5EF4-FFF2-40B4-BE49-F238E27FC236}">
                  <a16:creationId xmlns:a16="http://schemas.microsoft.com/office/drawing/2014/main" id="{68C57248-310C-425B-B74C-839A2814A596}"/>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EE20CDD9-D381-4B32-A5C7-FEBCADCF75E6}"/>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FA0CFA0B-E82E-4A3A-909A-4409641821C2}"/>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6045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Effect transition="in" filter="wipe(left)">
                                      <p:cBhvr>
                                        <p:cTn id="11" dur="500"/>
                                        <p:tgtEl>
                                          <p:spTgt spid="2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Effect transition="in" filter="wipe(left)">
                                      <p:cBhvr>
                                        <p:cTn id="15"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Accuracy</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Results</a:t>
            </a:r>
          </a:p>
        </p:txBody>
      </p:sp>
      <p:sp>
        <p:nvSpPr>
          <p:cNvPr id="29" name="Inhaltsplatzhalter 4">
            <a:extLst>
              <a:ext uri="{FF2B5EF4-FFF2-40B4-BE49-F238E27FC236}">
                <a16:creationId xmlns:a16="http://schemas.microsoft.com/office/drawing/2014/main" id="{7F127F57-95E4-4CF0-B6AD-3DA3CC089B66}"/>
              </a:ext>
            </a:extLst>
          </p:cNvPr>
          <p:cNvSpPr txBox="1">
            <a:spLocks/>
          </p:cNvSpPr>
          <p:nvPr/>
        </p:nvSpPr>
        <p:spPr>
          <a:xfrm>
            <a:off x="381000" y="1227763"/>
            <a:ext cx="3810000" cy="72135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dirty="0">
                <a:solidFill>
                  <a:schemeClr val="accent1"/>
                </a:solidFill>
                <a:latin typeface="+mj-lt"/>
              </a:rPr>
              <a:t>Accuracy</a:t>
            </a:r>
            <a:br>
              <a:rPr lang="en-US" sz="1600" b="1" dirty="0">
                <a:solidFill>
                  <a:schemeClr val="accent1"/>
                </a:solidFill>
                <a:latin typeface="+mj-lt"/>
              </a:rPr>
            </a:br>
            <a:r>
              <a:rPr lang="en-US" sz="1050" dirty="0">
                <a:solidFill>
                  <a:schemeClr val="tx1">
                    <a:lumMod val="75000"/>
                    <a:lumOff val="25000"/>
                  </a:schemeClr>
                </a:solidFill>
                <a:latin typeface="+mj-lt"/>
              </a:rPr>
              <a:t>The differences in accuracy are close, but the Random Forest model performed the best with 88.85%. </a:t>
            </a:r>
          </a:p>
        </p:txBody>
      </p:sp>
      <p:pic>
        <p:nvPicPr>
          <p:cNvPr id="2" name="Picture 1">
            <a:extLst>
              <a:ext uri="{FF2B5EF4-FFF2-40B4-BE49-F238E27FC236}">
                <a16:creationId xmlns:a16="http://schemas.microsoft.com/office/drawing/2014/main" id="{5488CB0F-6B7C-4C21-BE42-DB2CAD7500BC}"/>
              </a:ext>
            </a:extLst>
          </p:cNvPr>
          <p:cNvPicPr>
            <a:picLocks noChangeAspect="1"/>
          </p:cNvPicPr>
          <p:nvPr/>
        </p:nvPicPr>
        <p:blipFill>
          <a:blip r:embed="rId2"/>
          <a:stretch>
            <a:fillRect/>
          </a:stretch>
        </p:blipFill>
        <p:spPr>
          <a:xfrm>
            <a:off x="4317909" y="1806550"/>
            <a:ext cx="4438273" cy="1664352"/>
          </a:xfrm>
          <a:prstGeom prst="rect">
            <a:avLst/>
          </a:prstGeom>
        </p:spPr>
      </p:pic>
    </p:spTree>
    <p:extLst>
      <p:ext uri="{BB962C8B-B14F-4D97-AF65-F5344CB8AC3E}">
        <p14:creationId xmlns:p14="http://schemas.microsoft.com/office/powerpoint/2010/main" val="2406228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Specificity and Sensitivity</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Results</a:t>
            </a:r>
          </a:p>
        </p:txBody>
      </p:sp>
      <p:sp>
        <p:nvSpPr>
          <p:cNvPr id="29" name="Inhaltsplatzhalter 4">
            <a:extLst>
              <a:ext uri="{FF2B5EF4-FFF2-40B4-BE49-F238E27FC236}">
                <a16:creationId xmlns:a16="http://schemas.microsoft.com/office/drawing/2014/main" id="{7F127F57-95E4-4CF0-B6AD-3DA3CC089B66}"/>
              </a:ext>
            </a:extLst>
          </p:cNvPr>
          <p:cNvSpPr txBox="1">
            <a:spLocks/>
          </p:cNvSpPr>
          <p:nvPr/>
        </p:nvSpPr>
        <p:spPr>
          <a:xfrm>
            <a:off x="381000" y="1227763"/>
            <a:ext cx="3810000" cy="376859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600" b="1" dirty="0">
                <a:solidFill>
                  <a:schemeClr val="accent1"/>
                </a:solidFill>
                <a:latin typeface="+mj-lt"/>
              </a:rPr>
              <a:t>Specificity and Sensitivity</a:t>
            </a:r>
            <a:br>
              <a:rPr lang="en-US" sz="1600" b="1" dirty="0">
                <a:solidFill>
                  <a:schemeClr val="accent1"/>
                </a:solidFill>
                <a:latin typeface="+mj-lt"/>
              </a:rPr>
            </a:br>
            <a:r>
              <a:rPr lang="en-US" sz="1000" dirty="0">
                <a:solidFill>
                  <a:schemeClr val="tx1">
                    <a:lumMod val="75000"/>
                    <a:lumOff val="25000"/>
                  </a:schemeClr>
                </a:solidFill>
                <a:latin typeface="+mj-lt"/>
              </a:rPr>
              <a:t>It is apparent that the Sensitivity percentages are high for all three models and the Specificity is low. It seems to be a cause of unbalanced data. If you remember, 84.5% of the sessions contained in the dataset (10,422) do not end with shopping, while the remaining 15.5% (1,908) ended with shopping which creates this imbalance. This is because the model guesses no shopping on most occurrences and is correct.</a:t>
            </a:r>
          </a:p>
          <a:p>
            <a:pPr marL="0" indent="0">
              <a:lnSpc>
                <a:spcPct val="130000"/>
              </a:lnSpc>
              <a:buNone/>
            </a:pPr>
            <a:r>
              <a:rPr lang="en-US" sz="1000" dirty="0">
                <a:solidFill>
                  <a:schemeClr val="tx1">
                    <a:lumMod val="75000"/>
                    <a:lumOff val="25000"/>
                  </a:schemeClr>
                </a:solidFill>
                <a:latin typeface="+mj-lt"/>
              </a:rPr>
              <a:t>Since my final model will be the Random Forest model, I’ll go into the details for Specificity and Sensitivity. The sensitivity is 94.7% and the specificity is 57.2%. This model will correctly identify 94.7% of the visitors who did not make a purchase, but it will also fail to identify 5.3%. The model will correctly identify 57.2% visitors who made a purchase, but it will also identify 42.8% of visitors as making a purchase when they will not. These numbers aren’t looking very good, indicating the importance of balancing data. </a:t>
            </a:r>
          </a:p>
          <a:p>
            <a:pPr marL="0" indent="0">
              <a:lnSpc>
                <a:spcPct val="130000"/>
              </a:lnSpc>
              <a:buNone/>
            </a:pPr>
            <a:endParaRPr lang="en-US" sz="1050" dirty="0">
              <a:solidFill>
                <a:schemeClr val="tx1">
                  <a:lumMod val="75000"/>
                  <a:lumOff val="25000"/>
                </a:schemeClr>
              </a:solidFill>
              <a:latin typeface="+mj-lt"/>
            </a:endParaRPr>
          </a:p>
        </p:txBody>
      </p:sp>
      <p:pic>
        <p:nvPicPr>
          <p:cNvPr id="2" name="Picture 1">
            <a:extLst>
              <a:ext uri="{FF2B5EF4-FFF2-40B4-BE49-F238E27FC236}">
                <a16:creationId xmlns:a16="http://schemas.microsoft.com/office/drawing/2014/main" id="{5488CB0F-6B7C-4C21-BE42-DB2CAD7500BC}"/>
              </a:ext>
            </a:extLst>
          </p:cNvPr>
          <p:cNvPicPr>
            <a:picLocks noChangeAspect="1"/>
          </p:cNvPicPr>
          <p:nvPr/>
        </p:nvPicPr>
        <p:blipFill>
          <a:blip r:embed="rId2"/>
          <a:stretch>
            <a:fillRect/>
          </a:stretch>
        </p:blipFill>
        <p:spPr>
          <a:xfrm>
            <a:off x="4317909" y="1806550"/>
            <a:ext cx="4438273" cy="1664352"/>
          </a:xfrm>
          <a:prstGeom prst="rect">
            <a:avLst/>
          </a:prstGeom>
        </p:spPr>
      </p:pic>
    </p:spTree>
    <p:extLst>
      <p:ext uri="{BB962C8B-B14F-4D97-AF65-F5344CB8AC3E}">
        <p14:creationId xmlns:p14="http://schemas.microsoft.com/office/powerpoint/2010/main" val="2001728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Effect transition="in" filter="wipe(left)">
                                      <p:cBhvr>
                                        <p:cTn id="11"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371460"/>
          </a:xfrm>
          <a:prstGeom prst="rect">
            <a:avLst/>
          </a:prstGeom>
        </p:spPr>
        <p:txBody>
          <a:bodyPr/>
          <a:lstStyle/>
          <a:p>
            <a:r>
              <a:rPr lang="en-US" dirty="0"/>
              <a:t>The dataset gives us a lot of insights into how consumers behave. It is important to remember that our generalizations can sometimes</a:t>
            </a:r>
          </a:p>
          <a:p>
            <a:r>
              <a:rPr lang="en-US" dirty="0"/>
              <a:t> be inaccurate based on our day-to-day experiences. The major takeaways from ‘Online Shoppers Purchasing Intent’ are the following: </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Conclusion</a:t>
            </a:r>
          </a:p>
        </p:txBody>
      </p:sp>
      <p:grpSp>
        <p:nvGrpSpPr>
          <p:cNvPr id="20" name="Group 19">
            <a:extLst>
              <a:ext uri="{FF2B5EF4-FFF2-40B4-BE49-F238E27FC236}">
                <a16:creationId xmlns:a16="http://schemas.microsoft.com/office/drawing/2014/main" id="{68E6F1E8-B521-418C-A2FA-86802CE68BF3}"/>
              </a:ext>
            </a:extLst>
          </p:cNvPr>
          <p:cNvGrpSpPr/>
          <p:nvPr/>
        </p:nvGrpSpPr>
        <p:grpSpPr>
          <a:xfrm>
            <a:off x="5336150" y="1140450"/>
            <a:ext cx="3277662" cy="3271838"/>
            <a:chOff x="5197476" y="919163"/>
            <a:chExt cx="3573462" cy="3567113"/>
          </a:xfrm>
          <a:solidFill>
            <a:schemeClr val="bg1">
              <a:lumMod val="95000"/>
              <a:alpha val="50000"/>
            </a:schemeClr>
          </a:solidFill>
        </p:grpSpPr>
        <p:sp>
          <p:nvSpPr>
            <p:cNvPr id="11" name="Freeform 5">
              <a:extLst>
                <a:ext uri="{FF2B5EF4-FFF2-40B4-BE49-F238E27FC236}">
                  <a16:creationId xmlns:a16="http://schemas.microsoft.com/office/drawing/2014/main" id="{9ABA1EC8-D243-4770-96D2-7BC0A6A5AD7C}"/>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033F9CD4-5998-43C3-BB05-9799C818429C}"/>
                </a:ext>
              </a:extLst>
            </p:cNvPr>
            <p:cNvSpPr>
              <a:spLocks/>
            </p:cNvSpPr>
            <p:nvPr/>
          </p:nvSpPr>
          <p:spPr bwMode="auto">
            <a:xfrm>
              <a:off x="5765641" y="1338528"/>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7">
              <a:extLst>
                <a:ext uri="{FF2B5EF4-FFF2-40B4-BE49-F238E27FC236}">
                  <a16:creationId xmlns:a16="http://schemas.microsoft.com/office/drawing/2014/main" id="{682ECCFD-59E2-4953-8AC8-09B854715E90}"/>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AFC348AF-075B-4F9D-8FAE-80B2F17CF085}"/>
                </a:ext>
              </a:extLst>
            </p:cNvPr>
            <p:cNvSpPr>
              <a:spLocks noEditPoints="1"/>
            </p:cNvSpPr>
            <p:nvPr/>
          </p:nvSpPr>
          <p:spPr bwMode="auto">
            <a:xfrm>
              <a:off x="6805612"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BCE1D9A1-ACF6-4E89-8B78-D15A32A41C5A}"/>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20F52BB-347C-499C-A453-675F2BB401A7}"/>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D9E0472E-6D68-410A-A04D-C0742A5ADF20}"/>
                </a:ext>
              </a:extLst>
            </p:cNvPr>
            <p:cNvSpPr>
              <a:spLocks/>
            </p:cNvSpPr>
            <p:nvPr/>
          </p:nvSpPr>
          <p:spPr bwMode="auto">
            <a:xfrm>
              <a:off x="7523162" y="1000193"/>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0EA50C45-0CC1-49D4-94D4-6435DE22B8FC}"/>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9A1BC50E-36DD-42AC-A5C7-3B92676870D7}"/>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928D2915-1446-4B37-AF26-C73A0479B259}"/>
              </a:ext>
            </a:extLst>
          </p:cNvPr>
          <p:cNvGrpSpPr/>
          <p:nvPr/>
        </p:nvGrpSpPr>
        <p:grpSpPr>
          <a:xfrm>
            <a:off x="5891214" y="1611669"/>
            <a:ext cx="2185986" cy="2182100"/>
            <a:chOff x="5197476" y="919163"/>
            <a:chExt cx="3573462" cy="3567113"/>
          </a:xfrm>
          <a:solidFill>
            <a:schemeClr val="accent2"/>
          </a:solidFill>
        </p:grpSpPr>
        <p:sp>
          <p:nvSpPr>
            <p:cNvPr id="32" name="Freeform 5">
              <a:extLst>
                <a:ext uri="{FF2B5EF4-FFF2-40B4-BE49-F238E27FC236}">
                  <a16:creationId xmlns:a16="http://schemas.microsoft.com/office/drawing/2014/main" id="{F4EF3A10-60A8-4887-8DE6-0A90AC22BD5E}"/>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70FDC790-6E0E-4FD5-9A69-4AE34441FC0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7">
              <a:extLst>
                <a:ext uri="{FF2B5EF4-FFF2-40B4-BE49-F238E27FC236}">
                  <a16:creationId xmlns:a16="http://schemas.microsoft.com/office/drawing/2014/main" id="{C0EB0A72-09B9-4C1C-BE4A-4A71BBA0DE51}"/>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F5477A86-2AFA-457D-9B3F-8683C6C87587}"/>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2EA6B4A5-4C3B-4F3D-B7BB-12C1B7B45D6B}"/>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7F36445A-D88C-421C-9359-B6A405A28698}"/>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42BC5436-B583-4AB2-A62D-03E563ECDFD7}"/>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AEE432CC-F6DE-4999-9C3D-3D8473B4F159}"/>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CD346543-4B28-44F7-A333-144DCE8BB869}"/>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Inhaltsplatzhalter 4">
            <a:extLst>
              <a:ext uri="{FF2B5EF4-FFF2-40B4-BE49-F238E27FC236}">
                <a16:creationId xmlns:a16="http://schemas.microsoft.com/office/drawing/2014/main" id="{51B5508E-5A3D-4A66-8D4B-97EE9BC05D52}"/>
              </a:ext>
            </a:extLst>
          </p:cNvPr>
          <p:cNvSpPr txBox="1">
            <a:spLocks/>
          </p:cNvSpPr>
          <p:nvPr/>
        </p:nvSpPr>
        <p:spPr>
          <a:xfrm>
            <a:off x="1143000" y="1183412"/>
            <a:ext cx="3048000" cy="62222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200" b="1" dirty="0">
                <a:solidFill>
                  <a:schemeClr val="accent1"/>
                </a:solidFill>
                <a:latin typeface="+mj-lt"/>
              </a:rPr>
              <a:t>How long does a visitor stay on a page?</a:t>
            </a:r>
            <a:br>
              <a:rPr lang="en-US" sz="1400" b="1" dirty="0">
                <a:solidFill>
                  <a:schemeClr val="accent1"/>
                </a:solidFill>
                <a:latin typeface="+mj-lt"/>
              </a:rPr>
            </a:br>
            <a:r>
              <a:rPr lang="en-US" sz="1000" dirty="0">
                <a:solidFill>
                  <a:schemeClr val="tx1">
                    <a:lumMod val="75000"/>
                    <a:lumOff val="25000"/>
                  </a:schemeClr>
                </a:solidFill>
                <a:latin typeface="+mn-lt"/>
              </a:rPr>
              <a:t>The page values and exit rate variables show how important certain pages are in completing a purchase. </a:t>
            </a:r>
            <a:endParaRPr lang="en-US" sz="1050" dirty="0">
              <a:solidFill>
                <a:schemeClr val="tx1">
                  <a:lumMod val="75000"/>
                  <a:lumOff val="25000"/>
                </a:schemeClr>
              </a:solidFill>
              <a:latin typeface="+mn-lt"/>
            </a:endParaRPr>
          </a:p>
        </p:txBody>
      </p:sp>
      <p:sp>
        <p:nvSpPr>
          <p:cNvPr id="42" name="Oval 41">
            <a:extLst>
              <a:ext uri="{FF2B5EF4-FFF2-40B4-BE49-F238E27FC236}">
                <a16:creationId xmlns:a16="http://schemas.microsoft.com/office/drawing/2014/main" id="{1D79EE0D-B27A-4E91-BDE9-3D84040F88A7}"/>
              </a:ext>
            </a:extLst>
          </p:cNvPr>
          <p:cNvSpPr/>
          <p:nvPr/>
        </p:nvSpPr>
        <p:spPr bwMode="auto">
          <a:xfrm>
            <a:off x="381000" y="1184574"/>
            <a:ext cx="619899" cy="619899"/>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01</a:t>
            </a:r>
          </a:p>
        </p:txBody>
      </p:sp>
      <p:sp>
        <p:nvSpPr>
          <p:cNvPr id="43" name="Inhaltsplatzhalter 4">
            <a:extLst>
              <a:ext uri="{FF2B5EF4-FFF2-40B4-BE49-F238E27FC236}">
                <a16:creationId xmlns:a16="http://schemas.microsoft.com/office/drawing/2014/main" id="{7DE168F7-0D39-4050-89A4-89DA28E922FA}"/>
              </a:ext>
            </a:extLst>
          </p:cNvPr>
          <p:cNvSpPr txBox="1">
            <a:spLocks/>
          </p:cNvSpPr>
          <p:nvPr/>
        </p:nvSpPr>
        <p:spPr>
          <a:xfrm>
            <a:off x="1143000" y="1949137"/>
            <a:ext cx="3048000" cy="8622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200" b="1" dirty="0">
                <a:solidFill>
                  <a:schemeClr val="accent2"/>
                </a:solidFill>
                <a:latin typeface="+mj-lt"/>
              </a:rPr>
              <a:t>What types of pages does the customer visit?</a:t>
            </a:r>
            <a:br>
              <a:rPr lang="en-US" sz="1400" b="1" dirty="0">
                <a:solidFill>
                  <a:schemeClr val="accent1"/>
                </a:solidFill>
                <a:latin typeface="+mj-lt"/>
              </a:rPr>
            </a:br>
            <a:r>
              <a:rPr lang="en-US" sz="1000" dirty="0">
                <a:solidFill>
                  <a:schemeClr val="tx1">
                    <a:lumMod val="75000"/>
                    <a:lumOff val="25000"/>
                  </a:schemeClr>
                </a:solidFill>
                <a:latin typeface="+mn-lt"/>
              </a:rPr>
              <a:t>The type of pages reviewed the longest were administrative and related products.  </a:t>
            </a:r>
            <a:endParaRPr lang="en-US" sz="1200" dirty="0">
              <a:solidFill>
                <a:schemeClr val="tx1">
                  <a:lumMod val="75000"/>
                  <a:lumOff val="25000"/>
                </a:schemeClr>
              </a:solidFill>
              <a:latin typeface="+mn-lt"/>
            </a:endParaRPr>
          </a:p>
        </p:txBody>
      </p:sp>
      <p:sp>
        <p:nvSpPr>
          <p:cNvPr id="44" name="Oval 43">
            <a:extLst>
              <a:ext uri="{FF2B5EF4-FFF2-40B4-BE49-F238E27FC236}">
                <a16:creationId xmlns:a16="http://schemas.microsoft.com/office/drawing/2014/main" id="{573D163E-AD58-4A0B-A2F4-59B841AD78F9}"/>
              </a:ext>
            </a:extLst>
          </p:cNvPr>
          <p:cNvSpPr/>
          <p:nvPr/>
        </p:nvSpPr>
        <p:spPr bwMode="auto">
          <a:xfrm>
            <a:off x="381000" y="2070331"/>
            <a:ext cx="619899" cy="619899"/>
          </a:xfrm>
          <a:prstGeom prst="ellipse">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02</a:t>
            </a:r>
          </a:p>
        </p:txBody>
      </p:sp>
      <p:sp>
        <p:nvSpPr>
          <p:cNvPr id="45" name="Inhaltsplatzhalter 4">
            <a:extLst>
              <a:ext uri="{FF2B5EF4-FFF2-40B4-BE49-F238E27FC236}">
                <a16:creationId xmlns:a16="http://schemas.microsoft.com/office/drawing/2014/main" id="{6C855860-18DA-414B-BEFB-8C5D161F4EF7}"/>
              </a:ext>
            </a:extLst>
          </p:cNvPr>
          <p:cNvSpPr txBox="1">
            <a:spLocks/>
          </p:cNvSpPr>
          <p:nvPr/>
        </p:nvSpPr>
        <p:spPr>
          <a:xfrm>
            <a:off x="1143000" y="2954926"/>
            <a:ext cx="3048000" cy="62222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200" b="1" dirty="0">
                <a:solidFill>
                  <a:schemeClr val="accent3"/>
                </a:solidFill>
                <a:latin typeface="+mj-lt"/>
              </a:rPr>
              <a:t>How many visitors are repeat customers?</a:t>
            </a:r>
            <a:br>
              <a:rPr lang="en-US" sz="1400" b="1" dirty="0">
                <a:solidFill>
                  <a:schemeClr val="accent1"/>
                </a:solidFill>
                <a:latin typeface="+mj-lt"/>
              </a:rPr>
            </a:br>
            <a:r>
              <a:rPr lang="en-US" sz="1000" dirty="0">
                <a:solidFill>
                  <a:schemeClr val="tx1">
                    <a:lumMod val="75000"/>
                    <a:lumOff val="25000"/>
                  </a:schemeClr>
                </a:solidFill>
                <a:latin typeface="+mn-lt"/>
              </a:rPr>
              <a:t>The majority of purchases came from our loyal customers. </a:t>
            </a:r>
            <a:endParaRPr lang="en-US" sz="1050" dirty="0">
              <a:solidFill>
                <a:schemeClr val="tx1">
                  <a:lumMod val="75000"/>
                  <a:lumOff val="25000"/>
                </a:schemeClr>
              </a:solidFill>
              <a:latin typeface="+mn-lt"/>
            </a:endParaRPr>
          </a:p>
        </p:txBody>
      </p:sp>
      <p:sp>
        <p:nvSpPr>
          <p:cNvPr id="46" name="Oval 45">
            <a:extLst>
              <a:ext uri="{FF2B5EF4-FFF2-40B4-BE49-F238E27FC236}">
                <a16:creationId xmlns:a16="http://schemas.microsoft.com/office/drawing/2014/main" id="{1BCC49FC-09FC-42F6-B85D-C0054733E434}"/>
              </a:ext>
            </a:extLst>
          </p:cNvPr>
          <p:cNvSpPr/>
          <p:nvPr/>
        </p:nvSpPr>
        <p:spPr bwMode="auto">
          <a:xfrm>
            <a:off x="381000" y="2956088"/>
            <a:ext cx="619899" cy="619899"/>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03</a:t>
            </a:r>
          </a:p>
        </p:txBody>
      </p:sp>
      <p:sp>
        <p:nvSpPr>
          <p:cNvPr id="47" name="Inhaltsplatzhalter 4">
            <a:extLst>
              <a:ext uri="{FF2B5EF4-FFF2-40B4-BE49-F238E27FC236}">
                <a16:creationId xmlns:a16="http://schemas.microsoft.com/office/drawing/2014/main" id="{8DE4B410-F977-42C3-9934-6CC93AC2A267}"/>
              </a:ext>
            </a:extLst>
          </p:cNvPr>
          <p:cNvSpPr txBox="1">
            <a:spLocks/>
          </p:cNvSpPr>
          <p:nvPr/>
        </p:nvSpPr>
        <p:spPr>
          <a:xfrm>
            <a:off x="1143000" y="3720652"/>
            <a:ext cx="3048000" cy="8622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200" b="1" dirty="0">
                <a:solidFill>
                  <a:schemeClr val="accent4"/>
                </a:solidFill>
                <a:latin typeface="+mj-lt"/>
              </a:rPr>
              <a:t>Are customers more likely to buy on or around holidays?</a:t>
            </a:r>
            <a:br>
              <a:rPr lang="en-US" sz="1400" b="1" dirty="0">
                <a:solidFill>
                  <a:schemeClr val="accent1"/>
                </a:solidFill>
                <a:latin typeface="+mj-lt"/>
              </a:rPr>
            </a:br>
            <a:r>
              <a:rPr lang="en-US" sz="1000" dirty="0">
                <a:solidFill>
                  <a:schemeClr val="tx1">
                    <a:lumMod val="75000"/>
                    <a:lumOff val="25000"/>
                  </a:schemeClr>
                </a:solidFill>
                <a:latin typeface="+mn-lt"/>
              </a:rPr>
              <a:t>The popular times to buy were not holidays, or special days, but rather the month of November.</a:t>
            </a:r>
            <a:endParaRPr lang="en-US" sz="1050" dirty="0">
              <a:solidFill>
                <a:schemeClr val="tx1">
                  <a:lumMod val="75000"/>
                  <a:lumOff val="25000"/>
                </a:schemeClr>
              </a:solidFill>
              <a:latin typeface="+mn-lt"/>
            </a:endParaRPr>
          </a:p>
        </p:txBody>
      </p:sp>
      <p:sp>
        <p:nvSpPr>
          <p:cNvPr id="48" name="Oval 47">
            <a:extLst>
              <a:ext uri="{FF2B5EF4-FFF2-40B4-BE49-F238E27FC236}">
                <a16:creationId xmlns:a16="http://schemas.microsoft.com/office/drawing/2014/main" id="{2618217A-FB34-4528-AF58-76B704AEA490}"/>
              </a:ext>
            </a:extLst>
          </p:cNvPr>
          <p:cNvSpPr/>
          <p:nvPr/>
        </p:nvSpPr>
        <p:spPr bwMode="auto">
          <a:xfrm>
            <a:off x="381000" y="3841846"/>
            <a:ext cx="619899" cy="619899"/>
          </a:xfrm>
          <a:prstGeom prst="ellipse">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04</a:t>
            </a:r>
          </a:p>
        </p:txBody>
      </p:sp>
    </p:spTree>
    <p:extLst>
      <p:ext uri="{BB962C8B-B14F-4D97-AF65-F5344CB8AC3E}">
        <p14:creationId xmlns:p14="http://schemas.microsoft.com/office/powerpoint/2010/main" val="969784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2" presetClass="entr" presetSubtype="4" accel="18000" decel="8200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2" presetClass="entr" presetSubtype="4" accel="18000" decel="8200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2" presetClass="entr" presetSubtype="4" accel="18000" decel="8200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2" presetClass="entr" presetSubtype="4" accel="18000" decel="82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ppt_x"/>
                                          </p:val>
                                        </p:tav>
                                        <p:tav tm="100000">
                                          <p:val>
                                            <p:strVal val="#ppt_x"/>
                                          </p:val>
                                        </p:tav>
                                      </p:tavLst>
                                    </p:anim>
                                    <p:anim calcmode="lin" valueType="num">
                                      <p:cBhvr additive="base">
                                        <p:cTn id="4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p:bldP spid="44" grpId="0" animBg="1"/>
      <p:bldP spid="45" grpId="0"/>
      <p:bldP spid="46" grpId="0" animBg="1"/>
      <p:bldP spid="47" grpId="0"/>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Recommendations</a:t>
            </a:r>
          </a:p>
        </p:txBody>
      </p:sp>
      <p:grpSp>
        <p:nvGrpSpPr>
          <p:cNvPr id="29" name="Group 28">
            <a:extLst>
              <a:ext uri="{FF2B5EF4-FFF2-40B4-BE49-F238E27FC236}">
                <a16:creationId xmlns:a16="http://schemas.microsoft.com/office/drawing/2014/main" id="{8BFA6090-5743-4B11-A3B5-7C8301B8EB6A}"/>
              </a:ext>
            </a:extLst>
          </p:cNvPr>
          <p:cNvGrpSpPr/>
          <p:nvPr/>
        </p:nvGrpSpPr>
        <p:grpSpPr>
          <a:xfrm>
            <a:off x="533400" y="1079145"/>
            <a:ext cx="2788568" cy="3173094"/>
            <a:chOff x="6248400" y="1724025"/>
            <a:chExt cx="1554163" cy="1768475"/>
          </a:xfrm>
          <a:solidFill>
            <a:schemeClr val="bg1">
              <a:lumMod val="95000"/>
              <a:alpha val="50000"/>
            </a:schemeClr>
          </a:solidFill>
        </p:grpSpPr>
        <p:sp>
          <p:nvSpPr>
            <p:cNvPr id="24" name="Freeform 5">
              <a:extLst>
                <a:ext uri="{FF2B5EF4-FFF2-40B4-BE49-F238E27FC236}">
                  <a16:creationId xmlns:a16="http://schemas.microsoft.com/office/drawing/2014/main" id="{2096DC9A-30A0-4C01-88FA-0E8AD9D598A1}"/>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6">
              <a:extLst>
                <a:ext uri="{FF2B5EF4-FFF2-40B4-BE49-F238E27FC236}">
                  <a16:creationId xmlns:a16="http://schemas.microsoft.com/office/drawing/2014/main" id="{D69C3FF3-1458-45CF-8FAD-39C71FDAA34A}"/>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90555F2C-DE3F-4947-8711-43FF8165E413}"/>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C67B046-38C2-4AD2-8A90-E1C2DE277C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E6C0F401-E409-47E6-8F8D-8C0D3AE5C84D}"/>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8529D4D3-D72C-4BE1-9DA3-5F12DF51E1B6}"/>
              </a:ext>
            </a:extLst>
          </p:cNvPr>
          <p:cNvGrpSpPr/>
          <p:nvPr/>
        </p:nvGrpSpPr>
        <p:grpSpPr>
          <a:xfrm>
            <a:off x="1150603" y="2091147"/>
            <a:ext cx="1554163" cy="1768475"/>
            <a:chOff x="6248400" y="1724025"/>
            <a:chExt cx="1554163" cy="1768475"/>
          </a:xfrm>
          <a:solidFill>
            <a:schemeClr val="accent6"/>
          </a:solidFill>
        </p:grpSpPr>
        <p:sp>
          <p:nvSpPr>
            <p:cNvPr id="75" name="Freeform 5">
              <a:extLst>
                <a:ext uri="{FF2B5EF4-FFF2-40B4-BE49-F238E27FC236}">
                  <a16:creationId xmlns:a16="http://schemas.microsoft.com/office/drawing/2014/main" id="{39C00DDA-F4D5-47BE-9D57-949885153D48}"/>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6">
              <a:extLst>
                <a:ext uri="{FF2B5EF4-FFF2-40B4-BE49-F238E27FC236}">
                  <a16:creationId xmlns:a16="http://schemas.microsoft.com/office/drawing/2014/main" id="{6BE4E5FB-76BA-4682-BE0A-F54DA1748425}"/>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34C84E72-07B4-43D0-8894-7ED72DD7922E}"/>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E1858843-6C07-4715-BA97-3227148A57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0420E447-D75F-4E62-93C3-D10FDBE5EA0E}"/>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59F38289-2A50-4024-8680-7B9FCC678EA6}"/>
              </a:ext>
            </a:extLst>
          </p:cNvPr>
          <p:cNvGrpSpPr/>
          <p:nvPr/>
        </p:nvGrpSpPr>
        <p:grpSpPr>
          <a:xfrm>
            <a:off x="3851438" y="1311486"/>
            <a:ext cx="4882266" cy="1123950"/>
            <a:chOff x="3873915" y="979170"/>
            <a:chExt cx="4882266" cy="1123950"/>
          </a:xfrm>
        </p:grpSpPr>
        <p:sp>
          <p:nvSpPr>
            <p:cNvPr id="93" name="Round Same Side Corner Rectangle 46">
              <a:extLst>
                <a:ext uri="{FF2B5EF4-FFF2-40B4-BE49-F238E27FC236}">
                  <a16:creationId xmlns:a16="http://schemas.microsoft.com/office/drawing/2014/main" id="{F752DA26-7FF1-4659-AB74-14085537B607}"/>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4" name="Round Same Side Corner Rectangle 2">
              <a:extLst>
                <a:ext uri="{FF2B5EF4-FFF2-40B4-BE49-F238E27FC236}">
                  <a16:creationId xmlns:a16="http://schemas.microsoft.com/office/drawing/2014/main" id="{296BDE06-E628-4810-B7B8-E17BDC042C58}"/>
                </a:ext>
              </a:extLst>
            </p:cNvPr>
            <p:cNvSpPr/>
            <p:nvPr/>
          </p:nvSpPr>
          <p:spPr bwMode="auto">
            <a:xfrm>
              <a:off x="3967092" y="979170"/>
              <a:ext cx="1900307" cy="346026"/>
            </a:xfrm>
            <a:prstGeom prst="round2Same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1</a:t>
              </a:r>
              <a:endParaRPr lang="en-US" sz="1400" dirty="0">
                <a:solidFill>
                  <a:schemeClr val="bg1"/>
                </a:solidFill>
              </a:endParaRPr>
            </a:p>
          </p:txBody>
        </p:sp>
        <p:sp>
          <p:nvSpPr>
            <p:cNvPr id="95" name="Rectangle 94">
              <a:extLst>
                <a:ext uri="{FF2B5EF4-FFF2-40B4-BE49-F238E27FC236}">
                  <a16:creationId xmlns:a16="http://schemas.microsoft.com/office/drawing/2014/main" id="{A344B8E7-6D2B-4EBD-B3C5-020A05A80550}"/>
                </a:ext>
              </a:extLst>
            </p:cNvPr>
            <p:cNvSpPr/>
            <p:nvPr/>
          </p:nvSpPr>
          <p:spPr>
            <a:xfrm>
              <a:off x="3974542" y="1434298"/>
              <a:ext cx="4636058" cy="486095"/>
            </a:xfrm>
            <a:prstGeom prst="rect">
              <a:avLst/>
            </a:prstGeom>
          </p:spPr>
          <p:txBody>
            <a:bodyPr wrap="square" lIns="0" tIns="0" rIns="0" bIns="0">
              <a:spAutoFit/>
            </a:bodyPr>
            <a:lstStyle/>
            <a:p>
              <a:pPr>
                <a:lnSpc>
                  <a:spcPct val="160000"/>
                </a:lnSpc>
              </a:pPr>
              <a:r>
                <a:rPr lang="en-US" sz="1050" dirty="0">
                  <a:solidFill>
                    <a:schemeClr val="tx1">
                      <a:lumMod val="75000"/>
                      <a:lumOff val="25000"/>
                    </a:schemeClr>
                  </a:solidFill>
                </a:rPr>
                <a:t>This data set suffers from unbalanced data, so if anyone wants to use it in the future, I suggest that they fix that when they clean the data.  </a:t>
              </a:r>
              <a:endParaRPr lang="en-US" sz="1100" dirty="0">
                <a:solidFill>
                  <a:schemeClr val="tx1">
                    <a:lumMod val="75000"/>
                    <a:lumOff val="25000"/>
                  </a:schemeClr>
                </a:solidFill>
              </a:endParaRPr>
            </a:p>
          </p:txBody>
        </p:sp>
      </p:grpSp>
      <p:grpSp>
        <p:nvGrpSpPr>
          <p:cNvPr id="96" name="Group 95">
            <a:extLst>
              <a:ext uri="{FF2B5EF4-FFF2-40B4-BE49-F238E27FC236}">
                <a16:creationId xmlns:a16="http://schemas.microsoft.com/office/drawing/2014/main" id="{17EDF442-3350-45A3-AC6A-945DB60DD1CB}"/>
              </a:ext>
            </a:extLst>
          </p:cNvPr>
          <p:cNvGrpSpPr/>
          <p:nvPr/>
        </p:nvGrpSpPr>
        <p:grpSpPr>
          <a:xfrm>
            <a:off x="3832388" y="2682195"/>
            <a:ext cx="4882266" cy="1199755"/>
            <a:chOff x="3873915" y="979170"/>
            <a:chExt cx="4882266" cy="1199755"/>
          </a:xfrm>
        </p:grpSpPr>
        <p:sp>
          <p:nvSpPr>
            <p:cNvPr id="97" name="Round Same Side Corner Rectangle 46">
              <a:extLst>
                <a:ext uri="{FF2B5EF4-FFF2-40B4-BE49-F238E27FC236}">
                  <a16:creationId xmlns:a16="http://schemas.microsoft.com/office/drawing/2014/main" id="{7EE45233-8193-4A85-BA44-C93EE90CDA3B}"/>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8" name="Round Same Side Corner Rectangle 2">
              <a:extLst>
                <a:ext uri="{FF2B5EF4-FFF2-40B4-BE49-F238E27FC236}">
                  <a16:creationId xmlns:a16="http://schemas.microsoft.com/office/drawing/2014/main" id="{6C4CC69F-8415-4F24-83B1-F8E729CEF37C}"/>
                </a:ext>
              </a:extLst>
            </p:cNvPr>
            <p:cNvSpPr/>
            <p:nvPr/>
          </p:nvSpPr>
          <p:spPr bwMode="auto">
            <a:xfrm>
              <a:off x="3967092" y="979170"/>
              <a:ext cx="1900307" cy="346026"/>
            </a:xfrm>
            <a:prstGeom prst="round2Same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2</a:t>
              </a:r>
              <a:endParaRPr lang="en-US" sz="1400" dirty="0">
                <a:solidFill>
                  <a:schemeClr val="bg1"/>
                </a:solidFill>
              </a:endParaRPr>
            </a:p>
          </p:txBody>
        </p:sp>
        <p:sp>
          <p:nvSpPr>
            <p:cNvPr id="99" name="Rectangle 98">
              <a:extLst>
                <a:ext uri="{FF2B5EF4-FFF2-40B4-BE49-F238E27FC236}">
                  <a16:creationId xmlns:a16="http://schemas.microsoft.com/office/drawing/2014/main" id="{6D5902E6-7C5D-4AAC-9927-69DB5C033C38}"/>
                </a:ext>
              </a:extLst>
            </p:cNvPr>
            <p:cNvSpPr/>
            <p:nvPr/>
          </p:nvSpPr>
          <p:spPr>
            <a:xfrm>
              <a:off x="3974542" y="1434298"/>
              <a:ext cx="4636058" cy="744627"/>
            </a:xfrm>
            <a:prstGeom prst="rect">
              <a:avLst/>
            </a:prstGeom>
          </p:spPr>
          <p:txBody>
            <a:bodyPr wrap="square" lIns="0" tIns="0" rIns="0" bIns="0">
              <a:spAutoFit/>
            </a:bodyPr>
            <a:lstStyle/>
            <a:p>
              <a:pPr>
                <a:lnSpc>
                  <a:spcPct val="160000"/>
                </a:lnSpc>
              </a:pPr>
              <a:r>
                <a:rPr lang="en-US" sz="1050" dirty="0">
                  <a:solidFill>
                    <a:schemeClr val="tx1">
                      <a:lumMod val="75000"/>
                      <a:lumOff val="25000"/>
                    </a:schemeClr>
                  </a:solidFill>
                </a:rPr>
                <a:t>Each of the three models works well for classification data. They were all close in prediction percentages, and they are efficient to train and easy to interpret. I would recommend using them in future classification problems. </a:t>
              </a:r>
              <a:endParaRPr lang="en-US" sz="1100" dirty="0">
                <a:solidFill>
                  <a:schemeClr val="tx1">
                    <a:lumMod val="75000"/>
                    <a:lumOff val="25000"/>
                  </a:schemeClr>
                </a:solidFill>
              </a:endParaRPr>
            </a:p>
          </p:txBody>
        </p:sp>
      </p:grpSp>
    </p:spTree>
    <p:extLst>
      <p:ext uri="{BB962C8B-B14F-4D97-AF65-F5344CB8AC3E}">
        <p14:creationId xmlns:p14="http://schemas.microsoft.com/office/powerpoint/2010/main" val="2025914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000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1+#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60000" fill="hold" nodeType="afterEffect">
                                  <p:stCondLst>
                                    <p:cond delay="0"/>
                                  </p:stCondLst>
                                  <p:childTnLst>
                                    <p:set>
                                      <p:cBhvr>
                                        <p:cTn id="11" dur="1" fill="hold">
                                          <p:stCondLst>
                                            <p:cond delay="0"/>
                                          </p:stCondLst>
                                        </p:cTn>
                                        <p:tgtEl>
                                          <p:spTgt spid="96"/>
                                        </p:tgtEl>
                                        <p:attrNameLst>
                                          <p:attrName>style.visibility</p:attrName>
                                        </p:attrNameLst>
                                      </p:cBhvr>
                                      <p:to>
                                        <p:strVal val="visible"/>
                                      </p:to>
                                    </p:set>
                                    <p:anim calcmode="lin" valueType="num">
                                      <p:cBhvr additive="base">
                                        <p:cTn id="12" dur="500" fill="hold"/>
                                        <p:tgtEl>
                                          <p:spTgt spid="96"/>
                                        </p:tgtEl>
                                        <p:attrNameLst>
                                          <p:attrName>ppt_x</p:attrName>
                                        </p:attrNameLst>
                                      </p:cBhvr>
                                      <p:tavLst>
                                        <p:tav tm="0">
                                          <p:val>
                                            <p:strVal val="1+#ppt_w/2"/>
                                          </p:val>
                                        </p:tav>
                                        <p:tav tm="100000">
                                          <p:val>
                                            <p:strVal val="#ppt_x"/>
                                          </p:val>
                                        </p:tav>
                                      </p:tavLst>
                                    </p:anim>
                                    <p:anim calcmode="lin" valueType="num">
                                      <p:cBhvr additive="base">
                                        <p:cTn id="13"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4648200" y="255270"/>
            <a:ext cx="4148848" cy="4435813"/>
          </a:xfrm>
          <a:prstGeom prst="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2363954315"/>
              </p:ext>
            </p:extLst>
          </p:nvPr>
        </p:nvGraphicFramePr>
        <p:xfrm>
          <a:off x="381000" y="261620"/>
          <a:ext cx="3963375" cy="4403342"/>
        </p:xfrm>
        <a:graphic>
          <a:graphicData uri="http://schemas.openxmlformats.org/drawingml/2006/table">
            <a:tbl>
              <a:tblPr firstRow="1" bandRow="1">
                <a:tableStyleId>{2D5ABB26-0587-4C30-8999-92F81FD0307C}</a:tableStyleId>
              </a:tblPr>
              <a:tblGrid>
                <a:gridCol w="3382592">
                  <a:extLst>
                    <a:ext uri="{9D8B030D-6E8A-4147-A177-3AD203B41FA5}">
                      <a16:colId xmlns:a16="http://schemas.microsoft.com/office/drawing/2014/main" val="20000"/>
                    </a:ext>
                  </a:extLst>
                </a:gridCol>
                <a:gridCol w="580783">
                  <a:extLst>
                    <a:ext uri="{9D8B030D-6E8A-4147-A177-3AD203B41FA5}">
                      <a16:colId xmlns:a16="http://schemas.microsoft.com/office/drawing/2014/main" val="20001"/>
                    </a:ext>
                  </a:extLst>
                </a:gridCol>
              </a:tblGrid>
              <a:tr h="434900">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Background</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03</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Motivation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04</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Description of Data</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06</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Data Processing</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07</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Proposed Analysis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08</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Data Exploration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09</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Results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15</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Conclusion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18</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4409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lumMod val="90000"/>
                              <a:lumOff val="10000"/>
                            </a:schemeClr>
                          </a:solidFill>
                          <a:latin typeface="+mn-lt"/>
                          <a:ea typeface="+mn-ea"/>
                          <a:cs typeface="+mn-cs"/>
                        </a:rPr>
                        <a:t>Recommendations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19</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4409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lumMod val="90000"/>
                              <a:lumOff val="10000"/>
                            </a:schemeClr>
                          </a:solidFill>
                          <a:latin typeface="+mn-lt"/>
                          <a:ea typeface="+mn-ea"/>
                          <a:cs typeface="+mn-cs"/>
                        </a:rPr>
                        <a:t>References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20</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634379"/>
                  </a:ext>
                </a:extLst>
              </a:tr>
            </a:tbl>
          </a:graphicData>
        </a:graphic>
      </p:graphicFrame>
      <p:grpSp>
        <p:nvGrpSpPr>
          <p:cNvPr id="7" name="Group 6">
            <a:extLst>
              <a:ext uri="{FF2B5EF4-FFF2-40B4-BE49-F238E27FC236}">
                <a16:creationId xmlns:a16="http://schemas.microsoft.com/office/drawing/2014/main" id="{6065E8F1-E647-49A7-AF9D-272FB6EBAEE4}"/>
              </a:ext>
            </a:extLst>
          </p:cNvPr>
          <p:cNvGrpSpPr/>
          <p:nvPr/>
        </p:nvGrpSpPr>
        <p:grpSpPr>
          <a:xfrm>
            <a:off x="6196452" y="1581150"/>
            <a:ext cx="1052344" cy="1055788"/>
            <a:chOff x="-1219200" y="1365250"/>
            <a:chExt cx="1939925" cy="1946275"/>
          </a:xfrm>
          <a:solidFill>
            <a:schemeClr val="bg1"/>
          </a:solidFill>
        </p:grpSpPr>
        <p:sp>
          <p:nvSpPr>
            <p:cNvPr id="8"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itle 2">
            <a:extLst>
              <a:ext uri="{FF2B5EF4-FFF2-40B4-BE49-F238E27FC236}">
                <a16:creationId xmlns:a16="http://schemas.microsoft.com/office/drawing/2014/main" id="{4350891D-4E62-46E4-87E5-A8E3313AA525}"/>
              </a:ext>
            </a:extLst>
          </p:cNvPr>
          <p:cNvSpPr txBox="1">
            <a:spLocks/>
          </p:cNvSpPr>
          <p:nvPr/>
        </p:nvSpPr>
        <p:spPr>
          <a:xfrm>
            <a:off x="5046224" y="2956330"/>
            <a:ext cx="33528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solidFill>
                <a:effectLst>
                  <a:outerShdw blurRad="60007" dist="310007" dir="7680000" sy="30000" kx="1300200" algn="ctr" rotWithShape="0">
                    <a:prstClr val="black">
                      <a:alpha val="13000"/>
                    </a:prstClr>
                  </a:outerShdw>
                </a:effectLst>
              </a:rPr>
              <a:t>Presentation Outline</a:t>
            </a:r>
          </a:p>
        </p:txBody>
      </p:sp>
    </p:spTree>
    <p:extLst>
      <p:ext uri="{BB962C8B-B14F-4D97-AF65-F5344CB8AC3E}">
        <p14:creationId xmlns:p14="http://schemas.microsoft.com/office/powerpoint/2010/main" val="1180475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References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References</a:t>
            </a:r>
          </a:p>
        </p:txBody>
      </p:sp>
      <p:sp>
        <p:nvSpPr>
          <p:cNvPr id="6" name="Inhaltsplatzhalter 4">
            <a:extLst>
              <a:ext uri="{FF2B5EF4-FFF2-40B4-BE49-F238E27FC236}">
                <a16:creationId xmlns:a16="http://schemas.microsoft.com/office/drawing/2014/main" id="{9C3E40A7-A7EC-4936-9DAB-36659322C407}"/>
              </a:ext>
            </a:extLst>
          </p:cNvPr>
          <p:cNvSpPr txBox="1">
            <a:spLocks/>
          </p:cNvSpPr>
          <p:nvPr/>
        </p:nvSpPr>
        <p:spPr>
          <a:xfrm>
            <a:off x="955833" y="1217061"/>
            <a:ext cx="3324268" cy="129702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Multilayer Perception</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Sakar, C. </a:t>
            </a:r>
            <a:r>
              <a:rPr lang="en-US" sz="1000" dirty="0" err="1">
                <a:solidFill>
                  <a:schemeClr val="tx1">
                    <a:lumMod val="75000"/>
                    <a:lumOff val="25000"/>
                  </a:schemeClr>
                </a:solidFill>
                <a:latin typeface="+mn-lt"/>
              </a:rPr>
              <a:t>Okan</a:t>
            </a:r>
            <a:r>
              <a:rPr lang="en-US" sz="1000" dirty="0">
                <a:solidFill>
                  <a:schemeClr val="tx1">
                    <a:lumMod val="75000"/>
                    <a:lumOff val="25000"/>
                  </a:schemeClr>
                </a:solidFill>
                <a:latin typeface="+mn-lt"/>
              </a:rPr>
              <a:t>, S. </a:t>
            </a:r>
            <a:r>
              <a:rPr lang="en-US" sz="1000" dirty="0" err="1">
                <a:solidFill>
                  <a:schemeClr val="tx1">
                    <a:lumMod val="75000"/>
                    <a:lumOff val="25000"/>
                  </a:schemeClr>
                </a:solidFill>
                <a:latin typeface="+mn-lt"/>
              </a:rPr>
              <a:t>Olcay</a:t>
            </a:r>
            <a:r>
              <a:rPr lang="en-US" sz="1000" dirty="0">
                <a:solidFill>
                  <a:schemeClr val="tx1">
                    <a:lumMod val="75000"/>
                    <a:lumOff val="25000"/>
                  </a:schemeClr>
                </a:solidFill>
                <a:latin typeface="+mn-lt"/>
              </a:rPr>
              <a:t> </a:t>
            </a:r>
            <a:r>
              <a:rPr lang="en-US" sz="1000" dirty="0" err="1">
                <a:solidFill>
                  <a:schemeClr val="tx1">
                    <a:lumMod val="75000"/>
                    <a:lumOff val="25000"/>
                  </a:schemeClr>
                </a:solidFill>
                <a:latin typeface="+mn-lt"/>
              </a:rPr>
              <a:t>Polat</a:t>
            </a:r>
            <a:r>
              <a:rPr lang="en-US" sz="1000" dirty="0">
                <a:solidFill>
                  <a:schemeClr val="tx1">
                    <a:lumMod val="75000"/>
                    <a:lumOff val="25000"/>
                  </a:schemeClr>
                </a:solidFill>
                <a:latin typeface="+mn-lt"/>
              </a:rPr>
              <a:t>, Mete </a:t>
            </a:r>
            <a:r>
              <a:rPr lang="en-US" sz="1000" dirty="0" err="1">
                <a:solidFill>
                  <a:schemeClr val="tx1">
                    <a:lumMod val="75000"/>
                    <a:lumOff val="25000"/>
                  </a:schemeClr>
                </a:solidFill>
                <a:latin typeface="+mn-lt"/>
              </a:rPr>
              <a:t>Katircioglu</a:t>
            </a:r>
            <a:r>
              <a:rPr lang="en-US" sz="1000" dirty="0">
                <a:solidFill>
                  <a:schemeClr val="tx1">
                    <a:lumMod val="75000"/>
                    <a:lumOff val="25000"/>
                  </a:schemeClr>
                </a:solidFill>
                <a:latin typeface="+mn-lt"/>
              </a:rPr>
              <a:t>, and Yomi </a:t>
            </a:r>
            <a:r>
              <a:rPr lang="en-US" sz="1000" dirty="0" err="1">
                <a:solidFill>
                  <a:schemeClr val="tx1">
                    <a:lumMod val="75000"/>
                    <a:lumOff val="25000"/>
                  </a:schemeClr>
                </a:solidFill>
                <a:latin typeface="+mn-lt"/>
              </a:rPr>
              <a:t>Kastro</a:t>
            </a:r>
            <a:r>
              <a:rPr lang="en-US" sz="1000" dirty="0">
                <a:solidFill>
                  <a:schemeClr val="tx1">
                    <a:lumMod val="75000"/>
                    <a:lumOff val="25000"/>
                  </a:schemeClr>
                </a:solidFill>
                <a:latin typeface="+mn-lt"/>
              </a:rPr>
              <a:t>. “Real-Time Prediction of Online Shoppers’ Purchasing Intention Using Multilayer Perceptron and LSTM Recurrent Neural Networks.” Neural Computing and Applications 31, no. 10 (October 2019): 6893–6908. https://doi.org/10.1007/s00521-018-3523-0.</a:t>
            </a:r>
          </a:p>
        </p:txBody>
      </p:sp>
      <p:sp>
        <p:nvSpPr>
          <p:cNvPr id="7" name="Inhaltsplatzhalter 4">
            <a:extLst>
              <a:ext uri="{FF2B5EF4-FFF2-40B4-BE49-F238E27FC236}">
                <a16:creationId xmlns:a16="http://schemas.microsoft.com/office/drawing/2014/main" id="{3EFE372B-4A08-4915-A5A0-61841AA5ACEE}"/>
              </a:ext>
            </a:extLst>
          </p:cNvPr>
          <p:cNvSpPr txBox="1">
            <a:spLocks/>
          </p:cNvSpPr>
          <p:nvPr/>
        </p:nvSpPr>
        <p:spPr>
          <a:xfrm>
            <a:off x="944194" y="3107391"/>
            <a:ext cx="3324268" cy="92769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Online Shopping</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Liu, </a:t>
            </a:r>
            <a:r>
              <a:rPr lang="en-US" sz="1000" dirty="0" err="1">
                <a:solidFill>
                  <a:schemeClr val="tx1">
                    <a:lumMod val="75000"/>
                    <a:lumOff val="25000"/>
                  </a:schemeClr>
                </a:solidFill>
                <a:latin typeface="+mn-lt"/>
              </a:rPr>
              <a:t>Yuming</a:t>
            </a:r>
            <a:r>
              <a:rPr lang="en-US" sz="1000" dirty="0">
                <a:solidFill>
                  <a:schemeClr val="tx1">
                    <a:lumMod val="75000"/>
                    <a:lumOff val="25000"/>
                  </a:schemeClr>
                </a:solidFill>
                <a:latin typeface="+mn-lt"/>
              </a:rPr>
              <a:t>. Online Shoppers Purchasing Intention. https://rstudio-pubs-static.s3.amazonaws.com/588410_b71a2f1ad47c4eafa145c424f4fc0faf.html.</a:t>
            </a:r>
          </a:p>
        </p:txBody>
      </p:sp>
      <p:sp>
        <p:nvSpPr>
          <p:cNvPr id="8" name="Inhaltsplatzhalter 4">
            <a:extLst>
              <a:ext uri="{FF2B5EF4-FFF2-40B4-BE49-F238E27FC236}">
                <a16:creationId xmlns:a16="http://schemas.microsoft.com/office/drawing/2014/main" id="{8B52BF8D-B686-4D0D-BCFD-2546C01935FF}"/>
              </a:ext>
            </a:extLst>
          </p:cNvPr>
          <p:cNvSpPr txBox="1">
            <a:spLocks/>
          </p:cNvSpPr>
          <p:nvPr/>
        </p:nvSpPr>
        <p:spPr>
          <a:xfrm>
            <a:off x="5393814" y="1227738"/>
            <a:ext cx="3324268" cy="148168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Random Forest</a:t>
            </a:r>
            <a:br>
              <a:rPr lang="en-US" sz="1100" b="1" dirty="0">
                <a:solidFill>
                  <a:schemeClr val="tx1">
                    <a:lumMod val="75000"/>
                    <a:lumOff val="25000"/>
                  </a:schemeClr>
                </a:solidFill>
                <a:latin typeface="+mn-lt"/>
              </a:rPr>
            </a:br>
            <a:r>
              <a:rPr lang="en-US" sz="1000" dirty="0" err="1">
                <a:solidFill>
                  <a:schemeClr val="tx1">
                    <a:lumMod val="75000"/>
                    <a:lumOff val="25000"/>
                  </a:schemeClr>
                </a:solidFill>
                <a:latin typeface="+mn-lt"/>
              </a:rPr>
              <a:t>Baati</a:t>
            </a:r>
            <a:r>
              <a:rPr lang="en-US" sz="1000" dirty="0">
                <a:solidFill>
                  <a:schemeClr val="tx1">
                    <a:lumMod val="75000"/>
                    <a:lumOff val="25000"/>
                  </a:schemeClr>
                </a:solidFill>
                <a:latin typeface="+mn-lt"/>
              </a:rPr>
              <a:t> K., </a:t>
            </a:r>
            <a:r>
              <a:rPr lang="en-US" sz="1000" dirty="0" err="1">
                <a:solidFill>
                  <a:schemeClr val="tx1">
                    <a:lumMod val="75000"/>
                    <a:lumOff val="25000"/>
                  </a:schemeClr>
                </a:solidFill>
                <a:latin typeface="+mn-lt"/>
              </a:rPr>
              <a:t>Mohsil</a:t>
            </a:r>
            <a:r>
              <a:rPr lang="en-US" sz="1000" dirty="0">
                <a:solidFill>
                  <a:schemeClr val="tx1">
                    <a:lumMod val="75000"/>
                    <a:lumOff val="25000"/>
                  </a:schemeClr>
                </a:solidFill>
                <a:latin typeface="+mn-lt"/>
              </a:rPr>
              <a:t> M. (2020) Real-Time Prediction of Online Shoppers’ Purchasing Intention Using Random Forest. In: </a:t>
            </a:r>
            <a:r>
              <a:rPr lang="en-US" sz="1000" dirty="0" err="1">
                <a:solidFill>
                  <a:schemeClr val="tx1">
                    <a:lumMod val="75000"/>
                    <a:lumOff val="25000"/>
                  </a:schemeClr>
                </a:solidFill>
                <a:latin typeface="+mn-lt"/>
              </a:rPr>
              <a:t>Maglogiannis</a:t>
            </a:r>
            <a:r>
              <a:rPr lang="en-US" sz="1000" dirty="0">
                <a:solidFill>
                  <a:schemeClr val="tx1">
                    <a:lumMod val="75000"/>
                    <a:lumOff val="25000"/>
                  </a:schemeClr>
                </a:solidFill>
                <a:latin typeface="+mn-lt"/>
              </a:rPr>
              <a:t> I., </a:t>
            </a:r>
            <a:r>
              <a:rPr lang="en-US" sz="1000" dirty="0" err="1">
                <a:solidFill>
                  <a:schemeClr val="tx1">
                    <a:lumMod val="75000"/>
                    <a:lumOff val="25000"/>
                  </a:schemeClr>
                </a:solidFill>
                <a:latin typeface="+mn-lt"/>
              </a:rPr>
              <a:t>Iliadis</a:t>
            </a:r>
            <a:r>
              <a:rPr lang="en-US" sz="1000" dirty="0">
                <a:solidFill>
                  <a:schemeClr val="tx1">
                    <a:lumMod val="75000"/>
                    <a:lumOff val="25000"/>
                  </a:schemeClr>
                </a:solidFill>
                <a:latin typeface="+mn-lt"/>
              </a:rPr>
              <a:t> L., </a:t>
            </a:r>
            <a:r>
              <a:rPr lang="en-US" sz="1000" dirty="0" err="1">
                <a:solidFill>
                  <a:schemeClr val="tx1">
                    <a:lumMod val="75000"/>
                    <a:lumOff val="25000"/>
                  </a:schemeClr>
                </a:solidFill>
                <a:latin typeface="+mn-lt"/>
              </a:rPr>
              <a:t>Pimenidis</a:t>
            </a:r>
            <a:r>
              <a:rPr lang="en-US" sz="1000" dirty="0">
                <a:solidFill>
                  <a:schemeClr val="tx1">
                    <a:lumMod val="75000"/>
                    <a:lumOff val="25000"/>
                  </a:schemeClr>
                </a:solidFill>
                <a:latin typeface="+mn-lt"/>
              </a:rPr>
              <a:t> E. (eds) Artificial Intelligence Applications and Innovations. AIAI 2020. IFIP Advances in Information and Communication Technology, vol 583. Springer, Cham. https://doi.org/10.1007/978-3-030-49161-1_4</a:t>
            </a:r>
          </a:p>
        </p:txBody>
      </p:sp>
      <p:sp>
        <p:nvSpPr>
          <p:cNvPr id="9" name="Inhaltsplatzhalter 4">
            <a:extLst>
              <a:ext uri="{FF2B5EF4-FFF2-40B4-BE49-F238E27FC236}">
                <a16:creationId xmlns:a16="http://schemas.microsoft.com/office/drawing/2014/main" id="{E070B8C2-C77A-49B7-BE2F-92627EFBC1E4}"/>
              </a:ext>
            </a:extLst>
          </p:cNvPr>
          <p:cNvSpPr txBox="1">
            <a:spLocks/>
          </p:cNvSpPr>
          <p:nvPr/>
        </p:nvSpPr>
        <p:spPr>
          <a:xfrm>
            <a:off x="5393814" y="3099371"/>
            <a:ext cx="3324268" cy="11123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UCI Data set</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UCI Machine Learning Repository: Online Shoppers Purchasing Intention Dataset Data set. (n.d.). Retrieved December 5, 2021, from https://archive.ics.uci.edu/ml/datasets/Online+Shoppers+Purchasing+Intention+Dataset.</a:t>
            </a:r>
          </a:p>
        </p:txBody>
      </p:sp>
      <p:sp>
        <p:nvSpPr>
          <p:cNvPr id="14" name="Oval 13">
            <a:extLst>
              <a:ext uri="{FF2B5EF4-FFF2-40B4-BE49-F238E27FC236}">
                <a16:creationId xmlns:a16="http://schemas.microsoft.com/office/drawing/2014/main" id="{1EA8932D-0A32-4E51-8D65-73893EBE69BC}"/>
              </a:ext>
            </a:extLst>
          </p:cNvPr>
          <p:cNvSpPr/>
          <p:nvPr/>
        </p:nvSpPr>
        <p:spPr>
          <a:xfrm flipH="1">
            <a:off x="261221" y="1213873"/>
            <a:ext cx="550358" cy="548158"/>
          </a:xfrm>
          <a:prstGeom prst="ellips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1</a:t>
            </a:r>
          </a:p>
        </p:txBody>
      </p:sp>
      <p:sp>
        <p:nvSpPr>
          <p:cNvPr id="16" name="Oval 15">
            <a:extLst>
              <a:ext uri="{FF2B5EF4-FFF2-40B4-BE49-F238E27FC236}">
                <a16:creationId xmlns:a16="http://schemas.microsoft.com/office/drawing/2014/main" id="{01DCB397-02D1-4A55-90DA-A2884E6C34A2}"/>
              </a:ext>
            </a:extLst>
          </p:cNvPr>
          <p:cNvSpPr/>
          <p:nvPr/>
        </p:nvSpPr>
        <p:spPr>
          <a:xfrm flipH="1">
            <a:off x="273921" y="3107391"/>
            <a:ext cx="550358" cy="54815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2</a:t>
            </a:r>
          </a:p>
        </p:txBody>
      </p:sp>
      <p:sp>
        <p:nvSpPr>
          <p:cNvPr id="18" name="Oval 17">
            <a:extLst>
              <a:ext uri="{FF2B5EF4-FFF2-40B4-BE49-F238E27FC236}">
                <a16:creationId xmlns:a16="http://schemas.microsoft.com/office/drawing/2014/main" id="{1E9A4BBD-FCBB-412C-8CDA-A4975F80A39B}"/>
              </a:ext>
            </a:extLst>
          </p:cNvPr>
          <p:cNvSpPr/>
          <p:nvPr/>
        </p:nvSpPr>
        <p:spPr>
          <a:xfrm flipH="1">
            <a:off x="4699534" y="1398818"/>
            <a:ext cx="550358" cy="548158"/>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3</a:t>
            </a:r>
          </a:p>
        </p:txBody>
      </p:sp>
      <p:sp>
        <p:nvSpPr>
          <p:cNvPr id="20" name="Oval 19">
            <a:extLst>
              <a:ext uri="{FF2B5EF4-FFF2-40B4-BE49-F238E27FC236}">
                <a16:creationId xmlns:a16="http://schemas.microsoft.com/office/drawing/2014/main" id="{2916670B-3BB6-4064-B2D7-199A94A00B96}"/>
              </a:ext>
            </a:extLst>
          </p:cNvPr>
          <p:cNvSpPr/>
          <p:nvPr/>
        </p:nvSpPr>
        <p:spPr>
          <a:xfrm flipH="1">
            <a:off x="4667784" y="3107391"/>
            <a:ext cx="550358" cy="548158"/>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4</a:t>
            </a:r>
          </a:p>
        </p:txBody>
      </p:sp>
    </p:spTree>
    <p:extLst>
      <p:ext uri="{BB962C8B-B14F-4D97-AF65-F5344CB8AC3E}">
        <p14:creationId xmlns:p14="http://schemas.microsoft.com/office/powerpoint/2010/main" val="613747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4" grpId="0" animBg="1"/>
      <p:bldP spid="16" grpId="0" animBg="1"/>
      <p:bldP spid="18"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Text"/>
          <p:cNvSpPr txBox="1"/>
          <p:nvPr/>
        </p:nvSpPr>
        <p:spPr>
          <a:xfrm>
            <a:off x="2255520" y="1047750"/>
            <a:ext cx="4632960" cy="738664"/>
          </a:xfrm>
          <a:prstGeom prst="rect">
            <a:avLst/>
          </a:prstGeom>
          <a:noFill/>
        </p:spPr>
        <p:txBody>
          <a:bodyPr wrap="square" lIns="0" tIns="0" rIns="0" bIns="0" rtlCol="0">
            <a:spAutoFit/>
          </a:bodyPr>
          <a:lstStyle/>
          <a:p>
            <a:pPr algn="ctr"/>
            <a:r>
              <a:rPr lang="en-US" sz="4800" b="1" dirty="0">
                <a:solidFill>
                  <a:schemeClr val="bg1"/>
                </a:solidFill>
              </a:rPr>
              <a:t>THANK YOU !</a:t>
            </a:r>
          </a:p>
        </p:txBody>
      </p:sp>
      <p:sp>
        <p:nvSpPr>
          <p:cNvPr id="11" name="Title 2">
            <a:extLst>
              <a:ext uri="{FF2B5EF4-FFF2-40B4-BE49-F238E27FC236}">
                <a16:creationId xmlns:a16="http://schemas.microsoft.com/office/drawing/2014/main" id="{9DC4F05E-D6DE-4C67-AFB6-66BB7AC7EC54}"/>
              </a:ext>
            </a:extLst>
          </p:cNvPr>
          <p:cNvSpPr txBox="1">
            <a:spLocks/>
          </p:cNvSpPr>
          <p:nvPr/>
        </p:nvSpPr>
        <p:spPr>
          <a:xfrm>
            <a:off x="762000" y="1786414"/>
            <a:ext cx="7772400" cy="160043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solidFill>
                <a:effectLst>
                  <a:outerShdw blurRad="60007" dist="310007" dir="7680000" sy="30000" kx="1300200" algn="ctr" rotWithShape="0">
                    <a:prstClr val="black">
                      <a:alpha val="13000"/>
                    </a:prstClr>
                  </a:outerShdw>
                </a:effectLst>
              </a:rPr>
              <a:t>ONLINE SHOPPERS PURCHASING INTENTION ANALYSIS</a:t>
            </a:r>
          </a:p>
          <a:p>
            <a:endParaRPr lang="en-US" sz="3200" b="1" dirty="0">
              <a:solidFill>
                <a:schemeClr val="bg1"/>
              </a:solidFill>
              <a:effectLst>
                <a:outerShdw blurRad="60007" dist="310007" dir="7680000" sy="30000" kx="1300200" algn="ctr" rotWithShape="0">
                  <a:prstClr val="black">
                    <a:alpha val="13000"/>
                  </a:prstClr>
                </a:outerShdw>
              </a:effectLst>
            </a:endParaRPr>
          </a:p>
        </p:txBody>
      </p:sp>
      <p:sp>
        <p:nvSpPr>
          <p:cNvPr id="19" name="Inhaltsplatzhalter 4">
            <a:extLst>
              <a:ext uri="{FF2B5EF4-FFF2-40B4-BE49-F238E27FC236}">
                <a16:creationId xmlns:a16="http://schemas.microsoft.com/office/drawing/2014/main" id="{CFAE0109-7DB8-4DB3-B15B-AF432FAEEFBC}"/>
              </a:ext>
            </a:extLst>
          </p:cNvPr>
          <p:cNvSpPr txBox="1">
            <a:spLocks/>
          </p:cNvSpPr>
          <p:nvPr/>
        </p:nvSpPr>
        <p:spPr>
          <a:xfrm>
            <a:off x="3011319" y="3105150"/>
            <a:ext cx="3121363" cy="89255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b="1" dirty="0"/>
              <a:t>Krischelle Joyner</a:t>
            </a:r>
          </a:p>
          <a:p>
            <a:pPr marL="0" indent="0" algn="ctr">
              <a:lnSpc>
                <a:spcPct val="100000"/>
              </a:lnSpc>
              <a:spcAft>
                <a:spcPts val="600"/>
              </a:spcAft>
              <a:buNone/>
            </a:pPr>
            <a:r>
              <a:rPr lang="en-US" sz="1600" b="1" dirty="0"/>
              <a:t>University of Texas at San Antonio</a:t>
            </a:r>
          </a:p>
          <a:p>
            <a:pPr marL="0" indent="0" algn="ctr">
              <a:lnSpc>
                <a:spcPct val="100000"/>
              </a:lnSpc>
              <a:spcAft>
                <a:spcPts val="600"/>
              </a:spcAft>
              <a:buNone/>
            </a:pPr>
            <a:r>
              <a:rPr lang="en-US" sz="1600" b="1" dirty="0"/>
              <a:t>Data Analytics Applications</a:t>
            </a:r>
          </a:p>
        </p:txBody>
      </p:sp>
    </p:spTree>
    <p:extLst>
      <p:ext uri="{BB962C8B-B14F-4D97-AF65-F5344CB8AC3E}">
        <p14:creationId xmlns:p14="http://schemas.microsoft.com/office/powerpoint/2010/main" val="2718463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16" presetClass="entr" presetSubtype="37" fill="hold" grpId="0" nodeType="with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3A7D6-0824-4EE6-B5FA-33B30FC4FB1E}"/>
              </a:ext>
            </a:extLst>
          </p:cNvPr>
          <p:cNvSpPr>
            <a:spLocks noGrp="1"/>
          </p:cNvSpPr>
          <p:nvPr>
            <p:ph type="title"/>
          </p:nvPr>
        </p:nvSpPr>
        <p:spPr/>
        <p:txBody>
          <a:bodyPr/>
          <a:lstStyle/>
          <a:p>
            <a:r>
              <a:rPr lang="en-US" dirty="0"/>
              <a:t>Background</a:t>
            </a:r>
          </a:p>
        </p:txBody>
      </p:sp>
      <p:sp>
        <p:nvSpPr>
          <p:cNvPr id="4" name="Text Placeholder 3">
            <a:extLst>
              <a:ext uri="{FF2B5EF4-FFF2-40B4-BE49-F238E27FC236}">
                <a16:creationId xmlns:a16="http://schemas.microsoft.com/office/drawing/2014/main" id="{8A3FEBD4-AC3F-4ED5-BA5A-BA90039D8F45}"/>
              </a:ext>
            </a:extLst>
          </p:cNvPr>
          <p:cNvSpPr>
            <a:spLocks noGrp="1"/>
          </p:cNvSpPr>
          <p:nvPr>
            <p:ph type="body" sz="half" idx="2"/>
          </p:nvPr>
        </p:nvSpPr>
        <p:spPr/>
        <p:txBody>
          <a:bodyPr/>
          <a:lstStyle/>
          <a:p>
            <a:r>
              <a:rPr lang="en-US" dirty="0"/>
              <a:t>Online Shoppers Purchasing Intention</a:t>
            </a:r>
          </a:p>
        </p:txBody>
      </p:sp>
      <p:grpSp>
        <p:nvGrpSpPr>
          <p:cNvPr id="9" name="Group 8">
            <a:extLst>
              <a:ext uri="{FF2B5EF4-FFF2-40B4-BE49-F238E27FC236}">
                <a16:creationId xmlns:a16="http://schemas.microsoft.com/office/drawing/2014/main" id="{11938295-A178-4C19-9F7A-9E11DEF15291}"/>
              </a:ext>
            </a:extLst>
          </p:cNvPr>
          <p:cNvGrpSpPr/>
          <p:nvPr/>
        </p:nvGrpSpPr>
        <p:grpSpPr>
          <a:xfrm>
            <a:off x="392300" y="1087655"/>
            <a:ext cx="8294499" cy="3461485"/>
            <a:chOff x="495491" y="1087655"/>
            <a:chExt cx="1918256" cy="3461485"/>
          </a:xfrm>
        </p:grpSpPr>
        <p:sp>
          <p:nvSpPr>
            <p:cNvPr id="6" name="Rectangle: Top Corners Rounded 5">
              <a:extLst>
                <a:ext uri="{FF2B5EF4-FFF2-40B4-BE49-F238E27FC236}">
                  <a16:creationId xmlns:a16="http://schemas.microsoft.com/office/drawing/2014/main" id="{5EC9A66E-22A3-4414-9531-5780378DBF9F}"/>
                </a:ext>
              </a:extLst>
            </p:cNvPr>
            <p:cNvSpPr/>
            <p:nvPr/>
          </p:nvSpPr>
          <p:spPr bwMode="auto">
            <a:xfrm>
              <a:off x="495491" y="1087655"/>
              <a:ext cx="1918256"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solidFill>
                  <a:srgbClr val="494B69"/>
                </a:solidFill>
              </a:endParaRPr>
            </a:p>
          </p:txBody>
        </p:sp>
        <p:sp>
          <p:nvSpPr>
            <p:cNvPr id="7" name="Rectangle 6">
              <a:extLst>
                <a:ext uri="{FF2B5EF4-FFF2-40B4-BE49-F238E27FC236}">
                  <a16:creationId xmlns:a16="http://schemas.microsoft.com/office/drawing/2014/main" id="{53DE7687-02C0-45D8-AF5F-0EFED34BF488}"/>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r>
                <a:rPr lang="en-US" sz="1400" dirty="0">
                  <a:solidFill>
                    <a:schemeClr val="tx1">
                      <a:lumMod val="75000"/>
                      <a:lumOff val="25000"/>
                    </a:schemeClr>
                  </a:solidFill>
                </a:rPr>
                <a:t>As the majority of businesses today operate online, marketing promotion is one of the most effective ways to drive traffic to an online virtual ecosystem. As visitors browse a website, the most relevant users are identified, and can be connected with offers that will encourage them to return to a store after they have left, avoiding the high probability of losing customers after they leave.</a:t>
              </a:r>
            </a:p>
            <a:p>
              <a:endParaRPr lang="en-US" sz="1400" dirty="0">
                <a:solidFill>
                  <a:schemeClr val="tx1">
                    <a:lumMod val="75000"/>
                    <a:lumOff val="25000"/>
                  </a:schemeClr>
                </a:solidFill>
              </a:endParaRPr>
            </a:p>
            <a:p>
              <a:r>
                <a:rPr lang="en-US" sz="1400" dirty="0">
                  <a:solidFill>
                    <a:schemeClr val="tx1">
                      <a:lumMod val="75000"/>
                      <a:lumOff val="25000"/>
                    </a:schemeClr>
                  </a:solidFill>
                </a:rPr>
                <a:t>Marketing data is becoming a powerful tool for companies to not only understand what products customers are interested in, but to also explore some of the reasons why a product is not purchased. The goal of using marketing data is to identify the underlying patterns of behavior. </a:t>
              </a:r>
              <a:endParaRPr lang="en-US" sz="2000" dirty="0">
                <a:solidFill>
                  <a:schemeClr val="tx1">
                    <a:lumMod val="75000"/>
                    <a:lumOff val="25000"/>
                  </a:schemeClr>
                </a:solidFill>
              </a:endParaRPr>
            </a:p>
          </p:txBody>
        </p:sp>
      </p:grpSp>
    </p:spTree>
    <p:extLst>
      <p:ext uri="{BB962C8B-B14F-4D97-AF65-F5344CB8AC3E}">
        <p14:creationId xmlns:p14="http://schemas.microsoft.com/office/powerpoint/2010/main" val="2673704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3A7D6-0824-4EE6-B5FA-33B30FC4FB1E}"/>
              </a:ext>
            </a:extLst>
          </p:cNvPr>
          <p:cNvSpPr>
            <a:spLocks noGrp="1"/>
          </p:cNvSpPr>
          <p:nvPr>
            <p:ph type="title"/>
          </p:nvPr>
        </p:nvSpPr>
        <p:spPr/>
        <p:txBody>
          <a:bodyPr/>
          <a:lstStyle/>
          <a:p>
            <a:r>
              <a:rPr lang="en-US" dirty="0"/>
              <a:t>Motivation</a:t>
            </a:r>
          </a:p>
        </p:txBody>
      </p:sp>
      <p:sp>
        <p:nvSpPr>
          <p:cNvPr id="4" name="Text Placeholder 3">
            <a:extLst>
              <a:ext uri="{FF2B5EF4-FFF2-40B4-BE49-F238E27FC236}">
                <a16:creationId xmlns:a16="http://schemas.microsoft.com/office/drawing/2014/main" id="{8A3FEBD4-AC3F-4ED5-BA5A-BA90039D8F45}"/>
              </a:ext>
            </a:extLst>
          </p:cNvPr>
          <p:cNvSpPr>
            <a:spLocks noGrp="1"/>
          </p:cNvSpPr>
          <p:nvPr>
            <p:ph type="body" sz="half" idx="2"/>
          </p:nvPr>
        </p:nvSpPr>
        <p:spPr/>
        <p:txBody>
          <a:bodyPr/>
          <a:lstStyle/>
          <a:p>
            <a:r>
              <a:rPr lang="en-US" dirty="0"/>
              <a:t>What makes this data set interesting?</a:t>
            </a:r>
          </a:p>
        </p:txBody>
      </p:sp>
      <p:grpSp>
        <p:nvGrpSpPr>
          <p:cNvPr id="22" name="Group 21">
            <a:extLst>
              <a:ext uri="{FF2B5EF4-FFF2-40B4-BE49-F238E27FC236}">
                <a16:creationId xmlns:a16="http://schemas.microsoft.com/office/drawing/2014/main" id="{84B944AA-3CC2-40E1-8DB7-3737E1420A72}"/>
              </a:ext>
            </a:extLst>
          </p:cNvPr>
          <p:cNvGrpSpPr/>
          <p:nvPr/>
        </p:nvGrpSpPr>
        <p:grpSpPr>
          <a:xfrm>
            <a:off x="387819" y="1087655"/>
            <a:ext cx="8368363" cy="3461485"/>
            <a:chOff x="495491" y="1087655"/>
            <a:chExt cx="1918256" cy="3461485"/>
          </a:xfrm>
        </p:grpSpPr>
        <p:sp>
          <p:nvSpPr>
            <p:cNvPr id="23" name="Rectangle: Top Corners Rounded 22">
              <a:extLst>
                <a:ext uri="{FF2B5EF4-FFF2-40B4-BE49-F238E27FC236}">
                  <a16:creationId xmlns:a16="http://schemas.microsoft.com/office/drawing/2014/main" id="{0740AB7A-B05E-40F4-8C06-6FAEDBBA485F}"/>
                </a:ext>
              </a:extLst>
            </p:cNvPr>
            <p:cNvSpPr/>
            <p:nvPr/>
          </p:nvSpPr>
          <p:spPr bwMode="auto">
            <a:xfrm>
              <a:off x="495491" y="1087655"/>
              <a:ext cx="1918256" cy="722095"/>
            </a:xfrm>
            <a:prstGeom prst="round2SameRect">
              <a:avLst>
                <a:gd name="adj1" fmla="val 8975"/>
                <a:gd name="adj2" fmla="val 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24" name="Rectangle 23">
              <a:extLst>
                <a:ext uri="{FF2B5EF4-FFF2-40B4-BE49-F238E27FC236}">
                  <a16:creationId xmlns:a16="http://schemas.microsoft.com/office/drawing/2014/main" id="{5D39347A-69AB-4434-A1D5-E64998ED28F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r>
                <a:rPr lang="en-US" sz="1100" dirty="0">
                  <a:solidFill>
                    <a:schemeClr val="tx1">
                      <a:lumMod val="75000"/>
                      <a:lumOff val="25000"/>
                    </a:schemeClr>
                  </a:solidFill>
                </a:rPr>
                <a:t>The motivation for using this dataset is to understand visitors' shopping intent. A growing number of people search for items to buy online and make purchases through online transactions; this has made their lives more convenient and easier. Yet sellers must also be aware of the patterns and intentions of different types of online visitors. Customer behavior insights can help sellers to target advertising, marketing, and deals to potential customers to further increase their sales and revenue. Specifically, I am interested in purchases as an indicator of good marketing on products. The analysis will primarily focus on:</a:t>
              </a:r>
            </a:p>
            <a:p>
              <a:endParaRPr lang="en-US" sz="1100" dirty="0">
                <a:solidFill>
                  <a:schemeClr val="tx1">
                    <a:lumMod val="75000"/>
                    <a:lumOff val="25000"/>
                  </a:schemeClr>
                </a:solidFill>
              </a:endParaRPr>
            </a:p>
            <a:p>
              <a:r>
                <a:rPr lang="en-US" sz="1100" b="1" i="1" dirty="0">
                  <a:solidFill>
                    <a:schemeClr val="tx1">
                      <a:lumMod val="75000"/>
                      <a:lumOff val="25000"/>
                    </a:schemeClr>
                  </a:solidFill>
                </a:rPr>
                <a:t>Which factors heavily influenced visitors to purchase an item?</a:t>
              </a:r>
            </a:p>
            <a:p>
              <a:r>
                <a:rPr lang="en-US" sz="1100" dirty="0">
                  <a:solidFill>
                    <a:schemeClr val="tx1">
                      <a:lumMod val="75000"/>
                      <a:lumOff val="25000"/>
                    </a:schemeClr>
                  </a:solidFill>
                </a:rPr>
                <a:t>Using Revenue as the dependent variable (TRUE – made a purchase, FALSE – did not make a purchase), I will explore 18 independent variables such as bounce rate, the type of visitor and several other characteristics to see which variables worked best for indicating a purchase.</a:t>
              </a: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pPr algn="ctr"/>
              <a:r>
                <a:rPr lang="en-US" sz="1100" dirty="0">
                  <a:solidFill>
                    <a:schemeClr val="tx1">
                      <a:lumMod val="75000"/>
                      <a:lumOff val="25000"/>
                    </a:schemeClr>
                  </a:solidFill>
                </a:rPr>
                <a:t> </a:t>
              </a:r>
            </a:p>
          </p:txBody>
        </p:sp>
      </p:grpSp>
    </p:spTree>
    <p:extLst>
      <p:ext uri="{BB962C8B-B14F-4D97-AF65-F5344CB8AC3E}">
        <p14:creationId xmlns:p14="http://schemas.microsoft.com/office/powerpoint/2010/main" val="4275014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3A7D6-0824-4EE6-B5FA-33B30FC4FB1E}"/>
              </a:ext>
            </a:extLst>
          </p:cNvPr>
          <p:cNvSpPr>
            <a:spLocks noGrp="1"/>
          </p:cNvSpPr>
          <p:nvPr>
            <p:ph type="title"/>
          </p:nvPr>
        </p:nvSpPr>
        <p:spPr/>
        <p:txBody>
          <a:bodyPr/>
          <a:lstStyle/>
          <a:p>
            <a:r>
              <a:rPr lang="en-US" dirty="0"/>
              <a:t>Motivation</a:t>
            </a:r>
          </a:p>
        </p:txBody>
      </p:sp>
      <p:sp>
        <p:nvSpPr>
          <p:cNvPr id="4" name="Text Placeholder 3">
            <a:extLst>
              <a:ext uri="{FF2B5EF4-FFF2-40B4-BE49-F238E27FC236}">
                <a16:creationId xmlns:a16="http://schemas.microsoft.com/office/drawing/2014/main" id="{8A3FEBD4-AC3F-4ED5-BA5A-BA90039D8F45}"/>
              </a:ext>
            </a:extLst>
          </p:cNvPr>
          <p:cNvSpPr>
            <a:spLocks noGrp="1"/>
          </p:cNvSpPr>
          <p:nvPr>
            <p:ph type="body" sz="half" idx="2"/>
          </p:nvPr>
        </p:nvSpPr>
        <p:spPr/>
        <p:txBody>
          <a:bodyPr/>
          <a:lstStyle/>
          <a:p>
            <a:r>
              <a:rPr lang="en-US" dirty="0"/>
              <a:t>Hypothetical Research Questions</a:t>
            </a:r>
          </a:p>
        </p:txBody>
      </p:sp>
      <p:grpSp>
        <p:nvGrpSpPr>
          <p:cNvPr id="9" name="Group 8">
            <a:extLst>
              <a:ext uri="{FF2B5EF4-FFF2-40B4-BE49-F238E27FC236}">
                <a16:creationId xmlns:a16="http://schemas.microsoft.com/office/drawing/2014/main" id="{11938295-A178-4C19-9F7A-9E11DEF15291}"/>
              </a:ext>
            </a:extLst>
          </p:cNvPr>
          <p:cNvGrpSpPr/>
          <p:nvPr/>
        </p:nvGrpSpPr>
        <p:grpSpPr>
          <a:xfrm>
            <a:off x="392301" y="1087655"/>
            <a:ext cx="1918256" cy="3461485"/>
            <a:chOff x="495491" y="1087655"/>
            <a:chExt cx="1918256" cy="3461485"/>
          </a:xfrm>
        </p:grpSpPr>
        <p:sp>
          <p:nvSpPr>
            <p:cNvPr id="6" name="Rectangle: Top Corners Rounded 5">
              <a:extLst>
                <a:ext uri="{FF2B5EF4-FFF2-40B4-BE49-F238E27FC236}">
                  <a16:creationId xmlns:a16="http://schemas.microsoft.com/office/drawing/2014/main" id="{5EC9A66E-22A3-4414-9531-5780378DBF9F}"/>
                </a:ext>
              </a:extLst>
            </p:cNvPr>
            <p:cNvSpPr/>
            <p:nvPr/>
          </p:nvSpPr>
          <p:spPr bwMode="auto">
            <a:xfrm>
              <a:off x="495491" y="1087655"/>
              <a:ext cx="1918256"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7" name="Rectangle 6">
              <a:extLst>
                <a:ext uri="{FF2B5EF4-FFF2-40B4-BE49-F238E27FC236}">
                  <a16:creationId xmlns:a16="http://schemas.microsoft.com/office/drawing/2014/main" id="{53DE7687-02C0-45D8-AF5F-0EFED34BF488}"/>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200" b="1" dirty="0">
                  <a:solidFill>
                    <a:schemeClr val="tx1">
                      <a:lumMod val="75000"/>
                      <a:lumOff val="25000"/>
                    </a:schemeClr>
                  </a:solidFill>
                </a:rPr>
                <a:t>How long does a visitor stay on a page?</a:t>
              </a:r>
              <a:br>
                <a:rPr lang="en-US" sz="1600" dirty="0">
                  <a:solidFill>
                    <a:schemeClr val="tx1">
                      <a:lumMod val="75000"/>
                      <a:lumOff val="25000"/>
                    </a:schemeClr>
                  </a:solidFill>
                </a:rPr>
              </a:br>
              <a:r>
                <a:rPr lang="en-US" sz="1100" dirty="0">
                  <a:solidFill>
                    <a:schemeClr val="tx1">
                      <a:lumMod val="75000"/>
                      <a:lumOff val="25000"/>
                    </a:schemeClr>
                  </a:solidFill>
                </a:rPr>
                <a:t>Understanding the attention span for most individuals is very important when thinking about the layout of the page and number of steps it takes from visiting the site to making a purchase. I can get a better idea of this by viewing the average page time per visitor. </a:t>
              </a:r>
              <a:endParaRPr lang="en-US" sz="1600" dirty="0">
                <a:solidFill>
                  <a:schemeClr val="tx1">
                    <a:lumMod val="75000"/>
                    <a:lumOff val="25000"/>
                  </a:schemeClr>
                </a:solidFill>
              </a:endParaRPr>
            </a:p>
          </p:txBody>
        </p:sp>
      </p:grpSp>
      <p:grpSp>
        <p:nvGrpSpPr>
          <p:cNvPr id="22" name="Group 21">
            <a:extLst>
              <a:ext uri="{FF2B5EF4-FFF2-40B4-BE49-F238E27FC236}">
                <a16:creationId xmlns:a16="http://schemas.microsoft.com/office/drawing/2014/main" id="{84B944AA-3CC2-40E1-8DB7-3737E1420A72}"/>
              </a:ext>
            </a:extLst>
          </p:cNvPr>
          <p:cNvGrpSpPr/>
          <p:nvPr/>
        </p:nvGrpSpPr>
        <p:grpSpPr>
          <a:xfrm>
            <a:off x="2539348" y="1087655"/>
            <a:ext cx="1918256" cy="3461485"/>
            <a:chOff x="495491" y="1087655"/>
            <a:chExt cx="1918256" cy="3461485"/>
          </a:xfrm>
        </p:grpSpPr>
        <p:sp>
          <p:nvSpPr>
            <p:cNvPr id="23" name="Rectangle: Top Corners Rounded 22">
              <a:extLst>
                <a:ext uri="{FF2B5EF4-FFF2-40B4-BE49-F238E27FC236}">
                  <a16:creationId xmlns:a16="http://schemas.microsoft.com/office/drawing/2014/main" id="{0740AB7A-B05E-40F4-8C06-6FAEDBBA485F}"/>
                </a:ext>
              </a:extLst>
            </p:cNvPr>
            <p:cNvSpPr/>
            <p:nvPr/>
          </p:nvSpPr>
          <p:spPr bwMode="auto">
            <a:xfrm>
              <a:off x="495491" y="1087655"/>
              <a:ext cx="1918256" cy="722095"/>
            </a:xfrm>
            <a:prstGeom prst="round2SameRect">
              <a:avLst>
                <a:gd name="adj1" fmla="val 8975"/>
                <a:gd name="adj2" fmla="val 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24" name="Rectangle 23">
              <a:extLst>
                <a:ext uri="{FF2B5EF4-FFF2-40B4-BE49-F238E27FC236}">
                  <a16:creationId xmlns:a16="http://schemas.microsoft.com/office/drawing/2014/main" id="{5D39347A-69AB-4434-A1D5-E64998ED28F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200" b="1" dirty="0">
                  <a:solidFill>
                    <a:schemeClr val="tx1">
                      <a:lumMod val="75000"/>
                      <a:lumOff val="25000"/>
                    </a:schemeClr>
                  </a:solidFill>
                </a:rPr>
                <a:t>What type of pages does the customer visit?</a:t>
              </a:r>
              <a:br>
                <a:rPr lang="en-US" sz="1600" dirty="0">
                  <a:solidFill>
                    <a:schemeClr val="tx1">
                      <a:lumMod val="75000"/>
                      <a:lumOff val="25000"/>
                    </a:schemeClr>
                  </a:solidFill>
                </a:rPr>
              </a:br>
              <a:r>
                <a:rPr lang="en-US" sz="1100" dirty="0">
                  <a:solidFill>
                    <a:schemeClr val="tx1">
                      <a:lumMod val="75000"/>
                      <a:lumOff val="25000"/>
                    </a:schemeClr>
                  </a:solidFill>
                </a:rPr>
                <a:t>This behavior can help to understand if the customer knew what they were shopping for initially, or were browsing and open to other items as well.  </a:t>
              </a:r>
            </a:p>
          </p:txBody>
        </p:sp>
      </p:grpSp>
      <p:grpSp>
        <p:nvGrpSpPr>
          <p:cNvPr id="26" name="Group 25">
            <a:extLst>
              <a:ext uri="{FF2B5EF4-FFF2-40B4-BE49-F238E27FC236}">
                <a16:creationId xmlns:a16="http://schemas.microsoft.com/office/drawing/2014/main" id="{2E85C621-E261-4F94-ABC1-A0D050F1E5A3}"/>
              </a:ext>
            </a:extLst>
          </p:cNvPr>
          <p:cNvGrpSpPr/>
          <p:nvPr/>
        </p:nvGrpSpPr>
        <p:grpSpPr>
          <a:xfrm>
            <a:off x="4686395" y="1087655"/>
            <a:ext cx="1918256" cy="3461485"/>
            <a:chOff x="495491" y="1087655"/>
            <a:chExt cx="1918256" cy="3461485"/>
          </a:xfrm>
        </p:grpSpPr>
        <p:sp>
          <p:nvSpPr>
            <p:cNvPr id="27" name="Rectangle: Top Corners Rounded 26">
              <a:extLst>
                <a:ext uri="{FF2B5EF4-FFF2-40B4-BE49-F238E27FC236}">
                  <a16:creationId xmlns:a16="http://schemas.microsoft.com/office/drawing/2014/main" id="{224B3E0B-74F9-45E2-BC54-BFA1B95A9E0A}"/>
                </a:ext>
              </a:extLst>
            </p:cNvPr>
            <p:cNvSpPr/>
            <p:nvPr/>
          </p:nvSpPr>
          <p:spPr bwMode="auto">
            <a:xfrm>
              <a:off x="495491" y="1087655"/>
              <a:ext cx="1918256" cy="722095"/>
            </a:xfrm>
            <a:prstGeom prst="round2SameRect">
              <a:avLst>
                <a:gd name="adj1" fmla="val 8975"/>
                <a:gd name="adj2" fmla="val 0"/>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28" name="Rectangle 27">
              <a:extLst>
                <a:ext uri="{FF2B5EF4-FFF2-40B4-BE49-F238E27FC236}">
                  <a16:creationId xmlns:a16="http://schemas.microsoft.com/office/drawing/2014/main" id="{CE60B71A-8594-48E2-8982-C85086885F1F}"/>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200" b="1" dirty="0">
                  <a:solidFill>
                    <a:schemeClr val="tx1">
                      <a:lumMod val="75000"/>
                      <a:lumOff val="25000"/>
                    </a:schemeClr>
                  </a:solidFill>
                </a:rPr>
                <a:t>How many visitors are repeat customers?</a:t>
              </a:r>
              <a:br>
                <a:rPr lang="en-US" sz="1600" dirty="0">
                  <a:solidFill>
                    <a:schemeClr val="tx1">
                      <a:lumMod val="75000"/>
                      <a:lumOff val="25000"/>
                    </a:schemeClr>
                  </a:solidFill>
                </a:rPr>
              </a:br>
              <a:r>
                <a:rPr lang="en-US" sz="1100" dirty="0">
                  <a:solidFill>
                    <a:schemeClr val="tx1">
                      <a:lumMod val="75000"/>
                      <a:lumOff val="25000"/>
                    </a:schemeClr>
                  </a:solidFill>
                </a:rPr>
                <a:t>Future marketing campaigns can benefit greatly from knowing the type of visitor on the site. </a:t>
              </a:r>
              <a:endParaRPr lang="en-US" sz="1600"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9F68980C-6F8F-468A-818A-FEFB3DFB2669}"/>
              </a:ext>
            </a:extLst>
          </p:cNvPr>
          <p:cNvGrpSpPr/>
          <p:nvPr/>
        </p:nvGrpSpPr>
        <p:grpSpPr>
          <a:xfrm>
            <a:off x="6833443" y="1087655"/>
            <a:ext cx="1918256" cy="3461485"/>
            <a:chOff x="495491" y="1087655"/>
            <a:chExt cx="1918256" cy="3461485"/>
          </a:xfrm>
        </p:grpSpPr>
        <p:sp>
          <p:nvSpPr>
            <p:cNvPr id="31" name="Rectangle: Top Corners Rounded 30">
              <a:extLst>
                <a:ext uri="{FF2B5EF4-FFF2-40B4-BE49-F238E27FC236}">
                  <a16:creationId xmlns:a16="http://schemas.microsoft.com/office/drawing/2014/main" id="{4D91B28D-4A70-4A9D-8B0C-E8B63AC11176}"/>
                </a:ext>
              </a:extLst>
            </p:cNvPr>
            <p:cNvSpPr/>
            <p:nvPr/>
          </p:nvSpPr>
          <p:spPr bwMode="auto">
            <a:xfrm>
              <a:off x="495491" y="1087655"/>
              <a:ext cx="1918256"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32" name="Rectangle 31">
              <a:extLst>
                <a:ext uri="{FF2B5EF4-FFF2-40B4-BE49-F238E27FC236}">
                  <a16:creationId xmlns:a16="http://schemas.microsoft.com/office/drawing/2014/main" id="{10D0C041-D7F8-4ECF-8C2E-709B85EAC238}"/>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200" b="1" dirty="0">
                  <a:solidFill>
                    <a:schemeClr val="tx1">
                      <a:lumMod val="75000"/>
                      <a:lumOff val="25000"/>
                    </a:schemeClr>
                  </a:solidFill>
                </a:rPr>
                <a:t>Are customers more likely to buy on or around holidays?</a:t>
              </a:r>
              <a:br>
                <a:rPr lang="en-US" sz="1400" b="1" dirty="0">
                  <a:solidFill>
                    <a:schemeClr val="tx1">
                      <a:lumMod val="75000"/>
                      <a:lumOff val="25000"/>
                    </a:schemeClr>
                  </a:solidFill>
                </a:rPr>
              </a:br>
              <a:r>
                <a:rPr lang="en-US" sz="1100" dirty="0">
                  <a:solidFill>
                    <a:schemeClr val="tx1">
                      <a:lumMod val="75000"/>
                      <a:lumOff val="25000"/>
                    </a:schemeClr>
                  </a:solidFill>
                </a:rPr>
                <a:t>If this is the case, stores would have more incentive to change prices around high demand periods. </a:t>
              </a:r>
              <a:endParaRPr lang="en-US" sz="1600" dirty="0">
                <a:solidFill>
                  <a:schemeClr val="tx1">
                    <a:lumMod val="75000"/>
                    <a:lumOff val="25000"/>
                  </a:schemeClr>
                </a:solidFill>
              </a:endParaRPr>
            </a:p>
          </p:txBody>
        </p:sp>
      </p:grpSp>
      <p:sp>
        <p:nvSpPr>
          <p:cNvPr id="35" name="Oval 34">
            <a:extLst>
              <a:ext uri="{FF2B5EF4-FFF2-40B4-BE49-F238E27FC236}">
                <a16:creationId xmlns:a16="http://schemas.microsoft.com/office/drawing/2014/main" id="{D63770C0-D63B-4968-9F42-F10317CD2997}"/>
              </a:ext>
            </a:extLst>
          </p:cNvPr>
          <p:cNvSpPr/>
          <p:nvPr/>
        </p:nvSpPr>
        <p:spPr bwMode="auto">
          <a:xfrm>
            <a:off x="966619" y="1437272"/>
            <a:ext cx="769620" cy="769620"/>
          </a:xfrm>
          <a:prstGeom prst="ellipse">
            <a:avLst/>
          </a:prstGeom>
          <a:solidFill>
            <a:schemeClr val="bg1"/>
          </a:solidFill>
          <a:ln w="28575">
            <a:solidFill>
              <a:schemeClr val="accent1"/>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1"/>
                </a:solidFill>
              </a:rPr>
              <a:t>01</a:t>
            </a:r>
          </a:p>
        </p:txBody>
      </p:sp>
      <p:sp>
        <p:nvSpPr>
          <p:cNvPr id="36" name="Oval 35">
            <a:extLst>
              <a:ext uri="{FF2B5EF4-FFF2-40B4-BE49-F238E27FC236}">
                <a16:creationId xmlns:a16="http://schemas.microsoft.com/office/drawing/2014/main" id="{117DBB8F-9C0B-4B1A-B55F-E4DA686E814C}"/>
              </a:ext>
            </a:extLst>
          </p:cNvPr>
          <p:cNvSpPr/>
          <p:nvPr/>
        </p:nvSpPr>
        <p:spPr bwMode="auto">
          <a:xfrm>
            <a:off x="3113666" y="1437272"/>
            <a:ext cx="769620" cy="769620"/>
          </a:xfrm>
          <a:prstGeom prst="ellipse">
            <a:avLst/>
          </a:prstGeom>
          <a:solidFill>
            <a:schemeClr val="bg1"/>
          </a:solidFill>
          <a:ln w="28575">
            <a:solidFill>
              <a:schemeClr val="accent2"/>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2"/>
                </a:solidFill>
              </a:rPr>
              <a:t>02</a:t>
            </a:r>
          </a:p>
        </p:txBody>
      </p:sp>
      <p:sp>
        <p:nvSpPr>
          <p:cNvPr id="37" name="Oval 36">
            <a:extLst>
              <a:ext uri="{FF2B5EF4-FFF2-40B4-BE49-F238E27FC236}">
                <a16:creationId xmlns:a16="http://schemas.microsoft.com/office/drawing/2014/main" id="{EF081A90-11D6-4642-A7A5-C19AAA10C619}"/>
              </a:ext>
            </a:extLst>
          </p:cNvPr>
          <p:cNvSpPr/>
          <p:nvPr/>
        </p:nvSpPr>
        <p:spPr bwMode="auto">
          <a:xfrm>
            <a:off x="5260713" y="1437272"/>
            <a:ext cx="769620" cy="769620"/>
          </a:xfrm>
          <a:prstGeom prst="ellipse">
            <a:avLst/>
          </a:prstGeom>
          <a:solidFill>
            <a:schemeClr val="bg1"/>
          </a:solidFill>
          <a:ln w="28575">
            <a:solidFill>
              <a:schemeClr val="accent3"/>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3"/>
                </a:solidFill>
              </a:rPr>
              <a:t>03</a:t>
            </a:r>
          </a:p>
        </p:txBody>
      </p:sp>
      <p:sp>
        <p:nvSpPr>
          <p:cNvPr id="38" name="Oval 37">
            <a:extLst>
              <a:ext uri="{FF2B5EF4-FFF2-40B4-BE49-F238E27FC236}">
                <a16:creationId xmlns:a16="http://schemas.microsoft.com/office/drawing/2014/main" id="{33F38087-56DC-42D4-B00E-6B1F7BB0966E}"/>
              </a:ext>
            </a:extLst>
          </p:cNvPr>
          <p:cNvSpPr/>
          <p:nvPr/>
        </p:nvSpPr>
        <p:spPr bwMode="auto">
          <a:xfrm>
            <a:off x="7407761" y="1437272"/>
            <a:ext cx="769620" cy="769620"/>
          </a:xfrm>
          <a:prstGeom prst="ellipse">
            <a:avLst/>
          </a:prstGeom>
          <a:solidFill>
            <a:schemeClr val="bg1"/>
          </a:solidFill>
          <a:ln w="28575">
            <a:solidFill>
              <a:schemeClr val="accent4"/>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4"/>
                </a:solidFill>
              </a:rPr>
              <a:t>04</a:t>
            </a:r>
          </a:p>
        </p:txBody>
      </p:sp>
    </p:spTree>
    <p:extLst>
      <p:ext uri="{BB962C8B-B14F-4D97-AF65-F5344CB8AC3E}">
        <p14:creationId xmlns:p14="http://schemas.microsoft.com/office/powerpoint/2010/main" val="1780073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 presetClass="entr" presetSubtype="4" accel="20000" decel="6000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2" presetClass="entr" presetSubtype="4" accel="20000" decel="6000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2" presetClass="entr" presetSubtype="4" accel="20000" decel="6000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par>
                                <p:cTn id="40" presetID="2" presetClass="entr" presetSubtype="4" accel="20000" decel="6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Description of the Data</a:t>
            </a:r>
          </a:p>
        </p:txBody>
      </p:sp>
      <p:sp>
        <p:nvSpPr>
          <p:cNvPr id="9" name="Rectangle 8">
            <a:extLst>
              <a:ext uri="{FF2B5EF4-FFF2-40B4-BE49-F238E27FC236}">
                <a16:creationId xmlns:a16="http://schemas.microsoft.com/office/drawing/2014/main" id="{EF631C50-7001-40E7-BA43-502F530CCA13}"/>
              </a:ext>
            </a:extLst>
          </p:cNvPr>
          <p:cNvSpPr/>
          <p:nvPr/>
        </p:nvSpPr>
        <p:spPr bwMode="auto">
          <a:xfrm>
            <a:off x="387350" y="1082040"/>
            <a:ext cx="1365250" cy="3394710"/>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Data</a:t>
            </a:r>
          </a:p>
        </p:txBody>
      </p:sp>
      <p:sp>
        <p:nvSpPr>
          <p:cNvPr id="39" name="Rectangle 38">
            <a:extLst>
              <a:ext uri="{FF2B5EF4-FFF2-40B4-BE49-F238E27FC236}">
                <a16:creationId xmlns:a16="http://schemas.microsoft.com/office/drawing/2014/main" id="{2E0A398D-5818-4D56-9A1C-DA747FC8B00A}"/>
              </a:ext>
            </a:extLst>
          </p:cNvPr>
          <p:cNvSpPr/>
          <p:nvPr/>
        </p:nvSpPr>
        <p:spPr bwMode="auto">
          <a:xfrm>
            <a:off x="1752600" y="1082040"/>
            <a:ext cx="7003582" cy="3394710"/>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1100" dirty="0">
                <a:solidFill>
                  <a:schemeClr val="tx1">
                    <a:lumMod val="75000"/>
                    <a:lumOff val="25000"/>
                  </a:schemeClr>
                </a:solidFill>
              </a:rPr>
              <a:t>The data set consists of feature vectors from 12,330 sessions. Each session was allocated to a unique user within a 1-year window in order to avoid a tendency toward a specific campaign, special day, or user profile. Within the dataset, 84.5% of sessions (10,422) were examples of negative classes that did not end with shopping, while the remaining 15.5% (1,908) were examples of positive classes that did end with shopping.</a:t>
            </a:r>
          </a:p>
          <a:p>
            <a:pPr algn="ctr">
              <a:lnSpc>
                <a:spcPct val="150000"/>
              </a:lnSpc>
            </a:pPr>
            <a:endParaRPr lang="en-US" sz="1100" dirty="0">
              <a:solidFill>
                <a:schemeClr val="tx1">
                  <a:lumMod val="75000"/>
                  <a:lumOff val="25000"/>
                </a:schemeClr>
              </a:solidFill>
            </a:endParaRPr>
          </a:p>
          <a:p>
            <a:pPr algn="ctr">
              <a:lnSpc>
                <a:spcPct val="150000"/>
              </a:lnSpc>
            </a:pPr>
            <a:r>
              <a:rPr lang="en-US" sz="1100" dirty="0">
                <a:solidFill>
                  <a:schemeClr val="tx1">
                    <a:lumMod val="75000"/>
                    <a:lumOff val="25000"/>
                  </a:schemeClr>
                </a:solidFill>
              </a:rPr>
              <a:t>The data was gathered a few different ways. The page type and duration were gathered from the URL, while the remaining variables, other than Special Day, were gathered from Google Analytics. </a:t>
            </a:r>
          </a:p>
          <a:p>
            <a:pPr algn="ctr">
              <a:lnSpc>
                <a:spcPct val="150000"/>
              </a:lnSpc>
            </a:pPr>
            <a:endParaRPr lang="en-US" sz="1100" dirty="0">
              <a:solidFill>
                <a:schemeClr val="tx1">
                  <a:lumMod val="75000"/>
                  <a:lumOff val="25000"/>
                </a:schemeClr>
              </a:solidFill>
            </a:endParaRPr>
          </a:p>
          <a:p>
            <a:pPr algn="ctr">
              <a:lnSpc>
                <a:spcPct val="150000"/>
              </a:lnSpc>
            </a:pPr>
            <a:r>
              <a:rPr lang="en-US" sz="1100" dirty="0">
                <a:solidFill>
                  <a:schemeClr val="tx1">
                    <a:lumMod val="75000"/>
                    <a:lumOff val="25000"/>
                  </a:schemeClr>
                </a:solidFill>
              </a:rPr>
              <a:t>The three different page types, Administrative, Informational, and Product Related information were derived from the URL information of the pages the user visited and updated in real time when the user took action. The duration for each of these page types was calculated in hours by month.</a:t>
            </a:r>
          </a:p>
        </p:txBody>
      </p:sp>
    </p:spTree>
    <p:extLst>
      <p:ext uri="{BB962C8B-B14F-4D97-AF65-F5344CB8AC3E}">
        <p14:creationId xmlns:p14="http://schemas.microsoft.com/office/powerpoint/2010/main" val="13584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accel="20000" decel="6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Data Processing</a:t>
            </a:r>
          </a:p>
        </p:txBody>
      </p:sp>
      <p:sp>
        <p:nvSpPr>
          <p:cNvPr id="48" name="Rectangle 47">
            <a:extLst>
              <a:ext uri="{FF2B5EF4-FFF2-40B4-BE49-F238E27FC236}">
                <a16:creationId xmlns:a16="http://schemas.microsoft.com/office/drawing/2014/main" id="{6C55B0BB-8D2B-4257-81C8-ED7B593865C3}"/>
              </a:ext>
            </a:extLst>
          </p:cNvPr>
          <p:cNvSpPr/>
          <p:nvPr/>
        </p:nvSpPr>
        <p:spPr bwMode="auto">
          <a:xfrm>
            <a:off x="387350" y="2952751"/>
            <a:ext cx="1365250" cy="1596390"/>
          </a:xfrm>
          <a:prstGeom prst="rect">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b="1" dirty="0">
              <a:solidFill>
                <a:schemeClr val="bg1"/>
              </a:solidFill>
            </a:endParaRPr>
          </a:p>
        </p:txBody>
      </p:sp>
      <p:sp>
        <p:nvSpPr>
          <p:cNvPr id="56" name="Rectangle 55">
            <a:extLst>
              <a:ext uri="{FF2B5EF4-FFF2-40B4-BE49-F238E27FC236}">
                <a16:creationId xmlns:a16="http://schemas.microsoft.com/office/drawing/2014/main" id="{CE473E67-1ED1-4A84-B1A7-7BB12A2D3A53}"/>
              </a:ext>
            </a:extLst>
          </p:cNvPr>
          <p:cNvSpPr/>
          <p:nvPr/>
        </p:nvSpPr>
        <p:spPr bwMode="auto">
          <a:xfrm>
            <a:off x="1752600" y="2952751"/>
            <a:ext cx="2743200" cy="1596390"/>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800" b="1" dirty="0">
                <a:solidFill>
                  <a:schemeClr val="tx1">
                    <a:lumMod val="75000"/>
                    <a:lumOff val="25000"/>
                  </a:schemeClr>
                </a:solidFill>
              </a:rPr>
              <a:t>I performed the following tasks to pre-process and clean the data, and adjust for its limitations.</a:t>
            </a:r>
          </a:p>
          <a:p>
            <a:pPr marL="228600" indent="-228600" algn="ctr">
              <a:lnSpc>
                <a:spcPct val="150000"/>
              </a:lnSpc>
              <a:buFont typeface="Wingdings" panose="05000000000000000000" pitchFamily="2" charset="2"/>
              <a:buChar char="q"/>
            </a:pPr>
            <a:r>
              <a:rPr lang="en-US" sz="800" dirty="0">
                <a:solidFill>
                  <a:schemeClr val="tx1">
                    <a:lumMod val="75000"/>
                    <a:lumOff val="25000"/>
                  </a:schemeClr>
                </a:solidFill>
              </a:rPr>
              <a:t>I removed 125 duplicate records from the data set leaving a total of 12205 records. </a:t>
            </a:r>
          </a:p>
          <a:p>
            <a:pPr marL="228600" indent="-228600" algn="ctr">
              <a:lnSpc>
                <a:spcPct val="150000"/>
              </a:lnSpc>
              <a:buFont typeface="Wingdings" panose="05000000000000000000" pitchFamily="2" charset="2"/>
              <a:buChar char="q"/>
            </a:pPr>
            <a:r>
              <a:rPr lang="en-US" sz="800" dirty="0">
                <a:solidFill>
                  <a:schemeClr val="tx1">
                    <a:lumMod val="75000"/>
                    <a:lumOff val="25000"/>
                  </a:schemeClr>
                </a:solidFill>
              </a:rPr>
              <a:t>As far as the data quality is concerned, there were no missing data points to remove.</a:t>
            </a:r>
          </a:p>
          <a:p>
            <a:pPr marL="228600" indent="-228600" algn="ctr">
              <a:lnSpc>
                <a:spcPct val="150000"/>
              </a:lnSpc>
              <a:buFont typeface="+mj-lt"/>
              <a:buAutoNum type="arabicPeriod"/>
            </a:pPr>
            <a:endParaRPr lang="en-US" sz="800" dirty="0">
              <a:solidFill>
                <a:schemeClr val="tx1">
                  <a:lumMod val="75000"/>
                  <a:lumOff val="25000"/>
                </a:schemeClr>
              </a:solidFill>
            </a:endParaRPr>
          </a:p>
        </p:txBody>
      </p:sp>
      <p:sp>
        <p:nvSpPr>
          <p:cNvPr id="61" name="Rectangle 60">
            <a:extLst>
              <a:ext uri="{FF2B5EF4-FFF2-40B4-BE49-F238E27FC236}">
                <a16:creationId xmlns:a16="http://schemas.microsoft.com/office/drawing/2014/main" id="{79FB8AD3-CB83-41CF-B09E-794F2A73D090}"/>
              </a:ext>
            </a:extLst>
          </p:cNvPr>
          <p:cNvSpPr/>
          <p:nvPr/>
        </p:nvSpPr>
        <p:spPr bwMode="auto">
          <a:xfrm>
            <a:off x="4648200" y="282611"/>
            <a:ext cx="1365250" cy="4266529"/>
          </a:xfrm>
          <a:prstGeom prst="rect">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b="1" dirty="0">
              <a:solidFill>
                <a:schemeClr val="bg1"/>
              </a:solidFill>
            </a:endParaRPr>
          </a:p>
        </p:txBody>
      </p:sp>
      <p:sp>
        <p:nvSpPr>
          <p:cNvPr id="67" name="Rectangle 66">
            <a:extLst>
              <a:ext uri="{FF2B5EF4-FFF2-40B4-BE49-F238E27FC236}">
                <a16:creationId xmlns:a16="http://schemas.microsoft.com/office/drawing/2014/main" id="{876C735D-01D4-4BF0-93FC-B40F3C555AC7}"/>
              </a:ext>
            </a:extLst>
          </p:cNvPr>
          <p:cNvSpPr/>
          <p:nvPr/>
        </p:nvSpPr>
        <p:spPr bwMode="auto">
          <a:xfrm>
            <a:off x="6013450" y="282611"/>
            <a:ext cx="2743200" cy="4266530"/>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marL="228600" indent="-228600" algn="ctr">
              <a:lnSpc>
                <a:spcPct val="150000"/>
              </a:lnSpc>
              <a:buFont typeface="Wingdings" panose="05000000000000000000" pitchFamily="2" charset="2"/>
              <a:buChar char="q"/>
            </a:pPr>
            <a:r>
              <a:rPr lang="en-US" sz="800" dirty="0">
                <a:solidFill>
                  <a:schemeClr val="tx1">
                    <a:lumMod val="75000"/>
                    <a:lumOff val="25000"/>
                  </a:schemeClr>
                </a:solidFill>
              </a:rPr>
              <a:t>I changed the Weekend variable to an integer, and the following variables to factors as they have multiple classes: </a:t>
            </a:r>
            <a:r>
              <a:rPr lang="en-US" sz="800" dirty="0" err="1">
                <a:solidFill>
                  <a:schemeClr val="tx1">
                    <a:lumMod val="75000"/>
                    <a:lumOff val="25000"/>
                  </a:schemeClr>
                </a:solidFill>
              </a:rPr>
              <a:t>OperatingSystems</a:t>
            </a:r>
            <a:r>
              <a:rPr lang="en-US" sz="800" dirty="0">
                <a:solidFill>
                  <a:schemeClr val="tx1">
                    <a:lumMod val="75000"/>
                    <a:lumOff val="25000"/>
                  </a:schemeClr>
                </a:solidFill>
              </a:rPr>
              <a:t>, Browser, Region, </a:t>
            </a:r>
            <a:r>
              <a:rPr lang="en-US" sz="800" dirty="0" err="1">
                <a:solidFill>
                  <a:schemeClr val="tx1">
                    <a:lumMod val="75000"/>
                    <a:lumOff val="25000"/>
                  </a:schemeClr>
                </a:solidFill>
              </a:rPr>
              <a:t>TrafficType</a:t>
            </a:r>
            <a:r>
              <a:rPr lang="en-US" sz="800" dirty="0">
                <a:solidFill>
                  <a:schemeClr val="tx1">
                    <a:lumMod val="75000"/>
                    <a:lumOff val="25000"/>
                  </a:schemeClr>
                </a:solidFill>
              </a:rPr>
              <a:t>, </a:t>
            </a:r>
            <a:r>
              <a:rPr lang="en-US" sz="800" dirty="0" err="1">
                <a:solidFill>
                  <a:schemeClr val="tx1">
                    <a:lumMod val="75000"/>
                    <a:lumOff val="25000"/>
                  </a:schemeClr>
                </a:solidFill>
              </a:rPr>
              <a:t>VisitorType</a:t>
            </a:r>
            <a:r>
              <a:rPr lang="en-US" sz="800" dirty="0">
                <a:solidFill>
                  <a:schemeClr val="tx1">
                    <a:lumMod val="75000"/>
                    <a:lumOff val="25000"/>
                  </a:schemeClr>
                </a:solidFill>
              </a:rPr>
              <a:t>, Revenue, and Month.</a:t>
            </a:r>
          </a:p>
          <a:p>
            <a:pPr marL="228600" indent="-228600" algn="ctr">
              <a:lnSpc>
                <a:spcPct val="150000"/>
              </a:lnSpc>
              <a:buFont typeface="Wingdings" panose="05000000000000000000" pitchFamily="2" charset="2"/>
              <a:buChar char="q"/>
            </a:pPr>
            <a:r>
              <a:rPr lang="en-US" sz="800" dirty="0">
                <a:solidFill>
                  <a:schemeClr val="tx1">
                    <a:lumMod val="75000"/>
                    <a:lumOff val="25000"/>
                  </a:schemeClr>
                </a:solidFill>
              </a:rPr>
              <a:t> I noticed a correlation between the “</a:t>
            </a:r>
            <a:r>
              <a:rPr lang="en-US" sz="800" dirty="0" err="1">
                <a:solidFill>
                  <a:schemeClr val="tx1">
                    <a:lumMod val="75000"/>
                    <a:lumOff val="25000"/>
                  </a:schemeClr>
                </a:solidFill>
              </a:rPr>
              <a:t>BounceRates</a:t>
            </a:r>
            <a:r>
              <a:rPr lang="en-US" sz="800" dirty="0">
                <a:solidFill>
                  <a:schemeClr val="tx1">
                    <a:lumMod val="75000"/>
                    <a:lumOff val="25000"/>
                  </a:schemeClr>
                </a:solidFill>
              </a:rPr>
              <a:t>” and “</a:t>
            </a:r>
            <a:r>
              <a:rPr lang="en-US" sz="800" dirty="0" err="1">
                <a:solidFill>
                  <a:schemeClr val="tx1">
                    <a:lumMod val="75000"/>
                    <a:lumOff val="25000"/>
                  </a:schemeClr>
                </a:solidFill>
              </a:rPr>
              <a:t>ExitRates</a:t>
            </a:r>
            <a:r>
              <a:rPr lang="en-US" sz="800" dirty="0">
                <a:solidFill>
                  <a:schemeClr val="tx1">
                    <a:lumMod val="75000"/>
                    <a:lumOff val="25000"/>
                  </a:schemeClr>
                </a:solidFill>
              </a:rPr>
              <a:t>” variables, so I removed the “</a:t>
            </a:r>
            <a:r>
              <a:rPr lang="en-US" sz="800" dirty="0" err="1">
                <a:solidFill>
                  <a:schemeClr val="tx1">
                    <a:lumMod val="75000"/>
                    <a:lumOff val="25000"/>
                  </a:schemeClr>
                </a:solidFill>
              </a:rPr>
              <a:t>BounceRates</a:t>
            </a:r>
            <a:r>
              <a:rPr lang="en-US" sz="800" dirty="0">
                <a:solidFill>
                  <a:schemeClr val="tx1">
                    <a:lumMod val="75000"/>
                    <a:lumOff val="25000"/>
                  </a:schemeClr>
                </a:solidFill>
              </a:rPr>
              <a:t>” variable from the dataset. I also noticed a correlation between the “</a:t>
            </a:r>
            <a:r>
              <a:rPr lang="en-US" sz="800" dirty="0" err="1">
                <a:solidFill>
                  <a:schemeClr val="tx1">
                    <a:lumMod val="75000"/>
                    <a:lumOff val="25000"/>
                  </a:schemeClr>
                </a:solidFill>
              </a:rPr>
              <a:t>ProductRelated</a:t>
            </a:r>
            <a:r>
              <a:rPr lang="en-US" sz="800" dirty="0">
                <a:solidFill>
                  <a:schemeClr val="tx1">
                    <a:lumMod val="75000"/>
                    <a:lumOff val="25000"/>
                  </a:schemeClr>
                </a:solidFill>
              </a:rPr>
              <a:t>” and “</a:t>
            </a:r>
            <a:r>
              <a:rPr lang="en-US" sz="800" dirty="0" err="1">
                <a:solidFill>
                  <a:schemeClr val="tx1">
                    <a:lumMod val="75000"/>
                    <a:lumOff val="25000"/>
                  </a:schemeClr>
                </a:solidFill>
              </a:rPr>
              <a:t>ProductRelated_Duration</a:t>
            </a:r>
            <a:r>
              <a:rPr lang="en-US" sz="800" dirty="0">
                <a:solidFill>
                  <a:schemeClr val="tx1">
                    <a:lumMod val="75000"/>
                    <a:lumOff val="25000"/>
                  </a:schemeClr>
                </a:solidFill>
              </a:rPr>
              <a:t>” variables, so I removed the “</a:t>
            </a:r>
            <a:r>
              <a:rPr lang="en-US" sz="800" dirty="0" err="1">
                <a:solidFill>
                  <a:schemeClr val="tx1">
                    <a:lumMod val="75000"/>
                    <a:lumOff val="25000"/>
                  </a:schemeClr>
                </a:solidFill>
              </a:rPr>
              <a:t>ProductRelated</a:t>
            </a:r>
            <a:r>
              <a:rPr lang="en-US" sz="800" dirty="0">
                <a:solidFill>
                  <a:schemeClr val="tx1">
                    <a:lumMod val="75000"/>
                    <a:lumOff val="25000"/>
                  </a:schemeClr>
                </a:solidFill>
              </a:rPr>
              <a:t>” variable from the dataset.</a:t>
            </a:r>
          </a:p>
          <a:p>
            <a:pPr marL="228600" indent="-228600" algn="ctr">
              <a:lnSpc>
                <a:spcPct val="150000"/>
              </a:lnSpc>
              <a:buFont typeface="Wingdings" panose="05000000000000000000" pitchFamily="2" charset="2"/>
              <a:buChar char="q"/>
            </a:pPr>
            <a:r>
              <a:rPr lang="en-US" sz="800" dirty="0">
                <a:solidFill>
                  <a:schemeClr val="tx1">
                    <a:lumMod val="75000"/>
                    <a:lumOff val="25000"/>
                  </a:schemeClr>
                </a:solidFill>
              </a:rPr>
              <a:t>I removed the following variables as the numbers do not have good references for the outcomes: </a:t>
            </a:r>
            <a:r>
              <a:rPr lang="en-US" sz="800" dirty="0" err="1">
                <a:solidFill>
                  <a:schemeClr val="tx1">
                    <a:lumMod val="75000"/>
                    <a:lumOff val="25000"/>
                  </a:schemeClr>
                </a:solidFill>
              </a:rPr>
              <a:t>OperatingSystems</a:t>
            </a:r>
            <a:r>
              <a:rPr lang="en-US" sz="800" dirty="0">
                <a:solidFill>
                  <a:schemeClr val="tx1">
                    <a:lumMod val="75000"/>
                    <a:lumOff val="25000"/>
                  </a:schemeClr>
                </a:solidFill>
              </a:rPr>
              <a:t>, Browser, Region, </a:t>
            </a:r>
            <a:r>
              <a:rPr lang="en-US" sz="800" dirty="0" err="1">
                <a:solidFill>
                  <a:schemeClr val="tx1">
                    <a:lumMod val="75000"/>
                    <a:lumOff val="25000"/>
                  </a:schemeClr>
                </a:solidFill>
              </a:rPr>
              <a:t>TrafficType</a:t>
            </a:r>
            <a:r>
              <a:rPr lang="en-US" sz="800" dirty="0">
                <a:solidFill>
                  <a:schemeClr val="tx1">
                    <a:lumMod val="75000"/>
                    <a:lumOff val="25000"/>
                  </a:schemeClr>
                </a:solidFill>
              </a:rPr>
              <a:t>.</a:t>
            </a:r>
          </a:p>
          <a:p>
            <a:pPr algn="ctr">
              <a:lnSpc>
                <a:spcPct val="150000"/>
              </a:lnSpc>
            </a:pPr>
            <a:endParaRPr lang="en-US" sz="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1891B114-95EC-4B0C-B869-951EFD5224AD}"/>
              </a:ext>
            </a:extLst>
          </p:cNvPr>
          <p:cNvPicPr>
            <a:picLocks noChangeAspect="1"/>
          </p:cNvPicPr>
          <p:nvPr/>
        </p:nvPicPr>
        <p:blipFill>
          <a:blip r:embed="rId2"/>
          <a:stretch>
            <a:fillRect/>
          </a:stretch>
        </p:blipFill>
        <p:spPr>
          <a:xfrm>
            <a:off x="387350" y="1187877"/>
            <a:ext cx="3832225" cy="1521408"/>
          </a:xfrm>
          <a:prstGeom prst="rect">
            <a:avLst/>
          </a:prstGeom>
        </p:spPr>
      </p:pic>
    </p:spTree>
    <p:extLst>
      <p:ext uri="{BB962C8B-B14F-4D97-AF65-F5344CB8AC3E}">
        <p14:creationId xmlns:p14="http://schemas.microsoft.com/office/powerpoint/2010/main" val="426453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2" accel="20000" decel="6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1+#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accel="20000" decel="6000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1+#ppt_h/2"/>
                                          </p:val>
                                        </p:tav>
                                        <p:tav tm="100000">
                                          <p:val>
                                            <p:strVal val="#ppt_y"/>
                                          </p:val>
                                        </p:tav>
                                      </p:tavLst>
                                    </p:anim>
                                  </p:childTnLst>
                                </p:cTn>
                              </p:par>
                              <p:par>
                                <p:cTn id="18" presetID="2" presetClass="entr" presetSubtype="2" accel="20000" decel="6000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1+#ppt_w/2"/>
                                          </p:val>
                                        </p:tav>
                                        <p:tav tm="100000">
                                          <p:val>
                                            <p:strVal val="#ppt_x"/>
                                          </p:val>
                                        </p:tav>
                                      </p:tavLst>
                                    </p:anim>
                                    <p:anim calcmode="lin" valueType="num">
                                      <p:cBhvr additive="base">
                                        <p:cTn id="21"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6" grpId="0" animBg="1"/>
      <p:bldP spid="61" grpId="0" animBg="1"/>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Proposed Analysis</a:t>
            </a:r>
          </a:p>
        </p:txBody>
      </p:sp>
      <p:grpSp>
        <p:nvGrpSpPr>
          <p:cNvPr id="57" name="Group 56">
            <a:extLst>
              <a:ext uri="{FF2B5EF4-FFF2-40B4-BE49-F238E27FC236}">
                <a16:creationId xmlns:a16="http://schemas.microsoft.com/office/drawing/2014/main" id="{5FD1864E-6140-485F-BCB6-EF54CD1C8A0D}"/>
              </a:ext>
            </a:extLst>
          </p:cNvPr>
          <p:cNvGrpSpPr/>
          <p:nvPr/>
        </p:nvGrpSpPr>
        <p:grpSpPr>
          <a:xfrm>
            <a:off x="392301" y="1087655"/>
            <a:ext cx="1918256" cy="3461485"/>
            <a:chOff x="495491" y="1087655"/>
            <a:chExt cx="1918256" cy="3461485"/>
          </a:xfrm>
        </p:grpSpPr>
        <p:sp>
          <p:nvSpPr>
            <p:cNvPr id="58" name="Rectangle: Top Corners Rounded 57">
              <a:extLst>
                <a:ext uri="{FF2B5EF4-FFF2-40B4-BE49-F238E27FC236}">
                  <a16:creationId xmlns:a16="http://schemas.microsoft.com/office/drawing/2014/main" id="{ABAF8391-287C-4ADC-B449-330D33CAF37B}"/>
                </a:ext>
              </a:extLst>
            </p:cNvPr>
            <p:cNvSpPr/>
            <p:nvPr/>
          </p:nvSpPr>
          <p:spPr bwMode="auto">
            <a:xfrm>
              <a:off x="495491" y="1087655"/>
              <a:ext cx="1918256"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Models</a:t>
              </a:r>
            </a:p>
          </p:txBody>
        </p:sp>
        <p:sp>
          <p:nvSpPr>
            <p:cNvPr id="59" name="Rectangle 58">
              <a:extLst>
                <a:ext uri="{FF2B5EF4-FFF2-40B4-BE49-F238E27FC236}">
                  <a16:creationId xmlns:a16="http://schemas.microsoft.com/office/drawing/2014/main" id="{D1EC6302-B836-4C46-AE7B-C3426F6C4C3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050" dirty="0">
                  <a:solidFill>
                    <a:schemeClr val="tx1">
                      <a:lumMod val="75000"/>
                      <a:lumOff val="25000"/>
                    </a:schemeClr>
                  </a:solidFill>
                </a:rPr>
                <a:t>The online shopper's intent dataset will be analyzed using logistic regression, random forest, and naive bayes models, and include visual representations of the data analysis to aid in the interpretation of the results. These are great models since the features are categorical. </a:t>
              </a:r>
              <a:endParaRPr lang="en-US" sz="1400" dirty="0">
                <a:solidFill>
                  <a:schemeClr val="tx1">
                    <a:lumMod val="75000"/>
                    <a:lumOff val="25000"/>
                  </a:schemeClr>
                </a:solidFill>
              </a:endParaRPr>
            </a:p>
          </p:txBody>
        </p:sp>
      </p:grpSp>
      <p:grpSp>
        <p:nvGrpSpPr>
          <p:cNvPr id="62" name="Group 61">
            <a:extLst>
              <a:ext uri="{FF2B5EF4-FFF2-40B4-BE49-F238E27FC236}">
                <a16:creationId xmlns:a16="http://schemas.microsoft.com/office/drawing/2014/main" id="{03E2F723-6E9A-4ABE-9D69-B92C1FF4AAC0}"/>
              </a:ext>
            </a:extLst>
          </p:cNvPr>
          <p:cNvGrpSpPr/>
          <p:nvPr/>
        </p:nvGrpSpPr>
        <p:grpSpPr>
          <a:xfrm>
            <a:off x="2539348" y="1087655"/>
            <a:ext cx="1918256" cy="3461485"/>
            <a:chOff x="495491" y="1087655"/>
            <a:chExt cx="1918256" cy="3461485"/>
          </a:xfrm>
        </p:grpSpPr>
        <p:sp>
          <p:nvSpPr>
            <p:cNvPr id="63" name="Rectangle: Top Corners Rounded 62">
              <a:extLst>
                <a:ext uri="{FF2B5EF4-FFF2-40B4-BE49-F238E27FC236}">
                  <a16:creationId xmlns:a16="http://schemas.microsoft.com/office/drawing/2014/main" id="{C9AD295C-343A-4F1E-AF47-BAE7C4B39888}"/>
                </a:ext>
              </a:extLst>
            </p:cNvPr>
            <p:cNvSpPr/>
            <p:nvPr/>
          </p:nvSpPr>
          <p:spPr bwMode="auto">
            <a:xfrm>
              <a:off x="495491" y="1087655"/>
              <a:ext cx="1918256" cy="722095"/>
            </a:xfrm>
            <a:prstGeom prst="round2SameRect">
              <a:avLst>
                <a:gd name="adj1" fmla="val 8975"/>
                <a:gd name="adj2" fmla="val 0"/>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Logistic Regression</a:t>
              </a:r>
            </a:p>
          </p:txBody>
        </p:sp>
        <p:sp>
          <p:nvSpPr>
            <p:cNvPr id="64" name="Rectangle 63">
              <a:extLst>
                <a:ext uri="{FF2B5EF4-FFF2-40B4-BE49-F238E27FC236}">
                  <a16:creationId xmlns:a16="http://schemas.microsoft.com/office/drawing/2014/main" id="{7954AE24-8510-4F68-AED8-02F7A2A05CB3}"/>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No cross-validation</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5-fold cross validation</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5-fold repeated cross validation.</a:t>
              </a:r>
              <a:endParaRPr lang="en-US" sz="1600" dirty="0">
                <a:solidFill>
                  <a:schemeClr val="tx1">
                    <a:lumMod val="75000"/>
                    <a:lumOff val="25000"/>
                  </a:schemeClr>
                </a:solidFill>
              </a:endParaRPr>
            </a:p>
          </p:txBody>
        </p:sp>
      </p:grpSp>
      <p:grpSp>
        <p:nvGrpSpPr>
          <p:cNvPr id="65" name="Group 64">
            <a:extLst>
              <a:ext uri="{FF2B5EF4-FFF2-40B4-BE49-F238E27FC236}">
                <a16:creationId xmlns:a16="http://schemas.microsoft.com/office/drawing/2014/main" id="{219367BB-66D2-4F9E-95B3-A95C3F70FC9E}"/>
              </a:ext>
            </a:extLst>
          </p:cNvPr>
          <p:cNvGrpSpPr/>
          <p:nvPr/>
        </p:nvGrpSpPr>
        <p:grpSpPr>
          <a:xfrm>
            <a:off x="4686395" y="1087655"/>
            <a:ext cx="1918256" cy="3461485"/>
            <a:chOff x="495491" y="1087655"/>
            <a:chExt cx="1918256" cy="3461485"/>
          </a:xfrm>
        </p:grpSpPr>
        <p:sp>
          <p:nvSpPr>
            <p:cNvPr id="66" name="Rectangle: Top Corners Rounded 65">
              <a:extLst>
                <a:ext uri="{FF2B5EF4-FFF2-40B4-BE49-F238E27FC236}">
                  <a16:creationId xmlns:a16="http://schemas.microsoft.com/office/drawing/2014/main" id="{E401EACB-2B08-4FD3-9AD2-58CBFA9367F6}"/>
                </a:ext>
              </a:extLst>
            </p:cNvPr>
            <p:cNvSpPr/>
            <p:nvPr/>
          </p:nvSpPr>
          <p:spPr bwMode="auto">
            <a:xfrm>
              <a:off x="495491" y="1087655"/>
              <a:ext cx="1918256" cy="722095"/>
            </a:xfrm>
            <a:prstGeom prst="round2SameRect">
              <a:avLst>
                <a:gd name="adj1" fmla="val 8975"/>
                <a:gd name="adj2" fmla="val 0"/>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Random Forest</a:t>
              </a:r>
            </a:p>
          </p:txBody>
        </p:sp>
        <p:sp>
          <p:nvSpPr>
            <p:cNvPr id="68" name="Rectangle 67">
              <a:extLst>
                <a:ext uri="{FF2B5EF4-FFF2-40B4-BE49-F238E27FC236}">
                  <a16:creationId xmlns:a16="http://schemas.microsoft.com/office/drawing/2014/main" id="{6BEEE91C-1966-42D0-8B62-E89486AF46E1}"/>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Tree-based method</a:t>
              </a:r>
            </a:p>
            <a:p>
              <a:pPr>
                <a:lnSpc>
                  <a:spcPct val="150000"/>
                </a:lnSpc>
              </a:pPr>
              <a:endParaRPr lang="en-US" sz="1600" dirty="0">
                <a:solidFill>
                  <a:schemeClr val="tx1">
                    <a:lumMod val="75000"/>
                    <a:lumOff val="25000"/>
                  </a:schemeClr>
                </a:solidFill>
              </a:endParaRPr>
            </a:p>
          </p:txBody>
        </p:sp>
      </p:grpSp>
      <p:grpSp>
        <p:nvGrpSpPr>
          <p:cNvPr id="69" name="Group 68">
            <a:extLst>
              <a:ext uri="{FF2B5EF4-FFF2-40B4-BE49-F238E27FC236}">
                <a16:creationId xmlns:a16="http://schemas.microsoft.com/office/drawing/2014/main" id="{C8189E2E-B9A9-4664-B547-DC0DA862A804}"/>
              </a:ext>
            </a:extLst>
          </p:cNvPr>
          <p:cNvGrpSpPr/>
          <p:nvPr/>
        </p:nvGrpSpPr>
        <p:grpSpPr>
          <a:xfrm>
            <a:off x="6833443" y="1087655"/>
            <a:ext cx="1918256" cy="3461485"/>
            <a:chOff x="495491" y="1087655"/>
            <a:chExt cx="1918256" cy="3461485"/>
          </a:xfrm>
        </p:grpSpPr>
        <p:sp>
          <p:nvSpPr>
            <p:cNvPr id="70" name="Rectangle: Top Corners Rounded 69">
              <a:extLst>
                <a:ext uri="{FF2B5EF4-FFF2-40B4-BE49-F238E27FC236}">
                  <a16:creationId xmlns:a16="http://schemas.microsoft.com/office/drawing/2014/main" id="{A0F17A75-1648-4518-AA12-754358D51385}"/>
                </a:ext>
              </a:extLst>
            </p:cNvPr>
            <p:cNvSpPr/>
            <p:nvPr/>
          </p:nvSpPr>
          <p:spPr bwMode="auto">
            <a:xfrm>
              <a:off x="495491" y="1087655"/>
              <a:ext cx="1918256"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Naïve Bayes</a:t>
              </a:r>
            </a:p>
          </p:txBody>
        </p:sp>
        <p:sp>
          <p:nvSpPr>
            <p:cNvPr id="71" name="Rectangle 70">
              <a:extLst>
                <a:ext uri="{FF2B5EF4-FFF2-40B4-BE49-F238E27FC236}">
                  <a16:creationId xmlns:a16="http://schemas.microsoft.com/office/drawing/2014/main" id="{53B11DEF-245D-42E5-92A9-9E85DAA05DE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Independent classifiers</a:t>
              </a:r>
              <a:endParaRPr lang="en-US" sz="1600" dirty="0">
                <a:solidFill>
                  <a:schemeClr val="tx1">
                    <a:lumMod val="75000"/>
                    <a:lumOff val="25000"/>
                  </a:schemeClr>
                </a:solidFill>
              </a:endParaRPr>
            </a:p>
          </p:txBody>
        </p:sp>
      </p:grpSp>
      <p:sp>
        <p:nvSpPr>
          <p:cNvPr id="9" name="Arrow: Right 8">
            <a:extLst>
              <a:ext uri="{FF2B5EF4-FFF2-40B4-BE49-F238E27FC236}">
                <a16:creationId xmlns:a16="http://schemas.microsoft.com/office/drawing/2014/main" id="{D279AC40-C82C-4D52-9B36-A1549C41844F}"/>
              </a:ext>
            </a:extLst>
          </p:cNvPr>
          <p:cNvSpPr/>
          <p:nvPr/>
        </p:nvSpPr>
        <p:spPr bwMode="auto">
          <a:xfrm>
            <a:off x="2045073"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4" name="Arrow: Right 73">
            <a:extLst>
              <a:ext uri="{FF2B5EF4-FFF2-40B4-BE49-F238E27FC236}">
                <a16:creationId xmlns:a16="http://schemas.microsoft.com/office/drawing/2014/main" id="{9CF1FA94-A70D-46E2-A8CA-9A718F5E237B}"/>
              </a:ext>
            </a:extLst>
          </p:cNvPr>
          <p:cNvSpPr/>
          <p:nvPr/>
        </p:nvSpPr>
        <p:spPr bwMode="auto">
          <a:xfrm>
            <a:off x="4166346"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5" name="Arrow: Right 74">
            <a:extLst>
              <a:ext uri="{FF2B5EF4-FFF2-40B4-BE49-F238E27FC236}">
                <a16:creationId xmlns:a16="http://schemas.microsoft.com/office/drawing/2014/main" id="{A2593EFB-A9CB-4E08-A23D-C14F1CA7DC7D}"/>
              </a:ext>
            </a:extLst>
          </p:cNvPr>
          <p:cNvSpPr/>
          <p:nvPr/>
        </p:nvSpPr>
        <p:spPr bwMode="auto">
          <a:xfrm>
            <a:off x="6287620"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Tree>
    <p:extLst>
      <p:ext uri="{BB962C8B-B14F-4D97-AF65-F5344CB8AC3E}">
        <p14:creationId xmlns:p14="http://schemas.microsoft.com/office/powerpoint/2010/main" val="814583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20000" decel="6000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ppt_x"/>
                                          </p:val>
                                        </p:tav>
                                        <p:tav tm="100000">
                                          <p:val>
                                            <p:strVal val="#ppt_x"/>
                                          </p:val>
                                        </p:tav>
                                      </p:tavLst>
                                    </p:anim>
                                    <p:anim calcmode="lin" valueType="num">
                                      <p:cBhvr additive="base">
                                        <p:cTn id="13" dur="500" fill="hold"/>
                                        <p:tgtEl>
                                          <p:spTgt spid="6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20000" decel="60000"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ppt_x"/>
                                          </p:val>
                                        </p:tav>
                                        <p:tav tm="100000">
                                          <p:val>
                                            <p:strVal val="#ppt_x"/>
                                          </p:val>
                                        </p:tav>
                                      </p:tavLst>
                                    </p:anim>
                                    <p:anim calcmode="lin" valueType="num">
                                      <p:cBhvr additive="base">
                                        <p:cTn id="18" dur="500" fill="hold"/>
                                        <p:tgtEl>
                                          <p:spTgt spid="6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20000" decel="60000" fill="hold" nodeType="after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additive="base">
                                        <p:cTn id="22" dur="500" fill="hold"/>
                                        <p:tgtEl>
                                          <p:spTgt spid="69"/>
                                        </p:tgtEl>
                                        <p:attrNameLst>
                                          <p:attrName>ppt_x</p:attrName>
                                        </p:attrNameLst>
                                      </p:cBhvr>
                                      <p:tavLst>
                                        <p:tav tm="0">
                                          <p:val>
                                            <p:strVal val="#ppt_x"/>
                                          </p:val>
                                        </p:tav>
                                        <p:tav tm="100000">
                                          <p:val>
                                            <p:strVal val="#ppt_x"/>
                                          </p:val>
                                        </p:tav>
                                      </p:tavLst>
                                    </p:anim>
                                    <p:anim calcmode="lin" valueType="num">
                                      <p:cBhvr additive="base">
                                        <p:cTn id="2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18CAFD-7779-4519-AA62-B1B938C2D1AD}"/>
              </a:ext>
            </a:extLst>
          </p:cNvPr>
          <p:cNvSpPr>
            <a:spLocks noGrp="1"/>
          </p:cNvSpPr>
          <p:nvPr>
            <p:ph type="body" sz="half" idx="2"/>
          </p:nvPr>
        </p:nvSpPr>
        <p:spPr/>
        <p:txBody>
          <a:bodyPr/>
          <a:lstStyle/>
          <a:p>
            <a:r>
              <a:rPr lang="en-US" dirty="0"/>
              <a:t>Types of Pages and Duration</a:t>
            </a:r>
          </a:p>
        </p:txBody>
      </p:sp>
      <p:sp>
        <p:nvSpPr>
          <p:cNvPr id="3" name="Title 2">
            <a:extLst>
              <a:ext uri="{FF2B5EF4-FFF2-40B4-BE49-F238E27FC236}">
                <a16:creationId xmlns:a16="http://schemas.microsoft.com/office/drawing/2014/main" id="{0F3F5AD2-59C2-489F-BBB2-DC8B8E0BDE20}"/>
              </a:ext>
            </a:extLst>
          </p:cNvPr>
          <p:cNvSpPr>
            <a:spLocks noGrp="1"/>
          </p:cNvSpPr>
          <p:nvPr>
            <p:ph type="title"/>
          </p:nvPr>
        </p:nvSpPr>
        <p:spPr/>
        <p:txBody>
          <a:bodyPr/>
          <a:lstStyle/>
          <a:p>
            <a:r>
              <a:rPr lang="en-US" dirty="0"/>
              <a:t>Exploratory Analysis</a:t>
            </a:r>
          </a:p>
        </p:txBody>
      </p:sp>
      <p:pic>
        <p:nvPicPr>
          <p:cNvPr id="4" name="Picture 3">
            <a:extLst>
              <a:ext uri="{FF2B5EF4-FFF2-40B4-BE49-F238E27FC236}">
                <a16:creationId xmlns:a16="http://schemas.microsoft.com/office/drawing/2014/main" id="{BD3F667F-15E1-40F1-8EDC-B135E0D752E9}"/>
              </a:ext>
            </a:extLst>
          </p:cNvPr>
          <p:cNvPicPr>
            <a:picLocks noChangeAspect="1"/>
          </p:cNvPicPr>
          <p:nvPr/>
        </p:nvPicPr>
        <p:blipFill>
          <a:blip r:embed="rId2"/>
          <a:stretch>
            <a:fillRect/>
          </a:stretch>
        </p:blipFill>
        <p:spPr>
          <a:xfrm>
            <a:off x="276989" y="1778972"/>
            <a:ext cx="4371211" cy="2816596"/>
          </a:xfrm>
          <a:prstGeom prst="rect">
            <a:avLst/>
          </a:prstGeom>
        </p:spPr>
      </p:pic>
      <p:sp>
        <p:nvSpPr>
          <p:cNvPr id="8" name="TextBox 7">
            <a:extLst>
              <a:ext uri="{FF2B5EF4-FFF2-40B4-BE49-F238E27FC236}">
                <a16:creationId xmlns:a16="http://schemas.microsoft.com/office/drawing/2014/main" id="{72C3F1FD-C998-4206-91FB-1356667923C5}"/>
              </a:ext>
            </a:extLst>
          </p:cNvPr>
          <p:cNvSpPr txBox="1"/>
          <p:nvPr/>
        </p:nvSpPr>
        <p:spPr>
          <a:xfrm>
            <a:off x="228600" y="1163419"/>
            <a:ext cx="2057400" cy="615553"/>
          </a:xfrm>
          <a:prstGeom prst="rect">
            <a:avLst/>
          </a:prstGeom>
          <a:noFill/>
        </p:spPr>
        <p:txBody>
          <a:bodyPr wrap="square" rtlCol="0">
            <a:spAutoFit/>
          </a:bodyPr>
          <a:lstStyle/>
          <a:p>
            <a:r>
              <a:rPr lang="en-US" sz="1000" dirty="0">
                <a:solidFill>
                  <a:schemeClr val="tx1">
                    <a:lumMod val="75000"/>
                    <a:lumOff val="25000"/>
                  </a:schemeClr>
                </a:solidFill>
              </a:rPr>
              <a:t>Median # of pages visited</a:t>
            </a:r>
          </a:p>
          <a:p>
            <a:r>
              <a:rPr lang="en-US" sz="800" dirty="0">
                <a:solidFill>
                  <a:schemeClr val="tx1">
                    <a:lumMod val="75000"/>
                    <a:lumOff val="25000"/>
                  </a:schemeClr>
                </a:solidFill>
              </a:rPr>
              <a:t>Administrative pages: 1</a:t>
            </a:r>
          </a:p>
          <a:p>
            <a:r>
              <a:rPr lang="en-US" sz="800" dirty="0">
                <a:solidFill>
                  <a:schemeClr val="tx1">
                    <a:lumMod val="75000"/>
                    <a:lumOff val="25000"/>
                  </a:schemeClr>
                </a:solidFill>
              </a:rPr>
              <a:t>Informational pages: 0</a:t>
            </a:r>
          </a:p>
          <a:p>
            <a:r>
              <a:rPr lang="en-US" sz="800" dirty="0" err="1">
                <a:solidFill>
                  <a:schemeClr val="tx1">
                    <a:lumMod val="75000"/>
                    <a:lumOff val="25000"/>
                  </a:schemeClr>
                </a:solidFill>
              </a:rPr>
              <a:t>ProductRelated</a:t>
            </a:r>
            <a:r>
              <a:rPr lang="en-US" sz="800" dirty="0">
                <a:solidFill>
                  <a:schemeClr val="tx1">
                    <a:lumMod val="75000"/>
                    <a:lumOff val="25000"/>
                  </a:schemeClr>
                </a:solidFill>
              </a:rPr>
              <a:t> pages: 18</a:t>
            </a:r>
          </a:p>
        </p:txBody>
      </p:sp>
      <p:sp>
        <p:nvSpPr>
          <p:cNvPr id="11" name="TextBox 10">
            <a:extLst>
              <a:ext uri="{FF2B5EF4-FFF2-40B4-BE49-F238E27FC236}">
                <a16:creationId xmlns:a16="http://schemas.microsoft.com/office/drawing/2014/main" id="{3667DB5B-299E-4572-B081-13A5467046A8}"/>
              </a:ext>
            </a:extLst>
          </p:cNvPr>
          <p:cNvSpPr txBox="1"/>
          <p:nvPr/>
        </p:nvSpPr>
        <p:spPr>
          <a:xfrm>
            <a:off x="2495550" y="1163419"/>
            <a:ext cx="2057400" cy="615553"/>
          </a:xfrm>
          <a:prstGeom prst="rect">
            <a:avLst/>
          </a:prstGeom>
          <a:noFill/>
        </p:spPr>
        <p:txBody>
          <a:bodyPr wrap="square" rtlCol="0">
            <a:spAutoFit/>
          </a:bodyPr>
          <a:lstStyle/>
          <a:p>
            <a:r>
              <a:rPr lang="en-US" sz="1000" dirty="0">
                <a:solidFill>
                  <a:schemeClr val="tx1">
                    <a:lumMod val="75000"/>
                    <a:lumOff val="25000"/>
                  </a:schemeClr>
                </a:solidFill>
              </a:rPr>
              <a:t>Median time spent on pages</a:t>
            </a:r>
          </a:p>
          <a:p>
            <a:r>
              <a:rPr lang="en-US" sz="800" dirty="0">
                <a:solidFill>
                  <a:schemeClr val="tx1">
                    <a:lumMod val="75000"/>
                    <a:lumOff val="25000"/>
                  </a:schemeClr>
                </a:solidFill>
              </a:rPr>
              <a:t>Administrative pages: 9</a:t>
            </a:r>
          </a:p>
          <a:p>
            <a:r>
              <a:rPr lang="en-US" sz="800" dirty="0">
                <a:solidFill>
                  <a:schemeClr val="tx1">
                    <a:lumMod val="75000"/>
                    <a:lumOff val="25000"/>
                  </a:schemeClr>
                </a:solidFill>
              </a:rPr>
              <a:t>Informational pages: 0</a:t>
            </a:r>
          </a:p>
          <a:p>
            <a:r>
              <a:rPr lang="en-US" sz="800" dirty="0" err="1">
                <a:solidFill>
                  <a:schemeClr val="tx1">
                    <a:lumMod val="75000"/>
                    <a:lumOff val="25000"/>
                  </a:schemeClr>
                </a:solidFill>
              </a:rPr>
              <a:t>ProductRelated</a:t>
            </a:r>
            <a:r>
              <a:rPr lang="en-US" sz="800" dirty="0">
                <a:solidFill>
                  <a:schemeClr val="tx1">
                    <a:lumMod val="75000"/>
                    <a:lumOff val="25000"/>
                  </a:schemeClr>
                </a:solidFill>
              </a:rPr>
              <a:t> pages: 608.9</a:t>
            </a:r>
          </a:p>
        </p:txBody>
      </p:sp>
      <p:pic>
        <p:nvPicPr>
          <p:cNvPr id="12" name="Picture 11">
            <a:extLst>
              <a:ext uri="{FF2B5EF4-FFF2-40B4-BE49-F238E27FC236}">
                <a16:creationId xmlns:a16="http://schemas.microsoft.com/office/drawing/2014/main" id="{BC8B294C-F9E1-4328-B39E-1E0E920E12BA}"/>
              </a:ext>
            </a:extLst>
          </p:cNvPr>
          <p:cNvPicPr>
            <a:picLocks noChangeAspect="1"/>
          </p:cNvPicPr>
          <p:nvPr/>
        </p:nvPicPr>
        <p:blipFill>
          <a:blip r:embed="rId3"/>
          <a:stretch>
            <a:fillRect/>
          </a:stretch>
        </p:blipFill>
        <p:spPr>
          <a:xfrm>
            <a:off x="4952999" y="1791635"/>
            <a:ext cx="3958287" cy="2532715"/>
          </a:xfrm>
          <a:prstGeom prst="rect">
            <a:avLst/>
          </a:prstGeom>
        </p:spPr>
      </p:pic>
      <p:sp>
        <p:nvSpPr>
          <p:cNvPr id="14" name="TextBox 13">
            <a:extLst>
              <a:ext uri="{FF2B5EF4-FFF2-40B4-BE49-F238E27FC236}">
                <a16:creationId xmlns:a16="http://schemas.microsoft.com/office/drawing/2014/main" id="{A0D4CB3E-B70D-4FF0-AD70-9D7EEFA74531}"/>
              </a:ext>
            </a:extLst>
          </p:cNvPr>
          <p:cNvSpPr txBox="1"/>
          <p:nvPr/>
        </p:nvSpPr>
        <p:spPr>
          <a:xfrm>
            <a:off x="4952999" y="1163419"/>
            <a:ext cx="3914011" cy="584775"/>
          </a:xfrm>
          <a:prstGeom prst="rect">
            <a:avLst/>
          </a:prstGeom>
          <a:noFill/>
        </p:spPr>
        <p:txBody>
          <a:bodyPr wrap="square" rtlCol="0">
            <a:spAutoFit/>
          </a:bodyPr>
          <a:lstStyle/>
          <a:p>
            <a:r>
              <a:rPr lang="en-US" sz="800" dirty="0">
                <a:solidFill>
                  <a:schemeClr val="tx1">
                    <a:lumMod val="75000"/>
                    <a:lumOff val="25000"/>
                  </a:schemeClr>
                </a:solidFill>
              </a:rPr>
              <a:t>It is surprising that most of the customers who completed transactions spent more time browsing Administrative and </a:t>
            </a:r>
            <a:r>
              <a:rPr lang="en-US" sz="800" dirty="0" err="1">
                <a:solidFill>
                  <a:schemeClr val="tx1">
                    <a:lumMod val="75000"/>
                    <a:lumOff val="25000"/>
                  </a:schemeClr>
                </a:solidFill>
              </a:rPr>
              <a:t>ProductRelated</a:t>
            </a:r>
            <a:r>
              <a:rPr lang="en-US" sz="800" dirty="0">
                <a:solidFill>
                  <a:schemeClr val="tx1">
                    <a:lumMod val="75000"/>
                    <a:lumOff val="25000"/>
                  </a:schemeClr>
                </a:solidFill>
              </a:rPr>
              <a:t> pages than Informational pages, since this indicates that they are loyal customers who checked out after adding items to their carts.</a:t>
            </a:r>
          </a:p>
        </p:txBody>
      </p:sp>
    </p:spTree>
    <p:extLst>
      <p:ext uri="{BB962C8B-B14F-4D97-AF65-F5344CB8AC3E}">
        <p14:creationId xmlns:p14="http://schemas.microsoft.com/office/powerpoint/2010/main" val="359126740"/>
      </p:ext>
    </p:extLst>
  </p:cSld>
  <p:clrMapOvr>
    <a:masterClrMapping/>
  </p:clrMapOvr>
</p:sld>
</file>

<file path=ppt/theme/theme1.xml><?xml version="1.0" encoding="utf-8"?>
<a:theme xmlns:a="http://schemas.openxmlformats.org/drawingml/2006/main"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14155</TotalTime>
  <Words>2086</Words>
  <Application>Microsoft Office PowerPoint</Application>
  <PresentationFormat>On-screen Show (16:9)</PresentationFormat>
  <Paragraphs>144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Roboto</vt:lpstr>
      <vt:lpstr>Wingdings</vt:lpstr>
      <vt:lpstr>Default Theme</vt:lpstr>
      <vt:lpstr>PowerPoint Presentation</vt:lpstr>
      <vt:lpstr>PowerPoint Presentation</vt:lpstr>
      <vt:lpstr>Background</vt:lpstr>
      <vt:lpstr>Motivation</vt:lpstr>
      <vt:lpstr>Motivation</vt:lpstr>
      <vt:lpstr>Description of the Data</vt:lpstr>
      <vt:lpstr>Data Processing</vt:lpstr>
      <vt:lpstr>Proposed Analysis</vt:lpstr>
      <vt:lpstr>Exploratory Analysis</vt:lpstr>
      <vt:lpstr>Exploratory Analysis</vt:lpstr>
      <vt:lpstr>Exploratory Analysis</vt:lpstr>
      <vt:lpstr>Exploratory Analysis</vt:lpstr>
      <vt:lpstr>Exploratory Analysis</vt:lpstr>
      <vt:lpstr>Exploratory Analysis</vt:lpstr>
      <vt:lpstr>Results</vt:lpstr>
      <vt:lpstr>Results</vt:lpstr>
      <vt:lpstr>Results</vt:lpstr>
      <vt:lpstr>Conclusion</vt:lpstr>
      <vt:lpstr>Recommendations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Krischelle Joyner</cp:lastModifiedBy>
  <cp:revision>1613</cp:revision>
  <dcterms:created xsi:type="dcterms:W3CDTF">2015-09-08T18:46:55Z</dcterms:created>
  <dcterms:modified xsi:type="dcterms:W3CDTF">2021-12-06T03:17:58Z</dcterms:modified>
</cp:coreProperties>
</file>