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71" r:id="rId4"/>
    <p:sldId id="272" r:id="rId5"/>
    <p:sldId id="273" r:id="rId6"/>
    <p:sldId id="265" r:id="rId7"/>
    <p:sldId id="266" r:id="rId8"/>
    <p:sldId id="267" r:id="rId9"/>
    <p:sldId id="259" r:id="rId10"/>
    <p:sldId id="258" r:id="rId11"/>
    <p:sldId id="268" r:id="rId12"/>
    <p:sldId id="269" r:id="rId13"/>
    <p:sldId id="274" r:id="rId14"/>
    <p:sldId id="275" r:id="rId15"/>
    <p:sldId id="262" r:id="rId16"/>
    <p:sldId id="261" r:id="rId17"/>
    <p:sldId id="276" r:id="rId18"/>
    <p:sldId id="280" r:id="rId19"/>
    <p:sldId id="281" r:id="rId20"/>
    <p:sldId id="282" r:id="rId21"/>
    <p:sldId id="278" r:id="rId22"/>
    <p:sldId id="279" r:id="rId23"/>
    <p:sldId id="277" r:id="rId2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om du vill redigera mall för underrubrikformat</a:t>
            </a:r>
          </a:p>
        </p:txBody>
      </p:sp>
      <p:sp>
        <p:nvSpPr>
          <p:cNvPr id="4" name="Platshållare för datum 3"/>
          <p:cNvSpPr>
            <a:spLocks noGrp="1"/>
          </p:cNvSpPr>
          <p:nvPr>
            <p:ph type="dt" sz="half" idx="10"/>
          </p:nvPr>
        </p:nvSpPr>
        <p:spPr/>
        <p:txBody>
          <a:bodyPr/>
          <a:lstStyle/>
          <a:p>
            <a:fld id="{5C732861-F287-4258-9E9F-0B57FEE9A9D0}" type="datetimeFigureOut">
              <a:rPr lang="sv-SE" smtClean="0"/>
              <a:t>2020-03-01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2849144A-2429-4E9F-8FC3-AA7F322C640A}" type="slidenum">
              <a:rPr lang="sv-SE" smtClean="0"/>
              <a:t>‹#›</a:t>
            </a:fld>
            <a:endParaRPr lang="sv-SE"/>
          </a:p>
        </p:txBody>
      </p:sp>
    </p:spTree>
    <p:extLst>
      <p:ext uri="{BB962C8B-B14F-4D97-AF65-F5344CB8AC3E}">
        <p14:creationId xmlns:p14="http://schemas.microsoft.com/office/powerpoint/2010/main" val="55597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5C732861-F287-4258-9E9F-0B57FEE9A9D0}" type="datetimeFigureOut">
              <a:rPr lang="sv-SE" smtClean="0"/>
              <a:t>2020-03-01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2849144A-2429-4E9F-8FC3-AA7F322C640A}" type="slidenum">
              <a:rPr lang="sv-SE" smtClean="0"/>
              <a:t>‹#›</a:t>
            </a:fld>
            <a:endParaRPr lang="sv-SE"/>
          </a:p>
        </p:txBody>
      </p:sp>
    </p:spTree>
    <p:extLst>
      <p:ext uri="{BB962C8B-B14F-4D97-AF65-F5344CB8AC3E}">
        <p14:creationId xmlns:p14="http://schemas.microsoft.com/office/powerpoint/2010/main" val="235862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5C732861-F287-4258-9E9F-0B57FEE9A9D0}" type="datetimeFigureOut">
              <a:rPr lang="sv-SE" smtClean="0"/>
              <a:t>2020-03-01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2849144A-2429-4E9F-8FC3-AA7F322C640A}" type="slidenum">
              <a:rPr lang="sv-SE" smtClean="0"/>
              <a:t>‹#›</a:t>
            </a:fld>
            <a:endParaRPr lang="sv-SE"/>
          </a:p>
        </p:txBody>
      </p:sp>
    </p:spTree>
    <p:extLst>
      <p:ext uri="{BB962C8B-B14F-4D97-AF65-F5344CB8AC3E}">
        <p14:creationId xmlns:p14="http://schemas.microsoft.com/office/powerpoint/2010/main" val="283730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5C732861-F287-4258-9E9F-0B57FEE9A9D0}" type="datetimeFigureOut">
              <a:rPr lang="sv-SE" smtClean="0"/>
              <a:t>2020-03-01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2849144A-2429-4E9F-8FC3-AA7F322C640A}" type="slidenum">
              <a:rPr lang="sv-SE" smtClean="0"/>
              <a:t>‹#›</a:t>
            </a:fld>
            <a:endParaRPr lang="sv-SE"/>
          </a:p>
        </p:txBody>
      </p:sp>
    </p:spTree>
    <p:extLst>
      <p:ext uri="{BB962C8B-B14F-4D97-AF65-F5344CB8AC3E}">
        <p14:creationId xmlns:p14="http://schemas.microsoft.com/office/powerpoint/2010/main" val="159847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Redigera format för bakgrundstext</a:t>
            </a:r>
          </a:p>
        </p:txBody>
      </p:sp>
      <p:sp>
        <p:nvSpPr>
          <p:cNvPr id="4" name="Platshållare för datum 3"/>
          <p:cNvSpPr>
            <a:spLocks noGrp="1"/>
          </p:cNvSpPr>
          <p:nvPr>
            <p:ph type="dt" sz="half" idx="10"/>
          </p:nvPr>
        </p:nvSpPr>
        <p:spPr/>
        <p:txBody>
          <a:bodyPr/>
          <a:lstStyle/>
          <a:p>
            <a:fld id="{5C732861-F287-4258-9E9F-0B57FEE9A9D0}" type="datetimeFigureOut">
              <a:rPr lang="sv-SE" smtClean="0"/>
              <a:t>2020-03-01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2849144A-2429-4E9F-8FC3-AA7F322C640A}" type="slidenum">
              <a:rPr lang="sv-SE" smtClean="0"/>
              <a:t>‹#›</a:t>
            </a:fld>
            <a:endParaRPr lang="sv-SE"/>
          </a:p>
        </p:txBody>
      </p:sp>
    </p:spTree>
    <p:extLst>
      <p:ext uri="{BB962C8B-B14F-4D97-AF65-F5344CB8AC3E}">
        <p14:creationId xmlns:p14="http://schemas.microsoft.com/office/powerpoint/2010/main" val="2877722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5C732861-F287-4258-9E9F-0B57FEE9A9D0}" type="datetimeFigureOut">
              <a:rPr lang="sv-SE" smtClean="0"/>
              <a:t>2020-03-01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2849144A-2429-4E9F-8FC3-AA7F322C640A}" type="slidenum">
              <a:rPr lang="sv-SE" smtClean="0"/>
              <a:t>‹#›</a:t>
            </a:fld>
            <a:endParaRPr lang="sv-SE"/>
          </a:p>
        </p:txBody>
      </p:sp>
    </p:spTree>
    <p:extLst>
      <p:ext uri="{BB962C8B-B14F-4D97-AF65-F5344CB8AC3E}">
        <p14:creationId xmlns:p14="http://schemas.microsoft.com/office/powerpoint/2010/main" val="402837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4" name="Platshållare för innehåll 3"/>
          <p:cNvSpPr>
            <a:spLocks noGrp="1"/>
          </p:cNvSpPr>
          <p:nvPr>
            <p:ph sz="half" idx="2"/>
          </p:nvPr>
        </p:nvSpPr>
        <p:spPr>
          <a:xfrm>
            <a:off x="839788" y="2505075"/>
            <a:ext cx="5157787" cy="368458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5C732861-F287-4258-9E9F-0B57FEE9A9D0}" type="datetimeFigureOut">
              <a:rPr lang="sv-SE" smtClean="0"/>
              <a:t>2020-03-01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2849144A-2429-4E9F-8FC3-AA7F322C640A}" type="slidenum">
              <a:rPr lang="sv-SE" smtClean="0"/>
              <a:t>‹#›</a:t>
            </a:fld>
            <a:endParaRPr lang="sv-SE"/>
          </a:p>
        </p:txBody>
      </p:sp>
    </p:spTree>
    <p:extLst>
      <p:ext uri="{BB962C8B-B14F-4D97-AF65-F5344CB8AC3E}">
        <p14:creationId xmlns:p14="http://schemas.microsoft.com/office/powerpoint/2010/main" val="192967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5C732861-F287-4258-9E9F-0B57FEE9A9D0}" type="datetimeFigureOut">
              <a:rPr lang="sv-SE" smtClean="0"/>
              <a:t>2020-03-01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2849144A-2429-4E9F-8FC3-AA7F322C640A}" type="slidenum">
              <a:rPr lang="sv-SE" smtClean="0"/>
              <a:t>‹#›</a:t>
            </a:fld>
            <a:endParaRPr lang="sv-SE"/>
          </a:p>
        </p:txBody>
      </p:sp>
    </p:spTree>
    <p:extLst>
      <p:ext uri="{BB962C8B-B14F-4D97-AF65-F5344CB8AC3E}">
        <p14:creationId xmlns:p14="http://schemas.microsoft.com/office/powerpoint/2010/main" val="54876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5C732861-F287-4258-9E9F-0B57FEE9A9D0}" type="datetimeFigureOut">
              <a:rPr lang="sv-SE" smtClean="0"/>
              <a:t>2020-03-01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2849144A-2429-4E9F-8FC3-AA7F322C640A}" type="slidenum">
              <a:rPr lang="sv-SE" smtClean="0"/>
              <a:t>‹#›</a:t>
            </a:fld>
            <a:endParaRPr lang="sv-SE"/>
          </a:p>
        </p:txBody>
      </p:sp>
    </p:spTree>
    <p:extLst>
      <p:ext uri="{BB962C8B-B14F-4D97-AF65-F5344CB8AC3E}">
        <p14:creationId xmlns:p14="http://schemas.microsoft.com/office/powerpoint/2010/main" val="148923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p:cNvSpPr>
            <a:spLocks noGrp="1"/>
          </p:cNvSpPr>
          <p:nvPr>
            <p:ph type="dt" sz="half" idx="10"/>
          </p:nvPr>
        </p:nvSpPr>
        <p:spPr/>
        <p:txBody>
          <a:bodyPr/>
          <a:lstStyle/>
          <a:p>
            <a:fld id="{5C732861-F287-4258-9E9F-0B57FEE9A9D0}" type="datetimeFigureOut">
              <a:rPr lang="sv-SE" smtClean="0"/>
              <a:t>2020-03-01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2849144A-2429-4E9F-8FC3-AA7F322C640A}" type="slidenum">
              <a:rPr lang="sv-SE" smtClean="0"/>
              <a:t>‹#›</a:t>
            </a:fld>
            <a:endParaRPr lang="sv-SE"/>
          </a:p>
        </p:txBody>
      </p:sp>
    </p:spTree>
    <p:extLst>
      <p:ext uri="{BB962C8B-B14F-4D97-AF65-F5344CB8AC3E}">
        <p14:creationId xmlns:p14="http://schemas.microsoft.com/office/powerpoint/2010/main" val="326307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p:cNvSpPr>
            <a:spLocks noGrp="1"/>
          </p:cNvSpPr>
          <p:nvPr>
            <p:ph type="dt" sz="half" idx="10"/>
          </p:nvPr>
        </p:nvSpPr>
        <p:spPr/>
        <p:txBody>
          <a:bodyPr/>
          <a:lstStyle/>
          <a:p>
            <a:fld id="{5C732861-F287-4258-9E9F-0B57FEE9A9D0}" type="datetimeFigureOut">
              <a:rPr lang="sv-SE" smtClean="0"/>
              <a:t>2020-03-01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2849144A-2429-4E9F-8FC3-AA7F322C640A}" type="slidenum">
              <a:rPr lang="sv-SE" smtClean="0"/>
              <a:t>‹#›</a:t>
            </a:fld>
            <a:endParaRPr lang="sv-SE"/>
          </a:p>
        </p:txBody>
      </p:sp>
    </p:spTree>
    <p:extLst>
      <p:ext uri="{BB962C8B-B14F-4D97-AF65-F5344CB8AC3E}">
        <p14:creationId xmlns:p14="http://schemas.microsoft.com/office/powerpoint/2010/main" val="102142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32861-F287-4258-9E9F-0B57FEE9A9D0}" type="datetimeFigureOut">
              <a:rPr lang="sv-SE" smtClean="0"/>
              <a:t>2020-03-01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9144A-2429-4E9F-8FC3-AA7F322C640A}" type="slidenum">
              <a:rPr lang="sv-SE" smtClean="0"/>
              <a:t>‹#›</a:t>
            </a:fld>
            <a:endParaRPr lang="sv-SE"/>
          </a:p>
        </p:txBody>
      </p:sp>
    </p:spTree>
    <p:extLst>
      <p:ext uri="{BB962C8B-B14F-4D97-AF65-F5344CB8AC3E}">
        <p14:creationId xmlns:p14="http://schemas.microsoft.com/office/powerpoint/2010/main" val="2386488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Årsmöte Göteborg Kraftsportklubb 200308</a:t>
            </a:r>
          </a:p>
        </p:txBody>
      </p:sp>
      <p:pic>
        <p:nvPicPr>
          <p:cNvPr id="3"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663" y="1761213"/>
            <a:ext cx="6180814" cy="4635611"/>
          </a:xfrm>
          <a:prstGeom prst="rect">
            <a:avLst/>
          </a:prstGeom>
        </p:spPr>
      </p:pic>
    </p:spTree>
    <p:extLst>
      <p:ext uri="{BB962C8B-B14F-4D97-AF65-F5344CB8AC3E}">
        <p14:creationId xmlns:p14="http://schemas.microsoft.com/office/powerpoint/2010/main" val="33813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ell 4">
            <a:extLst>
              <a:ext uri="{FF2B5EF4-FFF2-40B4-BE49-F238E27FC236}">
                <a16:creationId xmlns:a16="http://schemas.microsoft.com/office/drawing/2014/main" id="{DF88F36A-55DB-47BE-96A1-9A36DFA37E51}"/>
              </a:ext>
            </a:extLst>
          </p:cNvPr>
          <p:cNvGraphicFramePr>
            <a:graphicFrameLocks noGrp="1"/>
          </p:cNvGraphicFramePr>
          <p:nvPr>
            <p:extLst>
              <p:ext uri="{D42A27DB-BD31-4B8C-83A1-F6EECF244321}">
                <p14:modId xmlns:p14="http://schemas.microsoft.com/office/powerpoint/2010/main" val="366727539"/>
              </p:ext>
            </p:extLst>
          </p:nvPr>
        </p:nvGraphicFramePr>
        <p:xfrm>
          <a:off x="529549" y="350721"/>
          <a:ext cx="9330431" cy="6383370"/>
        </p:xfrm>
        <a:graphic>
          <a:graphicData uri="http://schemas.openxmlformats.org/drawingml/2006/table">
            <a:tbl>
              <a:tblPr/>
              <a:tblGrid>
                <a:gridCol w="2201150">
                  <a:extLst>
                    <a:ext uri="{9D8B030D-6E8A-4147-A177-3AD203B41FA5}">
                      <a16:colId xmlns:a16="http://schemas.microsoft.com/office/drawing/2014/main" val="346849821"/>
                    </a:ext>
                  </a:extLst>
                </a:gridCol>
                <a:gridCol w="1198404">
                  <a:extLst>
                    <a:ext uri="{9D8B030D-6E8A-4147-A177-3AD203B41FA5}">
                      <a16:colId xmlns:a16="http://schemas.microsoft.com/office/drawing/2014/main" val="183111274"/>
                    </a:ext>
                  </a:extLst>
                </a:gridCol>
                <a:gridCol w="1369604">
                  <a:extLst>
                    <a:ext uri="{9D8B030D-6E8A-4147-A177-3AD203B41FA5}">
                      <a16:colId xmlns:a16="http://schemas.microsoft.com/office/drawing/2014/main" val="720158381"/>
                    </a:ext>
                  </a:extLst>
                </a:gridCol>
                <a:gridCol w="1271776">
                  <a:extLst>
                    <a:ext uri="{9D8B030D-6E8A-4147-A177-3AD203B41FA5}">
                      <a16:colId xmlns:a16="http://schemas.microsoft.com/office/drawing/2014/main" val="2596965960"/>
                    </a:ext>
                  </a:extLst>
                </a:gridCol>
                <a:gridCol w="3289497">
                  <a:extLst>
                    <a:ext uri="{9D8B030D-6E8A-4147-A177-3AD203B41FA5}">
                      <a16:colId xmlns:a16="http://schemas.microsoft.com/office/drawing/2014/main" val="328095647"/>
                    </a:ext>
                  </a:extLst>
                </a:gridCol>
              </a:tblGrid>
              <a:tr h="148314">
                <a:tc>
                  <a:txBody>
                    <a:bodyPr/>
                    <a:lstStyle/>
                    <a:p>
                      <a:pPr algn="l" fontAlgn="b"/>
                      <a:r>
                        <a:rPr lang="sv-SE" sz="1200" b="1" i="0" u="none" strike="noStrike" dirty="0">
                          <a:solidFill>
                            <a:srgbClr val="000000"/>
                          </a:solidFill>
                          <a:effectLst/>
                          <a:latin typeface="Calibri" panose="020F0502020204030204" pitchFamily="34" charset="0"/>
                        </a:rPr>
                        <a:t>Konto</a:t>
                      </a:r>
                    </a:p>
                  </a:txBody>
                  <a:tcPr marL="5515" marR="5515" marT="5515" marB="0" anchor="b">
                    <a:lnL>
                      <a:noFill/>
                    </a:lnL>
                    <a:lnR>
                      <a:noFill/>
                    </a:lnR>
                    <a:lnT>
                      <a:noFill/>
                    </a:lnT>
                    <a:lnB>
                      <a:noFill/>
                    </a:lnB>
                    <a:solidFill>
                      <a:srgbClr val="BDD7EE"/>
                    </a:solidFill>
                  </a:tcPr>
                </a:tc>
                <a:tc>
                  <a:txBody>
                    <a:bodyPr/>
                    <a:lstStyle/>
                    <a:p>
                      <a:pPr algn="l" fontAlgn="b"/>
                      <a:r>
                        <a:rPr lang="sv-SE" sz="1200" b="1" i="0" u="none" strike="noStrike">
                          <a:solidFill>
                            <a:srgbClr val="000000"/>
                          </a:solidFill>
                          <a:effectLst/>
                          <a:latin typeface="Calibri" panose="020F0502020204030204" pitchFamily="34" charset="0"/>
                        </a:rPr>
                        <a:t>Budget 2019</a:t>
                      </a:r>
                    </a:p>
                  </a:txBody>
                  <a:tcPr marL="5515" marR="5515" marT="5515" marB="0" anchor="b">
                    <a:lnL>
                      <a:noFill/>
                    </a:lnL>
                    <a:lnR>
                      <a:noFill/>
                    </a:lnR>
                    <a:lnT>
                      <a:noFill/>
                    </a:lnT>
                    <a:lnB>
                      <a:noFill/>
                    </a:lnB>
                    <a:solidFill>
                      <a:srgbClr val="BDD7EE"/>
                    </a:solidFill>
                  </a:tcPr>
                </a:tc>
                <a:tc>
                  <a:txBody>
                    <a:bodyPr/>
                    <a:lstStyle/>
                    <a:p>
                      <a:pPr algn="l" fontAlgn="b"/>
                      <a:r>
                        <a:rPr lang="sv-SE" sz="1200" b="1" i="0" u="none" strike="noStrike">
                          <a:solidFill>
                            <a:srgbClr val="000000"/>
                          </a:solidFill>
                          <a:effectLst/>
                          <a:latin typeface="Calibri" panose="020F0502020204030204" pitchFamily="34" charset="0"/>
                        </a:rPr>
                        <a:t>Utfall 2019</a:t>
                      </a:r>
                    </a:p>
                  </a:txBody>
                  <a:tcPr marL="5515" marR="5515" marT="5515" marB="0" anchor="b">
                    <a:lnL>
                      <a:noFill/>
                    </a:lnL>
                    <a:lnR>
                      <a:noFill/>
                    </a:lnR>
                    <a:lnT>
                      <a:noFill/>
                    </a:lnT>
                    <a:lnB>
                      <a:noFill/>
                    </a:lnB>
                    <a:solidFill>
                      <a:srgbClr val="BDD7EE"/>
                    </a:solidFill>
                  </a:tcPr>
                </a:tc>
                <a:tc>
                  <a:txBody>
                    <a:bodyPr/>
                    <a:lstStyle/>
                    <a:p>
                      <a:pPr algn="l" fontAlgn="b"/>
                      <a:r>
                        <a:rPr lang="sv-SE" sz="1200" b="1" i="0" u="none" strike="noStrike">
                          <a:solidFill>
                            <a:srgbClr val="000000"/>
                          </a:solidFill>
                          <a:effectLst/>
                          <a:latin typeface="Calibri" panose="020F0502020204030204" pitchFamily="34" charset="0"/>
                        </a:rPr>
                        <a:t>Avvikelse</a:t>
                      </a:r>
                    </a:p>
                  </a:txBody>
                  <a:tcPr marL="5515" marR="5515" marT="5515" marB="0" anchor="b">
                    <a:lnL>
                      <a:noFill/>
                    </a:lnL>
                    <a:lnR>
                      <a:noFill/>
                    </a:lnR>
                    <a:lnT>
                      <a:noFill/>
                    </a:lnT>
                    <a:lnB>
                      <a:noFill/>
                    </a:lnB>
                  </a:tcPr>
                </a:tc>
                <a:tc>
                  <a:txBody>
                    <a:bodyPr/>
                    <a:lstStyle/>
                    <a:p>
                      <a:pPr algn="l" fontAlgn="b"/>
                      <a:r>
                        <a:rPr lang="sv-SE" sz="1200" b="1" i="0" u="none" strike="noStrike">
                          <a:solidFill>
                            <a:srgbClr val="000000"/>
                          </a:solidFill>
                          <a:effectLst/>
                          <a:latin typeface="Calibri" panose="020F0502020204030204" pitchFamily="34" charset="0"/>
                        </a:rPr>
                        <a:t>Kommentar</a:t>
                      </a:r>
                    </a:p>
                  </a:txBody>
                  <a:tcPr marL="5515" marR="5515" marT="5515" marB="0" anchor="b">
                    <a:lnL>
                      <a:noFill/>
                    </a:lnL>
                    <a:lnR>
                      <a:noFill/>
                    </a:lnR>
                    <a:lnT>
                      <a:noFill/>
                    </a:lnT>
                    <a:lnB>
                      <a:noFill/>
                    </a:lnB>
                    <a:solidFill>
                      <a:srgbClr val="BDD7EE"/>
                    </a:solidFill>
                  </a:tcPr>
                </a:tc>
                <a:extLst>
                  <a:ext uri="{0D108BD9-81ED-4DB2-BD59-A6C34878D82A}">
                    <a16:rowId xmlns:a16="http://schemas.microsoft.com/office/drawing/2014/main" val="1929617474"/>
                  </a:ext>
                </a:extLst>
              </a:tr>
              <a:tr h="148314">
                <a:tc>
                  <a:txBody>
                    <a:bodyPr/>
                    <a:lstStyle/>
                    <a:p>
                      <a:pPr algn="l" fontAlgn="b"/>
                      <a:r>
                        <a:rPr lang="sv-SE" sz="1200" b="0" i="0" u="none" strike="noStrike" dirty="0">
                          <a:solidFill>
                            <a:srgbClr val="000000"/>
                          </a:solidFill>
                          <a:effectLst/>
                          <a:latin typeface="Calibri" panose="020F0502020204030204" pitchFamily="34" charset="0"/>
                        </a:rPr>
                        <a:t>Ekonomiska bidrag</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8 250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17 125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6100"/>
                          </a:solidFill>
                          <a:effectLst/>
                          <a:latin typeface="Calibri" panose="020F0502020204030204" pitchFamily="34" charset="0"/>
                        </a:rPr>
                        <a:t>8 875 kr</a:t>
                      </a:r>
                    </a:p>
                  </a:txBody>
                  <a:tcPr marL="5515" marR="5515" marT="5515" marB="0" anchor="b">
                    <a:lnL>
                      <a:noFill/>
                    </a:lnL>
                    <a:lnR>
                      <a:noFill/>
                    </a:lnR>
                    <a:lnT>
                      <a:noFill/>
                    </a:lnT>
                    <a:lnB>
                      <a:noFill/>
                    </a:lnB>
                    <a:solidFill>
                      <a:srgbClr val="C6EFCE"/>
                    </a:solidFill>
                  </a:tcPr>
                </a:tc>
                <a:tc>
                  <a:txBody>
                    <a:bodyPr/>
                    <a:lstStyle/>
                    <a:p>
                      <a:pPr algn="l" fontAlgn="b"/>
                      <a:r>
                        <a:rPr lang="sv-SE" sz="1200" b="0" i="0" u="none" strike="noStrike">
                          <a:solidFill>
                            <a:srgbClr val="000000"/>
                          </a:solidFill>
                          <a:effectLst/>
                          <a:latin typeface="Calibri" panose="020F0502020204030204" pitchFamily="34" charset="0"/>
                        </a:rPr>
                        <a:t>Vi budgeterade ej med bidrag från kommunen</a:t>
                      </a:r>
                    </a:p>
                  </a:txBody>
                  <a:tcPr marL="5515" marR="5515" marT="5515" marB="0" anchor="b">
                    <a:lnL>
                      <a:noFill/>
                    </a:lnL>
                    <a:lnR>
                      <a:noFill/>
                    </a:lnR>
                    <a:lnT>
                      <a:noFill/>
                    </a:lnT>
                    <a:lnB>
                      <a:noFill/>
                    </a:lnB>
                  </a:tcPr>
                </a:tc>
                <a:extLst>
                  <a:ext uri="{0D108BD9-81ED-4DB2-BD59-A6C34878D82A}">
                    <a16:rowId xmlns:a16="http://schemas.microsoft.com/office/drawing/2014/main" val="35046831"/>
                  </a:ext>
                </a:extLst>
              </a:tr>
              <a:tr h="148314">
                <a:tc>
                  <a:txBody>
                    <a:bodyPr/>
                    <a:lstStyle/>
                    <a:p>
                      <a:pPr algn="l" fontAlgn="b"/>
                      <a:r>
                        <a:rPr lang="sv-SE" sz="1200" b="0" i="0" u="none" strike="noStrike">
                          <a:solidFill>
                            <a:srgbClr val="000000"/>
                          </a:solidFill>
                          <a:effectLst/>
                          <a:latin typeface="Calibri" panose="020F0502020204030204" pitchFamily="34" charset="0"/>
                        </a:rPr>
                        <a:t>Medlemsavgifter senior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67 500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99 750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6100"/>
                          </a:solidFill>
                          <a:effectLst/>
                          <a:latin typeface="Calibri" panose="020F0502020204030204" pitchFamily="34" charset="0"/>
                        </a:rPr>
                        <a:t>32 250 kr</a:t>
                      </a:r>
                    </a:p>
                  </a:txBody>
                  <a:tcPr marL="5515" marR="5515" marT="5515" marB="0" anchor="b">
                    <a:lnL>
                      <a:noFill/>
                    </a:lnL>
                    <a:lnR>
                      <a:noFill/>
                    </a:lnR>
                    <a:lnT>
                      <a:noFill/>
                    </a:lnT>
                    <a:lnB>
                      <a:noFill/>
                    </a:lnB>
                    <a:solidFill>
                      <a:srgbClr val="C6EFCE"/>
                    </a:solidFill>
                  </a:tcPr>
                </a:tc>
                <a:tc>
                  <a:txBody>
                    <a:bodyPr/>
                    <a:lstStyle/>
                    <a:p>
                      <a:pPr algn="l" fontAlgn="b"/>
                      <a:r>
                        <a:rPr lang="sv-SE" sz="1200" b="0" i="0" u="none" strike="noStrike">
                          <a:solidFill>
                            <a:srgbClr val="000000"/>
                          </a:solidFill>
                          <a:effectLst/>
                          <a:latin typeface="Calibri" panose="020F0502020204030204" pitchFamily="34" charset="0"/>
                        </a:rPr>
                        <a:t>Ca 22 fler nya medlemmar än budgeterat</a:t>
                      </a:r>
                    </a:p>
                  </a:txBody>
                  <a:tcPr marL="5515" marR="5515" marT="5515" marB="0" anchor="b">
                    <a:lnL>
                      <a:noFill/>
                    </a:lnL>
                    <a:lnR>
                      <a:noFill/>
                    </a:lnR>
                    <a:lnT>
                      <a:noFill/>
                    </a:lnT>
                    <a:lnB>
                      <a:noFill/>
                    </a:lnB>
                  </a:tcPr>
                </a:tc>
                <a:extLst>
                  <a:ext uri="{0D108BD9-81ED-4DB2-BD59-A6C34878D82A}">
                    <a16:rowId xmlns:a16="http://schemas.microsoft.com/office/drawing/2014/main" val="2353393696"/>
                  </a:ext>
                </a:extLst>
              </a:tr>
              <a:tr h="148314">
                <a:tc>
                  <a:txBody>
                    <a:bodyPr/>
                    <a:lstStyle/>
                    <a:p>
                      <a:pPr algn="l" fontAlgn="b"/>
                      <a:r>
                        <a:rPr lang="sv-SE" sz="1200" b="0" i="0" u="none" strike="noStrike">
                          <a:solidFill>
                            <a:srgbClr val="000000"/>
                          </a:solidFill>
                          <a:effectLst/>
                          <a:latin typeface="Calibri" panose="020F0502020204030204" pitchFamily="34" charset="0"/>
                        </a:rPr>
                        <a:t>Medlemsavgifter junior/student</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14 000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22 750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6100"/>
                          </a:solidFill>
                          <a:effectLst/>
                          <a:latin typeface="Calibri" panose="020F0502020204030204" pitchFamily="34" charset="0"/>
                        </a:rPr>
                        <a:t>8 750 kr</a:t>
                      </a:r>
                    </a:p>
                  </a:txBody>
                  <a:tcPr marL="5515" marR="5515" marT="5515" marB="0" anchor="b">
                    <a:lnL>
                      <a:noFill/>
                    </a:lnL>
                    <a:lnR>
                      <a:noFill/>
                    </a:lnR>
                    <a:lnT>
                      <a:noFill/>
                    </a:lnT>
                    <a:lnB>
                      <a:noFill/>
                    </a:lnB>
                    <a:solidFill>
                      <a:srgbClr val="C6EFCE"/>
                    </a:solidFill>
                  </a:tcPr>
                </a:tc>
                <a:tc>
                  <a:txBody>
                    <a:bodyPr/>
                    <a:lstStyle/>
                    <a:p>
                      <a:pPr algn="l" fontAlgn="b"/>
                      <a:r>
                        <a:rPr lang="sv-SE" sz="1200" b="0" i="0" u="none" strike="noStrike">
                          <a:solidFill>
                            <a:srgbClr val="000000"/>
                          </a:solidFill>
                          <a:effectLst/>
                          <a:latin typeface="Calibri" panose="020F0502020204030204" pitchFamily="34" charset="0"/>
                        </a:rPr>
                        <a:t>Ca 13 fler nya medlemmar än budgeterat</a:t>
                      </a:r>
                    </a:p>
                  </a:txBody>
                  <a:tcPr marL="5515" marR="5515" marT="5515" marB="0" anchor="b">
                    <a:lnL>
                      <a:noFill/>
                    </a:lnL>
                    <a:lnR>
                      <a:noFill/>
                    </a:lnR>
                    <a:lnT>
                      <a:noFill/>
                    </a:lnT>
                    <a:lnB>
                      <a:noFill/>
                    </a:lnB>
                  </a:tcPr>
                </a:tc>
                <a:extLst>
                  <a:ext uri="{0D108BD9-81ED-4DB2-BD59-A6C34878D82A}">
                    <a16:rowId xmlns:a16="http://schemas.microsoft.com/office/drawing/2014/main" val="3604565776"/>
                  </a:ext>
                </a:extLst>
              </a:tr>
              <a:tr h="148314">
                <a:tc>
                  <a:txBody>
                    <a:bodyPr/>
                    <a:lstStyle/>
                    <a:p>
                      <a:pPr algn="l" fontAlgn="b"/>
                      <a:r>
                        <a:rPr lang="sv-SE" sz="1200" b="0" i="0" u="none" strike="noStrike">
                          <a:solidFill>
                            <a:srgbClr val="000000"/>
                          </a:solidFill>
                          <a:effectLst/>
                          <a:latin typeface="Calibri" panose="020F0502020204030204" pitchFamily="34" charset="0"/>
                        </a:rPr>
                        <a:t>Tävlingsintäkter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15 000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28 800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6100"/>
                          </a:solidFill>
                          <a:effectLst/>
                          <a:latin typeface="Calibri" panose="020F0502020204030204" pitchFamily="34" charset="0"/>
                        </a:rPr>
                        <a:t>13 800 kr</a:t>
                      </a:r>
                    </a:p>
                  </a:txBody>
                  <a:tcPr marL="5515" marR="5515" marT="5515" marB="0" anchor="b">
                    <a:lnL>
                      <a:noFill/>
                    </a:lnL>
                    <a:lnR>
                      <a:noFill/>
                    </a:lnR>
                    <a:lnT>
                      <a:noFill/>
                    </a:lnT>
                    <a:lnB>
                      <a:noFill/>
                    </a:lnB>
                    <a:solidFill>
                      <a:srgbClr val="C6EFCE"/>
                    </a:solidFill>
                  </a:tcPr>
                </a:tc>
                <a:tc>
                  <a:txBody>
                    <a:bodyPr/>
                    <a:lstStyle/>
                    <a:p>
                      <a:pPr algn="l" fontAlgn="b"/>
                      <a:r>
                        <a:rPr lang="sv-SE" sz="1200" b="0" i="0" u="none" strike="noStrike">
                          <a:solidFill>
                            <a:srgbClr val="000000"/>
                          </a:solidFill>
                          <a:effectLst/>
                          <a:latin typeface="Calibri" panose="020F0502020204030204" pitchFamily="34" charset="0"/>
                        </a:rPr>
                        <a:t>Bara bänk-DM inbringade 20.000 kr</a:t>
                      </a:r>
                    </a:p>
                  </a:txBody>
                  <a:tcPr marL="5515" marR="5515" marT="5515" marB="0" anchor="b">
                    <a:lnL>
                      <a:noFill/>
                    </a:lnL>
                    <a:lnR>
                      <a:noFill/>
                    </a:lnR>
                    <a:lnT>
                      <a:noFill/>
                    </a:lnT>
                    <a:lnB>
                      <a:noFill/>
                    </a:lnB>
                  </a:tcPr>
                </a:tc>
                <a:extLst>
                  <a:ext uri="{0D108BD9-81ED-4DB2-BD59-A6C34878D82A}">
                    <a16:rowId xmlns:a16="http://schemas.microsoft.com/office/drawing/2014/main" val="1489113855"/>
                  </a:ext>
                </a:extLst>
              </a:tr>
              <a:tr h="148314">
                <a:tc>
                  <a:txBody>
                    <a:bodyPr/>
                    <a:lstStyle/>
                    <a:p>
                      <a:pPr algn="l" fontAlgn="b"/>
                      <a:r>
                        <a:rPr lang="sv-SE" sz="1200" b="0" i="0" u="none" strike="noStrike" dirty="0">
                          <a:solidFill>
                            <a:srgbClr val="000000"/>
                          </a:solidFill>
                          <a:effectLst/>
                          <a:latin typeface="Calibri" panose="020F0502020204030204" pitchFamily="34" charset="0"/>
                        </a:rPr>
                        <a:t>Kläder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5 000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4 430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9C0006"/>
                          </a:solidFill>
                          <a:effectLst/>
                          <a:latin typeface="Calibri" panose="020F0502020204030204" pitchFamily="34" charset="0"/>
                        </a:rPr>
                        <a:t>-570 kr</a:t>
                      </a:r>
                    </a:p>
                  </a:txBody>
                  <a:tcPr marL="5515" marR="5515" marT="5515" marB="0" anchor="b">
                    <a:lnL>
                      <a:noFill/>
                    </a:lnL>
                    <a:lnR>
                      <a:noFill/>
                    </a:lnR>
                    <a:lnT>
                      <a:noFill/>
                    </a:lnT>
                    <a:lnB>
                      <a:noFill/>
                    </a:lnB>
                    <a:solidFill>
                      <a:srgbClr val="FFC7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2969305858"/>
                  </a:ext>
                </a:extLst>
              </a:tr>
              <a:tr h="148314">
                <a:tc>
                  <a:txBody>
                    <a:bodyPr/>
                    <a:lstStyle/>
                    <a:p>
                      <a:pPr algn="l" fontAlgn="b"/>
                      <a:r>
                        <a:rPr lang="sv-SE" sz="1200" b="0" i="0" u="none" strike="noStrike">
                          <a:solidFill>
                            <a:srgbClr val="000000"/>
                          </a:solidFill>
                          <a:effectLst/>
                          <a:latin typeface="Calibri" panose="020F0502020204030204" pitchFamily="34" charset="0"/>
                        </a:rPr>
                        <a:t>Entré</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3 000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9C0006"/>
                          </a:solidFill>
                          <a:effectLst/>
                          <a:latin typeface="Calibri" panose="020F0502020204030204" pitchFamily="34" charset="0"/>
                        </a:rPr>
                        <a:t>-3 000 kr</a:t>
                      </a:r>
                    </a:p>
                  </a:txBody>
                  <a:tcPr marL="5515" marR="5515" marT="5515" marB="0" anchor="b">
                    <a:lnL>
                      <a:noFill/>
                    </a:lnL>
                    <a:lnR>
                      <a:noFill/>
                    </a:lnR>
                    <a:lnT>
                      <a:noFill/>
                    </a:lnT>
                    <a:lnB>
                      <a:noFill/>
                    </a:lnB>
                    <a:solidFill>
                      <a:srgbClr val="FFC7CE"/>
                    </a:solidFill>
                  </a:tcPr>
                </a:tc>
                <a:tc>
                  <a:txBody>
                    <a:bodyPr/>
                    <a:lstStyle/>
                    <a:p>
                      <a:pPr algn="l" fontAlgn="b"/>
                      <a:r>
                        <a:rPr lang="sv-SE" sz="1200" b="0" i="0" u="none" strike="noStrike">
                          <a:solidFill>
                            <a:srgbClr val="000000"/>
                          </a:solidFill>
                          <a:effectLst/>
                          <a:latin typeface="Calibri" panose="020F0502020204030204" pitchFamily="34" charset="0"/>
                        </a:rPr>
                        <a:t>Vi har inte velat ta entréavgift.</a:t>
                      </a:r>
                    </a:p>
                  </a:txBody>
                  <a:tcPr marL="5515" marR="5515" marT="5515" marB="0" anchor="b">
                    <a:lnL>
                      <a:noFill/>
                    </a:lnL>
                    <a:lnR>
                      <a:noFill/>
                    </a:lnR>
                    <a:lnT>
                      <a:noFill/>
                    </a:lnT>
                    <a:lnB>
                      <a:noFill/>
                    </a:lnB>
                  </a:tcPr>
                </a:tc>
                <a:extLst>
                  <a:ext uri="{0D108BD9-81ED-4DB2-BD59-A6C34878D82A}">
                    <a16:rowId xmlns:a16="http://schemas.microsoft.com/office/drawing/2014/main" val="2954851220"/>
                  </a:ext>
                </a:extLst>
              </a:tr>
              <a:tr h="148314">
                <a:tc>
                  <a:txBody>
                    <a:bodyPr/>
                    <a:lstStyle/>
                    <a:p>
                      <a:pPr algn="l" fontAlgn="b"/>
                      <a:r>
                        <a:rPr lang="sv-SE" sz="1200" b="0" i="0" u="none" strike="noStrike">
                          <a:solidFill>
                            <a:srgbClr val="000000"/>
                          </a:solidFill>
                          <a:effectLst/>
                          <a:latin typeface="Calibri" panose="020F0502020204030204" pitchFamily="34" charset="0"/>
                        </a:rPr>
                        <a:t>Övriga intäkter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2 230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6100"/>
                          </a:solidFill>
                          <a:effectLst/>
                          <a:latin typeface="Calibri" panose="020F0502020204030204" pitchFamily="34" charset="0"/>
                        </a:rPr>
                        <a:t>2 230 kr</a:t>
                      </a:r>
                    </a:p>
                  </a:txBody>
                  <a:tcPr marL="5515" marR="5515" marT="5515" marB="0" anchor="b">
                    <a:lnL>
                      <a:noFill/>
                    </a:lnL>
                    <a:lnR>
                      <a:noFill/>
                    </a:lnR>
                    <a:lnT>
                      <a:noFill/>
                    </a:lnT>
                    <a:lnB>
                      <a:noFill/>
                    </a:lnB>
                    <a:solidFill>
                      <a:srgbClr val="C6EF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2496644392"/>
                  </a:ext>
                </a:extLst>
              </a:tr>
              <a:tr h="279410">
                <a:tc>
                  <a:txBody>
                    <a:bodyPr/>
                    <a:lstStyle/>
                    <a:p>
                      <a:pPr algn="l" fontAlgn="b"/>
                      <a:r>
                        <a:rPr lang="sv-SE" sz="1200" b="0" i="0" u="none" strike="noStrike" dirty="0">
                          <a:solidFill>
                            <a:srgbClr val="000000"/>
                          </a:solidFill>
                          <a:effectLst/>
                          <a:latin typeface="Calibri" panose="020F0502020204030204" pitchFamily="34" charset="0"/>
                        </a:rPr>
                        <a:t>Licenser normal</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24 500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48 300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6100"/>
                          </a:solidFill>
                          <a:effectLst/>
                          <a:latin typeface="Calibri" panose="020F0502020204030204" pitchFamily="34" charset="0"/>
                        </a:rPr>
                        <a:t>23 800 kr</a:t>
                      </a:r>
                    </a:p>
                  </a:txBody>
                  <a:tcPr marL="5515" marR="5515" marT="5515" marB="0" anchor="b">
                    <a:lnL>
                      <a:noFill/>
                    </a:lnL>
                    <a:lnR>
                      <a:noFill/>
                    </a:lnR>
                    <a:lnT>
                      <a:noFill/>
                    </a:lnT>
                    <a:lnB>
                      <a:noFill/>
                    </a:lnB>
                    <a:solidFill>
                      <a:srgbClr val="C6EFCE"/>
                    </a:solidFill>
                  </a:tcPr>
                </a:tc>
                <a:tc>
                  <a:txBody>
                    <a:bodyPr/>
                    <a:lstStyle/>
                    <a:p>
                      <a:pPr algn="l" fontAlgn="b"/>
                      <a:r>
                        <a:rPr lang="sv-SE" sz="1200" b="0" i="0" u="none" strike="noStrike">
                          <a:solidFill>
                            <a:srgbClr val="000000"/>
                          </a:solidFill>
                          <a:effectLst/>
                          <a:latin typeface="Calibri" panose="020F0502020204030204" pitchFamily="34" charset="0"/>
                        </a:rPr>
                        <a:t>Vi budgeterade med 35 licenser, blev 69 varav några avser 2020.</a:t>
                      </a:r>
                    </a:p>
                  </a:txBody>
                  <a:tcPr marL="5515" marR="5515" marT="5515" marB="0" anchor="b">
                    <a:lnL>
                      <a:noFill/>
                    </a:lnL>
                    <a:lnR>
                      <a:noFill/>
                    </a:lnR>
                    <a:lnT>
                      <a:noFill/>
                    </a:lnT>
                    <a:lnB>
                      <a:noFill/>
                    </a:lnB>
                  </a:tcPr>
                </a:tc>
                <a:extLst>
                  <a:ext uri="{0D108BD9-81ED-4DB2-BD59-A6C34878D82A}">
                    <a16:rowId xmlns:a16="http://schemas.microsoft.com/office/drawing/2014/main" val="2129058693"/>
                  </a:ext>
                </a:extLst>
              </a:tr>
              <a:tr h="148314">
                <a:tc>
                  <a:txBody>
                    <a:bodyPr/>
                    <a:lstStyle/>
                    <a:p>
                      <a:pPr algn="l" fontAlgn="b"/>
                      <a:r>
                        <a:rPr lang="sv-SE" sz="1200" b="0" i="0" u="none" strike="noStrike">
                          <a:solidFill>
                            <a:srgbClr val="000000"/>
                          </a:solidFill>
                          <a:effectLst/>
                          <a:latin typeface="Calibri" panose="020F0502020204030204" pitchFamily="34" charset="0"/>
                        </a:rPr>
                        <a:t>Licens ungdom</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200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0 kr</a:t>
                      </a:r>
                    </a:p>
                  </a:txBody>
                  <a:tcPr marL="5515" marR="5515" marT="5515" marB="0" anchor="b">
                    <a:lnL>
                      <a:noFill/>
                    </a:lnL>
                    <a:lnR>
                      <a:noFill/>
                    </a:lnR>
                    <a:lnT>
                      <a:noFill/>
                    </a:lnT>
                    <a:lnB>
                      <a:noFill/>
                    </a:lnB>
                    <a:solidFill>
                      <a:srgbClr val="BDD7EE"/>
                    </a:solidFill>
                  </a:tcPr>
                </a:tc>
                <a:tc>
                  <a:txBody>
                    <a:bodyPr/>
                    <a:lstStyle/>
                    <a:p>
                      <a:pPr algn="r" fontAlgn="b"/>
                      <a:r>
                        <a:rPr lang="sv-SE" sz="1200" b="0" i="0" u="none" strike="noStrike">
                          <a:solidFill>
                            <a:srgbClr val="9C0006"/>
                          </a:solidFill>
                          <a:effectLst/>
                          <a:latin typeface="Calibri" panose="020F0502020204030204" pitchFamily="34" charset="0"/>
                        </a:rPr>
                        <a:t>-200 kr</a:t>
                      </a:r>
                    </a:p>
                  </a:txBody>
                  <a:tcPr marL="5515" marR="5515" marT="5515" marB="0" anchor="b">
                    <a:lnL>
                      <a:noFill/>
                    </a:lnL>
                    <a:lnR>
                      <a:noFill/>
                    </a:lnR>
                    <a:lnT>
                      <a:noFill/>
                    </a:lnT>
                    <a:lnB>
                      <a:noFill/>
                    </a:lnB>
                    <a:solidFill>
                      <a:srgbClr val="FFC7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2650656347"/>
                  </a:ext>
                </a:extLst>
              </a:tr>
              <a:tr h="148314">
                <a:tc>
                  <a:txBody>
                    <a:bodyPr/>
                    <a:lstStyle/>
                    <a:p>
                      <a:pPr algn="l" fontAlgn="b"/>
                      <a:r>
                        <a:rPr lang="sv-SE" sz="1200" b="0" i="0" u="none" strike="noStrike">
                          <a:solidFill>
                            <a:srgbClr val="000000"/>
                          </a:solidFill>
                          <a:effectLst/>
                          <a:latin typeface="Calibri" panose="020F0502020204030204" pitchFamily="34" charset="0"/>
                        </a:rPr>
                        <a:t>Anmälningsavgifter</a:t>
                      </a:r>
                    </a:p>
                  </a:txBody>
                  <a:tcPr marL="5515" marR="5515" marT="5515" marB="0" anchor="b">
                    <a:lnL>
                      <a:noFill/>
                    </a:lnL>
                    <a:lnR>
                      <a:noFill/>
                    </a:lnR>
                    <a:lnT>
                      <a:noFill/>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0 kr</a:t>
                      </a:r>
                    </a:p>
                  </a:txBody>
                  <a:tcPr marL="5515" marR="5515" marT="5515" marB="0" anchor="b">
                    <a:lnL>
                      <a:noFill/>
                    </a:lnL>
                    <a:lnR>
                      <a:noFill/>
                    </a:lnR>
                    <a:lnT>
                      <a:noFill/>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sv-SE" sz="1200" b="0" i="0" u="none" strike="noStrike">
                          <a:solidFill>
                            <a:srgbClr val="000000"/>
                          </a:solidFill>
                          <a:effectLst/>
                          <a:latin typeface="Calibri" panose="020F0502020204030204" pitchFamily="34" charset="0"/>
                        </a:rPr>
                        <a:t>29 200 kr</a:t>
                      </a:r>
                    </a:p>
                  </a:txBody>
                  <a:tcPr marL="5515" marR="5515" marT="5515" marB="0" anchor="b">
                    <a:lnL>
                      <a:noFill/>
                    </a:lnL>
                    <a:lnR>
                      <a:noFill/>
                    </a:lnR>
                    <a:lnT>
                      <a:noFill/>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sv-SE" sz="1200" b="0" i="0" u="none" strike="noStrike">
                          <a:solidFill>
                            <a:srgbClr val="006100"/>
                          </a:solidFill>
                          <a:effectLst/>
                          <a:latin typeface="Calibri" panose="020F0502020204030204" pitchFamily="34" charset="0"/>
                        </a:rPr>
                        <a:t>29 200 kr</a:t>
                      </a:r>
                    </a:p>
                  </a:txBody>
                  <a:tcPr marL="5515" marR="5515" marT="5515" marB="0" anchor="b">
                    <a:lnL>
                      <a:noFill/>
                    </a:lnL>
                    <a:lnR>
                      <a:noFill/>
                    </a:lnR>
                    <a:lnT>
                      <a:noFill/>
                    </a:lnT>
                    <a:lnB w="6350" cap="flat" cmpd="sng" algn="ctr">
                      <a:solidFill>
                        <a:srgbClr val="000000"/>
                      </a:solidFill>
                      <a:prstDash val="solid"/>
                      <a:round/>
                      <a:headEnd type="none" w="med" len="med"/>
                      <a:tailEnd type="none" w="med" len="med"/>
                    </a:lnB>
                    <a:solidFill>
                      <a:srgbClr val="C6EF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1254678408"/>
                  </a:ext>
                </a:extLst>
              </a:tr>
              <a:tr h="148314">
                <a:tc>
                  <a:txBody>
                    <a:bodyPr/>
                    <a:lstStyle/>
                    <a:p>
                      <a:pPr algn="l" fontAlgn="b"/>
                      <a:r>
                        <a:rPr lang="sv-SE" sz="1200" b="1" i="0" u="none" strike="noStrike">
                          <a:solidFill>
                            <a:srgbClr val="000000"/>
                          </a:solidFill>
                          <a:effectLst/>
                          <a:latin typeface="Calibri" panose="020F0502020204030204" pitchFamily="34" charset="0"/>
                        </a:rPr>
                        <a:t>Summa intäkter</a:t>
                      </a:r>
                    </a:p>
                  </a:txBody>
                  <a:tcPr marL="5515" marR="5515" marT="551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sv-SE" sz="1200" b="1" i="0" u="none" strike="noStrike">
                          <a:solidFill>
                            <a:srgbClr val="000000"/>
                          </a:solidFill>
                          <a:effectLst/>
                          <a:latin typeface="Calibri" panose="020F0502020204030204" pitchFamily="34" charset="0"/>
                        </a:rPr>
                        <a:t>137 450 kr</a:t>
                      </a:r>
                    </a:p>
                  </a:txBody>
                  <a:tcPr marL="5515" marR="5515" marT="551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sv-SE" sz="1200" b="1" i="0" u="none" strike="noStrike">
                          <a:solidFill>
                            <a:srgbClr val="000000"/>
                          </a:solidFill>
                          <a:effectLst/>
                          <a:latin typeface="Calibri" panose="020F0502020204030204" pitchFamily="34" charset="0"/>
                        </a:rPr>
                        <a:t>252 585 kr</a:t>
                      </a:r>
                    </a:p>
                  </a:txBody>
                  <a:tcPr marL="5515" marR="5515" marT="551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sv-SE" sz="1200" b="1" i="0" u="none" strike="noStrike">
                          <a:solidFill>
                            <a:srgbClr val="006100"/>
                          </a:solidFill>
                          <a:effectLst/>
                          <a:latin typeface="Calibri" panose="020F0502020204030204" pitchFamily="34" charset="0"/>
                        </a:rPr>
                        <a:t>115 135 kr</a:t>
                      </a:r>
                    </a:p>
                  </a:txBody>
                  <a:tcPr marL="5515" marR="5515" marT="551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1053409738"/>
                  </a:ext>
                </a:extLst>
              </a:tr>
              <a:tr h="148314">
                <a:tc>
                  <a:txBody>
                    <a:bodyPr/>
                    <a:lstStyle/>
                    <a:p>
                      <a:pPr algn="l" fontAlgn="b"/>
                      <a:r>
                        <a:rPr lang="sv-SE" sz="1200" b="0" i="0" u="none" strike="noStrike">
                          <a:solidFill>
                            <a:srgbClr val="000000"/>
                          </a:solidFill>
                          <a:effectLst/>
                          <a:latin typeface="Calibri" panose="020F0502020204030204" pitchFamily="34" charset="0"/>
                        </a:rPr>
                        <a:t>Lokal</a:t>
                      </a:r>
                    </a:p>
                  </a:txBody>
                  <a:tcPr marL="5515" marR="5515" marT="5515" marB="0" anchor="b">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-36 000 kr</a:t>
                      </a:r>
                    </a:p>
                  </a:txBody>
                  <a:tcPr marL="5515" marR="5515" marT="5515" marB="0" anchor="b">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-36 000 kr</a:t>
                      </a:r>
                    </a:p>
                  </a:txBody>
                  <a:tcPr marL="5515" marR="5515" marT="5515" marB="0" anchor="b">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0 kr</a:t>
                      </a:r>
                    </a:p>
                  </a:txBody>
                  <a:tcPr marL="5515" marR="5515" marT="551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457447573"/>
                  </a:ext>
                </a:extLst>
              </a:tr>
              <a:tr h="148314">
                <a:tc>
                  <a:txBody>
                    <a:bodyPr/>
                    <a:lstStyle/>
                    <a:p>
                      <a:pPr algn="l" fontAlgn="b"/>
                      <a:r>
                        <a:rPr lang="sv-SE" sz="1200" b="0" i="0" u="none" strike="noStrike">
                          <a:solidFill>
                            <a:srgbClr val="000000"/>
                          </a:solidFill>
                          <a:effectLst/>
                          <a:latin typeface="Calibri" panose="020F0502020204030204" pitchFamily="34" charset="0"/>
                        </a:rPr>
                        <a:t>Inköp material</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-90 000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-94 623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9C0006"/>
                          </a:solidFill>
                          <a:effectLst/>
                          <a:latin typeface="Calibri" panose="020F0502020204030204" pitchFamily="34" charset="0"/>
                        </a:rPr>
                        <a:t>-4 623 kr</a:t>
                      </a:r>
                    </a:p>
                  </a:txBody>
                  <a:tcPr marL="5515" marR="5515" marT="5515" marB="0" anchor="b">
                    <a:lnL>
                      <a:noFill/>
                    </a:lnL>
                    <a:lnR>
                      <a:noFill/>
                    </a:lnR>
                    <a:lnT>
                      <a:noFill/>
                    </a:lnT>
                    <a:lnB>
                      <a:noFill/>
                    </a:lnB>
                    <a:solidFill>
                      <a:srgbClr val="FFC7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3144822601"/>
                  </a:ext>
                </a:extLst>
              </a:tr>
              <a:tr h="148314">
                <a:tc>
                  <a:txBody>
                    <a:bodyPr/>
                    <a:lstStyle/>
                    <a:p>
                      <a:pPr algn="l" fontAlgn="b"/>
                      <a:r>
                        <a:rPr lang="sv-SE" sz="1200" b="0" i="0" u="none" strike="noStrike">
                          <a:solidFill>
                            <a:srgbClr val="000000"/>
                          </a:solidFill>
                          <a:effectLst/>
                          <a:latin typeface="Calibri" panose="020F0502020204030204" pitchFamily="34" charset="0"/>
                        </a:rPr>
                        <a:t>Avgifter förbund</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-3 000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-4 100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9C0006"/>
                          </a:solidFill>
                          <a:effectLst/>
                          <a:latin typeface="Calibri" panose="020F0502020204030204" pitchFamily="34" charset="0"/>
                        </a:rPr>
                        <a:t>-1 100 kr</a:t>
                      </a:r>
                    </a:p>
                  </a:txBody>
                  <a:tcPr marL="5515" marR="5515" marT="5515" marB="0" anchor="b">
                    <a:lnL>
                      <a:noFill/>
                    </a:lnL>
                    <a:lnR>
                      <a:noFill/>
                    </a:lnR>
                    <a:lnT>
                      <a:noFill/>
                    </a:lnT>
                    <a:lnB>
                      <a:noFill/>
                    </a:lnB>
                    <a:solidFill>
                      <a:srgbClr val="FFC7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3498678327"/>
                  </a:ext>
                </a:extLst>
              </a:tr>
              <a:tr h="148314">
                <a:tc>
                  <a:txBody>
                    <a:bodyPr/>
                    <a:lstStyle/>
                    <a:p>
                      <a:pPr algn="l" fontAlgn="b"/>
                      <a:r>
                        <a:rPr lang="sv-SE" sz="1200" b="0" i="0" u="none" strike="noStrike">
                          <a:solidFill>
                            <a:srgbClr val="000000"/>
                          </a:solidFill>
                          <a:effectLst/>
                          <a:latin typeface="Calibri" panose="020F0502020204030204" pitchFamily="34" charset="0"/>
                        </a:rPr>
                        <a:t>Avgifter serielagen</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-4 000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-3 500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6100"/>
                          </a:solidFill>
                          <a:effectLst/>
                          <a:latin typeface="Calibri" panose="020F0502020204030204" pitchFamily="34" charset="0"/>
                        </a:rPr>
                        <a:t>500 kr</a:t>
                      </a:r>
                    </a:p>
                  </a:txBody>
                  <a:tcPr marL="5515" marR="5515" marT="5515" marB="0" anchor="b">
                    <a:lnL>
                      <a:noFill/>
                    </a:lnL>
                    <a:lnR>
                      <a:noFill/>
                    </a:lnR>
                    <a:lnT>
                      <a:noFill/>
                    </a:lnT>
                    <a:lnB>
                      <a:noFill/>
                    </a:lnB>
                    <a:solidFill>
                      <a:srgbClr val="C6EF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2762558071"/>
                  </a:ext>
                </a:extLst>
              </a:tr>
              <a:tr h="148314">
                <a:tc>
                  <a:txBody>
                    <a:bodyPr/>
                    <a:lstStyle/>
                    <a:p>
                      <a:pPr algn="l" fontAlgn="b"/>
                      <a:r>
                        <a:rPr lang="sv-SE" sz="1200" b="0" i="0" u="none" strike="noStrike">
                          <a:solidFill>
                            <a:srgbClr val="000000"/>
                          </a:solidFill>
                          <a:effectLst/>
                          <a:latin typeface="Calibri" panose="020F0502020204030204" pitchFamily="34" charset="0"/>
                        </a:rPr>
                        <a:t>Avgifter bank</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-1 500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-923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6100"/>
                          </a:solidFill>
                          <a:effectLst/>
                          <a:latin typeface="Calibri" panose="020F0502020204030204" pitchFamily="34" charset="0"/>
                        </a:rPr>
                        <a:t>577 kr</a:t>
                      </a:r>
                    </a:p>
                  </a:txBody>
                  <a:tcPr marL="5515" marR="5515" marT="5515" marB="0" anchor="b">
                    <a:lnL>
                      <a:noFill/>
                    </a:lnL>
                    <a:lnR>
                      <a:noFill/>
                    </a:lnR>
                    <a:lnT>
                      <a:noFill/>
                    </a:lnT>
                    <a:lnB>
                      <a:noFill/>
                    </a:lnB>
                    <a:solidFill>
                      <a:srgbClr val="C6EF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336172153"/>
                  </a:ext>
                </a:extLst>
              </a:tr>
              <a:tr h="148314">
                <a:tc>
                  <a:txBody>
                    <a:bodyPr/>
                    <a:lstStyle/>
                    <a:p>
                      <a:pPr algn="l" fontAlgn="b"/>
                      <a:r>
                        <a:rPr lang="sv-SE" sz="1200" b="0" i="0" u="none" strike="noStrike">
                          <a:solidFill>
                            <a:srgbClr val="000000"/>
                          </a:solidFill>
                          <a:effectLst/>
                          <a:latin typeface="Calibri" panose="020F0502020204030204" pitchFamily="34" charset="0"/>
                        </a:rPr>
                        <a:t>Reseersättning</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0 kr</a:t>
                      </a:r>
                    </a:p>
                  </a:txBody>
                  <a:tcPr marL="5515" marR="5515" marT="5515" marB="0" anchor="b">
                    <a:lnL>
                      <a:noFill/>
                    </a:lnL>
                    <a:lnR>
                      <a:noFill/>
                    </a:lnR>
                    <a:lnT>
                      <a:noFill/>
                    </a:lnT>
                    <a:lnB>
                      <a:noFill/>
                    </a:lnB>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4026790195"/>
                  </a:ext>
                </a:extLst>
              </a:tr>
              <a:tr h="148314">
                <a:tc>
                  <a:txBody>
                    <a:bodyPr/>
                    <a:lstStyle/>
                    <a:p>
                      <a:pPr algn="l" fontAlgn="b"/>
                      <a:r>
                        <a:rPr lang="sv-SE" sz="1200" b="0" i="0" u="none" strike="noStrike">
                          <a:solidFill>
                            <a:srgbClr val="000000"/>
                          </a:solidFill>
                          <a:effectLst/>
                          <a:latin typeface="Calibri" panose="020F0502020204030204" pitchFamily="34" charset="0"/>
                        </a:rPr>
                        <a:t>Domare</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-9 000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-5 242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6100"/>
                          </a:solidFill>
                          <a:effectLst/>
                          <a:latin typeface="Calibri" panose="020F0502020204030204" pitchFamily="34" charset="0"/>
                        </a:rPr>
                        <a:t>3 758 kr</a:t>
                      </a:r>
                    </a:p>
                  </a:txBody>
                  <a:tcPr marL="5515" marR="5515" marT="5515" marB="0" anchor="b">
                    <a:lnL>
                      <a:noFill/>
                    </a:lnL>
                    <a:lnR>
                      <a:noFill/>
                    </a:lnR>
                    <a:lnT>
                      <a:noFill/>
                    </a:lnT>
                    <a:lnB>
                      <a:noFill/>
                    </a:lnB>
                    <a:solidFill>
                      <a:srgbClr val="C6EF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996614935"/>
                  </a:ext>
                </a:extLst>
              </a:tr>
              <a:tr h="148314">
                <a:tc>
                  <a:txBody>
                    <a:bodyPr/>
                    <a:lstStyle/>
                    <a:p>
                      <a:pPr algn="l" fontAlgn="b"/>
                      <a:r>
                        <a:rPr lang="sv-SE" sz="1200" b="0" i="0" u="none" strike="noStrike">
                          <a:solidFill>
                            <a:srgbClr val="000000"/>
                          </a:solidFill>
                          <a:effectLst/>
                          <a:latin typeface="Calibri" panose="020F0502020204030204" pitchFamily="34" charset="0"/>
                        </a:rPr>
                        <a:t>Kläder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-3 000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-675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6100"/>
                          </a:solidFill>
                          <a:effectLst/>
                          <a:latin typeface="Calibri" panose="020F0502020204030204" pitchFamily="34" charset="0"/>
                        </a:rPr>
                        <a:t>2 325 kr</a:t>
                      </a:r>
                    </a:p>
                  </a:txBody>
                  <a:tcPr marL="5515" marR="5515" marT="5515" marB="0" anchor="b">
                    <a:lnL>
                      <a:noFill/>
                    </a:lnL>
                    <a:lnR>
                      <a:noFill/>
                    </a:lnR>
                    <a:lnT>
                      <a:noFill/>
                    </a:lnT>
                    <a:lnB>
                      <a:noFill/>
                    </a:lnB>
                    <a:solidFill>
                      <a:srgbClr val="C6EF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452802417"/>
                  </a:ext>
                </a:extLst>
              </a:tr>
              <a:tr h="148314">
                <a:tc>
                  <a:txBody>
                    <a:bodyPr/>
                    <a:lstStyle/>
                    <a:p>
                      <a:pPr algn="l" fontAlgn="b"/>
                      <a:r>
                        <a:rPr lang="sv-SE" sz="1200" b="0" i="0" u="none" strike="noStrike">
                          <a:solidFill>
                            <a:srgbClr val="000000"/>
                          </a:solidFill>
                          <a:effectLst/>
                          <a:latin typeface="Calibri" panose="020F0502020204030204" pitchFamily="34" charset="0"/>
                        </a:rPr>
                        <a:t>Övriga utgifter (hemsida, priser etc)</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-5 000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-5 049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9C0006"/>
                          </a:solidFill>
                          <a:effectLst/>
                          <a:latin typeface="Calibri" panose="020F0502020204030204" pitchFamily="34" charset="0"/>
                        </a:rPr>
                        <a:t>-49 kr</a:t>
                      </a:r>
                    </a:p>
                  </a:txBody>
                  <a:tcPr marL="5515" marR="5515" marT="5515" marB="0" anchor="b">
                    <a:lnL>
                      <a:noFill/>
                    </a:lnL>
                    <a:lnR>
                      <a:noFill/>
                    </a:lnR>
                    <a:lnT>
                      <a:noFill/>
                    </a:lnT>
                    <a:lnB>
                      <a:noFill/>
                    </a:lnB>
                    <a:solidFill>
                      <a:srgbClr val="FFC7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3457680950"/>
                  </a:ext>
                </a:extLst>
              </a:tr>
              <a:tr h="148314">
                <a:tc>
                  <a:txBody>
                    <a:bodyPr/>
                    <a:lstStyle/>
                    <a:p>
                      <a:pPr algn="l" fontAlgn="b"/>
                      <a:r>
                        <a:rPr lang="sv-SE" sz="1200" b="0" i="0" u="none" strike="noStrike">
                          <a:solidFill>
                            <a:srgbClr val="000000"/>
                          </a:solidFill>
                          <a:effectLst/>
                          <a:latin typeface="Calibri" panose="020F0502020204030204" pitchFamily="34" charset="0"/>
                        </a:rPr>
                        <a:t>Tävlingsarrangemang</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-863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9C0006"/>
                          </a:solidFill>
                          <a:effectLst/>
                          <a:latin typeface="Calibri" panose="020F0502020204030204" pitchFamily="34" charset="0"/>
                        </a:rPr>
                        <a:t>-863 kr</a:t>
                      </a:r>
                    </a:p>
                  </a:txBody>
                  <a:tcPr marL="5515" marR="5515" marT="5515" marB="0" anchor="b">
                    <a:lnL>
                      <a:noFill/>
                    </a:lnL>
                    <a:lnR>
                      <a:noFill/>
                    </a:lnR>
                    <a:lnT>
                      <a:noFill/>
                    </a:lnT>
                    <a:lnB>
                      <a:noFill/>
                    </a:lnB>
                    <a:solidFill>
                      <a:srgbClr val="FFC7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90779988"/>
                  </a:ext>
                </a:extLst>
              </a:tr>
              <a:tr h="148314">
                <a:tc>
                  <a:txBody>
                    <a:bodyPr/>
                    <a:lstStyle/>
                    <a:p>
                      <a:pPr algn="l" fontAlgn="b"/>
                      <a:r>
                        <a:rPr lang="sv-SE" sz="1200" b="0" i="0" u="none" strike="noStrike">
                          <a:solidFill>
                            <a:srgbClr val="000000"/>
                          </a:solidFill>
                          <a:effectLst/>
                          <a:latin typeface="Calibri" panose="020F0502020204030204" pitchFamily="34" charset="0"/>
                        </a:rPr>
                        <a:t>Licenser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-24 700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-34 100 kr</a:t>
                      </a:r>
                    </a:p>
                  </a:txBody>
                  <a:tcPr marL="5515" marR="5515" marT="5515" marB="0" anchor="b">
                    <a:lnL>
                      <a:noFill/>
                    </a:lnL>
                    <a:lnR>
                      <a:noFill/>
                    </a:lnR>
                    <a:lnT>
                      <a:noFill/>
                    </a:lnT>
                    <a:lnB>
                      <a:noFill/>
                    </a:lnB>
                    <a:solidFill>
                      <a:srgbClr val="FCE4D6"/>
                    </a:solidFill>
                  </a:tcPr>
                </a:tc>
                <a:tc>
                  <a:txBody>
                    <a:bodyPr/>
                    <a:lstStyle/>
                    <a:p>
                      <a:pPr algn="r" fontAlgn="b"/>
                      <a:r>
                        <a:rPr lang="sv-SE" sz="1200" b="0" i="0" u="none" strike="noStrike">
                          <a:solidFill>
                            <a:srgbClr val="9C0006"/>
                          </a:solidFill>
                          <a:effectLst/>
                          <a:latin typeface="Calibri" panose="020F0502020204030204" pitchFamily="34" charset="0"/>
                        </a:rPr>
                        <a:t>-9 400 kr</a:t>
                      </a:r>
                    </a:p>
                  </a:txBody>
                  <a:tcPr marL="5515" marR="5515" marT="5515" marB="0" anchor="b">
                    <a:lnL>
                      <a:noFill/>
                    </a:lnL>
                    <a:lnR>
                      <a:noFill/>
                    </a:lnR>
                    <a:lnT>
                      <a:noFill/>
                    </a:lnT>
                    <a:lnB>
                      <a:noFill/>
                    </a:lnB>
                    <a:solidFill>
                      <a:srgbClr val="FFC7CE"/>
                    </a:solidFill>
                  </a:tcPr>
                </a:tc>
                <a:tc>
                  <a:txBody>
                    <a:bodyPr/>
                    <a:lstStyle/>
                    <a:p>
                      <a:pPr algn="l" fontAlgn="b"/>
                      <a:r>
                        <a:rPr lang="sv-SE" sz="1200" b="0" i="0" u="none" strike="noStrike">
                          <a:solidFill>
                            <a:srgbClr val="000000"/>
                          </a:solidFill>
                          <a:effectLst/>
                          <a:latin typeface="Calibri" panose="020F0502020204030204" pitchFamily="34" charset="0"/>
                        </a:rPr>
                        <a:t>49 licensierade lyftare!</a:t>
                      </a:r>
                    </a:p>
                  </a:txBody>
                  <a:tcPr marL="5515" marR="5515" marT="5515" marB="0" anchor="b">
                    <a:lnL>
                      <a:noFill/>
                    </a:lnL>
                    <a:lnR>
                      <a:noFill/>
                    </a:lnR>
                    <a:lnT>
                      <a:noFill/>
                    </a:lnT>
                    <a:lnB>
                      <a:noFill/>
                    </a:lnB>
                  </a:tcPr>
                </a:tc>
                <a:extLst>
                  <a:ext uri="{0D108BD9-81ED-4DB2-BD59-A6C34878D82A}">
                    <a16:rowId xmlns:a16="http://schemas.microsoft.com/office/drawing/2014/main" val="2930754493"/>
                  </a:ext>
                </a:extLst>
              </a:tr>
              <a:tr h="148314">
                <a:tc>
                  <a:txBody>
                    <a:bodyPr/>
                    <a:lstStyle/>
                    <a:p>
                      <a:pPr algn="l" fontAlgn="b"/>
                      <a:r>
                        <a:rPr lang="sv-SE" sz="1200" b="0" i="0" u="none" strike="noStrike">
                          <a:solidFill>
                            <a:srgbClr val="000000"/>
                          </a:solidFill>
                          <a:effectLst/>
                          <a:latin typeface="Calibri" panose="020F0502020204030204" pitchFamily="34" charset="0"/>
                        </a:rPr>
                        <a:t>Anmälningsavgifter</a:t>
                      </a:r>
                    </a:p>
                  </a:txBody>
                  <a:tcPr marL="5515" marR="5515" marT="5515" marB="0" anchor="b">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0 kr</a:t>
                      </a:r>
                    </a:p>
                  </a:txBody>
                  <a:tcPr marL="5515" marR="5515" marT="5515" marB="0" anchor="b">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sv-SE" sz="1200" b="0" i="0" u="none" strike="noStrike">
                          <a:solidFill>
                            <a:srgbClr val="000000"/>
                          </a:solidFill>
                          <a:effectLst/>
                          <a:latin typeface="Calibri" panose="020F0502020204030204" pitchFamily="34" charset="0"/>
                        </a:rPr>
                        <a:t>-30 400 kr</a:t>
                      </a:r>
                    </a:p>
                  </a:txBody>
                  <a:tcPr marL="5515" marR="5515" marT="5515" marB="0" anchor="b">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sv-SE" sz="1200" b="0" i="0" u="none" strike="noStrike">
                          <a:solidFill>
                            <a:srgbClr val="9C0006"/>
                          </a:solidFill>
                          <a:effectLst/>
                          <a:latin typeface="Calibri" panose="020F0502020204030204" pitchFamily="34" charset="0"/>
                        </a:rPr>
                        <a:t>-30 400 kr</a:t>
                      </a:r>
                    </a:p>
                  </a:txBody>
                  <a:tcPr marL="5515" marR="5515" marT="5515" marB="0" anchor="b">
                    <a:lnL>
                      <a:noFill/>
                    </a:lnL>
                    <a:lnR>
                      <a:noFill/>
                    </a:lnR>
                    <a:lnT>
                      <a:noFill/>
                    </a:lnT>
                    <a:lnB w="6350" cap="flat" cmpd="sng" algn="ctr">
                      <a:solidFill>
                        <a:srgbClr val="000000"/>
                      </a:solidFill>
                      <a:prstDash val="solid"/>
                      <a:round/>
                      <a:headEnd type="none" w="med" len="med"/>
                      <a:tailEnd type="none" w="med" len="med"/>
                    </a:lnB>
                    <a:solidFill>
                      <a:srgbClr val="FFC7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3179993092"/>
                  </a:ext>
                </a:extLst>
              </a:tr>
              <a:tr h="148314">
                <a:tc>
                  <a:txBody>
                    <a:bodyPr/>
                    <a:lstStyle/>
                    <a:p>
                      <a:pPr algn="l" fontAlgn="b"/>
                      <a:r>
                        <a:rPr lang="sv-SE" sz="1200" b="1" i="1" u="none" strike="noStrike">
                          <a:solidFill>
                            <a:srgbClr val="000000"/>
                          </a:solidFill>
                          <a:effectLst/>
                          <a:latin typeface="Calibri" panose="020F0502020204030204" pitchFamily="34" charset="0"/>
                        </a:rPr>
                        <a:t>Summa kostnader</a:t>
                      </a:r>
                    </a:p>
                  </a:txBody>
                  <a:tcPr marL="5515" marR="5515" marT="551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sv-SE" sz="1200" b="1" i="1" u="none" strike="noStrike">
                          <a:solidFill>
                            <a:srgbClr val="000000"/>
                          </a:solidFill>
                          <a:effectLst/>
                          <a:latin typeface="Calibri" panose="020F0502020204030204" pitchFamily="34" charset="0"/>
                        </a:rPr>
                        <a:t>-176 200 kr</a:t>
                      </a:r>
                    </a:p>
                  </a:txBody>
                  <a:tcPr marL="5515" marR="5515" marT="551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sv-SE" sz="1200" b="1" i="1" u="none" strike="noStrike">
                          <a:solidFill>
                            <a:srgbClr val="000000"/>
                          </a:solidFill>
                          <a:effectLst/>
                          <a:latin typeface="Calibri" panose="020F0502020204030204" pitchFamily="34" charset="0"/>
                        </a:rPr>
                        <a:t>-215 475 kr</a:t>
                      </a:r>
                    </a:p>
                  </a:txBody>
                  <a:tcPr marL="5515" marR="5515" marT="551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sv-SE" sz="1200" b="1" i="0" u="none" strike="noStrike">
                          <a:solidFill>
                            <a:srgbClr val="9C0006"/>
                          </a:solidFill>
                          <a:effectLst/>
                          <a:latin typeface="Calibri" panose="020F0502020204030204" pitchFamily="34" charset="0"/>
                        </a:rPr>
                        <a:t>-39 275 kr</a:t>
                      </a:r>
                    </a:p>
                  </a:txBody>
                  <a:tcPr marL="5515" marR="5515" marT="551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2989698176"/>
                  </a:ext>
                </a:extLst>
              </a:tr>
              <a:tr h="444941">
                <a:tc>
                  <a:txBody>
                    <a:bodyPr/>
                    <a:lstStyle/>
                    <a:p>
                      <a:pPr algn="l" fontAlgn="b"/>
                      <a:r>
                        <a:rPr lang="sv-SE" sz="1200" b="1" i="0" u="none" strike="noStrike">
                          <a:solidFill>
                            <a:srgbClr val="000000"/>
                          </a:solidFill>
                          <a:effectLst/>
                          <a:latin typeface="Calibri" panose="020F0502020204030204" pitchFamily="34" charset="0"/>
                        </a:rPr>
                        <a:t>Resultat</a:t>
                      </a:r>
                    </a:p>
                  </a:txBody>
                  <a:tcPr marL="5515" marR="5515" marT="5515"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r" fontAlgn="b"/>
                      <a:r>
                        <a:rPr lang="sv-SE" sz="1200" b="1" i="0" u="none" strike="noStrike">
                          <a:solidFill>
                            <a:srgbClr val="000000"/>
                          </a:solidFill>
                          <a:effectLst/>
                          <a:latin typeface="Calibri" panose="020F0502020204030204" pitchFamily="34" charset="0"/>
                        </a:rPr>
                        <a:t>-38 750 kr</a:t>
                      </a:r>
                    </a:p>
                  </a:txBody>
                  <a:tcPr marL="5515" marR="5515" marT="5515"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r" fontAlgn="b"/>
                      <a:r>
                        <a:rPr lang="sv-SE" sz="1200" b="1" i="0" u="none" strike="noStrike">
                          <a:solidFill>
                            <a:srgbClr val="000000"/>
                          </a:solidFill>
                          <a:effectLst/>
                          <a:latin typeface="Calibri" panose="020F0502020204030204" pitchFamily="34" charset="0"/>
                        </a:rPr>
                        <a:t>37 110 kr</a:t>
                      </a:r>
                    </a:p>
                  </a:txBody>
                  <a:tcPr marL="5515" marR="5515" marT="5515"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r" fontAlgn="b"/>
                      <a:r>
                        <a:rPr lang="sv-SE" sz="1200" b="1" i="0" u="none" strike="noStrike">
                          <a:solidFill>
                            <a:srgbClr val="006100"/>
                          </a:solidFill>
                          <a:effectLst/>
                          <a:latin typeface="Calibri" panose="020F0502020204030204" pitchFamily="34" charset="0"/>
                        </a:rPr>
                        <a:t>75 860 kr</a:t>
                      </a:r>
                    </a:p>
                  </a:txBody>
                  <a:tcPr marL="5515" marR="5515" marT="5515"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l" fontAlgn="b"/>
                      <a:r>
                        <a:rPr lang="sv-SE" sz="1200" b="0" i="0" u="none" strike="noStrike">
                          <a:solidFill>
                            <a:srgbClr val="000000"/>
                          </a:solidFill>
                          <a:effectLst/>
                          <a:latin typeface="Calibri" panose="020F0502020204030204" pitchFamily="34" charset="0"/>
                        </a:rPr>
                        <a:t>Vi budgeterade med att göra nödvändiga investeringar i material och ta ett underskott på nästan 40 tkr. Men det blev ett överskott på 22 tkr.</a:t>
                      </a:r>
                    </a:p>
                  </a:txBody>
                  <a:tcPr marL="5515" marR="5515" marT="5515" marB="0" anchor="b">
                    <a:lnL>
                      <a:noFill/>
                    </a:lnL>
                    <a:lnR>
                      <a:noFill/>
                    </a:lnR>
                    <a:lnT>
                      <a:noFill/>
                    </a:lnT>
                    <a:lnB>
                      <a:noFill/>
                    </a:lnB>
                  </a:tcPr>
                </a:tc>
                <a:extLst>
                  <a:ext uri="{0D108BD9-81ED-4DB2-BD59-A6C34878D82A}">
                    <a16:rowId xmlns:a16="http://schemas.microsoft.com/office/drawing/2014/main" val="1792323001"/>
                  </a:ext>
                </a:extLst>
              </a:tr>
              <a:tr h="148314">
                <a:tc>
                  <a:txBody>
                    <a:bodyPr/>
                    <a:lstStyle/>
                    <a:p>
                      <a:pPr algn="l" fontAlgn="b"/>
                      <a:r>
                        <a:rPr lang="sv-SE" sz="1200" b="1" i="1" u="none" strike="noStrike">
                          <a:solidFill>
                            <a:srgbClr val="000000"/>
                          </a:solidFill>
                          <a:effectLst/>
                          <a:latin typeface="Calibri" panose="020F0502020204030204" pitchFamily="34" charset="0"/>
                        </a:rPr>
                        <a:t>Resultat utan investeringar</a:t>
                      </a:r>
                    </a:p>
                  </a:txBody>
                  <a:tcPr marL="5515" marR="5515" marT="5515" marB="0" anchor="b">
                    <a:lnL>
                      <a:noFill/>
                    </a:lnL>
                    <a:lnR>
                      <a:noFill/>
                    </a:lnR>
                    <a:lnT>
                      <a:noFill/>
                    </a:lnT>
                    <a:lnB>
                      <a:noFill/>
                    </a:lnB>
                    <a:solidFill>
                      <a:srgbClr val="E2EFDA"/>
                    </a:solidFill>
                  </a:tcPr>
                </a:tc>
                <a:tc>
                  <a:txBody>
                    <a:bodyPr/>
                    <a:lstStyle/>
                    <a:p>
                      <a:pPr algn="r" fontAlgn="b"/>
                      <a:r>
                        <a:rPr lang="sv-SE" sz="1200" b="1" i="1" u="none" strike="noStrike">
                          <a:solidFill>
                            <a:srgbClr val="000000"/>
                          </a:solidFill>
                          <a:effectLst/>
                          <a:latin typeface="Calibri" panose="020F0502020204030204" pitchFamily="34" charset="0"/>
                        </a:rPr>
                        <a:t>51 250 kr</a:t>
                      </a:r>
                    </a:p>
                  </a:txBody>
                  <a:tcPr marL="5515" marR="5515" marT="5515" marB="0" anchor="b">
                    <a:lnL>
                      <a:noFill/>
                    </a:lnL>
                    <a:lnR>
                      <a:noFill/>
                    </a:lnR>
                    <a:lnT>
                      <a:noFill/>
                    </a:lnT>
                    <a:lnB>
                      <a:noFill/>
                    </a:lnB>
                    <a:solidFill>
                      <a:srgbClr val="E2EFDA"/>
                    </a:solidFill>
                  </a:tcPr>
                </a:tc>
                <a:tc>
                  <a:txBody>
                    <a:bodyPr/>
                    <a:lstStyle/>
                    <a:p>
                      <a:pPr algn="r" fontAlgn="b"/>
                      <a:r>
                        <a:rPr lang="sv-SE" sz="1200" b="1" i="1" u="none" strike="noStrike">
                          <a:solidFill>
                            <a:srgbClr val="000000"/>
                          </a:solidFill>
                          <a:effectLst/>
                          <a:latin typeface="Calibri" panose="020F0502020204030204" pitchFamily="34" charset="0"/>
                        </a:rPr>
                        <a:t>131 733 kr</a:t>
                      </a:r>
                    </a:p>
                  </a:txBody>
                  <a:tcPr marL="5515" marR="5515" marT="5515" marB="0" anchor="b">
                    <a:lnL>
                      <a:noFill/>
                    </a:lnL>
                    <a:lnR>
                      <a:noFill/>
                    </a:lnR>
                    <a:lnT>
                      <a:noFill/>
                    </a:lnT>
                    <a:lnB>
                      <a:noFill/>
                    </a:lnB>
                    <a:solidFill>
                      <a:srgbClr val="E2EFDA"/>
                    </a:solidFill>
                  </a:tcPr>
                </a:tc>
                <a:tc>
                  <a:txBody>
                    <a:bodyPr/>
                    <a:lstStyle/>
                    <a:p>
                      <a:pPr algn="l" fontAlgn="b"/>
                      <a:endParaRPr lang="sv-SE" sz="1200" b="1" i="1"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2078888250"/>
                  </a:ext>
                </a:extLst>
              </a:tr>
              <a:tr h="148314">
                <a:tc>
                  <a:txBody>
                    <a:bodyPr/>
                    <a:lstStyle/>
                    <a:p>
                      <a:pPr algn="l" fontAlgn="b"/>
                      <a:endParaRPr lang="sv-SE" sz="1200" b="1"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sv-SE" sz="1200" b="1"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sv-SE" sz="1200" b="1"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3727809611"/>
                  </a:ext>
                </a:extLst>
              </a:tr>
              <a:tr h="148314">
                <a:tc>
                  <a:txBody>
                    <a:bodyPr/>
                    <a:lstStyle/>
                    <a:p>
                      <a:pPr algn="l" fontAlgn="b"/>
                      <a:r>
                        <a:rPr lang="sv-SE" sz="1200" b="0" i="0" u="none" strike="noStrike">
                          <a:solidFill>
                            <a:srgbClr val="000000"/>
                          </a:solidFill>
                          <a:effectLst/>
                          <a:latin typeface="Calibri" panose="020F0502020204030204" pitchFamily="34" charset="0"/>
                        </a:rPr>
                        <a:t>Ingående kassa</a:t>
                      </a:r>
                    </a:p>
                  </a:txBody>
                  <a:tcPr marL="5515" marR="5515" marT="5515" marB="0" anchor="b">
                    <a:lnL>
                      <a:noFill/>
                    </a:lnL>
                    <a:lnR>
                      <a:noFill/>
                    </a:lnR>
                    <a:lnT>
                      <a:noFill/>
                    </a:lnT>
                    <a:lnB>
                      <a:noFill/>
                    </a:lnB>
                  </a:tcPr>
                </a:tc>
                <a:tc>
                  <a:txBody>
                    <a:bodyPr/>
                    <a:lstStyle/>
                    <a:p>
                      <a:pPr algn="r" fontAlgn="b"/>
                      <a:r>
                        <a:rPr lang="sv-SE" sz="1200" b="0" i="0" u="none" strike="noStrike">
                          <a:solidFill>
                            <a:srgbClr val="000000"/>
                          </a:solidFill>
                          <a:effectLst/>
                          <a:latin typeface="Calibri" panose="020F0502020204030204" pitchFamily="34" charset="0"/>
                        </a:rPr>
                        <a:t>64 343 kr</a:t>
                      </a:r>
                    </a:p>
                  </a:txBody>
                  <a:tcPr marL="5515" marR="5515" marT="5515" marB="0" anchor="b">
                    <a:lnL>
                      <a:noFill/>
                    </a:lnL>
                    <a:lnR>
                      <a:noFill/>
                    </a:lnR>
                    <a:lnT>
                      <a:noFill/>
                    </a:lnT>
                    <a:lnB>
                      <a:noFill/>
                    </a:lnB>
                  </a:tcPr>
                </a:tc>
                <a:tc>
                  <a:txBody>
                    <a:bodyPr/>
                    <a:lstStyle/>
                    <a:p>
                      <a:pPr algn="r" fontAlgn="b"/>
                      <a:r>
                        <a:rPr lang="sv-SE" sz="1200" b="0" i="0" u="none" strike="noStrike">
                          <a:solidFill>
                            <a:srgbClr val="000000"/>
                          </a:solidFill>
                          <a:effectLst/>
                          <a:latin typeface="Calibri" panose="020F0502020204030204" pitchFamily="34" charset="0"/>
                        </a:rPr>
                        <a:t>64 343 kr</a:t>
                      </a:r>
                    </a:p>
                  </a:txBody>
                  <a:tcPr marL="5515" marR="5515" marT="5515" marB="0" anchor="b">
                    <a:lnL>
                      <a:noFill/>
                    </a:lnL>
                    <a:lnR>
                      <a:noFill/>
                    </a:lnR>
                    <a:lnT>
                      <a:noFill/>
                    </a:lnT>
                    <a:lnB>
                      <a:noFill/>
                    </a:lnB>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3224152549"/>
                  </a:ext>
                </a:extLst>
              </a:tr>
              <a:tr h="148314">
                <a:tc>
                  <a:txBody>
                    <a:bodyPr/>
                    <a:lstStyle/>
                    <a:p>
                      <a:pPr algn="l" fontAlgn="b"/>
                      <a:r>
                        <a:rPr lang="sv-SE" sz="1200" b="0" i="0" u="none" strike="noStrike" dirty="0">
                          <a:solidFill>
                            <a:srgbClr val="000000"/>
                          </a:solidFill>
                          <a:effectLst/>
                          <a:latin typeface="Calibri" panose="020F0502020204030204" pitchFamily="34" charset="0"/>
                        </a:rPr>
                        <a:t>Utgående kassa</a:t>
                      </a:r>
                    </a:p>
                  </a:txBody>
                  <a:tcPr marL="5515" marR="5515" marT="5515" marB="0" anchor="b">
                    <a:lnL>
                      <a:noFill/>
                    </a:lnL>
                    <a:lnR>
                      <a:noFill/>
                    </a:lnR>
                    <a:lnT>
                      <a:noFill/>
                    </a:lnT>
                    <a:lnB>
                      <a:noFill/>
                    </a:lnB>
                  </a:tcPr>
                </a:tc>
                <a:tc>
                  <a:txBody>
                    <a:bodyPr/>
                    <a:lstStyle/>
                    <a:p>
                      <a:pPr algn="r" fontAlgn="b"/>
                      <a:r>
                        <a:rPr lang="sv-SE" sz="1200" b="0" i="0" u="none" strike="noStrike">
                          <a:solidFill>
                            <a:srgbClr val="000000"/>
                          </a:solidFill>
                          <a:effectLst/>
                          <a:latin typeface="Calibri" panose="020F0502020204030204" pitchFamily="34" charset="0"/>
                        </a:rPr>
                        <a:t>25 593 kr</a:t>
                      </a:r>
                    </a:p>
                  </a:txBody>
                  <a:tcPr marL="5515" marR="5515" marT="5515" marB="0" anchor="b">
                    <a:lnL>
                      <a:noFill/>
                    </a:lnL>
                    <a:lnR>
                      <a:noFill/>
                    </a:lnR>
                    <a:lnT>
                      <a:noFill/>
                    </a:lnT>
                    <a:lnB>
                      <a:noFill/>
                    </a:lnB>
                  </a:tcPr>
                </a:tc>
                <a:tc>
                  <a:txBody>
                    <a:bodyPr/>
                    <a:lstStyle/>
                    <a:p>
                      <a:pPr algn="r" fontAlgn="b"/>
                      <a:r>
                        <a:rPr lang="sv-SE" sz="1200" b="0" i="0" u="none" strike="noStrike">
                          <a:solidFill>
                            <a:srgbClr val="000000"/>
                          </a:solidFill>
                          <a:effectLst/>
                          <a:latin typeface="Calibri" panose="020F0502020204030204" pitchFamily="34" charset="0"/>
                        </a:rPr>
                        <a:t>101 453 kr</a:t>
                      </a:r>
                    </a:p>
                  </a:txBody>
                  <a:tcPr marL="5515" marR="5515" marT="5515" marB="0" anchor="b">
                    <a:lnL>
                      <a:noFill/>
                    </a:lnL>
                    <a:lnR>
                      <a:noFill/>
                    </a:lnR>
                    <a:lnT>
                      <a:noFill/>
                    </a:lnT>
                    <a:lnB>
                      <a:noFill/>
                    </a:lnB>
                  </a:tcPr>
                </a:tc>
                <a:tc>
                  <a:txBody>
                    <a:bodyPr/>
                    <a:lstStyle/>
                    <a:p>
                      <a:pPr algn="l" fontAlgn="b"/>
                      <a:endParaRPr lang="sv-SE" sz="12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sv-SE" sz="1200" b="0" i="0" u="none" strike="noStrike" dirty="0">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177867215"/>
                  </a:ext>
                </a:extLst>
              </a:tr>
            </a:tbl>
          </a:graphicData>
        </a:graphic>
      </p:graphicFrame>
    </p:spTree>
    <p:extLst>
      <p:ext uri="{BB962C8B-B14F-4D97-AF65-F5344CB8AC3E}">
        <p14:creationId xmlns:p14="http://schemas.microsoft.com/office/powerpoint/2010/main" val="202849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pPr marL="342900" indent="-342900"/>
            <a:r>
              <a:rPr lang="sv-SE" sz="3600" dirty="0"/>
              <a:t>Revisorernas berättelse över styrelsens förvaltning under det senaste verksamhets- /räkenskapsåret. </a:t>
            </a:r>
          </a:p>
        </p:txBody>
      </p:sp>
      <p:pic>
        <p:nvPicPr>
          <p:cNvPr id="3"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marL="342900" indent="-342900"/>
            <a:r>
              <a:rPr lang="sv-SE" dirty="0"/>
              <a:t>Fråga om ansvarsfrihet för styrelsen för den tid revisionen avser. </a:t>
            </a:r>
          </a:p>
        </p:txBody>
      </p:sp>
      <p:pic>
        <p:nvPicPr>
          <p:cNvPr id="3"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2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Fastställande av medlemsavgifter</a:t>
            </a:r>
          </a:p>
        </p:txBody>
      </p:sp>
      <p:pic>
        <p:nvPicPr>
          <p:cNvPr id="3"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
        <p:nvSpPr>
          <p:cNvPr id="4" name="textruta 3"/>
          <p:cNvSpPr txBox="1"/>
          <p:nvPr/>
        </p:nvSpPr>
        <p:spPr>
          <a:xfrm>
            <a:off x="1121134" y="1812897"/>
            <a:ext cx="5253033" cy="1477328"/>
          </a:xfrm>
          <a:prstGeom prst="rect">
            <a:avLst/>
          </a:prstGeom>
          <a:noFill/>
        </p:spPr>
        <p:txBody>
          <a:bodyPr wrap="square" rtlCol="0">
            <a:spAutoFit/>
          </a:bodyPr>
          <a:lstStyle/>
          <a:p>
            <a:r>
              <a:rPr lang="sv-SE" dirty="0"/>
              <a:t>Styrelsens förslag är att nuvarande medlemsavgifter ska gälla även för 2021.</a:t>
            </a:r>
          </a:p>
          <a:p>
            <a:endParaRPr lang="sv-SE" dirty="0"/>
          </a:p>
          <a:p>
            <a:r>
              <a:rPr lang="sv-SE" dirty="0"/>
              <a:t>Seniorer: 1.500 kr/år</a:t>
            </a:r>
          </a:p>
          <a:p>
            <a:r>
              <a:rPr lang="sv-SE" dirty="0"/>
              <a:t>Ungdomar, juniorer samt veteraner &gt;65 år: 700 kr/år</a:t>
            </a:r>
          </a:p>
        </p:txBody>
      </p:sp>
    </p:spTree>
    <p:extLst>
      <p:ext uri="{BB962C8B-B14F-4D97-AF65-F5344CB8AC3E}">
        <p14:creationId xmlns:p14="http://schemas.microsoft.com/office/powerpoint/2010/main" val="205288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a:t>Fastställande av verksamhetsplan samt behandling av ekonomisk plan för kommande verksamhets-/räkenskapsår.</a:t>
            </a:r>
          </a:p>
        </p:txBody>
      </p:sp>
      <p:pic>
        <p:nvPicPr>
          <p:cNvPr id="3"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ell 4"/>
          <p:cNvGraphicFramePr>
            <a:graphicFrameLocks noGrp="1"/>
          </p:cNvGraphicFramePr>
          <p:nvPr/>
        </p:nvGraphicFramePr>
        <p:xfrm>
          <a:off x="5581650" y="3866991"/>
          <a:ext cx="1028700" cy="268605"/>
        </p:xfrm>
        <a:graphic>
          <a:graphicData uri="http://schemas.openxmlformats.org/drawingml/2006/table">
            <a:tbl>
              <a:tblPr/>
              <a:tblGrid>
                <a:gridCol w="1028700">
                  <a:extLst>
                    <a:ext uri="{9D8B030D-6E8A-4147-A177-3AD203B41FA5}">
                      <a16:colId xmlns:a16="http://schemas.microsoft.com/office/drawing/2014/main" val="2351584183"/>
                    </a:ext>
                  </a:extLst>
                </a:gridCol>
              </a:tblGrid>
              <a:tr h="241300">
                <a:tc>
                  <a:txBody>
                    <a:bodyPr/>
                    <a:lstStyle/>
                    <a:p>
                      <a:pPr algn="l" fontAlgn="b"/>
                      <a:r>
                        <a:rPr lang="sv-SE" sz="1400" b="1">
                          <a:effectLst/>
                          <a:latin typeface="Times Roman"/>
                        </a:rPr>
                        <a:t>2019</a:t>
                      </a:r>
                    </a:p>
                  </a:txBody>
                  <a:tcPr marL="9525" marR="9525" marT="9525" anchor="b">
                    <a:lnL>
                      <a:noFill/>
                    </a:lnL>
                    <a:lnR>
                      <a:noFill/>
                    </a:lnR>
                    <a:lnT>
                      <a:noFill/>
                    </a:lnT>
                    <a:lnB>
                      <a:noFill/>
                    </a:lnB>
                    <a:solidFill>
                      <a:srgbClr val="FFFFFF"/>
                    </a:solidFill>
                  </a:tcPr>
                </a:tc>
                <a:extLst>
                  <a:ext uri="{0D108BD9-81ED-4DB2-BD59-A6C34878D82A}">
                    <a16:rowId xmlns:a16="http://schemas.microsoft.com/office/drawing/2014/main" val="1676503790"/>
                  </a:ext>
                </a:extLst>
              </a:tr>
            </a:tbl>
          </a:graphicData>
        </a:graphic>
      </p:graphicFrame>
      <p:graphicFrame>
        <p:nvGraphicFramePr>
          <p:cNvPr id="6" name="Tabell 5"/>
          <p:cNvGraphicFramePr>
            <a:graphicFrameLocks noGrp="1"/>
          </p:cNvGraphicFramePr>
          <p:nvPr/>
        </p:nvGraphicFramePr>
        <p:xfrm>
          <a:off x="3933825" y="3866991"/>
          <a:ext cx="4324350" cy="268605"/>
        </p:xfrm>
        <a:graphic>
          <a:graphicData uri="http://schemas.openxmlformats.org/drawingml/2006/table">
            <a:tbl>
              <a:tblPr/>
              <a:tblGrid>
                <a:gridCol w="4324350">
                  <a:extLst>
                    <a:ext uri="{9D8B030D-6E8A-4147-A177-3AD203B41FA5}">
                      <a16:colId xmlns:a16="http://schemas.microsoft.com/office/drawing/2014/main" val="3091577205"/>
                    </a:ext>
                  </a:extLst>
                </a:gridCol>
              </a:tblGrid>
              <a:tr h="241300">
                <a:tc>
                  <a:txBody>
                    <a:bodyPr/>
                    <a:lstStyle/>
                    <a:p>
                      <a:pPr algn="l" fontAlgn="b"/>
                      <a:r>
                        <a:rPr lang="sv-SE" sz="1400" b="1">
                          <a:effectLst/>
                          <a:latin typeface="Calibri" panose="020F0502020204030204" pitchFamily="34" charset="0"/>
                        </a:rPr>
                        <a:t> </a:t>
                      </a:r>
                    </a:p>
                  </a:txBody>
                  <a:tcPr marL="9525" marR="9525" marT="9525" anchor="b">
                    <a:lnL>
                      <a:noFill/>
                    </a:lnL>
                    <a:lnR>
                      <a:noFill/>
                    </a:lnR>
                    <a:lnT>
                      <a:noFill/>
                    </a:lnT>
                    <a:lnB>
                      <a:noFill/>
                    </a:lnB>
                    <a:solidFill>
                      <a:srgbClr val="FFFFFF"/>
                    </a:solidFill>
                  </a:tcPr>
                </a:tc>
                <a:extLst>
                  <a:ext uri="{0D108BD9-81ED-4DB2-BD59-A6C34878D82A}">
                    <a16:rowId xmlns:a16="http://schemas.microsoft.com/office/drawing/2014/main" val="1319116616"/>
                  </a:ext>
                </a:extLst>
              </a:tr>
            </a:tbl>
          </a:graphicData>
        </a:graphic>
      </p:graphicFrame>
      <p:sp>
        <p:nvSpPr>
          <p:cNvPr id="4" name="Rektangel 3"/>
          <p:cNvSpPr/>
          <p:nvPr/>
        </p:nvSpPr>
        <p:spPr>
          <a:xfrm>
            <a:off x="722894" y="2671840"/>
            <a:ext cx="5784597" cy="369332"/>
          </a:xfrm>
          <a:prstGeom prst="rect">
            <a:avLst/>
          </a:prstGeom>
        </p:spPr>
        <p:txBody>
          <a:bodyPr wrap="none">
            <a:spAutoFit/>
          </a:bodyPr>
          <a:lstStyle/>
          <a:p>
            <a:r>
              <a:rPr lang="sv-SE" dirty="0"/>
              <a:t>http://www.styrkelyft.se/tavlingresultat/Aktivitetskalender/</a:t>
            </a:r>
          </a:p>
        </p:txBody>
      </p:sp>
      <p:graphicFrame>
        <p:nvGraphicFramePr>
          <p:cNvPr id="8" name="Tabell 7">
            <a:extLst>
              <a:ext uri="{FF2B5EF4-FFF2-40B4-BE49-F238E27FC236}">
                <a16:creationId xmlns:a16="http://schemas.microsoft.com/office/drawing/2014/main" id="{E933FBAB-CA82-4EFA-8570-AA1062C14175}"/>
              </a:ext>
            </a:extLst>
          </p:cNvPr>
          <p:cNvGraphicFramePr>
            <a:graphicFrameLocks noGrp="1"/>
          </p:cNvGraphicFramePr>
          <p:nvPr>
            <p:extLst>
              <p:ext uri="{D42A27DB-BD31-4B8C-83A1-F6EECF244321}">
                <p14:modId xmlns:p14="http://schemas.microsoft.com/office/powerpoint/2010/main" val="945810199"/>
              </p:ext>
            </p:extLst>
          </p:nvPr>
        </p:nvGraphicFramePr>
        <p:xfrm>
          <a:off x="6610350" y="1536089"/>
          <a:ext cx="3702668" cy="5088162"/>
        </p:xfrm>
        <a:graphic>
          <a:graphicData uri="http://schemas.openxmlformats.org/drawingml/2006/table">
            <a:tbl>
              <a:tblPr/>
              <a:tblGrid>
                <a:gridCol w="1851334">
                  <a:extLst>
                    <a:ext uri="{9D8B030D-6E8A-4147-A177-3AD203B41FA5}">
                      <a16:colId xmlns:a16="http://schemas.microsoft.com/office/drawing/2014/main" val="2724425840"/>
                    </a:ext>
                  </a:extLst>
                </a:gridCol>
                <a:gridCol w="1851334">
                  <a:extLst>
                    <a:ext uri="{9D8B030D-6E8A-4147-A177-3AD203B41FA5}">
                      <a16:colId xmlns:a16="http://schemas.microsoft.com/office/drawing/2014/main" val="1541332296"/>
                    </a:ext>
                  </a:extLst>
                </a:gridCol>
              </a:tblGrid>
              <a:tr h="242805">
                <a:tc>
                  <a:txBody>
                    <a:bodyPr/>
                    <a:lstStyle/>
                    <a:p>
                      <a:pPr algn="r" fontAlgn="b"/>
                      <a:r>
                        <a:rPr lang="sv-SE" sz="1800" b="1" i="0" u="none" strike="noStrike">
                          <a:solidFill>
                            <a:srgbClr val="000000"/>
                          </a:solidFill>
                          <a:effectLst/>
                          <a:latin typeface="Calibri" panose="020F0502020204030204" pitchFamily="34" charset="0"/>
                        </a:rPr>
                        <a:t>2020</a:t>
                      </a:r>
                    </a:p>
                  </a:txBody>
                  <a:tcPr marL="7620" marR="7620" marT="7620" marB="0" anchor="b">
                    <a:lnL>
                      <a:noFill/>
                    </a:lnL>
                    <a:lnR>
                      <a:noFill/>
                    </a:lnR>
                    <a:lnT>
                      <a:noFill/>
                    </a:lnT>
                    <a:lnB>
                      <a:noFill/>
                    </a:lnB>
                  </a:tcPr>
                </a:tc>
                <a:tc>
                  <a:txBody>
                    <a:bodyPr/>
                    <a:lstStyle/>
                    <a:p>
                      <a:pPr algn="l" fontAlgn="b"/>
                      <a:endParaRPr lang="sv-SE" sz="18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834751127"/>
                  </a:ext>
                </a:extLst>
              </a:tr>
              <a:tr h="262170">
                <a:tc>
                  <a:txBody>
                    <a:bodyPr/>
                    <a:lstStyle/>
                    <a:p>
                      <a:pPr algn="l" fontAlgn="b"/>
                      <a:r>
                        <a:rPr lang="sv-SE" sz="1100" b="1" i="0" u="none" strike="noStrike" dirty="0">
                          <a:solidFill>
                            <a:srgbClr val="000000"/>
                          </a:solidFill>
                          <a:effectLst/>
                          <a:latin typeface="Helvetica" panose="020B0604020202020204" pitchFamily="34" charset="0"/>
                        </a:rPr>
                        <a:t>Januari</a:t>
                      </a:r>
                    </a:p>
                  </a:txBody>
                  <a:tcPr marL="7620" marR="7620" marT="7620" marB="0" anchor="b">
                    <a:lnL>
                      <a:noFill/>
                    </a:lnL>
                    <a:lnR>
                      <a:noFill/>
                    </a:lnR>
                    <a:lnT>
                      <a:noFill/>
                    </a:lnT>
                    <a:lnB w="12700" cap="flat" cmpd="sng" algn="ctr">
                      <a:solidFill>
                        <a:srgbClr val="E0FFFF"/>
                      </a:solidFill>
                      <a:prstDash val="solid"/>
                      <a:round/>
                      <a:headEnd type="none" w="med" len="med"/>
                      <a:tailEnd type="none" w="med" len="med"/>
                    </a:lnB>
                  </a:tcPr>
                </a:tc>
                <a:tc>
                  <a:txBody>
                    <a:bodyPr/>
                    <a:lstStyle/>
                    <a:p>
                      <a:pPr algn="l" fontAlgn="b"/>
                      <a:endParaRPr lang="sv-SE" sz="18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E0FFFF"/>
                      </a:solidFill>
                      <a:prstDash val="solid"/>
                      <a:round/>
                      <a:headEnd type="none" w="med" len="med"/>
                      <a:tailEnd type="none" w="med" len="med"/>
                    </a:lnB>
                  </a:tcPr>
                </a:tc>
                <a:extLst>
                  <a:ext uri="{0D108BD9-81ED-4DB2-BD59-A6C34878D82A}">
                    <a16:rowId xmlns:a16="http://schemas.microsoft.com/office/drawing/2014/main" val="3849146569"/>
                  </a:ext>
                </a:extLst>
              </a:tr>
              <a:tr h="262170">
                <a:tc>
                  <a:txBody>
                    <a:bodyPr/>
                    <a:lstStyle/>
                    <a:p>
                      <a:pPr algn="l" fontAlgn="t"/>
                      <a:r>
                        <a:rPr lang="sv-SE" sz="1100" b="0" i="0" u="none" strike="noStrike">
                          <a:solidFill>
                            <a:srgbClr val="000000"/>
                          </a:solidFill>
                          <a:effectLst/>
                          <a:latin typeface="Inherit"/>
                        </a:rPr>
                        <a:t>16/1 - 2/2</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tc>
                  <a:txBody>
                    <a:bodyPr/>
                    <a:lstStyle/>
                    <a:p>
                      <a:pPr algn="l" fontAlgn="t"/>
                      <a:r>
                        <a:rPr lang="sv-SE" sz="1100" b="0" i="0" u="none" strike="noStrike">
                          <a:solidFill>
                            <a:srgbClr val="000000"/>
                          </a:solidFill>
                          <a:effectLst/>
                          <a:latin typeface="Inherit"/>
                        </a:rPr>
                        <a:t>Serieomgång 1 </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extLst>
                  <a:ext uri="{0D108BD9-81ED-4DB2-BD59-A6C34878D82A}">
                    <a16:rowId xmlns:a16="http://schemas.microsoft.com/office/drawing/2014/main" val="1747234817"/>
                  </a:ext>
                </a:extLst>
              </a:tr>
              <a:tr h="262170">
                <a:tc>
                  <a:txBody>
                    <a:bodyPr/>
                    <a:lstStyle/>
                    <a:p>
                      <a:pPr algn="l" fontAlgn="b"/>
                      <a:r>
                        <a:rPr lang="sv-SE" sz="1100" b="1" i="0" u="none" strike="noStrike">
                          <a:solidFill>
                            <a:srgbClr val="000000"/>
                          </a:solidFill>
                          <a:effectLst/>
                          <a:latin typeface="Helvetica" panose="020B0604020202020204" pitchFamily="34" charset="0"/>
                        </a:rPr>
                        <a:t>Februari</a:t>
                      </a:r>
                    </a:p>
                  </a:txBody>
                  <a:tcPr marL="7620" marR="7620" marT="7620" marB="0" anchor="b">
                    <a:lnL>
                      <a:noFill/>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tcPr>
                </a:tc>
                <a:tc>
                  <a:txBody>
                    <a:bodyPr/>
                    <a:lstStyle/>
                    <a:p>
                      <a:pPr algn="l" fontAlgn="t"/>
                      <a:r>
                        <a:rPr lang="sv-SE" sz="1100" b="0" i="0" u="none" strike="noStrike">
                          <a:solidFill>
                            <a:srgbClr val="000000"/>
                          </a:solidFill>
                          <a:effectLst/>
                          <a:latin typeface="Inherit"/>
                        </a:rPr>
                        <a:t> </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extLst>
                  <a:ext uri="{0D108BD9-81ED-4DB2-BD59-A6C34878D82A}">
                    <a16:rowId xmlns:a16="http://schemas.microsoft.com/office/drawing/2014/main" val="2176183399"/>
                  </a:ext>
                </a:extLst>
              </a:tr>
              <a:tr h="513854">
                <a:tc>
                  <a:txBody>
                    <a:bodyPr/>
                    <a:lstStyle/>
                    <a:p>
                      <a:pPr algn="l" fontAlgn="t"/>
                      <a:r>
                        <a:rPr lang="sv-SE" sz="1100" b="0" i="0" u="none" strike="noStrike">
                          <a:solidFill>
                            <a:srgbClr val="000000"/>
                          </a:solidFill>
                          <a:effectLst/>
                          <a:latin typeface="Inherit"/>
                        </a:rPr>
                        <a:t>14-16</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tc>
                  <a:txBody>
                    <a:bodyPr/>
                    <a:lstStyle/>
                    <a:p>
                      <a:pPr algn="l" fontAlgn="t"/>
                      <a:r>
                        <a:rPr lang="sv-SE" sz="1100" b="0" i="0" u="none" strike="noStrike">
                          <a:solidFill>
                            <a:srgbClr val="000000"/>
                          </a:solidFill>
                          <a:effectLst/>
                          <a:latin typeface="Inherit"/>
                        </a:rPr>
                        <a:t>SM Klassisk Styrkelyft &amp; Bänkpress Ungdom &amp; Junior</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extLst>
                  <a:ext uri="{0D108BD9-81ED-4DB2-BD59-A6C34878D82A}">
                    <a16:rowId xmlns:a16="http://schemas.microsoft.com/office/drawing/2014/main" val="1326845012"/>
                  </a:ext>
                </a:extLst>
              </a:tr>
              <a:tr h="262170">
                <a:tc>
                  <a:txBody>
                    <a:bodyPr/>
                    <a:lstStyle/>
                    <a:p>
                      <a:pPr algn="l" fontAlgn="b"/>
                      <a:r>
                        <a:rPr lang="sv-SE" sz="1100" b="1" i="0" u="none" strike="noStrike">
                          <a:solidFill>
                            <a:srgbClr val="000000"/>
                          </a:solidFill>
                          <a:effectLst/>
                          <a:latin typeface="Helvetica" panose="020B0604020202020204" pitchFamily="34" charset="0"/>
                        </a:rPr>
                        <a:t>Mars</a:t>
                      </a:r>
                    </a:p>
                  </a:txBody>
                  <a:tcPr marL="7620" marR="7620" marT="7620" marB="0" anchor="b">
                    <a:lnL>
                      <a:noFill/>
                    </a:lnL>
                    <a:lnR>
                      <a:noFill/>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tcPr>
                </a:tc>
                <a:tc>
                  <a:txBody>
                    <a:bodyPr/>
                    <a:lstStyle/>
                    <a:p>
                      <a:pPr algn="l" fontAlgn="b"/>
                      <a:endParaRPr lang="sv-SE" sz="18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tcPr>
                </a:tc>
                <a:extLst>
                  <a:ext uri="{0D108BD9-81ED-4DB2-BD59-A6C34878D82A}">
                    <a16:rowId xmlns:a16="http://schemas.microsoft.com/office/drawing/2014/main" val="1580043997"/>
                  </a:ext>
                </a:extLst>
              </a:tr>
              <a:tr h="262170">
                <a:tc>
                  <a:txBody>
                    <a:bodyPr/>
                    <a:lstStyle/>
                    <a:p>
                      <a:pPr algn="l" fontAlgn="t"/>
                      <a:r>
                        <a:rPr lang="sv-SE" sz="1100" b="0" i="0" u="none" strike="noStrike">
                          <a:solidFill>
                            <a:srgbClr val="000000"/>
                          </a:solidFill>
                          <a:effectLst/>
                          <a:latin typeface="Inherit"/>
                        </a:rPr>
                        <a:t>8</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tc>
                  <a:txBody>
                    <a:bodyPr/>
                    <a:lstStyle/>
                    <a:p>
                      <a:pPr algn="l" fontAlgn="t"/>
                      <a:r>
                        <a:rPr lang="sv-SE" sz="1100" b="0" i="0" u="none" strike="noStrike">
                          <a:solidFill>
                            <a:srgbClr val="000000"/>
                          </a:solidFill>
                          <a:effectLst/>
                          <a:latin typeface="Inherit"/>
                        </a:rPr>
                        <a:t>Årsmöte GKK</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extLst>
                  <a:ext uri="{0D108BD9-81ED-4DB2-BD59-A6C34878D82A}">
                    <a16:rowId xmlns:a16="http://schemas.microsoft.com/office/drawing/2014/main" val="105184006"/>
                  </a:ext>
                </a:extLst>
              </a:tr>
              <a:tr h="251684">
                <a:tc rowSpan="2">
                  <a:txBody>
                    <a:bodyPr/>
                    <a:lstStyle/>
                    <a:p>
                      <a:pPr algn="l" fontAlgn="t"/>
                      <a:r>
                        <a:rPr lang="sv-SE" sz="1100" b="0" i="0" u="none" strike="noStrike">
                          <a:solidFill>
                            <a:srgbClr val="000000"/>
                          </a:solidFill>
                          <a:effectLst/>
                          <a:latin typeface="Inherit"/>
                        </a:rPr>
                        <a:t> 26-29</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tc>
                  <a:txBody>
                    <a:bodyPr/>
                    <a:lstStyle/>
                    <a:p>
                      <a:pPr algn="l" fontAlgn="t"/>
                      <a:r>
                        <a:rPr lang="sv-SE" sz="1100" b="0" i="0" u="none" strike="noStrike">
                          <a:solidFill>
                            <a:srgbClr val="000000"/>
                          </a:solidFill>
                          <a:effectLst/>
                          <a:latin typeface="Inherit"/>
                        </a:rPr>
                        <a:t>SM Klassisk Styrkelyft &amp; </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766584103"/>
                  </a:ext>
                </a:extLst>
              </a:tr>
              <a:tr h="262170">
                <a:tc vMerge="1">
                  <a:txBody>
                    <a:bodyPr/>
                    <a:lstStyle/>
                    <a:p>
                      <a:endParaRPr lang="sv-SE"/>
                    </a:p>
                  </a:txBody>
                  <a:tcPr/>
                </a:tc>
                <a:tc>
                  <a:txBody>
                    <a:bodyPr/>
                    <a:lstStyle/>
                    <a:p>
                      <a:pPr algn="l" fontAlgn="t"/>
                      <a:r>
                        <a:rPr lang="sv-SE" sz="1100" b="0" i="0" u="none" strike="noStrike">
                          <a:solidFill>
                            <a:srgbClr val="000000"/>
                          </a:solidFill>
                          <a:effectLst/>
                          <a:latin typeface="Inherit"/>
                        </a:rPr>
                        <a:t>Bänkpress. Senior. </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a:noFill/>
                    </a:lnT>
                    <a:lnB w="12700" cap="flat" cmpd="sng" algn="ctr">
                      <a:solidFill>
                        <a:srgbClr val="E0FFFF"/>
                      </a:solidFill>
                      <a:prstDash val="solid"/>
                      <a:round/>
                      <a:headEnd type="none" w="med" len="med"/>
                      <a:tailEnd type="none" w="med" len="med"/>
                    </a:lnB>
                    <a:solidFill>
                      <a:srgbClr val="FFFFFF"/>
                    </a:solidFill>
                  </a:tcPr>
                </a:tc>
                <a:extLst>
                  <a:ext uri="{0D108BD9-81ED-4DB2-BD59-A6C34878D82A}">
                    <a16:rowId xmlns:a16="http://schemas.microsoft.com/office/drawing/2014/main" val="2670613273"/>
                  </a:ext>
                </a:extLst>
              </a:tr>
              <a:tr h="262170">
                <a:tc>
                  <a:txBody>
                    <a:bodyPr/>
                    <a:lstStyle/>
                    <a:p>
                      <a:pPr algn="l" fontAlgn="b"/>
                      <a:r>
                        <a:rPr lang="sv-SE" sz="1100" b="1" i="0" u="none" strike="noStrike">
                          <a:solidFill>
                            <a:srgbClr val="000000"/>
                          </a:solidFill>
                          <a:effectLst/>
                          <a:latin typeface="Helvetica" panose="020B0604020202020204" pitchFamily="34" charset="0"/>
                        </a:rPr>
                        <a:t>April</a:t>
                      </a:r>
                    </a:p>
                  </a:txBody>
                  <a:tcPr marL="7620" marR="7620" marT="7620" marB="0" anchor="b">
                    <a:lnL>
                      <a:noFill/>
                    </a:lnL>
                    <a:lnR>
                      <a:noFill/>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tcPr>
                </a:tc>
                <a:tc>
                  <a:txBody>
                    <a:bodyPr/>
                    <a:lstStyle/>
                    <a:p>
                      <a:pPr algn="l" fontAlgn="b"/>
                      <a:endParaRPr lang="sv-SE" sz="18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tcPr>
                </a:tc>
                <a:extLst>
                  <a:ext uri="{0D108BD9-81ED-4DB2-BD59-A6C34878D82A}">
                    <a16:rowId xmlns:a16="http://schemas.microsoft.com/office/drawing/2014/main" val="276611162"/>
                  </a:ext>
                </a:extLst>
              </a:tr>
              <a:tr h="262170">
                <a:tc>
                  <a:txBody>
                    <a:bodyPr/>
                    <a:lstStyle/>
                    <a:p>
                      <a:pPr algn="l" fontAlgn="t"/>
                      <a:r>
                        <a:rPr lang="sv-SE" sz="1100" b="0" i="0" u="none" strike="noStrike">
                          <a:solidFill>
                            <a:srgbClr val="000000"/>
                          </a:solidFill>
                          <a:effectLst/>
                          <a:latin typeface="Inherit"/>
                        </a:rPr>
                        <a:t>19-feb</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tc>
                  <a:txBody>
                    <a:bodyPr/>
                    <a:lstStyle/>
                    <a:p>
                      <a:pPr algn="l" fontAlgn="t"/>
                      <a:r>
                        <a:rPr lang="sv-SE" sz="1100" b="0" i="0" u="none" strike="noStrike">
                          <a:solidFill>
                            <a:srgbClr val="000000"/>
                          </a:solidFill>
                          <a:effectLst/>
                          <a:latin typeface="Inherit"/>
                        </a:rPr>
                        <a:t>Serieomgång 2</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extLst>
                  <a:ext uri="{0D108BD9-81ED-4DB2-BD59-A6C34878D82A}">
                    <a16:rowId xmlns:a16="http://schemas.microsoft.com/office/drawing/2014/main" val="1217089825"/>
                  </a:ext>
                </a:extLst>
              </a:tr>
              <a:tr h="251684">
                <a:tc>
                  <a:txBody>
                    <a:bodyPr/>
                    <a:lstStyle/>
                    <a:p>
                      <a:pPr algn="l" fontAlgn="b"/>
                      <a:r>
                        <a:rPr lang="sv-SE" sz="1100" b="0" i="0" u="none" strike="noStrike">
                          <a:solidFill>
                            <a:srgbClr val="000000"/>
                          </a:solidFill>
                          <a:effectLst/>
                          <a:latin typeface="Helvetica" panose="020B0604020202020204" pitchFamily="34" charset="0"/>
                        </a:rPr>
                        <a:t>24/4 - 3/5 </a:t>
                      </a:r>
                    </a:p>
                  </a:txBody>
                  <a:tcPr marL="7620" marR="7620" marT="7620" marB="0" anchor="b">
                    <a:lnL>
                      <a:noFill/>
                    </a:lnL>
                    <a:lnR>
                      <a:noFill/>
                    </a:lnR>
                    <a:lnT w="12700" cap="flat" cmpd="sng" algn="ctr">
                      <a:solidFill>
                        <a:srgbClr val="E0FFFF"/>
                      </a:solidFill>
                      <a:prstDash val="solid"/>
                      <a:round/>
                      <a:headEnd type="none" w="med" len="med"/>
                      <a:tailEnd type="none" w="med" len="med"/>
                    </a:lnT>
                    <a:lnB>
                      <a:noFill/>
                    </a:lnB>
                  </a:tcPr>
                </a:tc>
                <a:tc>
                  <a:txBody>
                    <a:bodyPr/>
                    <a:lstStyle/>
                    <a:p>
                      <a:pPr algn="l" fontAlgn="t"/>
                      <a:r>
                        <a:rPr lang="sv-SE" sz="1100" b="0" i="0" u="none" strike="noStrike">
                          <a:solidFill>
                            <a:srgbClr val="000000"/>
                          </a:solidFill>
                          <a:effectLst/>
                          <a:latin typeface="Inherit"/>
                        </a:rPr>
                        <a:t>Götelandsmästerskapen</a:t>
                      </a:r>
                    </a:p>
                  </a:txBody>
                  <a:tcPr marL="7620" marR="7620" marT="7620" marB="0">
                    <a:lnL>
                      <a:noFill/>
                    </a:lnL>
                    <a:lnR>
                      <a:noFill/>
                    </a:lnR>
                    <a:lnT w="12700" cap="flat" cmpd="sng" algn="ctr">
                      <a:solidFill>
                        <a:srgbClr val="E0FFFF"/>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266252691"/>
                  </a:ext>
                </a:extLst>
              </a:tr>
              <a:tr h="262170">
                <a:tc>
                  <a:txBody>
                    <a:bodyPr/>
                    <a:lstStyle/>
                    <a:p>
                      <a:pPr algn="l" fontAlgn="b"/>
                      <a:r>
                        <a:rPr lang="sv-SE" sz="1100" b="1" i="0" u="none" strike="noStrike">
                          <a:solidFill>
                            <a:srgbClr val="000000"/>
                          </a:solidFill>
                          <a:effectLst/>
                          <a:latin typeface="Helvetica" panose="020B0604020202020204" pitchFamily="34" charset="0"/>
                        </a:rPr>
                        <a:t>September</a:t>
                      </a:r>
                    </a:p>
                  </a:txBody>
                  <a:tcPr marL="7620" marR="7620" marT="7620" marB="0" anchor="b">
                    <a:lnL>
                      <a:noFill/>
                    </a:lnL>
                    <a:lnR>
                      <a:noFill/>
                    </a:lnR>
                    <a:lnT>
                      <a:noFill/>
                    </a:lnT>
                    <a:lnB w="12700" cap="flat" cmpd="sng" algn="ctr">
                      <a:solidFill>
                        <a:srgbClr val="E0FFFF"/>
                      </a:solidFill>
                      <a:prstDash val="solid"/>
                      <a:round/>
                      <a:headEnd type="none" w="med" len="med"/>
                      <a:tailEnd type="none" w="med" len="med"/>
                    </a:lnB>
                  </a:tcPr>
                </a:tc>
                <a:tc>
                  <a:txBody>
                    <a:bodyPr/>
                    <a:lstStyle/>
                    <a:p>
                      <a:pPr algn="l" fontAlgn="b"/>
                      <a:endParaRPr lang="sv-SE" sz="18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E0FFFF"/>
                      </a:solidFill>
                      <a:prstDash val="solid"/>
                      <a:round/>
                      <a:headEnd type="none" w="med" len="med"/>
                      <a:tailEnd type="none" w="med" len="med"/>
                    </a:lnB>
                  </a:tcPr>
                </a:tc>
                <a:extLst>
                  <a:ext uri="{0D108BD9-81ED-4DB2-BD59-A6C34878D82A}">
                    <a16:rowId xmlns:a16="http://schemas.microsoft.com/office/drawing/2014/main" val="1411727590"/>
                  </a:ext>
                </a:extLst>
              </a:tr>
              <a:tr h="262170">
                <a:tc>
                  <a:txBody>
                    <a:bodyPr/>
                    <a:lstStyle/>
                    <a:p>
                      <a:pPr algn="l" fontAlgn="t"/>
                      <a:r>
                        <a:rPr lang="sv-SE" sz="1100" b="0" i="0" u="none" strike="noStrike">
                          <a:solidFill>
                            <a:srgbClr val="000000"/>
                          </a:solidFill>
                          <a:effectLst/>
                          <a:latin typeface="Inherit"/>
                        </a:rPr>
                        <a:t>20-mar</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tc>
                  <a:txBody>
                    <a:bodyPr/>
                    <a:lstStyle/>
                    <a:p>
                      <a:pPr algn="l" fontAlgn="t"/>
                      <a:r>
                        <a:rPr lang="sv-SE" sz="1100" b="0" i="0" u="none" strike="noStrike">
                          <a:solidFill>
                            <a:srgbClr val="000000"/>
                          </a:solidFill>
                          <a:effectLst/>
                          <a:latin typeface="Inherit"/>
                        </a:rPr>
                        <a:t>Serieomgång 3 </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extLst>
                  <a:ext uri="{0D108BD9-81ED-4DB2-BD59-A6C34878D82A}">
                    <a16:rowId xmlns:a16="http://schemas.microsoft.com/office/drawing/2014/main" val="657868673"/>
                  </a:ext>
                </a:extLst>
              </a:tr>
              <a:tr h="262170">
                <a:tc>
                  <a:txBody>
                    <a:bodyPr/>
                    <a:lstStyle/>
                    <a:p>
                      <a:pPr algn="l" fontAlgn="b"/>
                      <a:r>
                        <a:rPr lang="sv-SE" sz="1100" b="1" i="0" u="none" strike="noStrike">
                          <a:solidFill>
                            <a:srgbClr val="000000"/>
                          </a:solidFill>
                          <a:effectLst/>
                          <a:latin typeface="Helvetica" panose="020B0604020202020204" pitchFamily="34" charset="0"/>
                        </a:rPr>
                        <a:t>November</a:t>
                      </a:r>
                    </a:p>
                  </a:txBody>
                  <a:tcPr marL="7620" marR="7620" marT="7620" marB="0" anchor="b">
                    <a:lnL>
                      <a:noFill/>
                    </a:lnL>
                    <a:lnR>
                      <a:noFill/>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tcPr>
                </a:tc>
                <a:tc>
                  <a:txBody>
                    <a:bodyPr/>
                    <a:lstStyle/>
                    <a:p>
                      <a:pPr algn="l" fontAlgn="b"/>
                      <a:endParaRPr lang="sv-SE" sz="18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tcPr>
                </a:tc>
                <a:extLst>
                  <a:ext uri="{0D108BD9-81ED-4DB2-BD59-A6C34878D82A}">
                    <a16:rowId xmlns:a16="http://schemas.microsoft.com/office/drawing/2014/main" val="4048635141"/>
                  </a:ext>
                </a:extLst>
              </a:tr>
              <a:tr h="262170">
                <a:tc>
                  <a:txBody>
                    <a:bodyPr/>
                    <a:lstStyle/>
                    <a:p>
                      <a:pPr algn="l" fontAlgn="t"/>
                      <a:r>
                        <a:rPr lang="sv-SE" sz="1100" b="0" i="0" u="none" strike="noStrike">
                          <a:solidFill>
                            <a:srgbClr val="000000"/>
                          </a:solidFill>
                          <a:effectLst/>
                          <a:latin typeface="Inherit"/>
                        </a:rPr>
                        <a:t>22-maj</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tc>
                  <a:txBody>
                    <a:bodyPr/>
                    <a:lstStyle/>
                    <a:p>
                      <a:pPr algn="l" fontAlgn="t"/>
                      <a:r>
                        <a:rPr lang="sv-SE" sz="1100" b="0" i="0" u="none" strike="noStrike">
                          <a:solidFill>
                            <a:srgbClr val="000000"/>
                          </a:solidFill>
                          <a:effectLst/>
                          <a:latin typeface="Inherit"/>
                        </a:rPr>
                        <a:t>Serieomgång 4</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extLst>
                  <a:ext uri="{0D108BD9-81ED-4DB2-BD59-A6C34878D82A}">
                    <a16:rowId xmlns:a16="http://schemas.microsoft.com/office/drawing/2014/main" val="1945212224"/>
                  </a:ext>
                </a:extLst>
              </a:tr>
              <a:tr h="262170">
                <a:tc>
                  <a:txBody>
                    <a:bodyPr/>
                    <a:lstStyle/>
                    <a:p>
                      <a:pPr algn="l" fontAlgn="b"/>
                      <a:r>
                        <a:rPr lang="sv-SE" sz="1100" b="1" i="0" u="none" strike="noStrike">
                          <a:solidFill>
                            <a:srgbClr val="000000"/>
                          </a:solidFill>
                          <a:effectLst/>
                          <a:latin typeface="Helvetica" panose="020B0604020202020204" pitchFamily="34" charset="0"/>
                        </a:rPr>
                        <a:t>December</a:t>
                      </a:r>
                    </a:p>
                  </a:txBody>
                  <a:tcPr marL="7620" marR="7620" marT="7620" marB="0" anchor="b">
                    <a:lnL>
                      <a:noFill/>
                    </a:lnL>
                    <a:lnR>
                      <a:noFill/>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tcPr>
                </a:tc>
                <a:tc>
                  <a:txBody>
                    <a:bodyPr/>
                    <a:lstStyle/>
                    <a:p>
                      <a:pPr algn="l" fontAlgn="b"/>
                      <a:endParaRPr lang="sv-SE" sz="18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tcPr>
                </a:tc>
                <a:extLst>
                  <a:ext uri="{0D108BD9-81ED-4DB2-BD59-A6C34878D82A}">
                    <a16:rowId xmlns:a16="http://schemas.microsoft.com/office/drawing/2014/main" val="1309571527"/>
                  </a:ext>
                </a:extLst>
              </a:tr>
              <a:tr h="262170">
                <a:tc>
                  <a:txBody>
                    <a:bodyPr/>
                    <a:lstStyle/>
                    <a:p>
                      <a:pPr algn="l" fontAlgn="t"/>
                      <a:r>
                        <a:rPr lang="sv-SE" sz="1100" b="0" i="0" u="none" strike="noStrike">
                          <a:solidFill>
                            <a:srgbClr val="000000"/>
                          </a:solidFill>
                          <a:effectLst/>
                          <a:latin typeface="Inherit"/>
                        </a:rPr>
                        <a:t>13-dec</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tc>
                  <a:txBody>
                    <a:bodyPr/>
                    <a:lstStyle/>
                    <a:p>
                      <a:pPr algn="l" fontAlgn="t"/>
                      <a:r>
                        <a:rPr lang="sv-SE" sz="1100" b="0" i="0" u="none" strike="noStrike" dirty="0">
                          <a:solidFill>
                            <a:srgbClr val="000000"/>
                          </a:solidFill>
                          <a:effectLst/>
                          <a:latin typeface="Inherit"/>
                        </a:rPr>
                        <a:t>Lag SM - Elitserien</a:t>
                      </a:r>
                    </a:p>
                  </a:txBody>
                  <a:tcPr marL="7620" marR="7620" marT="7620" marB="0">
                    <a:lnL w="12700" cap="flat" cmpd="sng" algn="ctr">
                      <a:solidFill>
                        <a:srgbClr val="E0FFFF"/>
                      </a:solidFill>
                      <a:prstDash val="solid"/>
                      <a:round/>
                      <a:headEnd type="none" w="med" len="med"/>
                      <a:tailEnd type="none" w="med" len="med"/>
                    </a:lnL>
                    <a:lnR w="12700" cap="flat" cmpd="sng" algn="ctr">
                      <a:solidFill>
                        <a:srgbClr val="E0FFFF"/>
                      </a:solidFill>
                      <a:prstDash val="solid"/>
                      <a:round/>
                      <a:headEnd type="none" w="med" len="med"/>
                      <a:tailEnd type="none" w="med" len="med"/>
                    </a:lnR>
                    <a:lnT w="12700" cap="flat" cmpd="sng" algn="ctr">
                      <a:solidFill>
                        <a:srgbClr val="E0FFFF"/>
                      </a:solidFill>
                      <a:prstDash val="solid"/>
                      <a:round/>
                      <a:headEnd type="none" w="med" len="med"/>
                      <a:tailEnd type="none" w="med" len="med"/>
                    </a:lnT>
                    <a:lnB w="12700" cap="flat" cmpd="sng" algn="ctr">
                      <a:solidFill>
                        <a:srgbClr val="E0FFFF"/>
                      </a:solidFill>
                      <a:prstDash val="solid"/>
                      <a:round/>
                      <a:headEnd type="none" w="med" len="med"/>
                      <a:tailEnd type="none" w="med" len="med"/>
                    </a:lnB>
                    <a:solidFill>
                      <a:srgbClr val="FFFFFF"/>
                    </a:solidFill>
                  </a:tcPr>
                </a:tc>
                <a:extLst>
                  <a:ext uri="{0D108BD9-81ED-4DB2-BD59-A6C34878D82A}">
                    <a16:rowId xmlns:a16="http://schemas.microsoft.com/office/drawing/2014/main" val="2746700071"/>
                  </a:ext>
                </a:extLst>
              </a:tr>
            </a:tbl>
          </a:graphicData>
        </a:graphic>
      </p:graphicFrame>
    </p:spTree>
    <p:extLst>
      <p:ext uri="{BB962C8B-B14F-4D97-AF65-F5344CB8AC3E}">
        <p14:creationId xmlns:p14="http://schemas.microsoft.com/office/powerpoint/2010/main" val="1319737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a:t>Budget 2020</a:t>
            </a:r>
          </a:p>
        </p:txBody>
      </p:sp>
      <p:sp>
        <p:nvSpPr>
          <p:cNvPr id="3" name="Underrubrik 2"/>
          <p:cNvSpPr>
            <a:spLocks noGrp="1"/>
          </p:cNvSpPr>
          <p:nvPr>
            <p:ph type="subTitle" idx="1"/>
          </p:nvPr>
        </p:nvSpPr>
        <p:spPr>
          <a:xfrm>
            <a:off x="1524000" y="3665648"/>
            <a:ext cx="9144000" cy="1655762"/>
          </a:xfrm>
        </p:spPr>
        <p:txBody>
          <a:bodyPr/>
          <a:lstStyle/>
          <a:p>
            <a:r>
              <a:rPr lang="sv-SE" dirty="0"/>
              <a:t>Pelle Arve</a:t>
            </a:r>
          </a:p>
        </p:txBody>
      </p:sp>
      <p:pic>
        <p:nvPicPr>
          <p:cNvPr id="1026"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451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ell 5">
            <a:extLst>
              <a:ext uri="{FF2B5EF4-FFF2-40B4-BE49-F238E27FC236}">
                <a16:creationId xmlns:a16="http://schemas.microsoft.com/office/drawing/2014/main" id="{B8CA3EF5-C8D5-418F-B83F-C091A0F4B71A}"/>
              </a:ext>
            </a:extLst>
          </p:cNvPr>
          <p:cNvGraphicFramePr>
            <a:graphicFrameLocks noGrp="1"/>
          </p:cNvGraphicFramePr>
          <p:nvPr>
            <p:extLst>
              <p:ext uri="{D42A27DB-BD31-4B8C-83A1-F6EECF244321}">
                <p14:modId xmlns:p14="http://schemas.microsoft.com/office/powerpoint/2010/main" val="1168464552"/>
              </p:ext>
            </p:extLst>
          </p:nvPr>
        </p:nvGraphicFramePr>
        <p:xfrm>
          <a:off x="390617" y="275880"/>
          <a:ext cx="10014011" cy="6582120"/>
        </p:xfrm>
        <a:graphic>
          <a:graphicData uri="http://schemas.openxmlformats.org/drawingml/2006/table">
            <a:tbl>
              <a:tblPr/>
              <a:tblGrid>
                <a:gridCol w="3238274">
                  <a:extLst>
                    <a:ext uri="{9D8B030D-6E8A-4147-A177-3AD203B41FA5}">
                      <a16:colId xmlns:a16="http://schemas.microsoft.com/office/drawing/2014/main" val="3363498709"/>
                    </a:ext>
                  </a:extLst>
                </a:gridCol>
                <a:gridCol w="2235113">
                  <a:extLst>
                    <a:ext uri="{9D8B030D-6E8A-4147-A177-3AD203B41FA5}">
                      <a16:colId xmlns:a16="http://schemas.microsoft.com/office/drawing/2014/main" val="329340613"/>
                    </a:ext>
                  </a:extLst>
                </a:gridCol>
                <a:gridCol w="2270312">
                  <a:extLst>
                    <a:ext uri="{9D8B030D-6E8A-4147-A177-3AD203B41FA5}">
                      <a16:colId xmlns:a16="http://schemas.microsoft.com/office/drawing/2014/main" val="2422057522"/>
                    </a:ext>
                  </a:extLst>
                </a:gridCol>
                <a:gridCol w="2270312">
                  <a:extLst>
                    <a:ext uri="{9D8B030D-6E8A-4147-A177-3AD203B41FA5}">
                      <a16:colId xmlns:a16="http://schemas.microsoft.com/office/drawing/2014/main" val="2569954356"/>
                    </a:ext>
                  </a:extLst>
                </a:gridCol>
              </a:tblGrid>
              <a:tr h="162758">
                <a:tc>
                  <a:txBody>
                    <a:bodyPr/>
                    <a:lstStyle/>
                    <a:p>
                      <a:pPr algn="l" fontAlgn="b"/>
                      <a:r>
                        <a:rPr lang="sv-SE" sz="1400" b="1" i="0" u="none" strike="noStrike">
                          <a:solidFill>
                            <a:srgbClr val="000000"/>
                          </a:solidFill>
                          <a:effectLst/>
                          <a:latin typeface="Calibri" panose="020F0502020204030204" pitchFamily="34" charset="0"/>
                        </a:rPr>
                        <a:t>Konto</a:t>
                      </a:r>
                    </a:p>
                  </a:txBody>
                  <a:tcPr marL="6044" marR="6044" marT="6044" marB="0" anchor="b">
                    <a:lnL>
                      <a:noFill/>
                    </a:lnL>
                    <a:lnR>
                      <a:noFill/>
                    </a:lnR>
                    <a:lnT>
                      <a:noFill/>
                    </a:lnT>
                    <a:lnB>
                      <a:noFill/>
                    </a:lnB>
                    <a:solidFill>
                      <a:srgbClr val="BDD7EE"/>
                    </a:solidFill>
                  </a:tcPr>
                </a:tc>
                <a:tc>
                  <a:txBody>
                    <a:bodyPr/>
                    <a:lstStyle/>
                    <a:p>
                      <a:pPr algn="l" fontAlgn="b"/>
                      <a:r>
                        <a:rPr lang="sv-SE" sz="1400" b="1" i="0" u="none" strike="noStrike">
                          <a:solidFill>
                            <a:srgbClr val="000000"/>
                          </a:solidFill>
                          <a:effectLst/>
                          <a:latin typeface="Calibri" panose="020F0502020204030204" pitchFamily="34" charset="0"/>
                        </a:rPr>
                        <a:t>Utfall 2018</a:t>
                      </a:r>
                    </a:p>
                  </a:txBody>
                  <a:tcPr marL="6044" marR="6044" marT="6044" marB="0" anchor="b">
                    <a:lnL>
                      <a:noFill/>
                    </a:lnL>
                    <a:lnR>
                      <a:noFill/>
                    </a:lnR>
                    <a:lnT>
                      <a:noFill/>
                    </a:lnT>
                    <a:lnB>
                      <a:noFill/>
                    </a:lnB>
                    <a:solidFill>
                      <a:srgbClr val="BDD7EE"/>
                    </a:solidFill>
                  </a:tcPr>
                </a:tc>
                <a:tc>
                  <a:txBody>
                    <a:bodyPr/>
                    <a:lstStyle/>
                    <a:p>
                      <a:pPr algn="l" fontAlgn="b"/>
                      <a:r>
                        <a:rPr lang="sv-SE" sz="1400" b="1" i="0" u="none" strike="noStrike">
                          <a:solidFill>
                            <a:srgbClr val="000000"/>
                          </a:solidFill>
                          <a:effectLst/>
                          <a:latin typeface="Calibri" panose="020F0502020204030204" pitchFamily="34" charset="0"/>
                        </a:rPr>
                        <a:t>Utall 2019</a:t>
                      </a:r>
                    </a:p>
                  </a:txBody>
                  <a:tcPr marL="6044" marR="6044" marT="6044" marB="0" anchor="b">
                    <a:lnL>
                      <a:noFill/>
                    </a:lnL>
                    <a:lnR>
                      <a:noFill/>
                    </a:lnR>
                    <a:lnT>
                      <a:noFill/>
                    </a:lnT>
                    <a:lnB>
                      <a:noFill/>
                    </a:lnB>
                    <a:solidFill>
                      <a:srgbClr val="BDD7EE"/>
                    </a:solidFill>
                  </a:tcPr>
                </a:tc>
                <a:tc>
                  <a:txBody>
                    <a:bodyPr/>
                    <a:lstStyle/>
                    <a:p>
                      <a:pPr algn="l" fontAlgn="b"/>
                      <a:r>
                        <a:rPr lang="sv-SE" sz="1400" b="1" i="0" u="none" strike="noStrike">
                          <a:solidFill>
                            <a:srgbClr val="000000"/>
                          </a:solidFill>
                          <a:effectLst/>
                          <a:latin typeface="Calibri" panose="020F0502020204030204" pitchFamily="34" charset="0"/>
                        </a:rPr>
                        <a:t>Budget 2020</a:t>
                      </a:r>
                    </a:p>
                  </a:txBody>
                  <a:tcPr marL="6044" marR="6044" marT="6044" marB="0" anchor="b">
                    <a:lnL>
                      <a:noFill/>
                    </a:lnL>
                    <a:lnR>
                      <a:noFill/>
                    </a:lnR>
                    <a:lnT>
                      <a:noFill/>
                    </a:lnT>
                    <a:lnB>
                      <a:noFill/>
                    </a:lnB>
                    <a:solidFill>
                      <a:srgbClr val="BDD7EE"/>
                    </a:solidFill>
                  </a:tcPr>
                </a:tc>
                <a:extLst>
                  <a:ext uri="{0D108BD9-81ED-4DB2-BD59-A6C34878D82A}">
                    <a16:rowId xmlns:a16="http://schemas.microsoft.com/office/drawing/2014/main" val="3085753571"/>
                  </a:ext>
                </a:extLst>
              </a:tr>
              <a:tr h="162758">
                <a:tc>
                  <a:txBody>
                    <a:bodyPr/>
                    <a:lstStyle/>
                    <a:p>
                      <a:pPr algn="l" fontAlgn="b"/>
                      <a:r>
                        <a:rPr lang="sv-SE" sz="1400" b="0" i="0" u="none" strike="noStrike" dirty="0">
                          <a:solidFill>
                            <a:srgbClr val="000000"/>
                          </a:solidFill>
                          <a:effectLst/>
                          <a:latin typeface="Calibri" panose="020F0502020204030204" pitchFamily="34" charset="0"/>
                        </a:rPr>
                        <a:t>Ekonomiska bidrag</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0</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dirty="0">
                          <a:solidFill>
                            <a:srgbClr val="000000"/>
                          </a:solidFill>
                          <a:effectLst/>
                          <a:latin typeface="Calibri" panose="020F0502020204030204" pitchFamily="34" charset="0"/>
                        </a:rPr>
                        <a:t>17 125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7 375 kr</a:t>
                      </a:r>
                    </a:p>
                  </a:txBody>
                  <a:tcPr marL="6044" marR="6044" marT="6044" marB="0" anchor="b">
                    <a:lnL>
                      <a:noFill/>
                    </a:lnL>
                    <a:lnR>
                      <a:noFill/>
                    </a:lnR>
                    <a:lnT>
                      <a:noFill/>
                    </a:lnT>
                    <a:lnB>
                      <a:noFill/>
                    </a:lnB>
                    <a:solidFill>
                      <a:srgbClr val="BDD7EE"/>
                    </a:solidFill>
                  </a:tcPr>
                </a:tc>
                <a:extLst>
                  <a:ext uri="{0D108BD9-81ED-4DB2-BD59-A6C34878D82A}">
                    <a16:rowId xmlns:a16="http://schemas.microsoft.com/office/drawing/2014/main" val="199761599"/>
                  </a:ext>
                </a:extLst>
              </a:tr>
              <a:tr h="162758">
                <a:tc>
                  <a:txBody>
                    <a:bodyPr/>
                    <a:lstStyle/>
                    <a:p>
                      <a:pPr algn="l" fontAlgn="b"/>
                      <a:r>
                        <a:rPr lang="sv-SE" sz="1400" b="0" i="0" u="none" strike="noStrike">
                          <a:solidFill>
                            <a:srgbClr val="000000"/>
                          </a:solidFill>
                          <a:effectLst/>
                          <a:latin typeface="Calibri" panose="020F0502020204030204" pitchFamily="34" charset="0"/>
                        </a:rPr>
                        <a:t>Medlemsavgifter senior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45 750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99 750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100 000 kr</a:t>
                      </a:r>
                    </a:p>
                  </a:txBody>
                  <a:tcPr marL="6044" marR="6044" marT="6044" marB="0" anchor="b">
                    <a:lnL>
                      <a:noFill/>
                    </a:lnL>
                    <a:lnR>
                      <a:noFill/>
                    </a:lnR>
                    <a:lnT>
                      <a:noFill/>
                    </a:lnT>
                    <a:lnB>
                      <a:noFill/>
                    </a:lnB>
                    <a:solidFill>
                      <a:srgbClr val="BDD7EE"/>
                    </a:solidFill>
                  </a:tcPr>
                </a:tc>
                <a:extLst>
                  <a:ext uri="{0D108BD9-81ED-4DB2-BD59-A6C34878D82A}">
                    <a16:rowId xmlns:a16="http://schemas.microsoft.com/office/drawing/2014/main" val="2775998977"/>
                  </a:ext>
                </a:extLst>
              </a:tr>
              <a:tr h="162758">
                <a:tc>
                  <a:txBody>
                    <a:bodyPr/>
                    <a:lstStyle/>
                    <a:p>
                      <a:pPr algn="l" fontAlgn="b"/>
                      <a:r>
                        <a:rPr lang="sv-SE" sz="1400" b="0" i="0" u="none" strike="noStrike" dirty="0">
                          <a:solidFill>
                            <a:srgbClr val="000000"/>
                          </a:solidFill>
                          <a:effectLst/>
                          <a:latin typeface="Calibri" panose="020F0502020204030204" pitchFamily="34" charset="0"/>
                        </a:rPr>
                        <a:t>Medlemsavgifter junior/student</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10 600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22 750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23 000 kr</a:t>
                      </a:r>
                    </a:p>
                  </a:txBody>
                  <a:tcPr marL="6044" marR="6044" marT="6044" marB="0" anchor="b">
                    <a:lnL>
                      <a:noFill/>
                    </a:lnL>
                    <a:lnR>
                      <a:noFill/>
                    </a:lnR>
                    <a:lnT>
                      <a:noFill/>
                    </a:lnT>
                    <a:lnB>
                      <a:noFill/>
                    </a:lnB>
                    <a:solidFill>
                      <a:srgbClr val="BDD7EE"/>
                    </a:solidFill>
                  </a:tcPr>
                </a:tc>
                <a:extLst>
                  <a:ext uri="{0D108BD9-81ED-4DB2-BD59-A6C34878D82A}">
                    <a16:rowId xmlns:a16="http://schemas.microsoft.com/office/drawing/2014/main" val="2232804153"/>
                  </a:ext>
                </a:extLst>
              </a:tr>
              <a:tr h="162758">
                <a:tc>
                  <a:txBody>
                    <a:bodyPr/>
                    <a:lstStyle/>
                    <a:p>
                      <a:pPr algn="l" fontAlgn="b"/>
                      <a:r>
                        <a:rPr lang="sv-SE" sz="1400" b="0" i="0" u="none" strike="noStrike">
                          <a:solidFill>
                            <a:srgbClr val="000000"/>
                          </a:solidFill>
                          <a:effectLst/>
                          <a:latin typeface="Calibri" panose="020F0502020204030204" pitchFamily="34" charset="0"/>
                        </a:rPr>
                        <a:t>Tävlingsintäkter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3 900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28 800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30 000 kr</a:t>
                      </a:r>
                    </a:p>
                  </a:txBody>
                  <a:tcPr marL="6044" marR="6044" marT="6044" marB="0" anchor="b">
                    <a:lnL>
                      <a:noFill/>
                    </a:lnL>
                    <a:lnR>
                      <a:noFill/>
                    </a:lnR>
                    <a:lnT>
                      <a:noFill/>
                    </a:lnT>
                    <a:lnB>
                      <a:noFill/>
                    </a:lnB>
                    <a:solidFill>
                      <a:srgbClr val="BDD7EE"/>
                    </a:solidFill>
                  </a:tcPr>
                </a:tc>
                <a:extLst>
                  <a:ext uri="{0D108BD9-81ED-4DB2-BD59-A6C34878D82A}">
                    <a16:rowId xmlns:a16="http://schemas.microsoft.com/office/drawing/2014/main" val="569926791"/>
                  </a:ext>
                </a:extLst>
              </a:tr>
              <a:tr h="162758">
                <a:tc>
                  <a:txBody>
                    <a:bodyPr/>
                    <a:lstStyle/>
                    <a:p>
                      <a:pPr algn="l" fontAlgn="b"/>
                      <a:r>
                        <a:rPr lang="sv-SE" sz="1400" b="0" i="0" u="none" strike="noStrike">
                          <a:solidFill>
                            <a:srgbClr val="000000"/>
                          </a:solidFill>
                          <a:effectLst/>
                          <a:latin typeface="Calibri" panose="020F0502020204030204" pitchFamily="34" charset="0"/>
                        </a:rPr>
                        <a:t>Kläder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4 576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4 430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5 000 kr</a:t>
                      </a:r>
                    </a:p>
                  </a:txBody>
                  <a:tcPr marL="6044" marR="6044" marT="6044" marB="0" anchor="b">
                    <a:lnL>
                      <a:noFill/>
                    </a:lnL>
                    <a:lnR>
                      <a:noFill/>
                    </a:lnR>
                    <a:lnT>
                      <a:noFill/>
                    </a:lnT>
                    <a:lnB>
                      <a:noFill/>
                    </a:lnB>
                    <a:solidFill>
                      <a:srgbClr val="BDD7EE"/>
                    </a:solidFill>
                  </a:tcPr>
                </a:tc>
                <a:extLst>
                  <a:ext uri="{0D108BD9-81ED-4DB2-BD59-A6C34878D82A}">
                    <a16:rowId xmlns:a16="http://schemas.microsoft.com/office/drawing/2014/main" val="2722589705"/>
                  </a:ext>
                </a:extLst>
              </a:tr>
              <a:tr h="162758">
                <a:tc>
                  <a:txBody>
                    <a:bodyPr/>
                    <a:lstStyle/>
                    <a:p>
                      <a:pPr algn="l" fontAlgn="b"/>
                      <a:r>
                        <a:rPr lang="sv-SE" sz="1400" b="0" i="0" u="none" strike="noStrike">
                          <a:solidFill>
                            <a:srgbClr val="000000"/>
                          </a:solidFill>
                          <a:effectLst/>
                          <a:latin typeface="Calibri" panose="020F0502020204030204" pitchFamily="34" charset="0"/>
                        </a:rPr>
                        <a:t>Entré</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BDD7EE"/>
                    </a:solidFill>
                  </a:tcPr>
                </a:tc>
                <a:extLst>
                  <a:ext uri="{0D108BD9-81ED-4DB2-BD59-A6C34878D82A}">
                    <a16:rowId xmlns:a16="http://schemas.microsoft.com/office/drawing/2014/main" val="3002907983"/>
                  </a:ext>
                </a:extLst>
              </a:tr>
              <a:tr h="162758">
                <a:tc>
                  <a:txBody>
                    <a:bodyPr/>
                    <a:lstStyle/>
                    <a:p>
                      <a:pPr algn="l" fontAlgn="b"/>
                      <a:r>
                        <a:rPr lang="sv-SE" sz="1400" b="0" i="0" u="none" strike="noStrike">
                          <a:solidFill>
                            <a:srgbClr val="000000"/>
                          </a:solidFill>
                          <a:effectLst/>
                          <a:latin typeface="Calibri" panose="020F0502020204030204" pitchFamily="34" charset="0"/>
                        </a:rPr>
                        <a:t>Övriga intäkter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dirty="0">
                          <a:solidFill>
                            <a:srgbClr val="000000"/>
                          </a:solidFill>
                          <a:effectLst/>
                          <a:latin typeface="Calibri" panose="020F0502020204030204" pitchFamily="34" charset="0"/>
                        </a:rPr>
                        <a:t>15 400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2 230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BDD7EE"/>
                    </a:solidFill>
                  </a:tcPr>
                </a:tc>
                <a:extLst>
                  <a:ext uri="{0D108BD9-81ED-4DB2-BD59-A6C34878D82A}">
                    <a16:rowId xmlns:a16="http://schemas.microsoft.com/office/drawing/2014/main" val="3556613996"/>
                  </a:ext>
                </a:extLst>
              </a:tr>
              <a:tr h="162758">
                <a:tc>
                  <a:txBody>
                    <a:bodyPr/>
                    <a:lstStyle/>
                    <a:p>
                      <a:pPr algn="l" fontAlgn="b"/>
                      <a:r>
                        <a:rPr lang="sv-SE" sz="1400" b="0" i="0" u="none" strike="noStrike">
                          <a:solidFill>
                            <a:srgbClr val="000000"/>
                          </a:solidFill>
                          <a:effectLst/>
                          <a:latin typeface="Calibri" panose="020F0502020204030204" pitchFamily="34" charset="0"/>
                        </a:rPr>
                        <a:t>Licenser normal</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25 200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48 300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44 100 kr</a:t>
                      </a:r>
                    </a:p>
                  </a:txBody>
                  <a:tcPr marL="6044" marR="6044" marT="6044" marB="0" anchor="b">
                    <a:lnL>
                      <a:noFill/>
                    </a:lnL>
                    <a:lnR>
                      <a:noFill/>
                    </a:lnR>
                    <a:lnT>
                      <a:noFill/>
                    </a:lnT>
                    <a:lnB>
                      <a:noFill/>
                    </a:lnB>
                    <a:solidFill>
                      <a:srgbClr val="BDD7EE"/>
                    </a:solidFill>
                  </a:tcPr>
                </a:tc>
                <a:extLst>
                  <a:ext uri="{0D108BD9-81ED-4DB2-BD59-A6C34878D82A}">
                    <a16:rowId xmlns:a16="http://schemas.microsoft.com/office/drawing/2014/main" val="3286066724"/>
                  </a:ext>
                </a:extLst>
              </a:tr>
              <a:tr h="162758">
                <a:tc>
                  <a:txBody>
                    <a:bodyPr/>
                    <a:lstStyle/>
                    <a:p>
                      <a:pPr algn="l" fontAlgn="b"/>
                      <a:r>
                        <a:rPr lang="sv-SE" sz="1400" b="0" i="0" u="none" strike="noStrike">
                          <a:solidFill>
                            <a:srgbClr val="000000"/>
                          </a:solidFill>
                          <a:effectLst/>
                          <a:latin typeface="Calibri" panose="020F0502020204030204" pitchFamily="34" charset="0"/>
                        </a:rPr>
                        <a:t>Licens ungdom</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200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BDD7EE"/>
                    </a:solidFill>
                  </a:tcPr>
                </a:tc>
                <a:extLst>
                  <a:ext uri="{0D108BD9-81ED-4DB2-BD59-A6C34878D82A}">
                    <a16:rowId xmlns:a16="http://schemas.microsoft.com/office/drawing/2014/main" val="930918365"/>
                  </a:ext>
                </a:extLst>
              </a:tr>
              <a:tr h="162758">
                <a:tc>
                  <a:txBody>
                    <a:bodyPr/>
                    <a:lstStyle/>
                    <a:p>
                      <a:pPr algn="l" fontAlgn="b"/>
                      <a:r>
                        <a:rPr lang="sv-SE" sz="1400" b="0" i="0" u="none" strike="noStrike">
                          <a:solidFill>
                            <a:srgbClr val="000000"/>
                          </a:solidFill>
                          <a:effectLst/>
                          <a:latin typeface="Calibri" panose="020F0502020204030204" pitchFamily="34" charset="0"/>
                        </a:rPr>
                        <a:t>Anmälningsavgifter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14 500 kr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29 200 kr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sv-SE" sz="1400" b="0" i="0" u="none" strike="noStrike">
                          <a:solidFill>
                            <a:srgbClr val="000000"/>
                          </a:solidFill>
                          <a:effectLst/>
                          <a:latin typeface="Calibri" panose="020F0502020204030204" pitchFamily="34" charset="0"/>
                        </a:rPr>
                        <a:t>30 000 kr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672640418"/>
                  </a:ext>
                </a:extLst>
              </a:tr>
              <a:tr h="162758">
                <a:tc>
                  <a:txBody>
                    <a:bodyPr/>
                    <a:lstStyle/>
                    <a:p>
                      <a:pPr algn="l" fontAlgn="b"/>
                      <a:r>
                        <a:rPr lang="sv-SE" sz="1400" b="1" i="0" u="none" strike="noStrike">
                          <a:solidFill>
                            <a:srgbClr val="000000"/>
                          </a:solidFill>
                          <a:effectLst/>
                          <a:latin typeface="Calibri" panose="020F0502020204030204" pitchFamily="34" charset="0"/>
                        </a:rPr>
                        <a:t>Summa intäkter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sv-SE" sz="1400" b="1" i="0" u="none" strike="noStrike">
                          <a:solidFill>
                            <a:srgbClr val="000000"/>
                          </a:solidFill>
                          <a:effectLst/>
                          <a:latin typeface="Calibri" panose="020F0502020204030204" pitchFamily="34" charset="0"/>
                        </a:rPr>
                        <a:t>120 126 kr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sv-SE" sz="1400" b="1" i="0" u="none" strike="noStrike">
                          <a:solidFill>
                            <a:srgbClr val="000000"/>
                          </a:solidFill>
                          <a:effectLst/>
                          <a:latin typeface="Calibri" panose="020F0502020204030204" pitchFamily="34" charset="0"/>
                        </a:rPr>
                        <a:t>252 585 kr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sv-SE" sz="1400" b="1" i="0" u="none" strike="noStrike">
                          <a:solidFill>
                            <a:srgbClr val="000000"/>
                          </a:solidFill>
                          <a:effectLst/>
                          <a:latin typeface="Calibri" panose="020F0502020204030204" pitchFamily="34" charset="0"/>
                        </a:rPr>
                        <a:t>239 475 kr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67644139"/>
                  </a:ext>
                </a:extLst>
              </a:tr>
              <a:tr h="162758">
                <a:tc>
                  <a:txBody>
                    <a:bodyPr/>
                    <a:lstStyle/>
                    <a:p>
                      <a:pPr algn="l" fontAlgn="b"/>
                      <a:r>
                        <a:rPr lang="sv-SE" sz="1400" b="0" i="0" u="none" strike="noStrike">
                          <a:solidFill>
                            <a:srgbClr val="000000"/>
                          </a:solidFill>
                          <a:effectLst/>
                          <a:latin typeface="Calibri" panose="020F0502020204030204" pitchFamily="34" charset="0"/>
                        </a:rPr>
                        <a:t>Lokal</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-36 000 kr</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-45 900 kr</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FCE4D6"/>
                    </a:solidFill>
                  </a:tcPr>
                </a:tc>
                <a:extLst>
                  <a:ext uri="{0D108BD9-81ED-4DB2-BD59-A6C34878D82A}">
                    <a16:rowId xmlns:a16="http://schemas.microsoft.com/office/drawing/2014/main" val="473455541"/>
                  </a:ext>
                </a:extLst>
              </a:tr>
              <a:tr h="162758">
                <a:tc>
                  <a:txBody>
                    <a:bodyPr/>
                    <a:lstStyle/>
                    <a:p>
                      <a:pPr algn="l" fontAlgn="b"/>
                      <a:r>
                        <a:rPr lang="sv-SE" sz="1400" b="0" i="0" u="none" strike="noStrike">
                          <a:solidFill>
                            <a:srgbClr val="000000"/>
                          </a:solidFill>
                          <a:effectLst/>
                          <a:latin typeface="Calibri" panose="020F0502020204030204" pitchFamily="34" charset="0"/>
                        </a:rPr>
                        <a:t>Inköp material</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-9 263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-94 623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-100 000 kr</a:t>
                      </a:r>
                    </a:p>
                  </a:txBody>
                  <a:tcPr marL="6044" marR="6044" marT="6044" marB="0" anchor="b">
                    <a:lnL>
                      <a:noFill/>
                    </a:lnL>
                    <a:lnR>
                      <a:noFill/>
                    </a:lnR>
                    <a:lnT>
                      <a:noFill/>
                    </a:lnT>
                    <a:lnB>
                      <a:noFill/>
                    </a:lnB>
                    <a:solidFill>
                      <a:srgbClr val="FCE4D6"/>
                    </a:solidFill>
                  </a:tcPr>
                </a:tc>
                <a:extLst>
                  <a:ext uri="{0D108BD9-81ED-4DB2-BD59-A6C34878D82A}">
                    <a16:rowId xmlns:a16="http://schemas.microsoft.com/office/drawing/2014/main" val="1893007148"/>
                  </a:ext>
                </a:extLst>
              </a:tr>
              <a:tr h="162758">
                <a:tc>
                  <a:txBody>
                    <a:bodyPr/>
                    <a:lstStyle/>
                    <a:p>
                      <a:pPr algn="l" fontAlgn="b"/>
                      <a:r>
                        <a:rPr lang="sv-SE" sz="1400" b="0" i="0" u="none" strike="noStrike">
                          <a:solidFill>
                            <a:srgbClr val="000000"/>
                          </a:solidFill>
                          <a:effectLst/>
                          <a:latin typeface="Calibri" panose="020F0502020204030204" pitchFamily="34" charset="0"/>
                        </a:rPr>
                        <a:t>Avgifter förbund</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-9 800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-4 100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-4 100 kr</a:t>
                      </a:r>
                    </a:p>
                  </a:txBody>
                  <a:tcPr marL="6044" marR="6044" marT="6044" marB="0" anchor="b">
                    <a:lnL>
                      <a:noFill/>
                    </a:lnL>
                    <a:lnR>
                      <a:noFill/>
                    </a:lnR>
                    <a:lnT>
                      <a:noFill/>
                    </a:lnT>
                    <a:lnB>
                      <a:noFill/>
                    </a:lnB>
                    <a:solidFill>
                      <a:srgbClr val="FCE4D6"/>
                    </a:solidFill>
                  </a:tcPr>
                </a:tc>
                <a:extLst>
                  <a:ext uri="{0D108BD9-81ED-4DB2-BD59-A6C34878D82A}">
                    <a16:rowId xmlns:a16="http://schemas.microsoft.com/office/drawing/2014/main" val="1324280739"/>
                  </a:ext>
                </a:extLst>
              </a:tr>
              <a:tr h="162758">
                <a:tc>
                  <a:txBody>
                    <a:bodyPr/>
                    <a:lstStyle/>
                    <a:p>
                      <a:pPr algn="l" fontAlgn="b"/>
                      <a:r>
                        <a:rPr lang="sv-SE" sz="1400" b="0" i="0" u="none" strike="noStrike">
                          <a:solidFill>
                            <a:srgbClr val="000000"/>
                          </a:solidFill>
                          <a:effectLst/>
                          <a:latin typeface="Calibri" panose="020F0502020204030204" pitchFamily="34" charset="0"/>
                        </a:rPr>
                        <a:t>Avgifter serielagen</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-3 500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-3 500 kr</a:t>
                      </a:r>
                    </a:p>
                  </a:txBody>
                  <a:tcPr marL="6044" marR="6044" marT="6044" marB="0" anchor="b">
                    <a:lnL>
                      <a:noFill/>
                    </a:lnL>
                    <a:lnR>
                      <a:noFill/>
                    </a:lnR>
                    <a:lnT>
                      <a:noFill/>
                    </a:lnT>
                    <a:lnB>
                      <a:noFill/>
                    </a:lnB>
                    <a:solidFill>
                      <a:srgbClr val="FCE4D6"/>
                    </a:solidFill>
                  </a:tcPr>
                </a:tc>
                <a:extLst>
                  <a:ext uri="{0D108BD9-81ED-4DB2-BD59-A6C34878D82A}">
                    <a16:rowId xmlns:a16="http://schemas.microsoft.com/office/drawing/2014/main" val="2107950263"/>
                  </a:ext>
                </a:extLst>
              </a:tr>
              <a:tr h="162758">
                <a:tc>
                  <a:txBody>
                    <a:bodyPr/>
                    <a:lstStyle/>
                    <a:p>
                      <a:pPr algn="l" fontAlgn="b"/>
                      <a:r>
                        <a:rPr lang="sv-SE" sz="1400" b="0" i="0" u="none" strike="noStrike">
                          <a:solidFill>
                            <a:srgbClr val="000000"/>
                          </a:solidFill>
                          <a:effectLst/>
                          <a:latin typeface="Calibri" panose="020F0502020204030204" pitchFamily="34" charset="0"/>
                        </a:rPr>
                        <a:t>Avgifter bank</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-1 200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-923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-1 000 kr</a:t>
                      </a:r>
                    </a:p>
                  </a:txBody>
                  <a:tcPr marL="6044" marR="6044" marT="6044" marB="0" anchor="b">
                    <a:lnL>
                      <a:noFill/>
                    </a:lnL>
                    <a:lnR>
                      <a:noFill/>
                    </a:lnR>
                    <a:lnT>
                      <a:noFill/>
                    </a:lnT>
                    <a:lnB>
                      <a:noFill/>
                    </a:lnB>
                    <a:solidFill>
                      <a:srgbClr val="FCE4D6"/>
                    </a:solidFill>
                  </a:tcPr>
                </a:tc>
                <a:extLst>
                  <a:ext uri="{0D108BD9-81ED-4DB2-BD59-A6C34878D82A}">
                    <a16:rowId xmlns:a16="http://schemas.microsoft.com/office/drawing/2014/main" val="1839173850"/>
                  </a:ext>
                </a:extLst>
              </a:tr>
              <a:tr h="162758">
                <a:tc>
                  <a:txBody>
                    <a:bodyPr/>
                    <a:lstStyle/>
                    <a:p>
                      <a:pPr algn="l" fontAlgn="b"/>
                      <a:r>
                        <a:rPr lang="sv-SE" sz="1400" b="0" i="0" u="none" strike="noStrike">
                          <a:solidFill>
                            <a:srgbClr val="000000"/>
                          </a:solidFill>
                          <a:effectLst/>
                          <a:latin typeface="Calibri" panose="020F0502020204030204" pitchFamily="34" charset="0"/>
                        </a:rPr>
                        <a:t>Reseersättning</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-2 339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-34 600 kr</a:t>
                      </a:r>
                    </a:p>
                  </a:txBody>
                  <a:tcPr marL="6044" marR="6044" marT="6044" marB="0" anchor="b">
                    <a:lnL>
                      <a:noFill/>
                    </a:lnL>
                    <a:lnR>
                      <a:noFill/>
                    </a:lnR>
                    <a:lnT>
                      <a:noFill/>
                    </a:lnT>
                    <a:lnB>
                      <a:noFill/>
                    </a:lnB>
                    <a:solidFill>
                      <a:srgbClr val="FCE4D6"/>
                    </a:solidFill>
                  </a:tcPr>
                </a:tc>
                <a:extLst>
                  <a:ext uri="{0D108BD9-81ED-4DB2-BD59-A6C34878D82A}">
                    <a16:rowId xmlns:a16="http://schemas.microsoft.com/office/drawing/2014/main" val="1040550654"/>
                  </a:ext>
                </a:extLst>
              </a:tr>
              <a:tr h="162758">
                <a:tc>
                  <a:txBody>
                    <a:bodyPr/>
                    <a:lstStyle/>
                    <a:p>
                      <a:pPr algn="l" fontAlgn="b"/>
                      <a:r>
                        <a:rPr lang="sv-SE" sz="1400" b="0" i="0" u="none" strike="noStrike">
                          <a:solidFill>
                            <a:srgbClr val="000000"/>
                          </a:solidFill>
                          <a:effectLst/>
                          <a:latin typeface="Calibri" panose="020F0502020204030204" pitchFamily="34" charset="0"/>
                        </a:rPr>
                        <a:t>Domare</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-3 000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-5 242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-6 000 kr</a:t>
                      </a:r>
                    </a:p>
                  </a:txBody>
                  <a:tcPr marL="6044" marR="6044" marT="6044" marB="0" anchor="b">
                    <a:lnL>
                      <a:noFill/>
                    </a:lnL>
                    <a:lnR>
                      <a:noFill/>
                    </a:lnR>
                    <a:lnT>
                      <a:noFill/>
                    </a:lnT>
                    <a:lnB>
                      <a:noFill/>
                    </a:lnB>
                    <a:solidFill>
                      <a:srgbClr val="FCE4D6"/>
                    </a:solidFill>
                  </a:tcPr>
                </a:tc>
                <a:extLst>
                  <a:ext uri="{0D108BD9-81ED-4DB2-BD59-A6C34878D82A}">
                    <a16:rowId xmlns:a16="http://schemas.microsoft.com/office/drawing/2014/main" val="4061429756"/>
                  </a:ext>
                </a:extLst>
              </a:tr>
              <a:tr h="162758">
                <a:tc>
                  <a:txBody>
                    <a:bodyPr/>
                    <a:lstStyle/>
                    <a:p>
                      <a:pPr algn="l" fontAlgn="b"/>
                      <a:r>
                        <a:rPr lang="sv-SE" sz="1400" b="0" i="0" u="none" strike="noStrike">
                          <a:solidFill>
                            <a:srgbClr val="000000"/>
                          </a:solidFill>
                          <a:effectLst/>
                          <a:latin typeface="Calibri" panose="020F0502020204030204" pitchFamily="34" charset="0"/>
                        </a:rPr>
                        <a:t>Kläder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-538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-675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-5 000 kr</a:t>
                      </a:r>
                    </a:p>
                  </a:txBody>
                  <a:tcPr marL="6044" marR="6044" marT="6044" marB="0" anchor="b">
                    <a:lnL>
                      <a:noFill/>
                    </a:lnL>
                    <a:lnR>
                      <a:noFill/>
                    </a:lnR>
                    <a:lnT>
                      <a:noFill/>
                    </a:lnT>
                    <a:lnB>
                      <a:noFill/>
                    </a:lnB>
                    <a:solidFill>
                      <a:srgbClr val="FCE4D6"/>
                    </a:solidFill>
                  </a:tcPr>
                </a:tc>
                <a:extLst>
                  <a:ext uri="{0D108BD9-81ED-4DB2-BD59-A6C34878D82A}">
                    <a16:rowId xmlns:a16="http://schemas.microsoft.com/office/drawing/2014/main" val="4167140744"/>
                  </a:ext>
                </a:extLst>
              </a:tr>
              <a:tr h="162758">
                <a:tc>
                  <a:txBody>
                    <a:bodyPr/>
                    <a:lstStyle/>
                    <a:p>
                      <a:pPr algn="l" fontAlgn="b"/>
                      <a:r>
                        <a:rPr lang="sv-SE" sz="1400" b="0" i="0" u="none" strike="noStrike">
                          <a:solidFill>
                            <a:srgbClr val="000000"/>
                          </a:solidFill>
                          <a:effectLst/>
                          <a:latin typeface="Calibri" panose="020F0502020204030204" pitchFamily="34" charset="0"/>
                        </a:rPr>
                        <a:t>Övriga utgifter (hemsida, priser etc)</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-4 189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-5 049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-4 000 kr</a:t>
                      </a:r>
                    </a:p>
                  </a:txBody>
                  <a:tcPr marL="6044" marR="6044" marT="6044" marB="0" anchor="b">
                    <a:lnL>
                      <a:noFill/>
                    </a:lnL>
                    <a:lnR>
                      <a:noFill/>
                    </a:lnR>
                    <a:lnT>
                      <a:noFill/>
                    </a:lnT>
                    <a:lnB>
                      <a:noFill/>
                    </a:lnB>
                    <a:solidFill>
                      <a:srgbClr val="FCE4D6"/>
                    </a:solidFill>
                  </a:tcPr>
                </a:tc>
                <a:extLst>
                  <a:ext uri="{0D108BD9-81ED-4DB2-BD59-A6C34878D82A}">
                    <a16:rowId xmlns:a16="http://schemas.microsoft.com/office/drawing/2014/main" val="1553056512"/>
                  </a:ext>
                </a:extLst>
              </a:tr>
              <a:tr h="162758">
                <a:tc>
                  <a:txBody>
                    <a:bodyPr/>
                    <a:lstStyle/>
                    <a:p>
                      <a:pPr algn="l" fontAlgn="b"/>
                      <a:r>
                        <a:rPr lang="sv-SE" sz="1400" b="0" i="0" u="none" strike="noStrike">
                          <a:solidFill>
                            <a:srgbClr val="000000"/>
                          </a:solidFill>
                          <a:effectLst/>
                          <a:latin typeface="Calibri" panose="020F0502020204030204" pitchFamily="34" charset="0"/>
                        </a:rPr>
                        <a:t>Tävlingsarrangemang</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-863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-3 000 kr</a:t>
                      </a:r>
                    </a:p>
                  </a:txBody>
                  <a:tcPr marL="6044" marR="6044" marT="6044" marB="0" anchor="b">
                    <a:lnL>
                      <a:noFill/>
                    </a:lnL>
                    <a:lnR>
                      <a:noFill/>
                    </a:lnR>
                    <a:lnT>
                      <a:noFill/>
                    </a:lnT>
                    <a:lnB>
                      <a:noFill/>
                    </a:lnB>
                    <a:solidFill>
                      <a:srgbClr val="FCE4D6"/>
                    </a:solidFill>
                  </a:tcPr>
                </a:tc>
                <a:extLst>
                  <a:ext uri="{0D108BD9-81ED-4DB2-BD59-A6C34878D82A}">
                    <a16:rowId xmlns:a16="http://schemas.microsoft.com/office/drawing/2014/main" val="1062182981"/>
                  </a:ext>
                </a:extLst>
              </a:tr>
              <a:tr h="162758">
                <a:tc>
                  <a:txBody>
                    <a:bodyPr/>
                    <a:lstStyle/>
                    <a:p>
                      <a:pPr algn="l" fontAlgn="b"/>
                      <a:r>
                        <a:rPr lang="sv-SE" sz="1400" b="0" i="0" u="none" strike="noStrike">
                          <a:solidFill>
                            <a:srgbClr val="000000"/>
                          </a:solidFill>
                          <a:effectLst/>
                          <a:latin typeface="Calibri" panose="020F0502020204030204" pitchFamily="34" charset="0"/>
                        </a:rPr>
                        <a:t>Licenser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-21 900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-34 100 kr</a:t>
                      </a:r>
                    </a:p>
                  </a:txBody>
                  <a:tcPr marL="6044" marR="6044" marT="6044" marB="0" anchor="b">
                    <a:lnL>
                      <a:noFill/>
                    </a:lnL>
                    <a:lnR>
                      <a:noFill/>
                    </a:lnR>
                    <a:lnT>
                      <a:noFill/>
                    </a:lnT>
                    <a:lnB>
                      <a:noFill/>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-44 100 kr</a:t>
                      </a:r>
                    </a:p>
                  </a:txBody>
                  <a:tcPr marL="6044" marR="6044" marT="6044" marB="0" anchor="b">
                    <a:lnL>
                      <a:noFill/>
                    </a:lnL>
                    <a:lnR>
                      <a:noFill/>
                    </a:lnR>
                    <a:lnT>
                      <a:noFill/>
                    </a:lnT>
                    <a:lnB>
                      <a:noFill/>
                    </a:lnB>
                    <a:solidFill>
                      <a:srgbClr val="FCE4D6"/>
                    </a:solidFill>
                  </a:tcPr>
                </a:tc>
                <a:extLst>
                  <a:ext uri="{0D108BD9-81ED-4DB2-BD59-A6C34878D82A}">
                    <a16:rowId xmlns:a16="http://schemas.microsoft.com/office/drawing/2014/main" val="1709690234"/>
                  </a:ext>
                </a:extLst>
              </a:tr>
              <a:tr h="162758">
                <a:tc>
                  <a:txBody>
                    <a:bodyPr/>
                    <a:lstStyle/>
                    <a:p>
                      <a:pPr algn="l" fontAlgn="b"/>
                      <a:r>
                        <a:rPr lang="sv-SE" sz="1400" b="0" i="0" u="none" strike="noStrike">
                          <a:solidFill>
                            <a:srgbClr val="000000"/>
                          </a:solidFill>
                          <a:effectLst/>
                          <a:latin typeface="Calibri" panose="020F0502020204030204" pitchFamily="34" charset="0"/>
                        </a:rPr>
                        <a:t>Anmälningsavgifter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-24 800 kr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-30 400 kr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sv-SE" sz="1400" b="0" i="0" u="none" strike="noStrike">
                          <a:solidFill>
                            <a:srgbClr val="000000"/>
                          </a:solidFill>
                          <a:effectLst/>
                          <a:latin typeface="Calibri" panose="020F0502020204030204" pitchFamily="34" charset="0"/>
                        </a:rPr>
                        <a:t>-30 000 kr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85611249"/>
                  </a:ext>
                </a:extLst>
              </a:tr>
              <a:tr h="162758">
                <a:tc>
                  <a:txBody>
                    <a:bodyPr/>
                    <a:lstStyle/>
                    <a:p>
                      <a:pPr algn="l" fontAlgn="b"/>
                      <a:r>
                        <a:rPr lang="sv-SE" sz="1400" b="1" i="1" u="none" strike="noStrike">
                          <a:solidFill>
                            <a:srgbClr val="000000"/>
                          </a:solidFill>
                          <a:effectLst/>
                          <a:latin typeface="Calibri" panose="020F0502020204030204" pitchFamily="34" charset="0"/>
                        </a:rPr>
                        <a:t>Summa kostnader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sv-SE" sz="1400" b="1" i="1" u="none" strike="noStrike">
                          <a:solidFill>
                            <a:srgbClr val="000000"/>
                          </a:solidFill>
                          <a:effectLst/>
                          <a:latin typeface="Calibri" panose="020F0502020204030204" pitchFamily="34" charset="0"/>
                        </a:rPr>
                        <a:t>-77 029 kr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sv-SE" sz="1400" b="1" i="1" u="none" strike="noStrike">
                          <a:solidFill>
                            <a:srgbClr val="000000"/>
                          </a:solidFill>
                          <a:effectLst/>
                          <a:latin typeface="Calibri" panose="020F0502020204030204" pitchFamily="34" charset="0"/>
                        </a:rPr>
                        <a:t>-215 475 kr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sv-SE" sz="1400" b="1" i="1" u="none" strike="noStrike">
                          <a:solidFill>
                            <a:srgbClr val="000000"/>
                          </a:solidFill>
                          <a:effectLst/>
                          <a:latin typeface="Calibri" panose="020F0502020204030204" pitchFamily="34" charset="0"/>
                        </a:rPr>
                        <a:t>-281 200 kr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324413235"/>
                  </a:ext>
                </a:extLst>
              </a:tr>
              <a:tr h="162758">
                <a:tc>
                  <a:txBody>
                    <a:bodyPr/>
                    <a:lstStyle/>
                    <a:p>
                      <a:pPr algn="l" fontAlgn="b"/>
                      <a:r>
                        <a:rPr lang="sv-SE" sz="1400" b="1" i="0" u="none" strike="noStrike">
                          <a:solidFill>
                            <a:srgbClr val="000000"/>
                          </a:solidFill>
                          <a:effectLst/>
                          <a:latin typeface="Calibri" panose="020F0502020204030204" pitchFamily="34" charset="0"/>
                        </a:rPr>
                        <a:t>Resultat</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r" fontAlgn="b"/>
                      <a:r>
                        <a:rPr lang="sv-SE" sz="1400" b="1" i="0" u="none" strike="noStrike">
                          <a:solidFill>
                            <a:srgbClr val="000000"/>
                          </a:solidFill>
                          <a:effectLst/>
                          <a:latin typeface="Calibri" panose="020F0502020204030204" pitchFamily="34" charset="0"/>
                        </a:rPr>
                        <a:t>43 097 kr</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r" fontAlgn="b"/>
                      <a:r>
                        <a:rPr lang="sv-SE" sz="1400" b="1" i="0" u="none" strike="noStrike">
                          <a:solidFill>
                            <a:srgbClr val="000000"/>
                          </a:solidFill>
                          <a:effectLst/>
                          <a:latin typeface="Calibri" panose="020F0502020204030204" pitchFamily="34" charset="0"/>
                        </a:rPr>
                        <a:t>37 110 kr</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tc>
                  <a:txBody>
                    <a:bodyPr/>
                    <a:lstStyle/>
                    <a:p>
                      <a:pPr algn="r" fontAlgn="b"/>
                      <a:r>
                        <a:rPr lang="sv-SE" sz="1400" b="1" i="0" u="none" strike="noStrike">
                          <a:solidFill>
                            <a:srgbClr val="000000"/>
                          </a:solidFill>
                          <a:effectLst/>
                          <a:latin typeface="Calibri" panose="020F0502020204030204" pitchFamily="34" charset="0"/>
                        </a:rPr>
                        <a:t>-41 725 kr</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E2EFDA"/>
                    </a:solidFill>
                  </a:tcPr>
                </a:tc>
                <a:extLst>
                  <a:ext uri="{0D108BD9-81ED-4DB2-BD59-A6C34878D82A}">
                    <a16:rowId xmlns:a16="http://schemas.microsoft.com/office/drawing/2014/main" val="2435533954"/>
                  </a:ext>
                </a:extLst>
              </a:tr>
              <a:tr h="162758">
                <a:tc>
                  <a:txBody>
                    <a:bodyPr/>
                    <a:lstStyle/>
                    <a:p>
                      <a:pPr algn="l" fontAlgn="b"/>
                      <a:r>
                        <a:rPr lang="sv-SE" sz="1400" b="1" i="1" u="none" strike="noStrike">
                          <a:solidFill>
                            <a:srgbClr val="000000"/>
                          </a:solidFill>
                          <a:effectLst/>
                          <a:latin typeface="Calibri" panose="020F0502020204030204" pitchFamily="34" charset="0"/>
                        </a:rPr>
                        <a:t>Resultat utan investeringar</a:t>
                      </a:r>
                    </a:p>
                  </a:txBody>
                  <a:tcPr marL="6044" marR="6044" marT="6044" marB="0" anchor="b">
                    <a:lnL>
                      <a:noFill/>
                    </a:lnL>
                    <a:lnR>
                      <a:noFill/>
                    </a:lnR>
                    <a:lnT>
                      <a:noFill/>
                    </a:lnT>
                    <a:lnB>
                      <a:noFill/>
                    </a:lnB>
                    <a:solidFill>
                      <a:srgbClr val="E2EFDA"/>
                    </a:solidFill>
                  </a:tcPr>
                </a:tc>
                <a:tc>
                  <a:txBody>
                    <a:bodyPr/>
                    <a:lstStyle/>
                    <a:p>
                      <a:pPr algn="r" fontAlgn="b"/>
                      <a:r>
                        <a:rPr lang="sv-SE" sz="1400" b="1" i="1" u="none" strike="noStrike">
                          <a:solidFill>
                            <a:srgbClr val="000000"/>
                          </a:solidFill>
                          <a:effectLst/>
                          <a:latin typeface="Calibri" panose="020F0502020204030204" pitchFamily="34" charset="0"/>
                        </a:rPr>
                        <a:t>52 360 kr</a:t>
                      </a:r>
                    </a:p>
                  </a:txBody>
                  <a:tcPr marL="6044" marR="6044" marT="6044" marB="0" anchor="b">
                    <a:lnL>
                      <a:noFill/>
                    </a:lnL>
                    <a:lnR>
                      <a:noFill/>
                    </a:lnR>
                    <a:lnT>
                      <a:noFill/>
                    </a:lnT>
                    <a:lnB>
                      <a:noFill/>
                    </a:lnB>
                    <a:solidFill>
                      <a:srgbClr val="E2EFDA"/>
                    </a:solidFill>
                  </a:tcPr>
                </a:tc>
                <a:tc>
                  <a:txBody>
                    <a:bodyPr/>
                    <a:lstStyle/>
                    <a:p>
                      <a:pPr algn="r" fontAlgn="b"/>
                      <a:r>
                        <a:rPr lang="sv-SE" sz="1400" b="1" i="1" u="none" strike="noStrike">
                          <a:solidFill>
                            <a:srgbClr val="000000"/>
                          </a:solidFill>
                          <a:effectLst/>
                          <a:latin typeface="Calibri" panose="020F0502020204030204" pitchFamily="34" charset="0"/>
                        </a:rPr>
                        <a:t>131 733 kr</a:t>
                      </a:r>
                    </a:p>
                  </a:txBody>
                  <a:tcPr marL="6044" marR="6044" marT="6044" marB="0" anchor="b">
                    <a:lnL>
                      <a:noFill/>
                    </a:lnL>
                    <a:lnR>
                      <a:noFill/>
                    </a:lnR>
                    <a:lnT>
                      <a:noFill/>
                    </a:lnT>
                    <a:lnB>
                      <a:noFill/>
                    </a:lnB>
                    <a:solidFill>
                      <a:srgbClr val="E2EFDA"/>
                    </a:solidFill>
                  </a:tcPr>
                </a:tc>
                <a:tc>
                  <a:txBody>
                    <a:bodyPr/>
                    <a:lstStyle/>
                    <a:p>
                      <a:pPr algn="r" fontAlgn="b"/>
                      <a:r>
                        <a:rPr lang="sv-SE" sz="1400" b="1" i="1" u="none" strike="noStrike">
                          <a:solidFill>
                            <a:srgbClr val="000000"/>
                          </a:solidFill>
                          <a:effectLst/>
                          <a:latin typeface="Calibri" panose="020F0502020204030204" pitchFamily="34" charset="0"/>
                        </a:rPr>
                        <a:t>58 275 kr</a:t>
                      </a:r>
                    </a:p>
                  </a:txBody>
                  <a:tcPr marL="6044" marR="6044" marT="6044" marB="0" anchor="b">
                    <a:lnL>
                      <a:noFill/>
                    </a:lnL>
                    <a:lnR>
                      <a:noFill/>
                    </a:lnR>
                    <a:lnT>
                      <a:noFill/>
                    </a:lnT>
                    <a:lnB>
                      <a:noFill/>
                    </a:lnB>
                    <a:solidFill>
                      <a:srgbClr val="E2EFDA"/>
                    </a:solidFill>
                  </a:tcPr>
                </a:tc>
                <a:extLst>
                  <a:ext uri="{0D108BD9-81ED-4DB2-BD59-A6C34878D82A}">
                    <a16:rowId xmlns:a16="http://schemas.microsoft.com/office/drawing/2014/main" val="1095603265"/>
                  </a:ext>
                </a:extLst>
              </a:tr>
              <a:tr h="162758">
                <a:tc>
                  <a:txBody>
                    <a:bodyPr/>
                    <a:lstStyle/>
                    <a:p>
                      <a:pPr algn="l" fontAlgn="b"/>
                      <a:endParaRPr lang="sv-SE" sz="1400" b="1" i="0" u="none" strike="noStrike">
                        <a:solidFill>
                          <a:srgbClr val="000000"/>
                        </a:solidFill>
                        <a:effectLst/>
                        <a:latin typeface="Calibri" panose="020F0502020204030204" pitchFamily="34" charset="0"/>
                      </a:endParaRPr>
                    </a:p>
                  </a:txBody>
                  <a:tcPr marL="6044" marR="6044" marT="6044" marB="0" anchor="b">
                    <a:lnL>
                      <a:noFill/>
                    </a:lnL>
                    <a:lnR>
                      <a:noFill/>
                    </a:lnR>
                    <a:lnT>
                      <a:noFill/>
                    </a:lnT>
                    <a:lnB>
                      <a:noFill/>
                    </a:lnB>
                  </a:tcPr>
                </a:tc>
                <a:tc>
                  <a:txBody>
                    <a:bodyPr/>
                    <a:lstStyle/>
                    <a:p>
                      <a:pPr algn="l" fontAlgn="b"/>
                      <a:endParaRPr lang="sv-SE" sz="1400" b="1" i="0" u="none" strike="noStrike">
                        <a:solidFill>
                          <a:srgbClr val="000000"/>
                        </a:solidFill>
                        <a:effectLst/>
                        <a:latin typeface="Calibri" panose="020F0502020204030204" pitchFamily="34" charset="0"/>
                      </a:endParaRPr>
                    </a:p>
                  </a:txBody>
                  <a:tcPr marL="6044" marR="6044" marT="6044" marB="0" anchor="b">
                    <a:lnL>
                      <a:noFill/>
                    </a:lnL>
                    <a:lnR>
                      <a:noFill/>
                    </a:lnR>
                    <a:lnT>
                      <a:noFill/>
                    </a:lnT>
                    <a:lnB>
                      <a:noFill/>
                    </a:lnB>
                  </a:tcPr>
                </a:tc>
                <a:tc>
                  <a:txBody>
                    <a:bodyPr/>
                    <a:lstStyle/>
                    <a:p>
                      <a:pPr algn="l" fontAlgn="b"/>
                      <a:endParaRPr lang="sv-SE" sz="1400" b="1" i="0" u="none" strike="noStrike">
                        <a:solidFill>
                          <a:srgbClr val="000000"/>
                        </a:solidFill>
                        <a:effectLst/>
                        <a:latin typeface="Calibri" panose="020F0502020204030204" pitchFamily="34" charset="0"/>
                      </a:endParaRPr>
                    </a:p>
                  </a:txBody>
                  <a:tcPr marL="6044" marR="6044" marT="6044" marB="0" anchor="b">
                    <a:lnL>
                      <a:noFill/>
                    </a:lnL>
                    <a:lnR>
                      <a:noFill/>
                    </a:lnR>
                    <a:lnT>
                      <a:noFill/>
                    </a:lnT>
                    <a:lnB>
                      <a:noFill/>
                    </a:lnB>
                  </a:tcPr>
                </a:tc>
                <a:tc>
                  <a:txBody>
                    <a:bodyPr/>
                    <a:lstStyle/>
                    <a:p>
                      <a:pPr algn="l" fontAlgn="b"/>
                      <a:endParaRPr lang="sv-SE" sz="1400" b="1" i="0" u="none" strike="noStrike">
                        <a:solidFill>
                          <a:srgbClr val="000000"/>
                        </a:solidFill>
                        <a:effectLst/>
                        <a:latin typeface="Calibri" panose="020F0502020204030204" pitchFamily="34" charset="0"/>
                      </a:endParaRPr>
                    </a:p>
                  </a:txBody>
                  <a:tcPr marL="6044" marR="6044" marT="6044" marB="0" anchor="b">
                    <a:lnL>
                      <a:noFill/>
                    </a:lnL>
                    <a:lnR>
                      <a:noFill/>
                    </a:lnR>
                    <a:lnT>
                      <a:noFill/>
                    </a:lnT>
                    <a:lnB>
                      <a:noFill/>
                    </a:lnB>
                  </a:tcPr>
                </a:tc>
                <a:extLst>
                  <a:ext uri="{0D108BD9-81ED-4DB2-BD59-A6C34878D82A}">
                    <a16:rowId xmlns:a16="http://schemas.microsoft.com/office/drawing/2014/main" val="3225635662"/>
                  </a:ext>
                </a:extLst>
              </a:tr>
              <a:tr h="162758">
                <a:tc>
                  <a:txBody>
                    <a:bodyPr/>
                    <a:lstStyle/>
                    <a:p>
                      <a:pPr algn="l" fontAlgn="b"/>
                      <a:r>
                        <a:rPr lang="sv-SE" sz="1400" b="0" i="0" u="none" strike="noStrike">
                          <a:solidFill>
                            <a:srgbClr val="000000"/>
                          </a:solidFill>
                          <a:effectLst/>
                          <a:latin typeface="Calibri" panose="020F0502020204030204" pitchFamily="34" charset="0"/>
                        </a:rPr>
                        <a:t>Ingående kassa</a:t>
                      </a:r>
                    </a:p>
                  </a:txBody>
                  <a:tcPr marL="6044" marR="6044" marT="6044" marB="0" anchor="b">
                    <a:lnL>
                      <a:noFill/>
                    </a:lnL>
                    <a:lnR>
                      <a:noFill/>
                    </a:lnR>
                    <a:lnT>
                      <a:noFill/>
                    </a:lnT>
                    <a:lnB>
                      <a:noFill/>
                    </a:lnB>
                  </a:tcPr>
                </a:tc>
                <a:tc>
                  <a:txBody>
                    <a:bodyPr/>
                    <a:lstStyle/>
                    <a:p>
                      <a:pPr algn="r" fontAlgn="b"/>
                      <a:r>
                        <a:rPr lang="sv-SE" sz="1400" b="0" i="0" u="none" strike="noStrike">
                          <a:solidFill>
                            <a:srgbClr val="000000"/>
                          </a:solidFill>
                          <a:effectLst/>
                          <a:latin typeface="Calibri" panose="020F0502020204030204" pitchFamily="34" charset="0"/>
                        </a:rPr>
                        <a:t>21 201 kr</a:t>
                      </a:r>
                    </a:p>
                  </a:txBody>
                  <a:tcPr marL="6044" marR="6044" marT="6044" marB="0" anchor="b">
                    <a:lnL>
                      <a:noFill/>
                    </a:lnL>
                    <a:lnR>
                      <a:noFill/>
                    </a:lnR>
                    <a:lnT>
                      <a:noFill/>
                    </a:lnT>
                    <a:lnB>
                      <a:noFill/>
                    </a:lnB>
                  </a:tcPr>
                </a:tc>
                <a:tc>
                  <a:txBody>
                    <a:bodyPr/>
                    <a:lstStyle/>
                    <a:p>
                      <a:pPr algn="r" fontAlgn="b"/>
                      <a:r>
                        <a:rPr lang="sv-SE" sz="1400" b="0" i="0" u="none" strike="noStrike">
                          <a:solidFill>
                            <a:srgbClr val="000000"/>
                          </a:solidFill>
                          <a:effectLst/>
                          <a:latin typeface="Calibri" panose="020F0502020204030204" pitchFamily="34" charset="0"/>
                        </a:rPr>
                        <a:t>64 298 kr</a:t>
                      </a:r>
                    </a:p>
                  </a:txBody>
                  <a:tcPr marL="6044" marR="6044" marT="6044" marB="0" anchor="b">
                    <a:lnL>
                      <a:noFill/>
                    </a:lnL>
                    <a:lnR>
                      <a:noFill/>
                    </a:lnR>
                    <a:lnT>
                      <a:noFill/>
                    </a:lnT>
                    <a:lnB>
                      <a:noFill/>
                    </a:lnB>
                  </a:tcPr>
                </a:tc>
                <a:tc>
                  <a:txBody>
                    <a:bodyPr/>
                    <a:lstStyle/>
                    <a:p>
                      <a:pPr algn="r" fontAlgn="b"/>
                      <a:r>
                        <a:rPr lang="sv-SE" sz="1400" b="0" i="0" u="none" strike="noStrike">
                          <a:solidFill>
                            <a:srgbClr val="000000"/>
                          </a:solidFill>
                          <a:effectLst/>
                          <a:latin typeface="Calibri" panose="020F0502020204030204" pitchFamily="34" charset="0"/>
                        </a:rPr>
                        <a:t>101 408 kr</a:t>
                      </a:r>
                    </a:p>
                  </a:txBody>
                  <a:tcPr marL="6044" marR="6044" marT="6044" marB="0" anchor="b">
                    <a:lnL>
                      <a:noFill/>
                    </a:lnL>
                    <a:lnR>
                      <a:noFill/>
                    </a:lnR>
                    <a:lnT>
                      <a:noFill/>
                    </a:lnT>
                    <a:lnB>
                      <a:noFill/>
                    </a:lnB>
                  </a:tcPr>
                </a:tc>
                <a:extLst>
                  <a:ext uri="{0D108BD9-81ED-4DB2-BD59-A6C34878D82A}">
                    <a16:rowId xmlns:a16="http://schemas.microsoft.com/office/drawing/2014/main" val="3400354148"/>
                  </a:ext>
                </a:extLst>
              </a:tr>
              <a:tr h="162758">
                <a:tc>
                  <a:txBody>
                    <a:bodyPr/>
                    <a:lstStyle/>
                    <a:p>
                      <a:pPr algn="l" fontAlgn="b"/>
                      <a:r>
                        <a:rPr lang="sv-SE" sz="1400" b="0" i="0" u="none" strike="noStrike">
                          <a:solidFill>
                            <a:srgbClr val="000000"/>
                          </a:solidFill>
                          <a:effectLst/>
                          <a:latin typeface="Calibri" panose="020F0502020204030204" pitchFamily="34" charset="0"/>
                        </a:rPr>
                        <a:t>Utgående kassa</a:t>
                      </a:r>
                    </a:p>
                  </a:txBody>
                  <a:tcPr marL="6044" marR="6044" marT="6044" marB="0" anchor="b">
                    <a:lnL>
                      <a:noFill/>
                    </a:lnL>
                    <a:lnR>
                      <a:noFill/>
                    </a:lnR>
                    <a:lnT>
                      <a:noFill/>
                    </a:lnT>
                    <a:lnB>
                      <a:noFill/>
                    </a:lnB>
                  </a:tcPr>
                </a:tc>
                <a:tc>
                  <a:txBody>
                    <a:bodyPr/>
                    <a:lstStyle/>
                    <a:p>
                      <a:pPr algn="r" fontAlgn="b"/>
                      <a:r>
                        <a:rPr lang="sv-SE" sz="1400" b="0" i="0" u="none" strike="noStrike">
                          <a:solidFill>
                            <a:srgbClr val="000000"/>
                          </a:solidFill>
                          <a:effectLst/>
                          <a:latin typeface="Calibri" panose="020F0502020204030204" pitchFamily="34" charset="0"/>
                        </a:rPr>
                        <a:t>64 298 kr</a:t>
                      </a:r>
                    </a:p>
                  </a:txBody>
                  <a:tcPr marL="6044" marR="6044" marT="6044" marB="0" anchor="b">
                    <a:lnL>
                      <a:noFill/>
                    </a:lnL>
                    <a:lnR>
                      <a:noFill/>
                    </a:lnR>
                    <a:lnT>
                      <a:noFill/>
                    </a:lnT>
                    <a:lnB>
                      <a:noFill/>
                    </a:lnB>
                  </a:tcPr>
                </a:tc>
                <a:tc>
                  <a:txBody>
                    <a:bodyPr/>
                    <a:lstStyle/>
                    <a:p>
                      <a:pPr algn="r" fontAlgn="b"/>
                      <a:r>
                        <a:rPr lang="sv-SE" sz="1400" b="0" i="0" u="none" strike="noStrike">
                          <a:solidFill>
                            <a:srgbClr val="000000"/>
                          </a:solidFill>
                          <a:effectLst/>
                          <a:latin typeface="Calibri" panose="020F0502020204030204" pitchFamily="34" charset="0"/>
                        </a:rPr>
                        <a:t>101 408 kr</a:t>
                      </a:r>
                    </a:p>
                  </a:txBody>
                  <a:tcPr marL="6044" marR="6044" marT="6044" marB="0" anchor="b">
                    <a:lnL>
                      <a:noFill/>
                    </a:lnL>
                    <a:lnR>
                      <a:noFill/>
                    </a:lnR>
                    <a:lnT>
                      <a:noFill/>
                    </a:lnT>
                    <a:lnB>
                      <a:noFill/>
                    </a:lnB>
                  </a:tcPr>
                </a:tc>
                <a:tc>
                  <a:txBody>
                    <a:bodyPr/>
                    <a:lstStyle/>
                    <a:p>
                      <a:pPr algn="r" fontAlgn="b"/>
                      <a:r>
                        <a:rPr lang="sv-SE" sz="1400" b="0" i="0" u="none" strike="noStrike" dirty="0">
                          <a:solidFill>
                            <a:srgbClr val="000000"/>
                          </a:solidFill>
                          <a:effectLst/>
                          <a:latin typeface="Calibri" panose="020F0502020204030204" pitchFamily="34" charset="0"/>
                        </a:rPr>
                        <a:t>59 683 kr</a:t>
                      </a:r>
                    </a:p>
                  </a:txBody>
                  <a:tcPr marL="6044" marR="6044" marT="6044" marB="0" anchor="b">
                    <a:lnL>
                      <a:noFill/>
                    </a:lnL>
                    <a:lnR>
                      <a:noFill/>
                    </a:lnR>
                    <a:lnT>
                      <a:noFill/>
                    </a:lnT>
                    <a:lnB>
                      <a:noFill/>
                    </a:lnB>
                  </a:tcPr>
                </a:tc>
                <a:extLst>
                  <a:ext uri="{0D108BD9-81ED-4DB2-BD59-A6C34878D82A}">
                    <a16:rowId xmlns:a16="http://schemas.microsoft.com/office/drawing/2014/main" val="2848810320"/>
                  </a:ext>
                </a:extLst>
              </a:tr>
            </a:tbl>
          </a:graphicData>
        </a:graphic>
      </p:graphicFrame>
    </p:spTree>
    <p:extLst>
      <p:ext uri="{BB962C8B-B14F-4D97-AF65-F5344CB8AC3E}">
        <p14:creationId xmlns:p14="http://schemas.microsoft.com/office/powerpoint/2010/main" val="2429861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marL="342900" indent="-342900"/>
            <a:r>
              <a:rPr lang="sv-SE" dirty="0"/>
              <a:t>Behandling av styrelsens förslag och i rätt tid inkomna motioner.</a:t>
            </a:r>
          </a:p>
        </p:txBody>
      </p:sp>
      <p:pic>
        <p:nvPicPr>
          <p:cNvPr id="3"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439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555BE9D-B09E-44C8-8DF2-F066D5DBACDD}"/>
              </a:ext>
            </a:extLst>
          </p:cNvPr>
          <p:cNvSpPr>
            <a:spLocks noGrp="1"/>
          </p:cNvSpPr>
          <p:nvPr>
            <p:ph type="title"/>
          </p:nvPr>
        </p:nvSpPr>
        <p:spPr/>
        <p:txBody>
          <a:bodyPr/>
          <a:lstStyle/>
          <a:p>
            <a:r>
              <a:rPr lang="sv-SE" dirty="0" err="1"/>
              <a:t>Styrlesens</a:t>
            </a:r>
            <a:r>
              <a:rPr lang="sv-SE" dirty="0"/>
              <a:t> förslag</a:t>
            </a:r>
          </a:p>
        </p:txBody>
      </p:sp>
      <p:sp>
        <p:nvSpPr>
          <p:cNvPr id="3" name="Platshållare för innehåll 2">
            <a:extLst>
              <a:ext uri="{FF2B5EF4-FFF2-40B4-BE49-F238E27FC236}">
                <a16:creationId xmlns:a16="http://schemas.microsoft.com/office/drawing/2014/main" id="{0EEC4003-967C-4BDC-956A-EAB5A3AB837A}"/>
              </a:ext>
            </a:extLst>
          </p:cNvPr>
          <p:cNvSpPr>
            <a:spLocks noGrp="1"/>
          </p:cNvSpPr>
          <p:nvPr>
            <p:ph idx="1"/>
          </p:nvPr>
        </p:nvSpPr>
        <p:spPr/>
        <p:txBody>
          <a:bodyPr/>
          <a:lstStyle/>
          <a:p>
            <a:r>
              <a:rPr lang="sv-SE" dirty="0"/>
              <a:t>Revidering av stadgarna</a:t>
            </a:r>
          </a:p>
          <a:p>
            <a:r>
              <a:rPr lang="sv-SE" dirty="0"/>
              <a:t>Istället för att årsmöte ska hållas senast 31 mars så föreslås att det ska hållas senast 28 (29) februari.</a:t>
            </a:r>
          </a:p>
          <a:p>
            <a:r>
              <a:rPr lang="sv-SE" dirty="0"/>
              <a:t>Anledningen är att styrelsen behöver en av årsmötet beslutad budget tidigt på kalenderåret.</a:t>
            </a:r>
          </a:p>
        </p:txBody>
      </p:sp>
      <p:pic>
        <p:nvPicPr>
          <p:cNvPr id="4" name="Picture 2" descr="https://lh3.googleusercontent.com/2OhR4ocLxW5N0J0YY0HFI4IUE8aCx_IfptVk5x1vFpEJatQ-kUR72eWQNgDXlEyuDrNBvHI8wjls2rXUvhqKNxtCKR_-YG6TBT0GTAExpsJn1lW02JFqBlr3tuf6Ucdhus_Ss0Op">
            <a:extLst>
              <a:ext uri="{FF2B5EF4-FFF2-40B4-BE49-F238E27FC236}">
                <a16:creationId xmlns:a16="http://schemas.microsoft.com/office/drawing/2014/main" id="{65304E35-03F7-4A0B-BE01-7F4B4212B3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577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014B999-93F7-4146-BA7C-153AC195A703}"/>
              </a:ext>
            </a:extLst>
          </p:cNvPr>
          <p:cNvSpPr>
            <a:spLocks noGrp="1"/>
          </p:cNvSpPr>
          <p:nvPr>
            <p:ph type="title"/>
          </p:nvPr>
        </p:nvSpPr>
        <p:spPr/>
        <p:txBody>
          <a:bodyPr/>
          <a:lstStyle/>
          <a:p>
            <a:r>
              <a:rPr lang="sv-SE" dirty="0"/>
              <a:t>Inkomna motioner</a:t>
            </a:r>
          </a:p>
        </p:txBody>
      </p:sp>
      <p:sp>
        <p:nvSpPr>
          <p:cNvPr id="3" name="Platshållare för innehåll 2">
            <a:extLst>
              <a:ext uri="{FF2B5EF4-FFF2-40B4-BE49-F238E27FC236}">
                <a16:creationId xmlns:a16="http://schemas.microsoft.com/office/drawing/2014/main" id="{FD0C6429-BD29-4E00-BDFA-C872E68E7A75}"/>
              </a:ext>
            </a:extLst>
          </p:cNvPr>
          <p:cNvSpPr>
            <a:spLocks noGrp="1"/>
          </p:cNvSpPr>
          <p:nvPr>
            <p:ph idx="1"/>
          </p:nvPr>
        </p:nvSpPr>
        <p:spPr/>
        <p:txBody>
          <a:bodyPr/>
          <a:lstStyle/>
          <a:p>
            <a:r>
              <a:rPr lang="sv-SE" dirty="0"/>
              <a:t>Motion angående ekonomiskt stöd till medlemmar i samband med tävling.</a:t>
            </a:r>
          </a:p>
          <a:p>
            <a:r>
              <a:rPr lang="sv-SE" sz="1600" dirty="0"/>
              <a:t>Jag föreslår följande prioriteringar: </a:t>
            </a:r>
          </a:p>
          <a:p>
            <a:r>
              <a:rPr lang="sv-SE" sz="1600" dirty="0"/>
              <a:t>1. Senior-SM i KSL och KBP samt Lag-SM i KSL och KBP </a:t>
            </a:r>
          </a:p>
          <a:p>
            <a:r>
              <a:rPr lang="sv-SE" sz="1600" dirty="0"/>
              <a:t>2. U/J/V-SM i KSL och KBP </a:t>
            </a:r>
          </a:p>
          <a:p>
            <a:r>
              <a:rPr lang="sv-SE" sz="1600" dirty="0"/>
              <a:t>3. Senior-SM i utrustad SL och BP </a:t>
            </a:r>
          </a:p>
          <a:p>
            <a:r>
              <a:rPr lang="sv-SE" sz="1600" dirty="0"/>
              <a:t>4. Landsdelsmästerskap och DM </a:t>
            </a:r>
          </a:p>
          <a:p>
            <a:r>
              <a:rPr lang="sv-SE" sz="1600" dirty="0"/>
              <a:t>5. Övriga tävlingar</a:t>
            </a:r>
          </a:p>
          <a:p>
            <a:endParaRPr lang="sv-SE" sz="1600" dirty="0"/>
          </a:p>
          <a:p>
            <a:r>
              <a:rPr lang="sv-SE" sz="1600" dirty="0"/>
              <a:t>Att ekonomisk ersättning för anmälningsavgift, rese- och boendekostnader till lyftare/coacher enligt ovan nämnda prioriteringslista blir en stående budgetpost med prioritet. </a:t>
            </a:r>
          </a:p>
        </p:txBody>
      </p:sp>
      <p:pic>
        <p:nvPicPr>
          <p:cNvPr id="4" name="Picture 2" descr="https://lh3.googleusercontent.com/2OhR4ocLxW5N0J0YY0HFI4IUE8aCx_IfptVk5x1vFpEJatQ-kUR72eWQNgDXlEyuDrNBvHI8wjls2rXUvhqKNxtCKR_-YG6TBT0GTAExpsJn1lW02JFqBlr3tuf6Ucdhus_Ss0Op">
            <a:extLst>
              <a:ext uri="{FF2B5EF4-FFF2-40B4-BE49-F238E27FC236}">
                <a16:creationId xmlns:a16="http://schemas.microsoft.com/office/drawing/2014/main" id="{926871BC-BBB0-4E7F-B204-46189E7A62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526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Röstlängd</a:t>
            </a:r>
          </a:p>
        </p:txBody>
      </p:sp>
      <p:pic>
        <p:nvPicPr>
          <p:cNvPr id="3" name="Picture 2" descr="https://lh3.googleusercontent.com/2OhR4ocLxW5N0J0YY0HFI4IUE8aCx_IfptVk5x1vFpEJatQ-kUR72eWQNgDXlEyuDrNBvHI8wjls2rXUvhqKNxtCKR_-YG6TBT0GTAExpsJn1lW02JFqBlr3tuf6Ucdhus_Ss0Op">
            <a:extLst>
              <a:ext uri="{FF2B5EF4-FFF2-40B4-BE49-F238E27FC236}">
                <a16:creationId xmlns:a16="http://schemas.microsoft.com/office/drawing/2014/main" id="{76EB1308-3A81-4073-9F7B-6D814DDF35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826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 5">
            <a:extLst>
              <a:ext uri="{FF2B5EF4-FFF2-40B4-BE49-F238E27FC236}">
                <a16:creationId xmlns:a16="http://schemas.microsoft.com/office/drawing/2014/main" id="{FCC761A2-0B6C-4FB6-8A62-B037554FAA2A}"/>
              </a:ext>
            </a:extLst>
          </p:cNvPr>
          <p:cNvGraphicFramePr>
            <a:graphicFrameLocks noGrp="1"/>
          </p:cNvGraphicFramePr>
          <p:nvPr>
            <p:extLst>
              <p:ext uri="{D42A27DB-BD31-4B8C-83A1-F6EECF244321}">
                <p14:modId xmlns:p14="http://schemas.microsoft.com/office/powerpoint/2010/main" val="93431488"/>
              </p:ext>
            </p:extLst>
          </p:nvPr>
        </p:nvGraphicFramePr>
        <p:xfrm>
          <a:off x="304800" y="137940"/>
          <a:ext cx="7830418" cy="6582120"/>
        </p:xfrm>
        <a:graphic>
          <a:graphicData uri="http://schemas.openxmlformats.org/drawingml/2006/table">
            <a:tbl>
              <a:tblPr/>
              <a:tblGrid>
                <a:gridCol w="3259722">
                  <a:extLst>
                    <a:ext uri="{9D8B030D-6E8A-4147-A177-3AD203B41FA5}">
                      <a16:colId xmlns:a16="http://schemas.microsoft.com/office/drawing/2014/main" val="1184581481"/>
                    </a:ext>
                  </a:extLst>
                </a:gridCol>
                <a:gridCol w="2285348">
                  <a:extLst>
                    <a:ext uri="{9D8B030D-6E8A-4147-A177-3AD203B41FA5}">
                      <a16:colId xmlns:a16="http://schemas.microsoft.com/office/drawing/2014/main" val="1059303134"/>
                    </a:ext>
                  </a:extLst>
                </a:gridCol>
                <a:gridCol w="2285348">
                  <a:extLst>
                    <a:ext uri="{9D8B030D-6E8A-4147-A177-3AD203B41FA5}">
                      <a16:colId xmlns:a16="http://schemas.microsoft.com/office/drawing/2014/main" val="1259068258"/>
                    </a:ext>
                  </a:extLst>
                </a:gridCol>
              </a:tblGrid>
              <a:tr h="191151">
                <a:tc>
                  <a:txBody>
                    <a:bodyPr/>
                    <a:lstStyle/>
                    <a:p>
                      <a:pPr algn="l" fontAlgn="b"/>
                      <a:r>
                        <a:rPr lang="sv-SE" sz="1400" b="1" i="0" u="none" strike="noStrike">
                          <a:solidFill>
                            <a:srgbClr val="000000"/>
                          </a:solidFill>
                          <a:effectLst/>
                          <a:latin typeface="Calibri" panose="020F0502020204030204" pitchFamily="34" charset="0"/>
                        </a:rPr>
                        <a:t>Konto</a:t>
                      </a:r>
                    </a:p>
                  </a:txBody>
                  <a:tcPr marL="6044" marR="6044" marT="6044" marB="0" anchor="b">
                    <a:lnL>
                      <a:noFill/>
                    </a:lnL>
                    <a:lnR>
                      <a:noFill/>
                    </a:lnR>
                    <a:lnT>
                      <a:noFill/>
                    </a:lnT>
                    <a:lnB>
                      <a:noFill/>
                    </a:lnB>
                    <a:solidFill>
                      <a:srgbClr val="FF99A4"/>
                    </a:solidFill>
                  </a:tcPr>
                </a:tc>
                <a:tc>
                  <a:txBody>
                    <a:bodyPr/>
                    <a:lstStyle/>
                    <a:p>
                      <a:pPr algn="l" fontAlgn="b"/>
                      <a:r>
                        <a:rPr lang="sv-SE" sz="1400" b="1" i="0" u="none" strike="noStrike">
                          <a:solidFill>
                            <a:srgbClr val="000000"/>
                          </a:solidFill>
                          <a:effectLst/>
                          <a:latin typeface="Calibri" panose="020F0502020204030204" pitchFamily="34" charset="0"/>
                        </a:rPr>
                        <a:t>Budget 2020</a:t>
                      </a:r>
                    </a:p>
                  </a:txBody>
                  <a:tcPr marL="6044" marR="6044" marT="6044" marB="0" anchor="b">
                    <a:lnL>
                      <a:noFill/>
                    </a:lnL>
                    <a:lnR>
                      <a:noFill/>
                    </a:lnR>
                    <a:lnT>
                      <a:noFill/>
                    </a:lnT>
                    <a:lnB>
                      <a:noFill/>
                    </a:lnB>
                    <a:solidFill>
                      <a:srgbClr val="FF99A4"/>
                    </a:solidFill>
                  </a:tcPr>
                </a:tc>
                <a:tc>
                  <a:txBody>
                    <a:bodyPr/>
                    <a:lstStyle/>
                    <a:p>
                      <a:pPr algn="l" fontAlgn="b"/>
                      <a:r>
                        <a:rPr lang="sv-SE" sz="1400" b="1" i="0" u="none" strike="noStrike">
                          <a:solidFill>
                            <a:srgbClr val="000000"/>
                          </a:solidFill>
                          <a:effectLst/>
                          <a:latin typeface="Calibri" panose="020F0502020204030204" pitchFamily="34" charset="0"/>
                        </a:rPr>
                        <a:t>Teoretisk budget 2021</a:t>
                      </a:r>
                    </a:p>
                  </a:txBody>
                  <a:tcPr marL="6044" marR="6044" marT="6044" marB="0" anchor="b">
                    <a:lnL>
                      <a:noFill/>
                    </a:lnL>
                    <a:lnR>
                      <a:noFill/>
                    </a:lnR>
                    <a:lnT>
                      <a:noFill/>
                    </a:lnT>
                    <a:lnB>
                      <a:noFill/>
                    </a:lnB>
                    <a:solidFill>
                      <a:srgbClr val="FF99A4"/>
                    </a:solidFill>
                  </a:tcPr>
                </a:tc>
                <a:extLst>
                  <a:ext uri="{0D108BD9-81ED-4DB2-BD59-A6C34878D82A}">
                    <a16:rowId xmlns:a16="http://schemas.microsoft.com/office/drawing/2014/main" val="2330164926"/>
                  </a:ext>
                </a:extLst>
              </a:tr>
              <a:tr h="191151">
                <a:tc>
                  <a:txBody>
                    <a:bodyPr/>
                    <a:lstStyle/>
                    <a:p>
                      <a:pPr algn="l" fontAlgn="b"/>
                      <a:r>
                        <a:rPr lang="sv-SE" sz="1400" b="0" i="0" u="none" strike="noStrike">
                          <a:solidFill>
                            <a:srgbClr val="000000"/>
                          </a:solidFill>
                          <a:effectLst/>
                          <a:latin typeface="Calibri" panose="020F0502020204030204" pitchFamily="34" charset="0"/>
                        </a:rPr>
                        <a:t>Ekonomiska bidrag</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dirty="0">
                          <a:solidFill>
                            <a:srgbClr val="000000"/>
                          </a:solidFill>
                          <a:effectLst/>
                          <a:latin typeface="Calibri" panose="020F0502020204030204" pitchFamily="34" charset="0"/>
                        </a:rPr>
                        <a:t>7 375 kr</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7 375 kr</a:t>
                      </a:r>
                    </a:p>
                  </a:txBody>
                  <a:tcPr marL="6044" marR="6044" marT="6044" marB="0" anchor="b">
                    <a:lnL>
                      <a:noFill/>
                    </a:lnL>
                    <a:lnR>
                      <a:noFill/>
                    </a:lnR>
                    <a:lnT>
                      <a:noFill/>
                    </a:lnT>
                    <a:lnB>
                      <a:noFill/>
                    </a:lnB>
                    <a:solidFill>
                      <a:srgbClr val="FF99A4"/>
                    </a:solidFill>
                  </a:tcPr>
                </a:tc>
                <a:extLst>
                  <a:ext uri="{0D108BD9-81ED-4DB2-BD59-A6C34878D82A}">
                    <a16:rowId xmlns:a16="http://schemas.microsoft.com/office/drawing/2014/main" val="741824361"/>
                  </a:ext>
                </a:extLst>
              </a:tr>
              <a:tr h="191151">
                <a:tc>
                  <a:txBody>
                    <a:bodyPr/>
                    <a:lstStyle/>
                    <a:p>
                      <a:pPr algn="l" fontAlgn="b"/>
                      <a:r>
                        <a:rPr lang="sv-SE" sz="1400" b="0" i="0" u="none" strike="noStrike" dirty="0">
                          <a:solidFill>
                            <a:srgbClr val="000000"/>
                          </a:solidFill>
                          <a:effectLst/>
                          <a:latin typeface="Calibri" panose="020F0502020204030204" pitchFamily="34" charset="0"/>
                        </a:rPr>
                        <a:t>Medlemsavgifter senior</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100 000 kr</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100 000 kr</a:t>
                      </a:r>
                    </a:p>
                  </a:txBody>
                  <a:tcPr marL="6044" marR="6044" marT="6044" marB="0" anchor="b">
                    <a:lnL>
                      <a:noFill/>
                    </a:lnL>
                    <a:lnR>
                      <a:noFill/>
                    </a:lnR>
                    <a:lnT>
                      <a:noFill/>
                    </a:lnT>
                    <a:lnB>
                      <a:noFill/>
                    </a:lnB>
                    <a:solidFill>
                      <a:srgbClr val="FF99A4"/>
                    </a:solidFill>
                  </a:tcPr>
                </a:tc>
                <a:extLst>
                  <a:ext uri="{0D108BD9-81ED-4DB2-BD59-A6C34878D82A}">
                    <a16:rowId xmlns:a16="http://schemas.microsoft.com/office/drawing/2014/main" val="3636947900"/>
                  </a:ext>
                </a:extLst>
              </a:tr>
              <a:tr h="191151">
                <a:tc>
                  <a:txBody>
                    <a:bodyPr/>
                    <a:lstStyle/>
                    <a:p>
                      <a:pPr algn="l" fontAlgn="b"/>
                      <a:r>
                        <a:rPr lang="sv-SE" sz="1400" b="0" i="0" u="none" strike="noStrike">
                          <a:solidFill>
                            <a:srgbClr val="000000"/>
                          </a:solidFill>
                          <a:effectLst/>
                          <a:latin typeface="Calibri" panose="020F0502020204030204" pitchFamily="34" charset="0"/>
                        </a:rPr>
                        <a:t>Medlemsavgifter junior/student</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23 000 kr</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23 000 kr</a:t>
                      </a:r>
                    </a:p>
                  </a:txBody>
                  <a:tcPr marL="6044" marR="6044" marT="6044" marB="0" anchor="b">
                    <a:lnL>
                      <a:noFill/>
                    </a:lnL>
                    <a:lnR>
                      <a:noFill/>
                    </a:lnR>
                    <a:lnT>
                      <a:noFill/>
                    </a:lnT>
                    <a:lnB>
                      <a:noFill/>
                    </a:lnB>
                    <a:solidFill>
                      <a:srgbClr val="FF99A4"/>
                    </a:solidFill>
                  </a:tcPr>
                </a:tc>
                <a:extLst>
                  <a:ext uri="{0D108BD9-81ED-4DB2-BD59-A6C34878D82A}">
                    <a16:rowId xmlns:a16="http://schemas.microsoft.com/office/drawing/2014/main" val="914547450"/>
                  </a:ext>
                </a:extLst>
              </a:tr>
              <a:tr h="191151">
                <a:tc>
                  <a:txBody>
                    <a:bodyPr/>
                    <a:lstStyle/>
                    <a:p>
                      <a:pPr algn="l" fontAlgn="b"/>
                      <a:r>
                        <a:rPr lang="sv-SE" sz="1400" b="0" i="0" u="none" strike="noStrike">
                          <a:solidFill>
                            <a:srgbClr val="000000"/>
                          </a:solidFill>
                          <a:effectLst/>
                          <a:latin typeface="Calibri" panose="020F0502020204030204" pitchFamily="34" charset="0"/>
                        </a:rPr>
                        <a:t>Tävlingsintäkter</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30 000 kr</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30 000 kr</a:t>
                      </a:r>
                    </a:p>
                  </a:txBody>
                  <a:tcPr marL="6044" marR="6044" marT="6044" marB="0" anchor="b">
                    <a:lnL>
                      <a:noFill/>
                    </a:lnL>
                    <a:lnR>
                      <a:noFill/>
                    </a:lnR>
                    <a:lnT>
                      <a:noFill/>
                    </a:lnT>
                    <a:lnB>
                      <a:noFill/>
                    </a:lnB>
                    <a:solidFill>
                      <a:srgbClr val="FF99A4"/>
                    </a:solidFill>
                  </a:tcPr>
                </a:tc>
                <a:extLst>
                  <a:ext uri="{0D108BD9-81ED-4DB2-BD59-A6C34878D82A}">
                    <a16:rowId xmlns:a16="http://schemas.microsoft.com/office/drawing/2014/main" val="2473920382"/>
                  </a:ext>
                </a:extLst>
              </a:tr>
              <a:tr h="191151">
                <a:tc>
                  <a:txBody>
                    <a:bodyPr/>
                    <a:lstStyle/>
                    <a:p>
                      <a:pPr algn="l" fontAlgn="b"/>
                      <a:r>
                        <a:rPr lang="sv-SE" sz="1400" b="0" i="0" u="none" strike="noStrike">
                          <a:solidFill>
                            <a:srgbClr val="000000"/>
                          </a:solidFill>
                          <a:effectLst/>
                          <a:latin typeface="Calibri" panose="020F0502020204030204" pitchFamily="34" charset="0"/>
                        </a:rPr>
                        <a:t>Kläder</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5 000 kr</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5 000 kr</a:t>
                      </a:r>
                    </a:p>
                  </a:txBody>
                  <a:tcPr marL="6044" marR="6044" marT="6044" marB="0" anchor="b">
                    <a:lnL>
                      <a:noFill/>
                    </a:lnL>
                    <a:lnR>
                      <a:noFill/>
                    </a:lnR>
                    <a:lnT>
                      <a:noFill/>
                    </a:lnT>
                    <a:lnB>
                      <a:noFill/>
                    </a:lnB>
                    <a:solidFill>
                      <a:srgbClr val="FF99A4"/>
                    </a:solidFill>
                  </a:tcPr>
                </a:tc>
                <a:extLst>
                  <a:ext uri="{0D108BD9-81ED-4DB2-BD59-A6C34878D82A}">
                    <a16:rowId xmlns:a16="http://schemas.microsoft.com/office/drawing/2014/main" val="1386275962"/>
                  </a:ext>
                </a:extLst>
              </a:tr>
              <a:tr h="191151">
                <a:tc>
                  <a:txBody>
                    <a:bodyPr/>
                    <a:lstStyle/>
                    <a:p>
                      <a:pPr algn="l" fontAlgn="b"/>
                      <a:r>
                        <a:rPr lang="sv-SE" sz="1400" b="0" i="0" u="none" strike="noStrike">
                          <a:solidFill>
                            <a:srgbClr val="000000"/>
                          </a:solidFill>
                          <a:effectLst/>
                          <a:latin typeface="Calibri" panose="020F0502020204030204" pitchFamily="34" charset="0"/>
                        </a:rPr>
                        <a:t>Entré</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FF99A4"/>
                    </a:solidFill>
                  </a:tcPr>
                </a:tc>
                <a:extLst>
                  <a:ext uri="{0D108BD9-81ED-4DB2-BD59-A6C34878D82A}">
                    <a16:rowId xmlns:a16="http://schemas.microsoft.com/office/drawing/2014/main" val="2553415064"/>
                  </a:ext>
                </a:extLst>
              </a:tr>
              <a:tr h="191151">
                <a:tc>
                  <a:txBody>
                    <a:bodyPr/>
                    <a:lstStyle/>
                    <a:p>
                      <a:pPr algn="l" fontAlgn="b"/>
                      <a:r>
                        <a:rPr lang="sv-SE" sz="1400" b="0" i="0" u="none" strike="noStrike">
                          <a:solidFill>
                            <a:srgbClr val="000000"/>
                          </a:solidFill>
                          <a:effectLst/>
                          <a:latin typeface="Calibri" panose="020F0502020204030204" pitchFamily="34" charset="0"/>
                        </a:rPr>
                        <a:t>Övriga intäkter</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FF99A4"/>
                    </a:solidFill>
                  </a:tcPr>
                </a:tc>
                <a:extLst>
                  <a:ext uri="{0D108BD9-81ED-4DB2-BD59-A6C34878D82A}">
                    <a16:rowId xmlns:a16="http://schemas.microsoft.com/office/drawing/2014/main" val="4250019710"/>
                  </a:ext>
                </a:extLst>
              </a:tr>
              <a:tr h="191151">
                <a:tc>
                  <a:txBody>
                    <a:bodyPr/>
                    <a:lstStyle/>
                    <a:p>
                      <a:pPr algn="l" fontAlgn="b"/>
                      <a:r>
                        <a:rPr lang="sv-SE" sz="1400" b="0" i="0" u="none" strike="noStrike">
                          <a:solidFill>
                            <a:srgbClr val="000000"/>
                          </a:solidFill>
                          <a:effectLst/>
                          <a:latin typeface="Calibri" panose="020F0502020204030204" pitchFamily="34" charset="0"/>
                        </a:rPr>
                        <a:t>Licenser normal</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44 100 kr</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44 100 kr</a:t>
                      </a:r>
                    </a:p>
                  </a:txBody>
                  <a:tcPr marL="6044" marR="6044" marT="6044" marB="0" anchor="b">
                    <a:lnL>
                      <a:noFill/>
                    </a:lnL>
                    <a:lnR>
                      <a:noFill/>
                    </a:lnR>
                    <a:lnT>
                      <a:noFill/>
                    </a:lnT>
                    <a:lnB>
                      <a:noFill/>
                    </a:lnB>
                    <a:solidFill>
                      <a:srgbClr val="FF99A4"/>
                    </a:solidFill>
                  </a:tcPr>
                </a:tc>
                <a:extLst>
                  <a:ext uri="{0D108BD9-81ED-4DB2-BD59-A6C34878D82A}">
                    <a16:rowId xmlns:a16="http://schemas.microsoft.com/office/drawing/2014/main" val="1221701489"/>
                  </a:ext>
                </a:extLst>
              </a:tr>
              <a:tr h="191151">
                <a:tc>
                  <a:txBody>
                    <a:bodyPr/>
                    <a:lstStyle/>
                    <a:p>
                      <a:pPr algn="l" fontAlgn="b"/>
                      <a:r>
                        <a:rPr lang="sv-SE" sz="1400" b="0" i="0" u="none" strike="noStrike">
                          <a:solidFill>
                            <a:srgbClr val="000000"/>
                          </a:solidFill>
                          <a:effectLst/>
                          <a:latin typeface="Calibri" panose="020F0502020204030204" pitchFamily="34" charset="0"/>
                        </a:rPr>
                        <a:t>Licens ungdom</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0 kr</a:t>
                      </a:r>
                    </a:p>
                  </a:txBody>
                  <a:tcPr marL="6044" marR="6044" marT="6044" marB="0" anchor="b">
                    <a:lnL>
                      <a:noFill/>
                    </a:lnL>
                    <a:lnR>
                      <a:noFill/>
                    </a:lnR>
                    <a:lnT>
                      <a:noFill/>
                    </a:lnT>
                    <a:lnB>
                      <a:noFill/>
                    </a:lnB>
                    <a:solidFill>
                      <a:srgbClr val="FF99A4"/>
                    </a:solidFill>
                  </a:tcPr>
                </a:tc>
                <a:extLst>
                  <a:ext uri="{0D108BD9-81ED-4DB2-BD59-A6C34878D82A}">
                    <a16:rowId xmlns:a16="http://schemas.microsoft.com/office/drawing/2014/main" val="415743285"/>
                  </a:ext>
                </a:extLst>
              </a:tr>
              <a:tr h="191151">
                <a:tc>
                  <a:txBody>
                    <a:bodyPr/>
                    <a:lstStyle/>
                    <a:p>
                      <a:pPr algn="l" fontAlgn="b"/>
                      <a:r>
                        <a:rPr lang="sv-SE" sz="1400" b="0" i="0" u="none" strike="noStrike">
                          <a:solidFill>
                            <a:srgbClr val="000000"/>
                          </a:solidFill>
                          <a:effectLst/>
                          <a:latin typeface="Calibri" panose="020F0502020204030204" pitchFamily="34" charset="0"/>
                        </a:rPr>
                        <a:t>Anmälningsavgifter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30 000 kr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FF99A4"/>
                    </a:solidFill>
                  </a:tcPr>
                </a:tc>
                <a:tc>
                  <a:txBody>
                    <a:bodyPr/>
                    <a:lstStyle/>
                    <a:p>
                      <a:pPr algn="r" fontAlgn="b"/>
                      <a:r>
                        <a:rPr lang="sv-SE" sz="1400" b="0" i="0" u="none" strike="noStrike">
                          <a:solidFill>
                            <a:srgbClr val="000000"/>
                          </a:solidFill>
                          <a:effectLst/>
                          <a:latin typeface="Calibri" panose="020F0502020204030204" pitchFamily="34" charset="0"/>
                        </a:rPr>
                        <a:t>30 000 kr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FF99A4"/>
                    </a:solidFill>
                  </a:tcPr>
                </a:tc>
                <a:extLst>
                  <a:ext uri="{0D108BD9-81ED-4DB2-BD59-A6C34878D82A}">
                    <a16:rowId xmlns:a16="http://schemas.microsoft.com/office/drawing/2014/main" val="2126189618"/>
                  </a:ext>
                </a:extLst>
              </a:tr>
              <a:tr h="191151">
                <a:tc>
                  <a:txBody>
                    <a:bodyPr/>
                    <a:lstStyle/>
                    <a:p>
                      <a:pPr algn="l" fontAlgn="b"/>
                      <a:r>
                        <a:rPr lang="sv-SE" sz="1400" b="1" i="0" u="none" strike="noStrike">
                          <a:solidFill>
                            <a:srgbClr val="000000"/>
                          </a:solidFill>
                          <a:effectLst/>
                          <a:latin typeface="Calibri" panose="020F0502020204030204" pitchFamily="34" charset="0"/>
                        </a:rPr>
                        <a:t>Summa intäkter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A4"/>
                    </a:solidFill>
                  </a:tcPr>
                </a:tc>
                <a:tc>
                  <a:txBody>
                    <a:bodyPr/>
                    <a:lstStyle/>
                    <a:p>
                      <a:pPr algn="r" fontAlgn="b"/>
                      <a:r>
                        <a:rPr lang="sv-SE" sz="1400" b="1" i="0" u="none" strike="noStrike">
                          <a:solidFill>
                            <a:srgbClr val="000000"/>
                          </a:solidFill>
                          <a:effectLst/>
                          <a:latin typeface="Calibri" panose="020F0502020204030204" pitchFamily="34" charset="0"/>
                        </a:rPr>
                        <a:t>239 475 kr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A4"/>
                    </a:solidFill>
                  </a:tcPr>
                </a:tc>
                <a:tc>
                  <a:txBody>
                    <a:bodyPr/>
                    <a:lstStyle/>
                    <a:p>
                      <a:pPr algn="r" fontAlgn="b"/>
                      <a:r>
                        <a:rPr lang="sv-SE" sz="1400" b="1" i="0" u="none" strike="noStrike">
                          <a:solidFill>
                            <a:srgbClr val="000000"/>
                          </a:solidFill>
                          <a:effectLst/>
                          <a:latin typeface="Calibri" panose="020F0502020204030204" pitchFamily="34" charset="0"/>
                        </a:rPr>
                        <a:t>239 475 kr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A4"/>
                    </a:solidFill>
                  </a:tcPr>
                </a:tc>
                <a:extLst>
                  <a:ext uri="{0D108BD9-81ED-4DB2-BD59-A6C34878D82A}">
                    <a16:rowId xmlns:a16="http://schemas.microsoft.com/office/drawing/2014/main" val="1743935461"/>
                  </a:ext>
                </a:extLst>
              </a:tr>
              <a:tr h="191151">
                <a:tc>
                  <a:txBody>
                    <a:bodyPr/>
                    <a:lstStyle/>
                    <a:p>
                      <a:pPr algn="l" fontAlgn="b"/>
                      <a:r>
                        <a:rPr lang="sv-SE" sz="1400" b="0" i="0" u="none" strike="noStrike">
                          <a:solidFill>
                            <a:srgbClr val="000000"/>
                          </a:solidFill>
                          <a:effectLst/>
                          <a:latin typeface="Calibri" panose="020F0502020204030204" pitchFamily="34" charset="0"/>
                        </a:rPr>
                        <a:t>Lokal</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-45 900 kr</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-45 900 kr</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D0E9FF"/>
                    </a:solidFill>
                  </a:tcPr>
                </a:tc>
                <a:extLst>
                  <a:ext uri="{0D108BD9-81ED-4DB2-BD59-A6C34878D82A}">
                    <a16:rowId xmlns:a16="http://schemas.microsoft.com/office/drawing/2014/main" val="1647341962"/>
                  </a:ext>
                </a:extLst>
              </a:tr>
              <a:tr h="191151">
                <a:tc>
                  <a:txBody>
                    <a:bodyPr/>
                    <a:lstStyle/>
                    <a:p>
                      <a:pPr algn="l" fontAlgn="b"/>
                      <a:r>
                        <a:rPr lang="sv-SE" sz="1400" b="0" i="0" u="none" strike="noStrike">
                          <a:solidFill>
                            <a:srgbClr val="000000"/>
                          </a:solidFill>
                          <a:effectLst/>
                          <a:latin typeface="Calibri" panose="020F0502020204030204" pitchFamily="34" charset="0"/>
                        </a:rPr>
                        <a:t>Inköp material</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-100 000 kr</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-10 000 kr</a:t>
                      </a:r>
                    </a:p>
                  </a:txBody>
                  <a:tcPr marL="6044" marR="6044" marT="6044" marB="0" anchor="b">
                    <a:lnL>
                      <a:noFill/>
                    </a:lnL>
                    <a:lnR>
                      <a:noFill/>
                    </a:lnR>
                    <a:lnT>
                      <a:noFill/>
                    </a:lnT>
                    <a:lnB>
                      <a:noFill/>
                    </a:lnB>
                    <a:solidFill>
                      <a:srgbClr val="D0E9FF"/>
                    </a:solidFill>
                  </a:tcPr>
                </a:tc>
                <a:extLst>
                  <a:ext uri="{0D108BD9-81ED-4DB2-BD59-A6C34878D82A}">
                    <a16:rowId xmlns:a16="http://schemas.microsoft.com/office/drawing/2014/main" val="2622956198"/>
                  </a:ext>
                </a:extLst>
              </a:tr>
              <a:tr h="191151">
                <a:tc>
                  <a:txBody>
                    <a:bodyPr/>
                    <a:lstStyle/>
                    <a:p>
                      <a:pPr algn="l" fontAlgn="b"/>
                      <a:r>
                        <a:rPr lang="sv-SE" sz="1400" b="0" i="0" u="none" strike="noStrike">
                          <a:solidFill>
                            <a:srgbClr val="000000"/>
                          </a:solidFill>
                          <a:effectLst/>
                          <a:latin typeface="Calibri" panose="020F0502020204030204" pitchFamily="34" charset="0"/>
                        </a:rPr>
                        <a:t>Avgifter förbund</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-4 100 kr</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-4 100 kr</a:t>
                      </a:r>
                    </a:p>
                  </a:txBody>
                  <a:tcPr marL="6044" marR="6044" marT="6044" marB="0" anchor="b">
                    <a:lnL>
                      <a:noFill/>
                    </a:lnL>
                    <a:lnR>
                      <a:noFill/>
                    </a:lnR>
                    <a:lnT>
                      <a:noFill/>
                    </a:lnT>
                    <a:lnB>
                      <a:noFill/>
                    </a:lnB>
                    <a:solidFill>
                      <a:srgbClr val="D0E9FF"/>
                    </a:solidFill>
                  </a:tcPr>
                </a:tc>
                <a:extLst>
                  <a:ext uri="{0D108BD9-81ED-4DB2-BD59-A6C34878D82A}">
                    <a16:rowId xmlns:a16="http://schemas.microsoft.com/office/drawing/2014/main" val="2771207195"/>
                  </a:ext>
                </a:extLst>
              </a:tr>
              <a:tr h="191151">
                <a:tc>
                  <a:txBody>
                    <a:bodyPr/>
                    <a:lstStyle/>
                    <a:p>
                      <a:pPr algn="l" fontAlgn="b"/>
                      <a:r>
                        <a:rPr lang="sv-SE" sz="1400" b="0" i="0" u="none" strike="noStrike">
                          <a:solidFill>
                            <a:srgbClr val="000000"/>
                          </a:solidFill>
                          <a:effectLst/>
                          <a:latin typeface="Calibri" panose="020F0502020204030204" pitchFamily="34" charset="0"/>
                        </a:rPr>
                        <a:t>Avgifter serielagen</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-3 500 kr</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-3 500 kr</a:t>
                      </a:r>
                    </a:p>
                  </a:txBody>
                  <a:tcPr marL="6044" marR="6044" marT="6044" marB="0" anchor="b">
                    <a:lnL>
                      <a:noFill/>
                    </a:lnL>
                    <a:lnR>
                      <a:noFill/>
                    </a:lnR>
                    <a:lnT>
                      <a:noFill/>
                    </a:lnT>
                    <a:lnB>
                      <a:noFill/>
                    </a:lnB>
                    <a:solidFill>
                      <a:srgbClr val="D0E9FF"/>
                    </a:solidFill>
                  </a:tcPr>
                </a:tc>
                <a:extLst>
                  <a:ext uri="{0D108BD9-81ED-4DB2-BD59-A6C34878D82A}">
                    <a16:rowId xmlns:a16="http://schemas.microsoft.com/office/drawing/2014/main" val="3205651519"/>
                  </a:ext>
                </a:extLst>
              </a:tr>
              <a:tr h="191151">
                <a:tc>
                  <a:txBody>
                    <a:bodyPr/>
                    <a:lstStyle/>
                    <a:p>
                      <a:pPr algn="l" fontAlgn="b"/>
                      <a:r>
                        <a:rPr lang="sv-SE" sz="1400" b="0" i="0" u="none" strike="noStrike">
                          <a:solidFill>
                            <a:srgbClr val="000000"/>
                          </a:solidFill>
                          <a:effectLst/>
                          <a:latin typeface="Calibri" panose="020F0502020204030204" pitchFamily="34" charset="0"/>
                        </a:rPr>
                        <a:t>Avgifter bank</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-1 000 kr</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-1 000 kr</a:t>
                      </a:r>
                    </a:p>
                  </a:txBody>
                  <a:tcPr marL="6044" marR="6044" marT="6044" marB="0" anchor="b">
                    <a:lnL>
                      <a:noFill/>
                    </a:lnL>
                    <a:lnR>
                      <a:noFill/>
                    </a:lnR>
                    <a:lnT>
                      <a:noFill/>
                    </a:lnT>
                    <a:lnB>
                      <a:noFill/>
                    </a:lnB>
                    <a:solidFill>
                      <a:srgbClr val="D0E9FF"/>
                    </a:solidFill>
                  </a:tcPr>
                </a:tc>
                <a:extLst>
                  <a:ext uri="{0D108BD9-81ED-4DB2-BD59-A6C34878D82A}">
                    <a16:rowId xmlns:a16="http://schemas.microsoft.com/office/drawing/2014/main" val="1253890948"/>
                  </a:ext>
                </a:extLst>
              </a:tr>
              <a:tr h="191151">
                <a:tc>
                  <a:txBody>
                    <a:bodyPr/>
                    <a:lstStyle/>
                    <a:p>
                      <a:pPr algn="l" fontAlgn="b"/>
                      <a:r>
                        <a:rPr lang="sv-SE" sz="1400" b="0" i="0" u="none" strike="noStrike">
                          <a:solidFill>
                            <a:srgbClr val="000000"/>
                          </a:solidFill>
                          <a:effectLst/>
                          <a:latin typeface="Calibri" panose="020F0502020204030204" pitchFamily="34" charset="0"/>
                        </a:rPr>
                        <a:t>Reseersättning</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-34 600 kr</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-80 000 kr</a:t>
                      </a:r>
                    </a:p>
                  </a:txBody>
                  <a:tcPr marL="6044" marR="6044" marT="6044" marB="0" anchor="b">
                    <a:lnL>
                      <a:noFill/>
                    </a:lnL>
                    <a:lnR>
                      <a:noFill/>
                    </a:lnR>
                    <a:lnT>
                      <a:noFill/>
                    </a:lnT>
                    <a:lnB>
                      <a:noFill/>
                    </a:lnB>
                    <a:solidFill>
                      <a:srgbClr val="D0E9FF"/>
                    </a:solidFill>
                  </a:tcPr>
                </a:tc>
                <a:extLst>
                  <a:ext uri="{0D108BD9-81ED-4DB2-BD59-A6C34878D82A}">
                    <a16:rowId xmlns:a16="http://schemas.microsoft.com/office/drawing/2014/main" val="355483418"/>
                  </a:ext>
                </a:extLst>
              </a:tr>
              <a:tr h="191151">
                <a:tc>
                  <a:txBody>
                    <a:bodyPr/>
                    <a:lstStyle/>
                    <a:p>
                      <a:pPr algn="l" fontAlgn="b"/>
                      <a:r>
                        <a:rPr lang="sv-SE" sz="1400" b="0" i="0" u="none" strike="noStrike">
                          <a:solidFill>
                            <a:srgbClr val="000000"/>
                          </a:solidFill>
                          <a:effectLst/>
                          <a:latin typeface="Calibri" panose="020F0502020204030204" pitchFamily="34" charset="0"/>
                        </a:rPr>
                        <a:t>Domare</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-6 000 kr</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-6 000 kr</a:t>
                      </a:r>
                    </a:p>
                  </a:txBody>
                  <a:tcPr marL="6044" marR="6044" marT="6044" marB="0" anchor="b">
                    <a:lnL>
                      <a:noFill/>
                    </a:lnL>
                    <a:lnR>
                      <a:noFill/>
                    </a:lnR>
                    <a:lnT>
                      <a:noFill/>
                    </a:lnT>
                    <a:lnB>
                      <a:noFill/>
                    </a:lnB>
                    <a:solidFill>
                      <a:srgbClr val="D0E9FF"/>
                    </a:solidFill>
                  </a:tcPr>
                </a:tc>
                <a:extLst>
                  <a:ext uri="{0D108BD9-81ED-4DB2-BD59-A6C34878D82A}">
                    <a16:rowId xmlns:a16="http://schemas.microsoft.com/office/drawing/2014/main" val="3790472341"/>
                  </a:ext>
                </a:extLst>
              </a:tr>
              <a:tr h="191151">
                <a:tc>
                  <a:txBody>
                    <a:bodyPr/>
                    <a:lstStyle/>
                    <a:p>
                      <a:pPr algn="l" fontAlgn="b"/>
                      <a:r>
                        <a:rPr lang="sv-SE" sz="1400" b="0" i="0" u="none" strike="noStrike">
                          <a:solidFill>
                            <a:srgbClr val="000000"/>
                          </a:solidFill>
                          <a:effectLst/>
                          <a:latin typeface="Calibri" panose="020F0502020204030204" pitchFamily="34" charset="0"/>
                        </a:rPr>
                        <a:t>Kläder</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-5 000 kr</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-5 000 kr</a:t>
                      </a:r>
                    </a:p>
                  </a:txBody>
                  <a:tcPr marL="6044" marR="6044" marT="6044" marB="0" anchor="b">
                    <a:lnL>
                      <a:noFill/>
                    </a:lnL>
                    <a:lnR>
                      <a:noFill/>
                    </a:lnR>
                    <a:lnT>
                      <a:noFill/>
                    </a:lnT>
                    <a:lnB>
                      <a:noFill/>
                    </a:lnB>
                    <a:solidFill>
                      <a:srgbClr val="D0E9FF"/>
                    </a:solidFill>
                  </a:tcPr>
                </a:tc>
                <a:extLst>
                  <a:ext uri="{0D108BD9-81ED-4DB2-BD59-A6C34878D82A}">
                    <a16:rowId xmlns:a16="http://schemas.microsoft.com/office/drawing/2014/main" val="2171982809"/>
                  </a:ext>
                </a:extLst>
              </a:tr>
              <a:tr h="191151">
                <a:tc>
                  <a:txBody>
                    <a:bodyPr/>
                    <a:lstStyle/>
                    <a:p>
                      <a:pPr algn="l" fontAlgn="b"/>
                      <a:r>
                        <a:rPr lang="sv-SE" sz="1400" b="0" i="0" u="none" strike="noStrike">
                          <a:solidFill>
                            <a:srgbClr val="000000"/>
                          </a:solidFill>
                          <a:effectLst/>
                          <a:latin typeface="Calibri" panose="020F0502020204030204" pitchFamily="34" charset="0"/>
                        </a:rPr>
                        <a:t>Övriga utgifter (hemsida, priser etc)</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-4 000 kr</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-4 000 kr</a:t>
                      </a:r>
                    </a:p>
                  </a:txBody>
                  <a:tcPr marL="6044" marR="6044" marT="6044" marB="0" anchor="b">
                    <a:lnL>
                      <a:noFill/>
                    </a:lnL>
                    <a:lnR>
                      <a:noFill/>
                    </a:lnR>
                    <a:lnT>
                      <a:noFill/>
                    </a:lnT>
                    <a:lnB>
                      <a:noFill/>
                    </a:lnB>
                    <a:solidFill>
                      <a:srgbClr val="D0E9FF"/>
                    </a:solidFill>
                  </a:tcPr>
                </a:tc>
                <a:extLst>
                  <a:ext uri="{0D108BD9-81ED-4DB2-BD59-A6C34878D82A}">
                    <a16:rowId xmlns:a16="http://schemas.microsoft.com/office/drawing/2014/main" val="761775698"/>
                  </a:ext>
                </a:extLst>
              </a:tr>
              <a:tr h="191151">
                <a:tc>
                  <a:txBody>
                    <a:bodyPr/>
                    <a:lstStyle/>
                    <a:p>
                      <a:pPr algn="l" fontAlgn="b"/>
                      <a:r>
                        <a:rPr lang="sv-SE" sz="1400" b="0" i="0" u="none" strike="noStrike">
                          <a:solidFill>
                            <a:srgbClr val="000000"/>
                          </a:solidFill>
                          <a:effectLst/>
                          <a:latin typeface="Calibri" panose="020F0502020204030204" pitchFamily="34" charset="0"/>
                        </a:rPr>
                        <a:t>Tävlingsarrangemang</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-3 000 kr</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-3 000 kr</a:t>
                      </a:r>
                    </a:p>
                  </a:txBody>
                  <a:tcPr marL="6044" marR="6044" marT="6044" marB="0" anchor="b">
                    <a:lnL>
                      <a:noFill/>
                    </a:lnL>
                    <a:lnR>
                      <a:noFill/>
                    </a:lnR>
                    <a:lnT>
                      <a:noFill/>
                    </a:lnT>
                    <a:lnB>
                      <a:noFill/>
                    </a:lnB>
                    <a:solidFill>
                      <a:srgbClr val="D0E9FF"/>
                    </a:solidFill>
                  </a:tcPr>
                </a:tc>
                <a:extLst>
                  <a:ext uri="{0D108BD9-81ED-4DB2-BD59-A6C34878D82A}">
                    <a16:rowId xmlns:a16="http://schemas.microsoft.com/office/drawing/2014/main" val="3465072027"/>
                  </a:ext>
                </a:extLst>
              </a:tr>
              <a:tr h="191151">
                <a:tc>
                  <a:txBody>
                    <a:bodyPr/>
                    <a:lstStyle/>
                    <a:p>
                      <a:pPr algn="l" fontAlgn="b"/>
                      <a:r>
                        <a:rPr lang="sv-SE" sz="1400" b="0" i="0" u="none" strike="noStrike">
                          <a:solidFill>
                            <a:srgbClr val="000000"/>
                          </a:solidFill>
                          <a:effectLst/>
                          <a:latin typeface="Calibri" panose="020F0502020204030204" pitchFamily="34" charset="0"/>
                        </a:rPr>
                        <a:t>Licenser</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-44 100 kr</a:t>
                      </a:r>
                    </a:p>
                  </a:txBody>
                  <a:tcPr marL="6044" marR="6044" marT="6044" marB="0" anchor="b">
                    <a:lnL>
                      <a:noFill/>
                    </a:lnL>
                    <a:lnR>
                      <a:noFill/>
                    </a:lnR>
                    <a:lnT>
                      <a:noFill/>
                    </a:lnT>
                    <a:lnB>
                      <a:noFill/>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-44 100 kr</a:t>
                      </a:r>
                    </a:p>
                  </a:txBody>
                  <a:tcPr marL="6044" marR="6044" marT="6044" marB="0" anchor="b">
                    <a:lnL>
                      <a:noFill/>
                    </a:lnL>
                    <a:lnR>
                      <a:noFill/>
                    </a:lnR>
                    <a:lnT>
                      <a:noFill/>
                    </a:lnT>
                    <a:lnB>
                      <a:noFill/>
                    </a:lnB>
                    <a:solidFill>
                      <a:srgbClr val="D0E9FF"/>
                    </a:solidFill>
                  </a:tcPr>
                </a:tc>
                <a:extLst>
                  <a:ext uri="{0D108BD9-81ED-4DB2-BD59-A6C34878D82A}">
                    <a16:rowId xmlns:a16="http://schemas.microsoft.com/office/drawing/2014/main" val="3007087775"/>
                  </a:ext>
                </a:extLst>
              </a:tr>
              <a:tr h="191151">
                <a:tc>
                  <a:txBody>
                    <a:bodyPr/>
                    <a:lstStyle/>
                    <a:p>
                      <a:pPr algn="l" fontAlgn="b"/>
                      <a:r>
                        <a:rPr lang="sv-SE" sz="1400" b="0" i="0" u="none" strike="noStrike">
                          <a:solidFill>
                            <a:srgbClr val="000000"/>
                          </a:solidFill>
                          <a:effectLst/>
                          <a:latin typeface="Calibri" panose="020F0502020204030204" pitchFamily="34" charset="0"/>
                        </a:rPr>
                        <a:t>Anmälningsavgifter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-30 000 kr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D0E9FF"/>
                    </a:solidFill>
                  </a:tcPr>
                </a:tc>
                <a:tc>
                  <a:txBody>
                    <a:bodyPr/>
                    <a:lstStyle/>
                    <a:p>
                      <a:pPr algn="r" fontAlgn="b"/>
                      <a:r>
                        <a:rPr lang="sv-SE" sz="1400" b="0" i="0" u="none" strike="noStrike">
                          <a:solidFill>
                            <a:srgbClr val="000000"/>
                          </a:solidFill>
                          <a:effectLst/>
                          <a:latin typeface="Calibri" panose="020F0502020204030204" pitchFamily="34" charset="0"/>
                        </a:rPr>
                        <a:t>-30 000 kr</a:t>
                      </a: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solidFill>
                      <a:srgbClr val="D0E9FF"/>
                    </a:solidFill>
                  </a:tcPr>
                </a:tc>
                <a:extLst>
                  <a:ext uri="{0D108BD9-81ED-4DB2-BD59-A6C34878D82A}">
                    <a16:rowId xmlns:a16="http://schemas.microsoft.com/office/drawing/2014/main" val="766863196"/>
                  </a:ext>
                </a:extLst>
              </a:tr>
              <a:tr h="191151">
                <a:tc>
                  <a:txBody>
                    <a:bodyPr/>
                    <a:lstStyle/>
                    <a:p>
                      <a:pPr algn="l" fontAlgn="b"/>
                      <a:r>
                        <a:rPr lang="sv-SE" sz="1400" b="1" i="1" u="none" strike="noStrike">
                          <a:solidFill>
                            <a:srgbClr val="000000"/>
                          </a:solidFill>
                          <a:effectLst/>
                          <a:latin typeface="Calibri" panose="020F0502020204030204" pitchFamily="34" charset="0"/>
                        </a:rPr>
                        <a:t>Summa kostnader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E9FF"/>
                    </a:solidFill>
                  </a:tcPr>
                </a:tc>
                <a:tc>
                  <a:txBody>
                    <a:bodyPr/>
                    <a:lstStyle/>
                    <a:p>
                      <a:pPr algn="r" fontAlgn="b"/>
                      <a:r>
                        <a:rPr lang="sv-SE" sz="1400" b="1" i="1" u="none" strike="noStrike">
                          <a:solidFill>
                            <a:srgbClr val="000000"/>
                          </a:solidFill>
                          <a:effectLst/>
                          <a:latin typeface="Calibri" panose="020F0502020204030204" pitchFamily="34" charset="0"/>
                        </a:rPr>
                        <a:t>-281 200 kr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E9FF"/>
                    </a:solidFill>
                  </a:tcPr>
                </a:tc>
                <a:tc>
                  <a:txBody>
                    <a:bodyPr/>
                    <a:lstStyle/>
                    <a:p>
                      <a:pPr algn="r" fontAlgn="b"/>
                      <a:r>
                        <a:rPr lang="sv-SE" sz="1400" b="1" i="1" u="none" strike="noStrike">
                          <a:solidFill>
                            <a:srgbClr val="000000"/>
                          </a:solidFill>
                          <a:effectLst/>
                          <a:latin typeface="Calibri" panose="020F0502020204030204" pitchFamily="34" charset="0"/>
                        </a:rPr>
                        <a:t>-236 600 kr</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E9FF"/>
                    </a:solidFill>
                  </a:tcPr>
                </a:tc>
                <a:extLst>
                  <a:ext uri="{0D108BD9-81ED-4DB2-BD59-A6C34878D82A}">
                    <a16:rowId xmlns:a16="http://schemas.microsoft.com/office/drawing/2014/main" val="388390161"/>
                  </a:ext>
                </a:extLst>
              </a:tr>
              <a:tr h="191151">
                <a:tc>
                  <a:txBody>
                    <a:bodyPr/>
                    <a:lstStyle/>
                    <a:p>
                      <a:pPr algn="l" fontAlgn="b"/>
                      <a:r>
                        <a:rPr lang="sv-SE" sz="1400" b="1" i="0" u="none" strike="noStrike">
                          <a:solidFill>
                            <a:srgbClr val="000000"/>
                          </a:solidFill>
                          <a:effectLst/>
                          <a:latin typeface="Calibri" panose="020F0502020204030204" pitchFamily="34" charset="0"/>
                        </a:rPr>
                        <a:t>Resultat</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sv-SE" sz="1400" b="1" i="0" u="none" strike="noStrike">
                          <a:solidFill>
                            <a:srgbClr val="000000"/>
                          </a:solidFill>
                          <a:effectLst/>
                          <a:latin typeface="Calibri" panose="020F0502020204030204" pitchFamily="34" charset="0"/>
                        </a:rPr>
                        <a:t>-41 725 kr</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sv-SE" sz="1400" b="1" i="0" u="none" strike="noStrike">
                          <a:solidFill>
                            <a:srgbClr val="000000"/>
                          </a:solidFill>
                          <a:effectLst/>
                          <a:latin typeface="Calibri" panose="020F0502020204030204" pitchFamily="34" charset="0"/>
                        </a:rPr>
                        <a:t>2 875 kr</a:t>
                      </a: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64565755"/>
                  </a:ext>
                </a:extLst>
              </a:tr>
              <a:tr h="191151">
                <a:tc>
                  <a:txBody>
                    <a:bodyPr/>
                    <a:lstStyle/>
                    <a:p>
                      <a:pPr algn="l" fontAlgn="b"/>
                      <a:r>
                        <a:rPr lang="sv-SE" sz="1400" b="1" i="1" u="none" strike="noStrike">
                          <a:solidFill>
                            <a:srgbClr val="000000"/>
                          </a:solidFill>
                          <a:effectLst/>
                          <a:latin typeface="Calibri" panose="020F0502020204030204" pitchFamily="34" charset="0"/>
                        </a:rPr>
                        <a:t>Resultat utan investeringar</a:t>
                      </a:r>
                    </a:p>
                  </a:txBody>
                  <a:tcPr marL="6044" marR="6044" marT="6044" marB="0" anchor="b">
                    <a:lnL>
                      <a:noFill/>
                    </a:lnL>
                    <a:lnR>
                      <a:noFill/>
                    </a:lnR>
                    <a:lnT>
                      <a:noFill/>
                    </a:lnT>
                    <a:lnB>
                      <a:noFill/>
                    </a:lnB>
                    <a:solidFill>
                      <a:srgbClr val="FFFFFF"/>
                    </a:solidFill>
                  </a:tcPr>
                </a:tc>
                <a:tc>
                  <a:txBody>
                    <a:bodyPr/>
                    <a:lstStyle/>
                    <a:p>
                      <a:pPr algn="r" fontAlgn="b"/>
                      <a:r>
                        <a:rPr lang="sv-SE" sz="1400" b="1" i="1" u="none" strike="noStrike">
                          <a:solidFill>
                            <a:srgbClr val="000000"/>
                          </a:solidFill>
                          <a:effectLst/>
                          <a:latin typeface="Calibri" panose="020F0502020204030204" pitchFamily="34" charset="0"/>
                        </a:rPr>
                        <a:t>58 275 kr</a:t>
                      </a:r>
                    </a:p>
                  </a:txBody>
                  <a:tcPr marL="6044" marR="6044" marT="6044" marB="0" anchor="b">
                    <a:lnL>
                      <a:noFill/>
                    </a:lnL>
                    <a:lnR>
                      <a:noFill/>
                    </a:lnR>
                    <a:lnT>
                      <a:noFill/>
                    </a:lnT>
                    <a:lnB>
                      <a:noFill/>
                    </a:lnB>
                    <a:solidFill>
                      <a:srgbClr val="FFFFFF"/>
                    </a:solidFill>
                  </a:tcPr>
                </a:tc>
                <a:tc>
                  <a:txBody>
                    <a:bodyPr/>
                    <a:lstStyle/>
                    <a:p>
                      <a:pPr algn="r" fontAlgn="b"/>
                      <a:r>
                        <a:rPr lang="sv-SE" sz="1400" b="1" i="1" u="none" strike="noStrike">
                          <a:solidFill>
                            <a:srgbClr val="000000"/>
                          </a:solidFill>
                          <a:effectLst/>
                          <a:latin typeface="Calibri" panose="020F0502020204030204" pitchFamily="34" charset="0"/>
                        </a:rPr>
                        <a:t>12 875 kr</a:t>
                      </a:r>
                    </a:p>
                  </a:txBody>
                  <a:tcPr marL="6044" marR="6044" marT="6044" marB="0" anchor="b">
                    <a:lnL>
                      <a:noFill/>
                    </a:lnL>
                    <a:lnR>
                      <a:noFill/>
                    </a:lnR>
                    <a:lnT>
                      <a:noFill/>
                    </a:lnT>
                    <a:lnB>
                      <a:noFill/>
                    </a:lnB>
                    <a:solidFill>
                      <a:srgbClr val="FFFFFF"/>
                    </a:solidFill>
                  </a:tcPr>
                </a:tc>
                <a:extLst>
                  <a:ext uri="{0D108BD9-81ED-4DB2-BD59-A6C34878D82A}">
                    <a16:rowId xmlns:a16="http://schemas.microsoft.com/office/drawing/2014/main" val="1150427614"/>
                  </a:ext>
                </a:extLst>
              </a:tr>
              <a:tr h="191151">
                <a:tc>
                  <a:txBody>
                    <a:bodyPr/>
                    <a:lstStyle/>
                    <a:p>
                      <a:pPr algn="l" fontAlgn="b"/>
                      <a:endParaRPr lang="sv-SE" sz="1400" b="1" i="0" u="none" strike="noStrike">
                        <a:solidFill>
                          <a:srgbClr val="000000"/>
                        </a:solidFill>
                        <a:effectLst/>
                        <a:latin typeface="Calibri" panose="020F0502020204030204" pitchFamily="34" charset="0"/>
                      </a:endParaRPr>
                    </a:p>
                  </a:txBody>
                  <a:tcPr marL="6044" marR="6044" marT="6044" marB="0" anchor="b">
                    <a:lnL>
                      <a:noFill/>
                    </a:lnL>
                    <a:lnR>
                      <a:noFill/>
                    </a:lnR>
                    <a:lnT>
                      <a:noFill/>
                    </a:lnT>
                    <a:lnB>
                      <a:noFill/>
                    </a:lnB>
                  </a:tcPr>
                </a:tc>
                <a:tc>
                  <a:txBody>
                    <a:bodyPr/>
                    <a:lstStyle/>
                    <a:p>
                      <a:pPr algn="l" fontAlgn="b"/>
                      <a:endParaRPr lang="sv-SE" sz="1400" b="1" i="0" u="none" strike="noStrike">
                        <a:solidFill>
                          <a:srgbClr val="000000"/>
                        </a:solidFill>
                        <a:effectLst/>
                        <a:latin typeface="Calibri" panose="020F0502020204030204" pitchFamily="34" charset="0"/>
                      </a:endParaRPr>
                    </a:p>
                  </a:txBody>
                  <a:tcPr marL="6044" marR="6044" marT="6044" marB="0" anchor="b">
                    <a:lnL>
                      <a:noFill/>
                    </a:lnL>
                    <a:lnR>
                      <a:noFill/>
                    </a:lnR>
                    <a:lnT>
                      <a:noFill/>
                    </a:lnT>
                    <a:lnB>
                      <a:noFill/>
                    </a:lnB>
                  </a:tcPr>
                </a:tc>
                <a:tc>
                  <a:txBody>
                    <a:bodyPr/>
                    <a:lstStyle/>
                    <a:p>
                      <a:pPr algn="l" fontAlgn="b"/>
                      <a:endParaRPr lang="sv-SE" sz="1400" b="1" i="0" u="none" strike="noStrike">
                        <a:solidFill>
                          <a:srgbClr val="000000"/>
                        </a:solidFill>
                        <a:effectLst/>
                        <a:latin typeface="Calibri" panose="020F0502020204030204" pitchFamily="34" charset="0"/>
                      </a:endParaRPr>
                    </a:p>
                  </a:txBody>
                  <a:tcPr marL="6044" marR="6044" marT="6044" marB="0" anchor="b">
                    <a:lnL>
                      <a:noFill/>
                    </a:lnL>
                    <a:lnR>
                      <a:noFill/>
                    </a:lnR>
                    <a:lnT>
                      <a:noFill/>
                    </a:lnT>
                    <a:lnB>
                      <a:noFill/>
                    </a:lnB>
                  </a:tcPr>
                </a:tc>
                <a:extLst>
                  <a:ext uri="{0D108BD9-81ED-4DB2-BD59-A6C34878D82A}">
                    <a16:rowId xmlns:a16="http://schemas.microsoft.com/office/drawing/2014/main" val="2978074061"/>
                  </a:ext>
                </a:extLst>
              </a:tr>
              <a:tr h="191151">
                <a:tc>
                  <a:txBody>
                    <a:bodyPr/>
                    <a:lstStyle/>
                    <a:p>
                      <a:pPr algn="l" fontAlgn="b"/>
                      <a:r>
                        <a:rPr lang="sv-SE" sz="1400" b="0" i="0" u="none" strike="noStrike">
                          <a:solidFill>
                            <a:srgbClr val="000000"/>
                          </a:solidFill>
                          <a:effectLst/>
                          <a:latin typeface="Calibri" panose="020F0502020204030204" pitchFamily="34" charset="0"/>
                        </a:rPr>
                        <a:t>Ingående kassa</a:t>
                      </a:r>
                    </a:p>
                  </a:txBody>
                  <a:tcPr marL="6044" marR="6044" marT="6044" marB="0" anchor="b">
                    <a:lnL>
                      <a:noFill/>
                    </a:lnL>
                    <a:lnR>
                      <a:noFill/>
                    </a:lnR>
                    <a:lnT>
                      <a:noFill/>
                    </a:lnT>
                    <a:lnB>
                      <a:noFill/>
                    </a:lnB>
                  </a:tcPr>
                </a:tc>
                <a:tc>
                  <a:txBody>
                    <a:bodyPr/>
                    <a:lstStyle/>
                    <a:p>
                      <a:pPr algn="r" fontAlgn="b"/>
                      <a:r>
                        <a:rPr lang="sv-SE" sz="1400" b="0" i="0" u="none" strike="noStrike">
                          <a:solidFill>
                            <a:srgbClr val="000000"/>
                          </a:solidFill>
                          <a:effectLst/>
                          <a:latin typeface="Calibri" panose="020F0502020204030204" pitchFamily="34" charset="0"/>
                        </a:rPr>
                        <a:t>101 408 kr</a:t>
                      </a:r>
                    </a:p>
                  </a:txBody>
                  <a:tcPr marL="6044" marR="6044" marT="6044" marB="0" anchor="b">
                    <a:lnL>
                      <a:noFill/>
                    </a:lnL>
                    <a:lnR>
                      <a:noFill/>
                    </a:lnR>
                    <a:lnT>
                      <a:noFill/>
                    </a:lnT>
                    <a:lnB>
                      <a:noFill/>
                    </a:lnB>
                  </a:tcPr>
                </a:tc>
                <a:tc>
                  <a:txBody>
                    <a:bodyPr/>
                    <a:lstStyle/>
                    <a:p>
                      <a:pPr algn="r" fontAlgn="b"/>
                      <a:r>
                        <a:rPr lang="sv-SE" sz="1400" b="0" i="0" u="none" strike="noStrike">
                          <a:solidFill>
                            <a:srgbClr val="000000"/>
                          </a:solidFill>
                          <a:effectLst/>
                          <a:latin typeface="Calibri" panose="020F0502020204030204" pitchFamily="34" charset="0"/>
                        </a:rPr>
                        <a:t>59 683 kr</a:t>
                      </a:r>
                    </a:p>
                  </a:txBody>
                  <a:tcPr marL="6044" marR="6044" marT="6044" marB="0" anchor="b">
                    <a:lnL>
                      <a:noFill/>
                    </a:lnL>
                    <a:lnR>
                      <a:noFill/>
                    </a:lnR>
                    <a:lnT>
                      <a:noFill/>
                    </a:lnT>
                    <a:lnB>
                      <a:noFill/>
                    </a:lnB>
                  </a:tcPr>
                </a:tc>
                <a:extLst>
                  <a:ext uri="{0D108BD9-81ED-4DB2-BD59-A6C34878D82A}">
                    <a16:rowId xmlns:a16="http://schemas.microsoft.com/office/drawing/2014/main" val="4293136102"/>
                  </a:ext>
                </a:extLst>
              </a:tr>
              <a:tr h="191151">
                <a:tc>
                  <a:txBody>
                    <a:bodyPr/>
                    <a:lstStyle/>
                    <a:p>
                      <a:pPr algn="l" fontAlgn="b"/>
                      <a:r>
                        <a:rPr lang="sv-SE" sz="1400" b="0" i="0" u="none" strike="noStrike">
                          <a:solidFill>
                            <a:srgbClr val="000000"/>
                          </a:solidFill>
                          <a:effectLst/>
                          <a:latin typeface="Calibri" panose="020F0502020204030204" pitchFamily="34" charset="0"/>
                        </a:rPr>
                        <a:t>Utgående kassa</a:t>
                      </a:r>
                    </a:p>
                  </a:txBody>
                  <a:tcPr marL="6044" marR="6044" marT="6044" marB="0" anchor="b">
                    <a:lnL>
                      <a:noFill/>
                    </a:lnL>
                    <a:lnR>
                      <a:noFill/>
                    </a:lnR>
                    <a:lnT>
                      <a:noFill/>
                    </a:lnT>
                    <a:lnB>
                      <a:noFill/>
                    </a:lnB>
                  </a:tcPr>
                </a:tc>
                <a:tc>
                  <a:txBody>
                    <a:bodyPr/>
                    <a:lstStyle/>
                    <a:p>
                      <a:pPr algn="r" fontAlgn="b"/>
                      <a:r>
                        <a:rPr lang="sv-SE" sz="1400" b="0" i="0" u="none" strike="noStrike">
                          <a:solidFill>
                            <a:srgbClr val="000000"/>
                          </a:solidFill>
                          <a:effectLst/>
                          <a:latin typeface="Calibri" panose="020F0502020204030204" pitchFamily="34" charset="0"/>
                        </a:rPr>
                        <a:t>59 683 kr</a:t>
                      </a:r>
                    </a:p>
                  </a:txBody>
                  <a:tcPr marL="6044" marR="6044" marT="6044" marB="0" anchor="b">
                    <a:lnL>
                      <a:noFill/>
                    </a:lnL>
                    <a:lnR>
                      <a:noFill/>
                    </a:lnR>
                    <a:lnT>
                      <a:noFill/>
                    </a:lnT>
                    <a:lnB>
                      <a:noFill/>
                    </a:lnB>
                  </a:tcPr>
                </a:tc>
                <a:tc>
                  <a:txBody>
                    <a:bodyPr/>
                    <a:lstStyle/>
                    <a:p>
                      <a:pPr algn="r" fontAlgn="b"/>
                      <a:r>
                        <a:rPr lang="sv-SE" sz="1400" b="0" i="0" u="none" strike="noStrike" dirty="0">
                          <a:solidFill>
                            <a:srgbClr val="000000"/>
                          </a:solidFill>
                          <a:effectLst/>
                          <a:latin typeface="Calibri" panose="020F0502020204030204" pitchFamily="34" charset="0"/>
                        </a:rPr>
                        <a:t>62 558 kr</a:t>
                      </a:r>
                    </a:p>
                  </a:txBody>
                  <a:tcPr marL="6044" marR="6044" marT="6044" marB="0" anchor="b">
                    <a:lnL>
                      <a:noFill/>
                    </a:lnL>
                    <a:lnR>
                      <a:noFill/>
                    </a:lnR>
                    <a:lnT>
                      <a:noFill/>
                    </a:lnT>
                    <a:lnB>
                      <a:noFill/>
                    </a:lnB>
                  </a:tcPr>
                </a:tc>
                <a:extLst>
                  <a:ext uri="{0D108BD9-81ED-4DB2-BD59-A6C34878D82A}">
                    <a16:rowId xmlns:a16="http://schemas.microsoft.com/office/drawing/2014/main" val="2331151876"/>
                  </a:ext>
                </a:extLst>
              </a:tr>
            </a:tbl>
          </a:graphicData>
        </a:graphic>
      </p:graphicFrame>
      <p:pic>
        <p:nvPicPr>
          <p:cNvPr id="7" name="Picture 2" descr="https://lh3.googleusercontent.com/2OhR4ocLxW5N0J0YY0HFI4IUE8aCx_IfptVk5x1vFpEJatQ-kUR72eWQNgDXlEyuDrNBvHI8wjls2rXUvhqKNxtCKR_-YG6TBT0GTAExpsJn1lW02JFqBlr3tuf6Ucdhus_Ss0Op">
            <a:extLst>
              <a:ext uri="{FF2B5EF4-FFF2-40B4-BE49-F238E27FC236}">
                <a16:creationId xmlns:a16="http://schemas.microsoft.com/office/drawing/2014/main" id="{3310F310-CE80-4A25-819B-411672595E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700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Val </a:t>
            </a:r>
          </a:p>
        </p:txBody>
      </p:sp>
      <p:sp>
        <p:nvSpPr>
          <p:cNvPr id="3" name="Rektangel 2"/>
          <p:cNvSpPr/>
          <p:nvPr/>
        </p:nvSpPr>
        <p:spPr>
          <a:xfrm>
            <a:off x="463826" y="1828832"/>
            <a:ext cx="10047798" cy="2862322"/>
          </a:xfrm>
          <a:prstGeom prst="rect">
            <a:avLst/>
          </a:prstGeom>
        </p:spPr>
        <p:txBody>
          <a:bodyPr wrap="square">
            <a:spAutoFit/>
          </a:bodyPr>
          <a:lstStyle/>
          <a:p>
            <a:r>
              <a:rPr lang="sv-SE" dirty="0"/>
              <a:t>12. Val av </a:t>
            </a:r>
          </a:p>
          <a:p>
            <a:pPr marL="285750" indent="-285750">
              <a:buFontTx/>
              <a:buChar char="-"/>
            </a:pPr>
            <a:r>
              <a:rPr lang="sv-SE" dirty="0"/>
              <a:t>föreningens ordförande för en tid av ett år; </a:t>
            </a:r>
          </a:p>
          <a:p>
            <a:pPr marL="285750" indent="-285750">
              <a:buFontTx/>
              <a:buChar char="-"/>
            </a:pPr>
            <a:r>
              <a:rPr lang="sv-SE" dirty="0"/>
              <a:t>ledamot på två år (</a:t>
            </a:r>
            <a:r>
              <a:rPr lang="sv-SE" dirty="0" err="1"/>
              <a:t>ist</a:t>
            </a:r>
            <a:r>
              <a:rPr lang="sv-SE" dirty="0"/>
              <a:t> för Pelle Arve); </a:t>
            </a:r>
          </a:p>
          <a:p>
            <a:pPr marL="285750" indent="-285750">
              <a:buFontTx/>
              <a:buChar char="-"/>
            </a:pPr>
            <a:r>
              <a:rPr lang="sv-SE" dirty="0"/>
              <a:t>ledamot på två år (</a:t>
            </a:r>
            <a:r>
              <a:rPr lang="sv-SE" dirty="0" err="1"/>
              <a:t>ist</a:t>
            </a:r>
            <a:r>
              <a:rPr lang="sv-SE" dirty="0"/>
              <a:t> för Carl Öberg);</a:t>
            </a:r>
          </a:p>
          <a:p>
            <a:pPr marL="285750" indent="-285750">
              <a:buFontTx/>
              <a:buChar char="-"/>
            </a:pPr>
            <a:r>
              <a:rPr lang="sv-SE" dirty="0"/>
              <a:t>ledamot på två år (</a:t>
            </a:r>
            <a:r>
              <a:rPr lang="sv-SE" dirty="0" err="1"/>
              <a:t>ist</a:t>
            </a:r>
            <a:r>
              <a:rPr lang="sv-SE" dirty="0"/>
              <a:t> för Daniella </a:t>
            </a:r>
            <a:r>
              <a:rPr lang="sv-SE" dirty="0" err="1"/>
              <a:t>Troje</a:t>
            </a:r>
            <a:r>
              <a:rPr lang="sv-SE" dirty="0"/>
              <a:t>);</a:t>
            </a:r>
          </a:p>
          <a:p>
            <a:pPr marL="285750" indent="-285750">
              <a:buFontTx/>
              <a:buChar char="-"/>
            </a:pPr>
            <a:r>
              <a:rPr lang="sv-SE" dirty="0"/>
              <a:t>en suppleant (ersättare) i styrelsen för en tid av ett år </a:t>
            </a:r>
          </a:p>
          <a:p>
            <a:pPr marL="285750" indent="-285750">
              <a:buFontTx/>
              <a:buChar char="-"/>
            </a:pPr>
            <a:r>
              <a:rPr lang="sv-SE" dirty="0"/>
              <a:t>(</a:t>
            </a:r>
            <a:r>
              <a:rPr lang="sv-SE" dirty="0" err="1"/>
              <a:t>ist</a:t>
            </a:r>
            <a:r>
              <a:rPr lang="sv-SE" dirty="0"/>
              <a:t> för Niclas Håkansson); </a:t>
            </a:r>
          </a:p>
          <a:p>
            <a:pPr marL="285750" indent="-285750">
              <a:buFontTx/>
              <a:buChar char="-"/>
            </a:pPr>
            <a:r>
              <a:rPr lang="sv-SE" dirty="0"/>
              <a:t>1 revisor för en tid av ett år. I detta val får inte styrelsens ledamöter delta; </a:t>
            </a:r>
          </a:p>
          <a:p>
            <a:pPr marL="285750" indent="-285750">
              <a:buFontTx/>
              <a:buChar char="-"/>
            </a:pPr>
            <a:r>
              <a:rPr lang="sv-SE" dirty="0"/>
              <a:t>1 </a:t>
            </a:r>
            <a:r>
              <a:rPr lang="sv-SE" dirty="0" err="1"/>
              <a:t>revisorsuppleant</a:t>
            </a:r>
            <a:r>
              <a:rPr lang="sv-SE" dirty="0"/>
              <a:t> för en tid av ett år. I detta val får inte styrelsens ledamöter delta; </a:t>
            </a:r>
          </a:p>
          <a:p>
            <a:pPr marL="285750" indent="-285750">
              <a:buFontTx/>
              <a:buChar char="-"/>
            </a:pPr>
            <a:r>
              <a:rPr lang="sv-SE" dirty="0"/>
              <a:t>2 ledamöter i valberedningen för en tid av ett år, av vilka en ska utses till ordförande. </a:t>
            </a:r>
          </a:p>
        </p:txBody>
      </p:sp>
      <p:pic>
        <p:nvPicPr>
          <p:cNvPr id="4" name="Picture 2" descr="https://lh3.googleusercontent.com/2OhR4ocLxW5N0J0YY0HFI4IUE8aCx_IfptVk5x1vFpEJatQ-kUR72eWQNgDXlEyuDrNBvHI8wjls2rXUvhqKNxtCKR_-YG6TBT0GTAExpsJn1lW02JFqBlr3tuf6Ucdhus_Ss0Op">
            <a:extLst>
              <a:ext uri="{FF2B5EF4-FFF2-40B4-BE49-F238E27FC236}">
                <a16:creationId xmlns:a16="http://schemas.microsoft.com/office/drawing/2014/main" id="{A5964FD0-3C47-4683-BC8B-86F89691D2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004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56001" y="1867922"/>
            <a:ext cx="10515600" cy="1325563"/>
          </a:xfrm>
        </p:spPr>
        <p:txBody>
          <a:bodyPr>
            <a:normAutofit fontScale="90000"/>
          </a:bodyPr>
          <a:lstStyle/>
          <a:p>
            <a:r>
              <a:rPr lang="sv-SE" dirty="0"/>
              <a:t>Eventuella övriga frågor som anmälts under </a:t>
            </a:r>
            <a:br>
              <a:rPr lang="sv-SE" dirty="0"/>
            </a:br>
            <a:r>
              <a:rPr lang="sv-SE" dirty="0"/>
              <a:t>punkt 5. Beslut i fråga av större ekonomisk eller annan avgörande betydelse för föreningen eller medlemmarna får inte fattas om den inte varit med i kallelsen till mötet.</a:t>
            </a:r>
          </a:p>
        </p:txBody>
      </p:sp>
      <p:pic>
        <p:nvPicPr>
          <p:cNvPr id="3"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142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a:t>Tack för idag! Må 2020 fyllas av stora totaler!</a:t>
            </a:r>
          </a:p>
        </p:txBody>
      </p:sp>
      <p:sp>
        <p:nvSpPr>
          <p:cNvPr id="3" name="Underrubrik 2"/>
          <p:cNvSpPr>
            <a:spLocks noGrp="1"/>
          </p:cNvSpPr>
          <p:nvPr>
            <p:ph type="subTitle" idx="1"/>
          </p:nvPr>
        </p:nvSpPr>
        <p:spPr>
          <a:xfrm>
            <a:off x="1524000" y="3665648"/>
            <a:ext cx="9144000" cy="1655762"/>
          </a:xfrm>
        </p:spPr>
        <p:txBody>
          <a:bodyPr/>
          <a:lstStyle/>
          <a:p>
            <a:r>
              <a:rPr lang="sv-SE" dirty="0"/>
              <a:t>Styrelsen</a:t>
            </a:r>
          </a:p>
        </p:txBody>
      </p:sp>
      <p:pic>
        <p:nvPicPr>
          <p:cNvPr id="1026"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1089" y="4267679"/>
            <a:ext cx="2186890" cy="241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20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Val av ordförande och sekreterare för mötet</a:t>
            </a:r>
          </a:p>
        </p:txBody>
      </p:sp>
      <p:pic>
        <p:nvPicPr>
          <p:cNvPr id="3" name="Picture 2" descr="https://lh3.googleusercontent.com/2OhR4ocLxW5N0J0YY0HFI4IUE8aCx_IfptVk5x1vFpEJatQ-kUR72eWQNgDXlEyuDrNBvHI8wjls2rXUvhqKNxtCKR_-YG6TBT0GTAExpsJn1lW02JFqBlr3tuf6Ucdhus_Ss0Op">
            <a:extLst>
              <a:ext uri="{FF2B5EF4-FFF2-40B4-BE49-F238E27FC236}">
                <a16:creationId xmlns:a16="http://schemas.microsoft.com/office/drawing/2014/main" id="{D7F64AA3-242B-4498-BDFA-9B85100833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25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Val av protokolljusterare och rösträknare. </a:t>
            </a:r>
          </a:p>
        </p:txBody>
      </p:sp>
      <p:pic>
        <p:nvPicPr>
          <p:cNvPr id="3" name="Picture 2" descr="https://lh3.googleusercontent.com/2OhR4ocLxW5N0J0YY0HFI4IUE8aCx_IfptVk5x1vFpEJatQ-kUR72eWQNgDXlEyuDrNBvHI8wjls2rXUvhqKNxtCKR_-YG6TBT0GTAExpsJn1lW02JFqBlr3tuf6Ucdhus_Ss0Op">
            <a:extLst>
              <a:ext uri="{FF2B5EF4-FFF2-40B4-BE49-F238E27FC236}">
                <a16:creationId xmlns:a16="http://schemas.microsoft.com/office/drawing/2014/main" id="{3F8E6482-6417-49C6-B055-E7BA39669F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66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Fråga om mötet har utlysts på rätt sätt. </a:t>
            </a:r>
          </a:p>
        </p:txBody>
      </p:sp>
      <p:sp>
        <p:nvSpPr>
          <p:cNvPr id="3" name="Rektangel 2"/>
          <p:cNvSpPr/>
          <p:nvPr/>
        </p:nvSpPr>
        <p:spPr>
          <a:xfrm>
            <a:off x="964759" y="2074757"/>
            <a:ext cx="4402372" cy="2308324"/>
          </a:xfrm>
          <a:prstGeom prst="rect">
            <a:avLst/>
          </a:prstGeom>
        </p:spPr>
        <p:txBody>
          <a:bodyPr wrap="square">
            <a:spAutoFit/>
          </a:bodyPr>
          <a:lstStyle/>
          <a:p>
            <a:r>
              <a:rPr lang="sv-SE" dirty="0"/>
              <a:t>”1 § Tidpunkt och kallelse Årsmötet, som är föreningens högsta beslutande organ, hålls före utgången av mars månad på tid och plats som styrelsen bestämmer. Kallelse till årsmötet och förslag till föredragningslista ska av styrelsen senast tre veckor före mötet tillhandahållas medlemmarna på sätt styrelsen bestämt. ”</a:t>
            </a:r>
          </a:p>
        </p:txBody>
      </p:sp>
      <p:sp>
        <p:nvSpPr>
          <p:cNvPr id="4" name="textruta 3"/>
          <p:cNvSpPr txBox="1"/>
          <p:nvPr/>
        </p:nvSpPr>
        <p:spPr>
          <a:xfrm>
            <a:off x="6846073" y="2074757"/>
            <a:ext cx="3665552" cy="923330"/>
          </a:xfrm>
          <a:prstGeom prst="rect">
            <a:avLst/>
          </a:prstGeom>
          <a:noFill/>
        </p:spPr>
        <p:txBody>
          <a:bodyPr wrap="square" rtlCol="0">
            <a:spAutoFit/>
          </a:bodyPr>
          <a:lstStyle/>
          <a:p>
            <a:r>
              <a:rPr lang="sv-SE" dirty="0"/>
              <a:t>Kallelse publicerades 16 januari.</a:t>
            </a:r>
          </a:p>
          <a:p>
            <a:r>
              <a:rPr lang="sv-SE" dirty="0"/>
              <a:t>Föredragningslista och handlingar publicerades 16 februari</a:t>
            </a:r>
          </a:p>
        </p:txBody>
      </p:sp>
      <p:pic>
        <p:nvPicPr>
          <p:cNvPr id="5" name="Picture 2" descr="https://lh3.googleusercontent.com/2OhR4ocLxW5N0J0YY0HFI4IUE8aCx_IfptVk5x1vFpEJatQ-kUR72eWQNgDXlEyuDrNBvHI8wjls2rXUvhqKNxtCKR_-YG6TBT0GTAExpsJn1lW02JFqBlr3tuf6Ucdhus_Ss0Op">
            <a:extLst>
              <a:ext uri="{FF2B5EF4-FFF2-40B4-BE49-F238E27FC236}">
                <a16:creationId xmlns:a16="http://schemas.microsoft.com/office/drawing/2014/main" id="{9B98864D-5756-47E0-BEF1-A5BFEA2A62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41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Föredragningslista</a:t>
            </a:r>
          </a:p>
        </p:txBody>
      </p:sp>
      <p:pic>
        <p:nvPicPr>
          <p:cNvPr id="3"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
        <p:nvSpPr>
          <p:cNvPr id="4" name="Rektangel 3"/>
          <p:cNvSpPr/>
          <p:nvPr/>
        </p:nvSpPr>
        <p:spPr>
          <a:xfrm>
            <a:off x="1044271" y="2209776"/>
            <a:ext cx="6096000" cy="4524315"/>
          </a:xfrm>
          <a:prstGeom prst="rect">
            <a:avLst/>
          </a:prstGeom>
        </p:spPr>
        <p:txBody>
          <a:bodyPr>
            <a:spAutoFit/>
          </a:bodyPr>
          <a:lstStyle/>
          <a:p>
            <a:pPr marL="342900" indent="-342900">
              <a:buAutoNum type="arabicPeriod"/>
            </a:pPr>
            <a:r>
              <a:rPr lang="sv-SE" dirty="0"/>
              <a:t>Fastställande av röstlängd för mötet. </a:t>
            </a:r>
          </a:p>
          <a:p>
            <a:pPr marL="342900" indent="-342900">
              <a:buAutoNum type="arabicPeriod"/>
            </a:pPr>
            <a:r>
              <a:rPr lang="sv-SE" dirty="0"/>
              <a:t>Val av ordförande och sekreterare för mötet. </a:t>
            </a:r>
          </a:p>
          <a:p>
            <a:pPr marL="342900" indent="-342900">
              <a:buAutoNum type="arabicPeriod"/>
            </a:pPr>
            <a:r>
              <a:rPr lang="sv-SE" dirty="0"/>
              <a:t>Val av protokolljusterare och rösträknare. </a:t>
            </a:r>
          </a:p>
          <a:p>
            <a:pPr marL="342900" indent="-342900">
              <a:buAutoNum type="arabicPeriod"/>
            </a:pPr>
            <a:r>
              <a:rPr lang="sv-SE" dirty="0"/>
              <a:t>Fråga om mötet har utlysts på rätt sätt. </a:t>
            </a:r>
          </a:p>
          <a:p>
            <a:pPr marL="342900" indent="-342900">
              <a:buAutoNum type="arabicPeriod"/>
            </a:pPr>
            <a:r>
              <a:rPr lang="sv-SE" dirty="0"/>
              <a:t>Fastställande av föredragningslista. </a:t>
            </a:r>
          </a:p>
          <a:p>
            <a:pPr marL="342900" indent="-342900">
              <a:buAutoNum type="arabicPeriod"/>
            </a:pPr>
            <a:r>
              <a:rPr lang="sv-SE" dirty="0"/>
              <a:t>Styrelsens verksamhetsberättelse med årsredovisning/årsbokslut för det senaste verksamhets- /räkenskapsåret. </a:t>
            </a:r>
          </a:p>
          <a:p>
            <a:pPr marL="342900" indent="-342900">
              <a:buAutoNum type="arabicPeriod"/>
            </a:pPr>
            <a:r>
              <a:rPr lang="sv-SE" dirty="0"/>
              <a:t>Revisorernas berättelse över styrelsens förvaltning under det senaste verksamhets- /räkenskapsåret. </a:t>
            </a:r>
          </a:p>
          <a:p>
            <a:pPr marL="342900" indent="-342900">
              <a:buAutoNum type="arabicPeriod"/>
            </a:pPr>
            <a:r>
              <a:rPr lang="sv-SE" dirty="0"/>
              <a:t>Fråga om ansvarsfrihet för styrelsen för den tid revisionen avser. </a:t>
            </a:r>
          </a:p>
          <a:p>
            <a:pPr marL="342900" indent="-342900">
              <a:buAutoNum type="arabicPeriod"/>
            </a:pPr>
            <a:r>
              <a:rPr lang="sv-SE" dirty="0"/>
              <a:t>Fastställande av medlemsavgifter</a:t>
            </a:r>
          </a:p>
          <a:p>
            <a:pPr marL="342900" indent="-342900">
              <a:buAutoNum type="arabicPeriod"/>
            </a:pPr>
            <a:r>
              <a:rPr lang="sv-SE" dirty="0"/>
              <a:t>Fastställande av verksamhetsplan samt behandling av ekonomisk plan för kommande verksamhets-/räkenskapsår.</a:t>
            </a:r>
          </a:p>
          <a:p>
            <a:pPr marL="342900" indent="-342900">
              <a:buAutoNum type="arabicPeriod"/>
            </a:pPr>
            <a:endParaRPr lang="sv-SE" dirty="0"/>
          </a:p>
        </p:txBody>
      </p:sp>
      <p:sp>
        <p:nvSpPr>
          <p:cNvPr id="6" name="Rektangel 5"/>
          <p:cNvSpPr/>
          <p:nvPr/>
        </p:nvSpPr>
        <p:spPr>
          <a:xfrm>
            <a:off x="6300083" y="2209776"/>
            <a:ext cx="4863548" cy="646331"/>
          </a:xfrm>
          <a:prstGeom prst="rect">
            <a:avLst/>
          </a:prstGeom>
        </p:spPr>
        <p:txBody>
          <a:bodyPr wrap="square">
            <a:spAutoFit/>
          </a:bodyPr>
          <a:lstStyle/>
          <a:p>
            <a:r>
              <a:rPr lang="sv-SE" dirty="0"/>
              <a:t>11. Behandling av styrelsens förslag och i rätt tid inkomna motioner.  </a:t>
            </a:r>
          </a:p>
        </p:txBody>
      </p:sp>
    </p:spTree>
    <p:extLst>
      <p:ext uri="{BB962C8B-B14F-4D97-AF65-F5344CB8AC3E}">
        <p14:creationId xmlns:p14="http://schemas.microsoft.com/office/powerpoint/2010/main" val="177608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endParaRPr lang="sv-SE" dirty="0"/>
          </a:p>
        </p:txBody>
      </p:sp>
      <p:pic>
        <p:nvPicPr>
          <p:cNvPr id="3"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
        <p:nvSpPr>
          <p:cNvPr id="4" name="Rektangel 3"/>
          <p:cNvSpPr/>
          <p:nvPr/>
        </p:nvSpPr>
        <p:spPr>
          <a:xfrm>
            <a:off x="838200" y="2042220"/>
            <a:ext cx="6096000" cy="3693319"/>
          </a:xfrm>
          <a:prstGeom prst="rect">
            <a:avLst/>
          </a:prstGeom>
        </p:spPr>
        <p:txBody>
          <a:bodyPr>
            <a:spAutoFit/>
          </a:bodyPr>
          <a:lstStyle/>
          <a:p>
            <a:r>
              <a:rPr lang="sv-SE" dirty="0"/>
              <a:t>12. Val av </a:t>
            </a:r>
          </a:p>
          <a:p>
            <a:pPr marL="285750" indent="-285750">
              <a:buFontTx/>
              <a:buChar char="-"/>
            </a:pPr>
            <a:r>
              <a:rPr lang="sv-SE" dirty="0"/>
              <a:t>föreningens ordförande för en tid av ett år; </a:t>
            </a:r>
          </a:p>
          <a:p>
            <a:pPr marL="285750" indent="-285750">
              <a:buFontTx/>
              <a:buChar char="-"/>
            </a:pPr>
            <a:r>
              <a:rPr lang="sv-SE" dirty="0"/>
              <a:t>ledamot på två år (</a:t>
            </a:r>
            <a:r>
              <a:rPr lang="sv-SE" dirty="0" err="1"/>
              <a:t>ist</a:t>
            </a:r>
            <a:r>
              <a:rPr lang="sv-SE" dirty="0"/>
              <a:t> för Pelle Arve); </a:t>
            </a:r>
          </a:p>
          <a:p>
            <a:pPr marL="285750" indent="-285750">
              <a:buFontTx/>
              <a:buChar char="-"/>
            </a:pPr>
            <a:r>
              <a:rPr lang="sv-SE" dirty="0"/>
              <a:t>ledamot på två år (</a:t>
            </a:r>
            <a:r>
              <a:rPr lang="sv-SE" dirty="0" err="1"/>
              <a:t>ist</a:t>
            </a:r>
            <a:r>
              <a:rPr lang="sv-SE" dirty="0"/>
              <a:t> för Carl Öberg);</a:t>
            </a:r>
          </a:p>
          <a:p>
            <a:pPr marL="285750" indent="-285750">
              <a:buFontTx/>
              <a:buChar char="-"/>
            </a:pPr>
            <a:r>
              <a:rPr lang="sv-SE" dirty="0"/>
              <a:t>ledamot på två år (</a:t>
            </a:r>
            <a:r>
              <a:rPr lang="sv-SE" dirty="0" err="1"/>
              <a:t>ist</a:t>
            </a:r>
            <a:r>
              <a:rPr lang="sv-SE" dirty="0"/>
              <a:t> för Daniella </a:t>
            </a:r>
            <a:r>
              <a:rPr lang="sv-SE" dirty="0" err="1"/>
              <a:t>Troje</a:t>
            </a:r>
            <a:r>
              <a:rPr lang="sv-SE" dirty="0"/>
              <a:t>);</a:t>
            </a:r>
          </a:p>
          <a:p>
            <a:pPr marL="285750" indent="-285750">
              <a:buFontTx/>
              <a:buChar char="-"/>
            </a:pPr>
            <a:r>
              <a:rPr lang="sv-SE" dirty="0"/>
              <a:t>en suppleant (ersättare) i styrelsen för en tid av ett år </a:t>
            </a:r>
          </a:p>
          <a:p>
            <a:pPr marL="285750" indent="-285750">
              <a:buFontTx/>
              <a:buChar char="-"/>
            </a:pPr>
            <a:r>
              <a:rPr lang="sv-SE" dirty="0"/>
              <a:t>(</a:t>
            </a:r>
            <a:r>
              <a:rPr lang="sv-SE" dirty="0" err="1"/>
              <a:t>ist</a:t>
            </a:r>
            <a:r>
              <a:rPr lang="sv-SE" dirty="0"/>
              <a:t> för Niclas Håkansson; </a:t>
            </a:r>
          </a:p>
          <a:p>
            <a:pPr marL="285750" indent="-285750">
              <a:buFontTx/>
              <a:buChar char="-"/>
            </a:pPr>
            <a:r>
              <a:rPr lang="sv-SE" dirty="0"/>
              <a:t>1 revisor för en tid av ett år. I detta val får inte styrelsens ledamöter delta; </a:t>
            </a:r>
          </a:p>
          <a:p>
            <a:pPr marL="285750" indent="-285750">
              <a:buFontTx/>
              <a:buChar char="-"/>
            </a:pPr>
            <a:r>
              <a:rPr lang="sv-SE" dirty="0"/>
              <a:t>1 </a:t>
            </a:r>
            <a:r>
              <a:rPr lang="sv-SE" dirty="0" err="1"/>
              <a:t>revisorsuppleant</a:t>
            </a:r>
            <a:r>
              <a:rPr lang="sv-SE" dirty="0"/>
              <a:t> för en tid av ett år. I detta val får inte styrelsens ledamöter delta; </a:t>
            </a:r>
          </a:p>
          <a:p>
            <a:pPr marL="285750" indent="-285750">
              <a:buFontTx/>
              <a:buChar char="-"/>
            </a:pPr>
            <a:r>
              <a:rPr lang="sv-SE" dirty="0"/>
              <a:t>2 ledamöter i valberedningen för en tid av ett år, av vilka en ska utses till ordförande. </a:t>
            </a:r>
          </a:p>
        </p:txBody>
      </p:sp>
      <p:sp>
        <p:nvSpPr>
          <p:cNvPr id="5" name="Rektangel 4"/>
          <p:cNvSpPr/>
          <p:nvPr/>
        </p:nvSpPr>
        <p:spPr>
          <a:xfrm>
            <a:off x="6808966" y="2042220"/>
            <a:ext cx="4544833" cy="1754326"/>
          </a:xfrm>
          <a:prstGeom prst="rect">
            <a:avLst/>
          </a:prstGeom>
        </p:spPr>
        <p:txBody>
          <a:bodyPr wrap="square">
            <a:spAutoFit/>
          </a:bodyPr>
          <a:lstStyle/>
          <a:p>
            <a:r>
              <a:rPr lang="sv-SE" dirty="0"/>
              <a:t>13. Eventuella övriga frågor som anmälts under punkt 5. Beslut i fråga av större ekonomisk eller annan avgörande betydelse för föreningen eller medlemmarna får inte fattas om den inte varit med i kallelsen till mötet.</a:t>
            </a:r>
          </a:p>
        </p:txBody>
      </p:sp>
    </p:spTree>
    <p:extLst>
      <p:ext uri="{BB962C8B-B14F-4D97-AF65-F5344CB8AC3E}">
        <p14:creationId xmlns:p14="http://schemas.microsoft.com/office/powerpoint/2010/main" val="416079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Styrelsens verksamhetsberättelse</a:t>
            </a:r>
          </a:p>
        </p:txBody>
      </p:sp>
      <p:pic>
        <p:nvPicPr>
          <p:cNvPr id="3"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26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a:t>Utfall 2019</a:t>
            </a:r>
          </a:p>
        </p:txBody>
      </p:sp>
      <p:sp>
        <p:nvSpPr>
          <p:cNvPr id="3" name="Underrubrik 2"/>
          <p:cNvSpPr>
            <a:spLocks noGrp="1"/>
          </p:cNvSpPr>
          <p:nvPr>
            <p:ph type="subTitle" idx="1"/>
          </p:nvPr>
        </p:nvSpPr>
        <p:spPr>
          <a:xfrm>
            <a:off x="1524000" y="3665648"/>
            <a:ext cx="9144000" cy="1655762"/>
          </a:xfrm>
        </p:spPr>
        <p:txBody>
          <a:bodyPr/>
          <a:lstStyle/>
          <a:p>
            <a:r>
              <a:rPr lang="sv-SE" dirty="0"/>
              <a:t>Pelle Arve</a:t>
            </a:r>
          </a:p>
        </p:txBody>
      </p:sp>
      <p:pic>
        <p:nvPicPr>
          <p:cNvPr id="1026" name="Picture 2" descr="https://lh3.googleusercontent.com/2OhR4ocLxW5N0J0YY0HFI4IUE8aCx_IfptVk5x1vFpEJatQ-kUR72eWQNgDXlEyuDrNBvHI8wjls2rXUvhqKNxtCKR_-YG6TBT0GTAExpsJn1lW02JFqBlr3tuf6Ucdhus_Ss0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5087" y="5613621"/>
            <a:ext cx="1013028" cy="112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2136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1733</Words>
  <Application>Microsoft Office PowerPoint</Application>
  <PresentationFormat>Bredbild</PresentationFormat>
  <Paragraphs>429</Paragraphs>
  <Slides>23</Slides>
  <Notes>0</Notes>
  <HiddenSlides>0</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23</vt:i4>
      </vt:variant>
    </vt:vector>
  </HeadingPairs>
  <TitlesOfParts>
    <vt:vector size="30" baseType="lpstr">
      <vt:lpstr>Arial</vt:lpstr>
      <vt:lpstr>Calibri</vt:lpstr>
      <vt:lpstr>Calibri Light</vt:lpstr>
      <vt:lpstr>Helvetica</vt:lpstr>
      <vt:lpstr>Inherit</vt:lpstr>
      <vt:lpstr>Times Roman</vt:lpstr>
      <vt:lpstr>Office-tema</vt:lpstr>
      <vt:lpstr>Årsmöte Göteborg Kraftsportklubb 200308</vt:lpstr>
      <vt:lpstr>Röstlängd</vt:lpstr>
      <vt:lpstr>Val av ordförande och sekreterare för mötet</vt:lpstr>
      <vt:lpstr>Val av protokolljusterare och rösträknare. </vt:lpstr>
      <vt:lpstr>Fråga om mötet har utlysts på rätt sätt. </vt:lpstr>
      <vt:lpstr>Föredragningslista</vt:lpstr>
      <vt:lpstr>PowerPoint-presentation</vt:lpstr>
      <vt:lpstr>Styrelsens verksamhetsberättelse</vt:lpstr>
      <vt:lpstr>Utfall 2019</vt:lpstr>
      <vt:lpstr>PowerPoint-presentation</vt:lpstr>
      <vt:lpstr>Revisorernas berättelse över styrelsens förvaltning under det senaste verksamhets- /räkenskapsåret. </vt:lpstr>
      <vt:lpstr>Fråga om ansvarsfrihet för styrelsen för den tid revisionen avser. </vt:lpstr>
      <vt:lpstr>Fastställande av medlemsavgifter</vt:lpstr>
      <vt:lpstr>Fastställande av verksamhetsplan samt behandling av ekonomisk plan för kommande verksamhets-/räkenskapsår.</vt:lpstr>
      <vt:lpstr>Budget 2020</vt:lpstr>
      <vt:lpstr>PowerPoint-presentation</vt:lpstr>
      <vt:lpstr>Behandling av styrelsens förslag och i rätt tid inkomna motioner.</vt:lpstr>
      <vt:lpstr>Styrlesens förslag</vt:lpstr>
      <vt:lpstr>Inkomna motioner</vt:lpstr>
      <vt:lpstr>PowerPoint-presentation</vt:lpstr>
      <vt:lpstr>Val </vt:lpstr>
      <vt:lpstr>Eventuella övriga frågor som anmälts under  punkt 5. Beslut i fråga av större ekonomisk eller annan avgörande betydelse för föreningen eller medlemmarna får inte fattas om den inte varit med i kallelsen till mötet.</vt:lpstr>
      <vt:lpstr>Tack för idag! Må 2020 fyllas av stora totaler!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Utfall 2018</dc:title>
  <dc:creator>Pelle Jansson</dc:creator>
  <cp:lastModifiedBy>Pelle Arve</cp:lastModifiedBy>
  <cp:revision>26</cp:revision>
  <dcterms:created xsi:type="dcterms:W3CDTF">2019-01-04T11:23:49Z</dcterms:created>
  <dcterms:modified xsi:type="dcterms:W3CDTF">2020-03-01T09:02:22Z</dcterms:modified>
</cp:coreProperties>
</file>