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9753600" cy="7315200"/>
  <p:notesSz cx="6858000" cy="9144000"/>
  <p:embeddedFontLst>
    <p:embeddedFont>
      <p:font typeface="Barlow Bold" charset="1" panose="00000800000000000000"/>
      <p:regular r:id="rId15"/>
    </p:embeddedFont>
    <p:embeddedFont>
      <p:font typeface="Montserrat" charset="1" panose="00000500000000000000"/>
      <p:regular r:id="rId16"/>
    </p:embeddedFont>
    <p:embeddedFont>
      <p:font typeface="Montserrat Bold" charset="1" panose="000008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12" Target="../media/image18.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jpe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jpe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jpe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jpe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5.png" Type="http://schemas.openxmlformats.org/officeDocument/2006/relationships/image"/><Relationship Id="rId8" Target="../media/image46.svg" Type="http://schemas.openxmlformats.org/officeDocument/2006/relationships/image"/><Relationship Id="rId9" Target="https://gamma.app/?utm_source=made-with-gamma"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2C32"/>
        </a:solidFill>
      </p:bgPr>
    </p:bg>
    <p:spTree>
      <p:nvGrpSpPr>
        <p:cNvPr id="1" name=""/>
        <p:cNvGrpSpPr/>
        <p:nvPr/>
      </p:nvGrpSpPr>
      <p:grpSpPr>
        <a:xfrm>
          <a:off x="0" y="0"/>
          <a:ext cx="0" cy="0"/>
          <a:chOff x="0" y="0"/>
          <a:chExt cx="0" cy="0"/>
        </a:xfrm>
      </p:grpSpPr>
      <p:grpSp>
        <p:nvGrpSpPr>
          <p:cNvPr name="Group 2" id="2"/>
          <p:cNvGrpSpPr/>
          <p:nvPr/>
        </p:nvGrpSpPr>
        <p:grpSpPr>
          <a:xfrm rot="0">
            <a:off x="0" y="219"/>
            <a:ext cx="3657600" cy="7314981"/>
            <a:chOff x="0" y="0"/>
            <a:chExt cx="4876800" cy="9753308"/>
          </a:xfrm>
        </p:grpSpPr>
        <p:sp>
          <p:nvSpPr>
            <p:cNvPr name="Freeform 3" id="3"/>
            <p:cNvSpPr/>
            <p:nvPr/>
          </p:nvSpPr>
          <p:spPr>
            <a:xfrm flipH="false" flipV="false" rot="0">
              <a:off x="0" y="0"/>
              <a:ext cx="4876800" cy="9753302"/>
            </a:xfrm>
            <a:custGeom>
              <a:avLst/>
              <a:gdLst/>
              <a:ahLst/>
              <a:cxnLst/>
              <a:rect r="r" b="b" t="t" l="l"/>
              <a:pathLst>
                <a:path h="9753302" w="4876800">
                  <a:moveTo>
                    <a:pt x="0" y="0"/>
                  </a:moveTo>
                  <a:lnTo>
                    <a:pt x="4876800" y="0"/>
                  </a:lnTo>
                  <a:lnTo>
                    <a:pt x="4876800" y="9753302"/>
                  </a:lnTo>
                  <a:lnTo>
                    <a:pt x="0" y="9753302"/>
                  </a:lnTo>
                  <a:lnTo>
                    <a:pt x="0" y="0"/>
                  </a:lnTo>
                  <a:close/>
                </a:path>
              </a:pathLst>
            </a:custGeom>
            <a:blipFill>
              <a:blip r:embed="rId2"/>
              <a:stretch>
                <a:fillRect l="-16664" t="0" r="-16664" b="0"/>
              </a:stretch>
            </a:blipFill>
          </p:spPr>
        </p:sp>
      </p:grpSp>
      <p:grpSp>
        <p:nvGrpSpPr>
          <p:cNvPr name="Group 4" id="4"/>
          <p:cNvGrpSpPr/>
          <p:nvPr/>
        </p:nvGrpSpPr>
        <p:grpSpPr>
          <a:xfrm rot="0">
            <a:off x="4144012" y="1406794"/>
            <a:ext cx="5192451" cy="2680363"/>
            <a:chOff x="0" y="0"/>
            <a:chExt cx="6923267" cy="3573817"/>
          </a:xfrm>
        </p:grpSpPr>
        <p:sp>
          <p:nvSpPr>
            <p:cNvPr name="Freeform 5" id="5"/>
            <p:cNvSpPr/>
            <p:nvPr/>
          </p:nvSpPr>
          <p:spPr>
            <a:xfrm flipH="false" flipV="false" rot="0">
              <a:off x="0" y="0"/>
              <a:ext cx="6923267" cy="3573817"/>
            </a:xfrm>
            <a:custGeom>
              <a:avLst/>
              <a:gdLst/>
              <a:ahLst/>
              <a:cxnLst/>
              <a:rect r="r" b="b" t="t" l="l"/>
              <a:pathLst>
                <a:path h="3573817" w="6923267">
                  <a:moveTo>
                    <a:pt x="0" y="0"/>
                  </a:moveTo>
                  <a:lnTo>
                    <a:pt x="6923267" y="0"/>
                  </a:lnTo>
                  <a:lnTo>
                    <a:pt x="6923267" y="3573817"/>
                  </a:lnTo>
                  <a:lnTo>
                    <a:pt x="0" y="3573817"/>
                  </a:lnTo>
                  <a:close/>
                </a:path>
              </a:pathLst>
            </a:custGeom>
            <a:solidFill>
              <a:srgbClr val="000000">
                <a:alpha val="0"/>
              </a:srgbClr>
            </a:solidFill>
          </p:spPr>
        </p:sp>
        <p:sp>
          <p:nvSpPr>
            <p:cNvPr name="TextBox 6" id="6"/>
            <p:cNvSpPr txBox="true"/>
            <p:nvPr/>
          </p:nvSpPr>
          <p:spPr>
            <a:xfrm>
              <a:off x="0" y="-19050"/>
              <a:ext cx="6923267" cy="3592867"/>
            </a:xfrm>
            <a:prstGeom prst="rect">
              <a:avLst/>
            </a:prstGeom>
          </p:spPr>
          <p:txBody>
            <a:bodyPr anchor="t" rtlCol="false" tIns="0" lIns="0" bIns="0" rIns="0"/>
            <a:lstStyle/>
            <a:p>
              <a:pPr algn="l">
                <a:lnSpc>
                  <a:spcPts val="3582"/>
                </a:lnSpc>
              </a:pPr>
              <a:r>
                <a:rPr lang="en-US" sz="2879" b="true">
                  <a:solidFill>
                    <a:srgbClr val="9998FF"/>
                  </a:solidFill>
                  <a:latin typeface="Barlow Bold"/>
                  <a:ea typeface="Barlow Bold"/>
                  <a:cs typeface="Barlow Bold"/>
                  <a:sym typeface="Barlow Bold"/>
                </a:rPr>
                <a:t>Smart Resume Analyzer: AI- Powered Job Matching</a:t>
              </a:r>
            </a:p>
            <a:p>
              <a:pPr algn="l">
                <a:lnSpc>
                  <a:spcPts val="1755"/>
                </a:lnSpc>
              </a:pPr>
              <a:r>
                <a:rPr lang="en-US" sz="1093">
                  <a:solidFill>
                    <a:srgbClr val="EEEFF5"/>
                  </a:solidFill>
                  <a:latin typeface="Montserrat"/>
                  <a:ea typeface="Montserrat"/>
                  <a:cs typeface="Montserrat"/>
                  <a:sym typeface="Montserrat"/>
                </a:rPr>
                <a:t>In today's competitive job market, efficiency and accuracy in recruitment are paramount. Our project, the Smart Resume Analyzer, addresses the critical need for streamlining the resume screening process and providing job seekers with clear career path guidance. By leveraging the power of artificial intelligence, we aim to transform how candidates and employers connect, making the process faster, smarter, and more effective.</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282C32"/>
        </a:solidFill>
      </p:bgPr>
    </p:bg>
    <p:spTree>
      <p:nvGrpSpPr>
        <p:cNvPr id="1" name=""/>
        <p:cNvGrpSpPr/>
        <p:nvPr/>
      </p:nvGrpSpPr>
      <p:grpSpPr>
        <a:xfrm>
          <a:off x="0" y="0"/>
          <a:ext cx="0" cy="0"/>
          <a:chOff x="0" y="0"/>
          <a:chExt cx="0" cy="0"/>
        </a:xfrm>
      </p:grpSpPr>
      <p:grpSp>
        <p:nvGrpSpPr>
          <p:cNvPr name="Group 2" id="2"/>
          <p:cNvGrpSpPr/>
          <p:nvPr/>
        </p:nvGrpSpPr>
        <p:grpSpPr>
          <a:xfrm rot="0">
            <a:off x="486412" y="902858"/>
            <a:ext cx="8003235" cy="2745387"/>
            <a:chOff x="0" y="0"/>
            <a:chExt cx="10670980" cy="3660516"/>
          </a:xfrm>
        </p:grpSpPr>
        <p:sp>
          <p:nvSpPr>
            <p:cNvPr name="Freeform 3" id="3"/>
            <p:cNvSpPr/>
            <p:nvPr/>
          </p:nvSpPr>
          <p:spPr>
            <a:xfrm flipH="false" flipV="false" rot="0">
              <a:off x="0" y="0"/>
              <a:ext cx="10670980" cy="3660516"/>
            </a:xfrm>
            <a:custGeom>
              <a:avLst/>
              <a:gdLst/>
              <a:ahLst/>
              <a:cxnLst/>
              <a:rect r="r" b="b" t="t" l="l"/>
              <a:pathLst>
                <a:path h="3660516" w="10670980">
                  <a:moveTo>
                    <a:pt x="0" y="0"/>
                  </a:moveTo>
                  <a:lnTo>
                    <a:pt x="10670980" y="0"/>
                  </a:lnTo>
                  <a:lnTo>
                    <a:pt x="10670980" y="3660516"/>
                  </a:lnTo>
                  <a:lnTo>
                    <a:pt x="0" y="3660516"/>
                  </a:lnTo>
                  <a:close/>
                </a:path>
              </a:pathLst>
            </a:custGeom>
            <a:solidFill>
              <a:srgbClr val="000000">
                <a:alpha val="0"/>
              </a:srgbClr>
            </a:solidFill>
          </p:spPr>
        </p:sp>
        <p:sp>
          <p:nvSpPr>
            <p:cNvPr name="TextBox 4" id="4"/>
            <p:cNvSpPr txBox="true"/>
            <p:nvPr/>
          </p:nvSpPr>
          <p:spPr>
            <a:xfrm>
              <a:off x="0" y="-19050"/>
              <a:ext cx="10670980" cy="3679566"/>
            </a:xfrm>
            <a:prstGeom prst="rect">
              <a:avLst/>
            </a:prstGeom>
          </p:spPr>
          <p:txBody>
            <a:bodyPr anchor="t" rtlCol="false" tIns="0" lIns="0" bIns="0" rIns="0"/>
            <a:lstStyle/>
            <a:p>
              <a:pPr algn="l">
                <a:lnSpc>
                  <a:spcPts val="3582"/>
                </a:lnSpc>
              </a:pPr>
              <a:r>
                <a:rPr lang="en-US" sz="2879" b="true">
                  <a:solidFill>
                    <a:srgbClr val="9998FF"/>
                  </a:solidFill>
                  <a:latin typeface="Barlow Bold"/>
                  <a:ea typeface="Barlow Bold"/>
                  <a:cs typeface="Barlow Bold"/>
                  <a:sym typeface="Barlow Bold"/>
                </a:rPr>
                <a:t>Addressing the Problem: Inefficiency in Resume Screening</a:t>
              </a:r>
            </a:p>
            <a:p>
              <a:pPr algn="l">
                <a:lnSpc>
                  <a:spcPts val="2015"/>
                </a:lnSpc>
              </a:pPr>
              <a:r>
                <a:rPr lang="en-US" sz="1439" b="true">
                  <a:solidFill>
                    <a:srgbClr val="9998FF"/>
                  </a:solidFill>
                  <a:latin typeface="Barlow Bold"/>
                  <a:ea typeface="Barlow Bold"/>
                  <a:cs typeface="Barlow Bold"/>
                  <a:sym typeface="Barlow Bold"/>
                </a:rPr>
                <a:t>Time-Consuming Manual Screening</a:t>
              </a:r>
            </a:p>
            <a:p>
              <a:pPr algn="l">
                <a:lnSpc>
                  <a:spcPts val="1759"/>
                </a:lnSpc>
              </a:pPr>
              <a:r>
                <a:rPr lang="en-US" sz="1093">
                  <a:solidFill>
                    <a:srgbClr val="EEEFF5"/>
                  </a:solidFill>
                  <a:latin typeface="Montserrat"/>
                  <a:ea typeface="Montserrat"/>
                  <a:cs typeface="Montserrat"/>
                  <a:sym typeface="Montserrat"/>
                </a:rPr>
                <a:t>Traditional manual resume screening is an arduous task. HR personnel spend countless hours sifting through applications, making it a bottleneck in the hiring process. This method is not only slow but also prone to human error, </a:t>
              </a:r>
            </a:p>
            <a:p>
              <a:pPr algn="l">
                <a:lnSpc>
                  <a:spcPts val="1599"/>
                </a:lnSpc>
              </a:pPr>
              <a:r>
                <a:rPr lang="en-US" sz="1093">
                  <a:solidFill>
                    <a:srgbClr val="EEEFF5"/>
                  </a:solidFill>
                  <a:latin typeface="Montserrat"/>
                  <a:ea typeface="Montserrat"/>
                  <a:cs typeface="Montserrat"/>
                  <a:sym typeface="Montserrat"/>
                </a:rPr>
                <a:t>leading to missed opportunities.</a:t>
              </a:r>
            </a:p>
          </p:txBody>
        </p:sp>
      </p:grpSp>
      <p:grpSp>
        <p:nvGrpSpPr>
          <p:cNvPr name="Group 5" id="5"/>
          <p:cNvGrpSpPr/>
          <p:nvPr/>
        </p:nvGrpSpPr>
        <p:grpSpPr>
          <a:xfrm rot="0">
            <a:off x="5054478" y="2137989"/>
            <a:ext cx="4254700" cy="1510256"/>
            <a:chOff x="0" y="0"/>
            <a:chExt cx="5672933" cy="2013674"/>
          </a:xfrm>
        </p:grpSpPr>
        <p:sp>
          <p:nvSpPr>
            <p:cNvPr name="Freeform 6" id="6"/>
            <p:cNvSpPr/>
            <p:nvPr/>
          </p:nvSpPr>
          <p:spPr>
            <a:xfrm flipH="false" flipV="false" rot="0">
              <a:off x="0" y="0"/>
              <a:ext cx="5672933" cy="2013674"/>
            </a:xfrm>
            <a:custGeom>
              <a:avLst/>
              <a:gdLst/>
              <a:ahLst/>
              <a:cxnLst/>
              <a:rect r="r" b="b" t="t" l="l"/>
              <a:pathLst>
                <a:path h="2013674" w="5672933">
                  <a:moveTo>
                    <a:pt x="0" y="0"/>
                  </a:moveTo>
                  <a:lnTo>
                    <a:pt x="5672933" y="0"/>
                  </a:lnTo>
                  <a:lnTo>
                    <a:pt x="5672933" y="2013674"/>
                  </a:lnTo>
                  <a:lnTo>
                    <a:pt x="0" y="2013674"/>
                  </a:lnTo>
                  <a:close/>
                </a:path>
              </a:pathLst>
            </a:custGeom>
            <a:solidFill>
              <a:srgbClr val="000000">
                <a:alpha val="0"/>
              </a:srgbClr>
            </a:solidFill>
          </p:spPr>
        </p:sp>
        <p:sp>
          <p:nvSpPr>
            <p:cNvPr name="TextBox 7" id="7"/>
            <p:cNvSpPr txBox="true"/>
            <p:nvPr/>
          </p:nvSpPr>
          <p:spPr>
            <a:xfrm>
              <a:off x="0" y="-38100"/>
              <a:ext cx="5672933" cy="2051774"/>
            </a:xfrm>
            <a:prstGeom prst="rect">
              <a:avLst/>
            </a:prstGeom>
          </p:spPr>
          <p:txBody>
            <a:bodyPr anchor="t" rtlCol="false" tIns="0" lIns="0" bIns="0" rIns="0"/>
            <a:lstStyle/>
            <a:p>
              <a:pPr algn="l">
                <a:lnSpc>
                  <a:spcPts val="2015"/>
                </a:lnSpc>
              </a:pPr>
              <a:r>
                <a:rPr lang="en-US" sz="1439" b="true">
                  <a:solidFill>
                    <a:srgbClr val="9998FF"/>
                  </a:solidFill>
                  <a:latin typeface="Barlow Bold"/>
                  <a:ea typeface="Barlow Bold"/>
                  <a:cs typeface="Barlow Bold"/>
                  <a:sym typeface="Barlow Bold"/>
                </a:rPr>
                <a:t>Uncertainty for Job Seekers</a:t>
              </a:r>
            </a:p>
            <a:p>
              <a:pPr algn="l">
                <a:lnSpc>
                  <a:spcPts val="1759"/>
                </a:lnSpc>
              </a:pPr>
              <a:r>
                <a:rPr lang="en-US" sz="1093">
                  <a:solidFill>
                    <a:srgbClr val="EEEFF5"/>
                  </a:solidFill>
                  <a:latin typeface="Montserrat"/>
                  <a:ea typeface="Montserrat"/>
                  <a:cs typeface="Montserrat"/>
                  <a:sym typeface="Montserrat"/>
                </a:rPr>
                <a:t>Many job seekers struggle to identify roles that best align with their skill sets. This uncertainty can lead to applying for unsuitable positions, resulting in frustration and wasted effort for both candidates and employers. A smarter system </a:t>
              </a:r>
            </a:p>
            <a:p>
              <a:pPr algn="l">
                <a:lnSpc>
                  <a:spcPts val="1599"/>
                </a:lnSpc>
              </a:pPr>
              <a:r>
                <a:rPr lang="en-US" sz="1093">
                  <a:solidFill>
                    <a:srgbClr val="EEEFF5"/>
                  </a:solidFill>
                  <a:latin typeface="Montserrat"/>
                  <a:ea typeface="Montserrat"/>
                  <a:cs typeface="Montserrat"/>
                  <a:sym typeface="Montserrat"/>
                </a:rPr>
                <a:t>is needed to guide job seekers effectively.</a:t>
              </a:r>
            </a:p>
          </p:txBody>
        </p:sp>
      </p:grpSp>
      <p:grpSp>
        <p:nvGrpSpPr>
          <p:cNvPr name="Group 8" id="8"/>
          <p:cNvGrpSpPr/>
          <p:nvPr/>
        </p:nvGrpSpPr>
        <p:grpSpPr>
          <a:xfrm rot="0">
            <a:off x="486412" y="3845568"/>
            <a:ext cx="8776688" cy="752661"/>
            <a:chOff x="0" y="0"/>
            <a:chExt cx="11702250" cy="1003548"/>
          </a:xfrm>
        </p:grpSpPr>
        <p:sp>
          <p:nvSpPr>
            <p:cNvPr name="Freeform 9" id="9"/>
            <p:cNvSpPr/>
            <p:nvPr/>
          </p:nvSpPr>
          <p:spPr>
            <a:xfrm flipH="false" flipV="false" rot="0">
              <a:off x="0" y="0"/>
              <a:ext cx="11702250" cy="1003548"/>
            </a:xfrm>
            <a:custGeom>
              <a:avLst/>
              <a:gdLst/>
              <a:ahLst/>
              <a:cxnLst/>
              <a:rect r="r" b="b" t="t" l="l"/>
              <a:pathLst>
                <a:path h="1003548" w="11702250">
                  <a:moveTo>
                    <a:pt x="0" y="0"/>
                  </a:moveTo>
                  <a:lnTo>
                    <a:pt x="11702250" y="0"/>
                  </a:lnTo>
                  <a:lnTo>
                    <a:pt x="11702250" y="1003548"/>
                  </a:lnTo>
                  <a:lnTo>
                    <a:pt x="0" y="1003548"/>
                  </a:lnTo>
                  <a:close/>
                </a:path>
              </a:pathLst>
            </a:custGeom>
            <a:solidFill>
              <a:srgbClr val="000000">
                <a:alpha val="0"/>
              </a:srgbClr>
            </a:solidFill>
          </p:spPr>
        </p:sp>
        <p:sp>
          <p:nvSpPr>
            <p:cNvPr name="TextBox 10" id="10"/>
            <p:cNvSpPr txBox="true"/>
            <p:nvPr/>
          </p:nvSpPr>
          <p:spPr>
            <a:xfrm>
              <a:off x="0" y="-142875"/>
              <a:ext cx="11702250" cy="1146423"/>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The Smart Resume Analyzer tackles these challenges head-on by automating the resume screening process and providing </a:t>
              </a:r>
            </a:p>
            <a:p>
              <a:pPr algn="l">
                <a:lnSpc>
                  <a:spcPts val="719"/>
                </a:lnSpc>
              </a:pPr>
              <a:r>
                <a:rPr lang="en-US" sz="1093">
                  <a:solidFill>
                    <a:srgbClr val="EEEFF5"/>
                  </a:solidFill>
                  <a:latin typeface="Montserrat"/>
                  <a:ea typeface="Montserrat"/>
                  <a:cs typeface="Montserrat"/>
                  <a:sym typeface="Montserrat"/>
                </a:rPr>
                <a:t>data-driven insights to job seekers. Our solution promises to save time, reduce errors, and enhance the overall job matching </a:t>
              </a:r>
            </a:p>
            <a:p>
              <a:pPr algn="l">
                <a:lnSpc>
                  <a:spcPts val="2734"/>
                </a:lnSpc>
              </a:pPr>
              <a:r>
                <a:rPr lang="en-US" sz="1093">
                  <a:solidFill>
                    <a:srgbClr val="EEEFF5"/>
                  </a:solidFill>
                  <a:latin typeface="Montserrat"/>
                  <a:ea typeface="Montserrat"/>
                  <a:cs typeface="Montserrat"/>
                  <a:sym typeface="Montserrat"/>
                </a:rPr>
                <a:t>experience.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2C32"/>
        </a:solidFill>
      </p:bgPr>
    </p:bg>
    <p:spTree>
      <p:nvGrpSpPr>
        <p:cNvPr id="1" name=""/>
        <p:cNvGrpSpPr/>
        <p:nvPr/>
      </p:nvGrpSpPr>
      <p:grpSpPr>
        <a:xfrm>
          <a:off x="0" y="0"/>
          <a:ext cx="0" cy="0"/>
          <a:chOff x="0" y="0"/>
          <a:chExt cx="0" cy="0"/>
        </a:xfrm>
      </p:grpSpPr>
      <p:sp>
        <p:nvSpPr>
          <p:cNvPr name="Freeform 2" id="2"/>
          <p:cNvSpPr/>
          <p:nvPr/>
        </p:nvSpPr>
        <p:spPr>
          <a:xfrm flipH="false" flipV="false" rot="0">
            <a:off x="433491" y="1790867"/>
            <a:ext cx="417235" cy="417235"/>
          </a:xfrm>
          <a:custGeom>
            <a:avLst/>
            <a:gdLst/>
            <a:ahLst/>
            <a:cxnLst/>
            <a:rect r="r" b="b" t="t" l="l"/>
            <a:pathLst>
              <a:path h="417235" w="417235">
                <a:moveTo>
                  <a:pt x="0" y="0"/>
                </a:moveTo>
                <a:lnTo>
                  <a:pt x="417235" y="0"/>
                </a:lnTo>
                <a:lnTo>
                  <a:pt x="417235" y="417235"/>
                </a:lnTo>
                <a:lnTo>
                  <a:pt x="0" y="4172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8339" y="1790867"/>
            <a:ext cx="417235" cy="417235"/>
          </a:xfrm>
          <a:custGeom>
            <a:avLst/>
            <a:gdLst/>
            <a:ahLst/>
            <a:cxnLst/>
            <a:rect r="r" b="b" t="t" l="l"/>
            <a:pathLst>
              <a:path h="417235" w="417235">
                <a:moveTo>
                  <a:pt x="0" y="0"/>
                </a:moveTo>
                <a:lnTo>
                  <a:pt x="417235" y="0"/>
                </a:lnTo>
                <a:lnTo>
                  <a:pt x="417235" y="417235"/>
                </a:lnTo>
                <a:lnTo>
                  <a:pt x="0" y="4172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375059" y="1790867"/>
            <a:ext cx="425363" cy="417235"/>
          </a:xfrm>
          <a:custGeom>
            <a:avLst/>
            <a:gdLst/>
            <a:ahLst/>
            <a:cxnLst/>
            <a:rect r="r" b="b" t="t" l="l"/>
            <a:pathLst>
              <a:path h="417235" w="425363">
                <a:moveTo>
                  <a:pt x="0" y="0"/>
                </a:moveTo>
                <a:lnTo>
                  <a:pt x="425363" y="0"/>
                </a:lnTo>
                <a:lnTo>
                  <a:pt x="425363" y="417235"/>
                </a:lnTo>
                <a:lnTo>
                  <a:pt x="0" y="417235"/>
                </a:lnTo>
                <a:lnTo>
                  <a:pt x="0" y="0"/>
                </a:lnTo>
                <a:close/>
              </a:path>
            </a:pathLst>
          </a:custGeom>
          <a:blipFill>
            <a:blip r:embed="rId6">
              <a:extLst>
                <a:ext uri="{96DAC541-7B7A-43D3-8B79-37D633B846F1}">
                  <asvg:svgBlip xmlns:asvg="http://schemas.microsoft.com/office/drawing/2016/SVG/main" r:embed="rId7"/>
                </a:ext>
              </a:extLst>
            </a:blip>
            <a:stretch>
              <a:fillRect l="-159" t="0" r="-159" b="0"/>
            </a:stretch>
          </a:blipFill>
        </p:spPr>
      </p:sp>
      <p:grpSp>
        <p:nvGrpSpPr>
          <p:cNvPr name="Group 5" id="5"/>
          <p:cNvGrpSpPr/>
          <p:nvPr/>
        </p:nvGrpSpPr>
        <p:grpSpPr>
          <a:xfrm rot="0">
            <a:off x="486412" y="902858"/>
            <a:ext cx="7604020" cy="503936"/>
            <a:chOff x="0" y="0"/>
            <a:chExt cx="10138693" cy="671915"/>
          </a:xfrm>
        </p:grpSpPr>
        <p:sp>
          <p:nvSpPr>
            <p:cNvPr name="Freeform 6" id="6"/>
            <p:cNvSpPr/>
            <p:nvPr/>
          </p:nvSpPr>
          <p:spPr>
            <a:xfrm flipH="false" flipV="false" rot="0">
              <a:off x="0" y="0"/>
              <a:ext cx="10138694" cy="671915"/>
            </a:xfrm>
            <a:custGeom>
              <a:avLst/>
              <a:gdLst/>
              <a:ahLst/>
              <a:cxnLst/>
              <a:rect r="r" b="b" t="t" l="l"/>
              <a:pathLst>
                <a:path h="671915" w="10138694">
                  <a:moveTo>
                    <a:pt x="0" y="0"/>
                  </a:moveTo>
                  <a:lnTo>
                    <a:pt x="10138694" y="0"/>
                  </a:lnTo>
                  <a:lnTo>
                    <a:pt x="10138694" y="671915"/>
                  </a:lnTo>
                  <a:lnTo>
                    <a:pt x="0" y="671915"/>
                  </a:lnTo>
                  <a:close/>
                </a:path>
              </a:pathLst>
            </a:custGeom>
            <a:solidFill>
              <a:srgbClr val="000000">
                <a:alpha val="0"/>
              </a:srgbClr>
            </a:solidFill>
          </p:spPr>
        </p:sp>
        <p:sp>
          <p:nvSpPr>
            <p:cNvPr name="TextBox 7" id="7"/>
            <p:cNvSpPr txBox="true"/>
            <p:nvPr/>
          </p:nvSpPr>
          <p:spPr>
            <a:xfrm>
              <a:off x="0" y="-66675"/>
              <a:ext cx="10138693" cy="738590"/>
            </a:xfrm>
            <a:prstGeom prst="rect">
              <a:avLst/>
            </a:prstGeom>
          </p:spPr>
          <p:txBody>
            <a:bodyPr anchor="t" rtlCol="false" tIns="0" lIns="0" bIns="0" rIns="0"/>
            <a:lstStyle/>
            <a:p>
              <a:pPr algn="l">
                <a:lnSpc>
                  <a:spcPts val="4031"/>
                </a:lnSpc>
              </a:pPr>
              <a:r>
                <a:rPr lang="en-US" sz="2879" b="true">
                  <a:solidFill>
                    <a:srgbClr val="9998FF"/>
                  </a:solidFill>
                  <a:latin typeface="Barlow Bold"/>
                  <a:ea typeface="Barlow Bold"/>
                  <a:cs typeface="Barlow Bold"/>
                  <a:sym typeface="Barlow Bold"/>
                </a:rPr>
                <a:t>Our Solution: AI-Based Job Matching Web App</a:t>
              </a:r>
            </a:p>
          </p:txBody>
        </p:sp>
      </p:grpSp>
      <p:grpSp>
        <p:nvGrpSpPr>
          <p:cNvPr name="Group 8" id="8"/>
          <p:cNvGrpSpPr/>
          <p:nvPr/>
        </p:nvGrpSpPr>
        <p:grpSpPr>
          <a:xfrm rot="0">
            <a:off x="938020" y="1820997"/>
            <a:ext cx="2411740" cy="1672816"/>
            <a:chOff x="0" y="0"/>
            <a:chExt cx="3215654" cy="2230421"/>
          </a:xfrm>
        </p:grpSpPr>
        <p:sp>
          <p:nvSpPr>
            <p:cNvPr name="Freeform 9" id="9"/>
            <p:cNvSpPr/>
            <p:nvPr/>
          </p:nvSpPr>
          <p:spPr>
            <a:xfrm flipH="false" flipV="false" rot="0">
              <a:off x="0" y="0"/>
              <a:ext cx="3215654" cy="2230421"/>
            </a:xfrm>
            <a:custGeom>
              <a:avLst/>
              <a:gdLst/>
              <a:ahLst/>
              <a:cxnLst/>
              <a:rect r="r" b="b" t="t" l="l"/>
              <a:pathLst>
                <a:path h="2230421" w="3215654">
                  <a:moveTo>
                    <a:pt x="0" y="0"/>
                  </a:moveTo>
                  <a:lnTo>
                    <a:pt x="3215654" y="0"/>
                  </a:lnTo>
                  <a:lnTo>
                    <a:pt x="3215654" y="2230421"/>
                  </a:lnTo>
                  <a:lnTo>
                    <a:pt x="0" y="2230421"/>
                  </a:lnTo>
                  <a:close/>
                </a:path>
              </a:pathLst>
            </a:custGeom>
            <a:solidFill>
              <a:srgbClr val="000000">
                <a:alpha val="0"/>
              </a:srgbClr>
            </a:solidFill>
          </p:spPr>
        </p:sp>
        <p:sp>
          <p:nvSpPr>
            <p:cNvPr name="TextBox 10" id="10"/>
            <p:cNvSpPr txBox="true"/>
            <p:nvPr/>
          </p:nvSpPr>
          <p:spPr>
            <a:xfrm>
              <a:off x="0" y="-38100"/>
              <a:ext cx="3215654" cy="2268521"/>
            </a:xfrm>
            <a:prstGeom prst="rect">
              <a:avLst/>
            </a:prstGeom>
          </p:spPr>
          <p:txBody>
            <a:bodyPr anchor="t" rtlCol="false" tIns="0" lIns="0" bIns="0" rIns="0"/>
            <a:lstStyle/>
            <a:p>
              <a:pPr algn="l">
                <a:lnSpc>
                  <a:spcPts val="2015"/>
                </a:lnSpc>
              </a:pPr>
              <a:r>
                <a:rPr lang="en-US" sz="1439" b="true">
                  <a:solidFill>
                    <a:srgbClr val="EEEFF5"/>
                  </a:solidFill>
                  <a:latin typeface="Barlow Bold"/>
                  <a:ea typeface="Barlow Bold"/>
                  <a:cs typeface="Barlow Bold"/>
                  <a:sym typeface="Barlow Bold"/>
                </a:rPr>
                <a:t>AI-Powered Web Application</a:t>
              </a:r>
            </a:p>
            <a:p>
              <a:pPr algn="l">
                <a:lnSpc>
                  <a:spcPts val="1748"/>
                </a:lnSpc>
              </a:pPr>
              <a:r>
                <a:rPr lang="en-US" sz="1093">
                  <a:solidFill>
                    <a:srgbClr val="EEEFF5"/>
                  </a:solidFill>
                  <a:latin typeface="Montserrat"/>
                  <a:ea typeface="Montserrat"/>
                  <a:cs typeface="Montserrat"/>
                  <a:sym typeface="Montserrat"/>
                </a:rPr>
                <a:t>We've developed a smart, AI- driven web application designed to revolutionize resume analysis. This tool offers a user-friendly interface for both job seekers and HR professionals.</a:t>
              </a:r>
            </a:p>
          </p:txBody>
        </p:sp>
      </p:grpSp>
      <p:grpSp>
        <p:nvGrpSpPr>
          <p:cNvPr name="Group 11" id="11"/>
          <p:cNvGrpSpPr/>
          <p:nvPr/>
        </p:nvGrpSpPr>
        <p:grpSpPr>
          <a:xfrm rot="0">
            <a:off x="3911218" y="1820997"/>
            <a:ext cx="2461492" cy="1453360"/>
            <a:chOff x="0" y="0"/>
            <a:chExt cx="3281989" cy="1937813"/>
          </a:xfrm>
        </p:grpSpPr>
        <p:sp>
          <p:nvSpPr>
            <p:cNvPr name="Freeform 12" id="12"/>
            <p:cNvSpPr/>
            <p:nvPr/>
          </p:nvSpPr>
          <p:spPr>
            <a:xfrm flipH="false" flipV="false" rot="0">
              <a:off x="0" y="0"/>
              <a:ext cx="3281990" cy="1937813"/>
            </a:xfrm>
            <a:custGeom>
              <a:avLst/>
              <a:gdLst/>
              <a:ahLst/>
              <a:cxnLst/>
              <a:rect r="r" b="b" t="t" l="l"/>
              <a:pathLst>
                <a:path h="1937813" w="3281990">
                  <a:moveTo>
                    <a:pt x="0" y="0"/>
                  </a:moveTo>
                  <a:lnTo>
                    <a:pt x="3281990" y="0"/>
                  </a:lnTo>
                  <a:lnTo>
                    <a:pt x="3281990" y="1937813"/>
                  </a:lnTo>
                  <a:lnTo>
                    <a:pt x="0" y="1937813"/>
                  </a:lnTo>
                  <a:close/>
                </a:path>
              </a:pathLst>
            </a:custGeom>
            <a:solidFill>
              <a:srgbClr val="000000">
                <a:alpha val="0"/>
              </a:srgbClr>
            </a:solidFill>
          </p:spPr>
        </p:sp>
        <p:sp>
          <p:nvSpPr>
            <p:cNvPr name="TextBox 13" id="13"/>
            <p:cNvSpPr txBox="true"/>
            <p:nvPr/>
          </p:nvSpPr>
          <p:spPr>
            <a:xfrm>
              <a:off x="0" y="-38100"/>
              <a:ext cx="3281989" cy="1975913"/>
            </a:xfrm>
            <a:prstGeom prst="rect">
              <a:avLst/>
            </a:prstGeom>
          </p:spPr>
          <p:txBody>
            <a:bodyPr anchor="t" rtlCol="false" tIns="0" lIns="0" bIns="0" rIns="0"/>
            <a:lstStyle/>
            <a:p>
              <a:pPr algn="l">
                <a:lnSpc>
                  <a:spcPts val="2015"/>
                </a:lnSpc>
              </a:pPr>
              <a:r>
                <a:rPr lang="en-US" sz="1439" b="true">
                  <a:solidFill>
                    <a:srgbClr val="EEEFF5"/>
                  </a:solidFill>
                  <a:latin typeface="Barlow Bold"/>
                  <a:ea typeface="Barlow Bold"/>
                  <a:cs typeface="Barlow Bold"/>
                  <a:sym typeface="Barlow Bold"/>
                </a:rPr>
                <a:t>Resume Upload and Analysis</a:t>
              </a:r>
            </a:p>
            <a:p>
              <a:pPr algn="l">
                <a:lnSpc>
                  <a:spcPts val="1765"/>
                </a:lnSpc>
              </a:pPr>
              <a:r>
                <a:rPr lang="en-US" sz="1093">
                  <a:solidFill>
                    <a:srgbClr val="EEEFF5"/>
                  </a:solidFill>
                  <a:latin typeface="Montserrat"/>
                  <a:ea typeface="Montserrat"/>
                  <a:cs typeface="Montserrat"/>
                  <a:sym typeface="Montserrat"/>
                </a:rPr>
                <a:t>Users can easily upload their resumes in PDF format. Our system then extracts and analyzes the text, identifying key skills and qualifications.</a:t>
              </a:r>
            </a:p>
          </p:txBody>
        </p:sp>
      </p:grpSp>
      <p:grpSp>
        <p:nvGrpSpPr>
          <p:cNvPr name="Group 14" id="14"/>
          <p:cNvGrpSpPr/>
          <p:nvPr/>
        </p:nvGrpSpPr>
        <p:grpSpPr>
          <a:xfrm rot="0">
            <a:off x="6884140" y="1845381"/>
            <a:ext cx="2417470" cy="2095472"/>
            <a:chOff x="0" y="0"/>
            <a:chExt cx="3223294" cy="2793962"/>
          </a:xfrm>
        </p:grpSpPr>
        <p:sp>
          <p:nvSpPr>
            <p:cNvPr name="Freeform 15" id="15"/>
            <p:cNvSpPr/>
            <p:nvPr/>
          </p:nvSpPr>
          <p:spPr>
            <a:xfrm flipH="false" flipV="false" rot="0">
              <a:off x="0" y="0"/>
              <a:ext cx="3223294" cy="2793962"/>
            </a:xfrm>
            <a:custGeom>
              <a:avLst/>
              <a:gdLst/>
              <a:ahLst/>
              <a:cxnLst/>
              <a:rect r="r" b="b" t="t" l="l"/>
              <a:pathLst>
                <a:path h="2793962" w="3223294">
                  <a:moveTo>
                    <a:pt x="0" y="0"/>
                  </a:moveTo>
                  <a:lnTo>
                    <a:pt x="3223294" y="0"/>
                  </a:lnTo>
                  <a:lnTo>
                    <a:pt x="3223294" y="2793962"/>
                  </a:lnTo>
                  <a:lnTo>
                    <a:pt x="0" y="2793962"/>
                  </a:lnTo>
                  <a:close/>
                </a:path>
              </a:pathLst>
            </a:custGeom>
            <a:solidFill>
              <a:srgbClr val="000000">
                <a:alpha val="0"/>
              </a:srgbClr>
            </a:solidFill>
          </p:spPr>
        </p:sp>
        <p:sp>
          <p:nvSpPr>
            <p:cNvPr name="TextBox 16" id="16"/>
            <p:cNvSpPr txBox="true"/>
            <p:nvPr/>
          </p:nvSpPr>
          <p:spPr>
            <a:xfrm>
              <a:off x="0" y="-9525"/>
              <a:ext cx="3223294" cy="2803487"/>
            </a:xfrm>
            <a:prstGeom prst="rect">
              <a:avLst/>
            </a:prstGeom>
          </p:spPr>
          <p:txBody>
            <a:bodyPr anchor="t" rtlCol="false" tIns="0" lIns="0" bIns="0" rIns="0"/>
            <a:lstStyle/>
            <a:p>
              <a:pPr algn="l">
                <a:lnSpc>
                  <a:spcPts val="1791"/>
                </a:lnSpc>
              </a:pPr>
              <a:r>
                <a:rPr lang="en-US" sz="1439" b="true">
                  <a:solidFill>
                    <a:srgbClr val="EEEFF5"/>
                  </a:solidFill>
                  <a:latin typeface="Barlow Bold"/>
                  <a:ea typeface="Barlow Bold"/>
                  <a:cs typeface="Barlow Bold"/>
                  <a:sym typeface="Barlow Bold"/>
                </a:rPr>
                <a:t>Job Role Matching with Scores</a:t>
              </a:r>
            </a:p>
            <a:p>
              <a:pPr algn="l">
                <a:lnSpc>
                  <a:spcPts val="1755"/>
                </a:lnSpc>
              </a:pPr>
              <a:r>
                <a:rPr lang="en-US" sz="1093">
                  <a:solidFill>
                    <a:srgbClr val="EEEFF5"/>
                  </a:solidFill>
                  <a:latin typeface="Montserrat"/>
                  <a:ea typeface="Montserrat"/>
                  <a:cs typeface="Montserrat"/>
                  <a:sym typeface="Montserrat"/>
                </a:rPr>
                <a:t>The application matches the candidate's skills with predefined job roles, providing a match score to indicate the suitability of the candidate for each role. This feature offers clear, data-backed career guidance.</a:t>
              </a:r>
            </a:p>
          </p:txBody>
        </p:sp>
      </p:grpSp>
      <p:grpSp>
        <p:nvGrpSpPr>
          <p:cNvPr name="Group 17" id="17"/>
          <p:cNvGrpSpPr/>
          <p:nvPr/>
        </p:nvGrpSpPr>
        <p:grpSpPr>
          <a:xfrm rot="0">
            <a:off x="486412" y="4016256"/>
            <a:ext cx="8390404" cy="525077"/>
            <a:chOff x="0" y="0"/>
            <a:chExt cx="11187206" cy="700103"/>
          </a:xfrm>
        </p:grpSpPr>
        <p:sp>
          <p:nvSpPr>
            <p:cNvPr name="Freeform 18" id="18"/>
            <p:cNvSpPr/>
            <p:nvPr/>
          </p:nvSpPr>
          <p:spPr>
            <a:xfrm flipH="false" flipV="false" rot="0">
              <a:off x="0" y="0"/>
              <a:ext cx="11187206" cy="700103"/>
            </a:xfrm>
            <a:custGeom>
              <a:avLst/>
              <a:gdLst/>
              <a:ahLst/>
              <a:cxnLst/>
              <a:rect r="r" b="b" t="t" l="l"/>
              <a:pathLst>
                <a:path h="700103" w="11187206">
                  <a:moveTo>
                    <a:pt x="0" y="0"/>
                  </a:moveTo>
                  <a:lnTo>
                    <a:pt x="11187206" y="0"/>
                  </a:lnTo>
                  <a:lnTo>
                    <a:pt x="11187206" y="700103"/>
                  </a:lnTo>
                  <a:lnTo>
                    <a:pt x="0" y="700103"/>
                  </a:lnTo>
                  <a:close/>
                </a:path>
              </a:pathLst>
            </a:custGeom>
            <a:solidFill>
              <a:srgbClr val="000000">
                <a:alpha val="0"/>
              </a:srgbClr>
            </a:solidFill>
          </p:spPr>
        </p:sp>
        <p:sp>
          <p:nvSpPr>
            <p:cNvPr name="TextBox 19" id="19"/>
            <p:cNvSpPr txBox="true"/>
            <p:nvPr/>
          </p:nvSpPr>
          <p:spPr>
            <a:xfrm>
              <a:off x="0" y="-142875"/>
              <a:ext cx="11187206" cy="842978"/>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Our proposed solution streamlines the recruitment process, offering a reliable and efficient way to connect talent with </a:t>
              </a:r>
            </a:p>
            <a:p>
              <a:pPr algn="l">
                <a:lnSpc>
                  <a:spcPts val="719"/>
                </a:lnSpc>
              </a:pPr>
              <a:r>
                <a:rPr lang="en-US" sz="1093">
                  <a:solidFill>
                    <a:srgbClr val="EEEFF5"/>
                  </a:solidFill>
                  <a:latin typeface="Montserrat"/>
                  <a:ea typeface="Montserrat"/>
                  <a:cs typeface="Montserrat"/>
                  <a:sym typeface="Montserrat"/>
                </a:rPr>
                <a:t>opportunity. By automating the initial screening, we empower HR teams to focus on more strategic aspects of hiring.</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 y="-3"/>
            <a:ext cx="9753597" cy="6315453"/>
          </a:xfrm>
          <a:custGeom>
            <a:avLst/>
            <a:gdLst/>
            <a:ahLst/>
            <a:cxnLst/>
            <a:rect r="r" b="b" t="t" l="l"/>
            <a:pathLst>
              <a:path h="6315453" w="9753597">
                <a:moveTo>
                  <a:pt x="0" y="0"/>
                </a:moveTo>
                <a:lnTo>
                  <a:pt x="9753598" y="0"/>
                </a:lnTo>
                <a:lnTo>
                  <a:pt x="9753598" y="6315454"/>
                </a:lnTo>
                <a:lnTo>
                  <a:pt x="0" y="6315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9753600" cy="1739392"/>
            <a:chOff x="0" y="0"/>
            <a:chExt cx="13004800" cy="2319189"/>
          </a:xfrm>
        </p:grpSpPr>
        <p:sp>
          <p:nvSpPr>
            <p:cNvPr name="Freeform 4" id="4"/>
            <p:cNvSpPr/>
            <p:nvPr/>
          </p:nvSpPr>
          <p:spPr>
            <a:xfrm flipH="false" flipV="false" rot="0">
              <a:off x="0" y="0"/>
              <a:ext cx="13004800" cy="2319147"/>
            </a:xfrm>
            <a:custGeom>
              <a:avLst/>
              <a:gdLst/>
              <a:ahLst/>
              <a:cxnLst/>
              <a:rect r="r" b="b" t="t" l="l"/>
              <a:pathLst>
                <a:path h="2319147" w="13004800">
                  <a:moveTo>
                    <a:pt x="0" y="0"/>
                  </a:moveTo>
                  <a:lnTo>
                    <a:pt x="13004800" y="0"/>
                  </a:lnTo>
                  <a:lnTo>
                    <a:pt x="13004800" y="2319147"/>
                  </a:lnTo>
                  <a:lnTo>
                    <a:pt x="0" y="2319147"/>
                  </a:lnTo>
                  <a:lnTo>
                    <a:pt x="0" y="0"/>
                  </a:lnTo>
                  <a:close/>
                </a:path>
              </a:pathLst>
            </a:custGeom>
            <a:blipFill>
              <a:blip r:embed="rId4"/>
              <a:stretch>
                <a:fillRect l="0" t="-233" r="0" b="-235"/>
              </a:stretch>
            </a:blipFill>
          </p:spPr>
        </p:sp>
      </p:grpSp>
      <p:sp>
        <p:nvSpPr>
          <p:cNvPr name="Freeform 5" id="5"/>
          <p:cNvSpPr/>
          <p:nvPr/>
        </p:nvSpPr>
        <p:spPr>
          <a:xfrm flipH="false" flipV="false" rot="0">
            <a:off x="491718" y="3056140"/>
            <a:ext cx="347472" cy="325745"/>
          </a:xfrm>
          <a:custGeom>
            <a:avLst/>
            <a:gdLst/>
            <a:ahLst/>
            <a:cxnLst/>
            <a:rect r="r" b="b" t="t" l="l"/>
            <a:pathLst>
              <a:path h="325745" w="347472">
                <a:moveTo>
                  <a:pt x="0" y="0"/>
                </a:moveTo>
                <a:lnTo>
                  <a:pt x="347472" y="0"/>
                </a:lnTo>
                <a:lnTo>
                  <a:pt x="347472" y="325746"/>
                </a:lnTo>
                <a:lnTo>
                  <a:pt x="0" y="325746"/>
                </a:lnTo>
                <a:lnTo>
                  <a:pt x="0" y="0"/>
                </a:lnTo>
                <a:close/>
              </a:path>
            </a:pathLst>
          </a:custGeom>
          <a:blipFill>
            <a:blip r:embed="rId5">
              <a:extLst>
                <a:ext uri="{96DAC541-7B7A-43D3-8B79-37D633B846F1}">
                  <asvg:svgBlip xmlns:asvg="http://schemas.microsoft.com/office/drawing/2016/SVG/main" r:embed="rId6"/>
                </a:ext>
              </a:extLst>
            </a:blip>
            <a:stretch>
              <a:fillRect l="0" t="-451" r="0" b="-451"/>
            </a:stretch>
          </a:blipFill>
        </p:spPr>
      </p:sp>
      <p:sp>
        <p:nvSpPr>
          <p:cNvPr name="Freeform 6" id="6"/>
          <p:cNvSpPr/>
          <p:nvPr/>
        </p:nvSpPr>
        <p:spPr>
          <a:xfrm flipH="false" flipV="false" rot="0">
            <a:off x="2744591" y="3045281"/>
            <a:ext cx="304044" cy="347464"/>
          </a:xfrm>
          <a:custGeom>
            <a:avLst/>
            <a:gdLst/>
            <a:ahLst/>
            <a:cxnLst/>
            <a:rect r="r" b="b" t="t" l="l"/>
            <a:pathLst>
              <a:path h="347464" w="304044">
                <a:moveTo>
                  <a:pt x="0" y="0"/>
                </a:moveTo>
                <a:lnTo>
                  <a:pt x="304045" y="0"/>
                </a:lnTo>
                <a:lnTo>
                  <a:pt x="304045" y="347464"/>
                </a:lnTo>
                <a:lnTo>
                  <a:pt x="0" y="347464"/>
                </a:lnTo>
                <a:lnTo>
                  <a:pt x="0" y="0"/>
                </a:lnTo>
                <a:close/>
              </a:path>
            </a:pathLst>
          </a:custGeom>
          <a:blipFill>
            <a:blip r:embed="rId7">
              <a:extLst>
                <a:ext uri="{96DAC541-7B7A-43D3-8B79-37D633B846F1}">
                  <asvg:svgBlip xmlns:asvg="http://schemas.microsoft.com/office/drawing/2016/SVG/main" r:embed="rId8"/>
                </a:ext>
              </a:extLst>
            </a:blip>
            <a:stretch>
              <a:fillRect l="-962" t="0" r="-962" b="0"/>
            </a:stretch>
          </a:blipFill>
        </p:spPr>
      </p:sp>
      <p:sp>
        <p:nvSpPr>
          <p:cNvPr name="Freeform 7" id="7"/>
          <p:cNvSpPr/>
          <p:nvPr/>
        </p:nvSpPr>
        <p:spPr>
          <a:xfrm flipH="false" flipV="false" rot="0">
            <a:off x="4981608" y="3097394"/>
            <a:ext cx="347480" cy="243238"/>
          </a:xfrm>
          <a:custGeom>
            <a:avLst/>
            <a:gdLst/>
            <a:ahLst/>
            <a:cxnLst/>
            <a:rect r="r" b="b" t="t" l="l"/>
            <a:pathLst>
              <a:path h="243238" w="347480">
                <a:moveTo>
                  <a:pt x="0" y="0"/>
                </a:moveTo>
                <a:lnTo>
                  <a:pt x="347480" y="0"/>
                </a:lnTo>
                <a:lnTo>
                  <a:pt x="347480" y="243238"/>
                </a:lnTo>
                <a:lnTo>
                  <a:pt x="0" y="243238"/>
                </a:lnTo>
                <a:lnTo>
                  <a:pt x="0" y="0"/>
                </a:lnTo>
                <a:close/>
              </a:path>
            </a:pathLst>
          </a:custGeom>
          <a:blipFill>
            <a:blip r:embed="rId9">
              <a:extLst>
                <a:ext uri="{96DAC541-7B7A-43D3-8B79-37D633B846F1}">
                  <asvg:svgBlip xmlns:asvg="http://schemas.microsoft.com/office/drawing/2016/SVG/main" r:embed="rId10"/>
                </a:ext>
              </a:extLst>
            </a:blip>
            <a:stretch>
              <a:fillRect l="0" t="-192" r="0" b="-192"/>
            </a:stretch>
          </a:blipFill>
        </p:spPr>
      </p:sp>
      <p:sp>
        <p:nvSpPr>
          <p:cNvPr name="Freeform 8" id="8"/>
          <p:cNvSpPr/>
          <p:nvPr/>
        </p:nvSpPr>
        <p:spPr>
          <a:xfrm flipH="false" flipV="false" rot="0">
            <a:off x="7217657" y="3097394"/>
            <a:ext cx="312180" cy="311985"/>
          </a:xfrm>
          <a:custGeom>
            <a:avLst/>
            <a:gdLst/>
            <a:ahLst/>
            <a:cxnLst/>
            <a:rect r="r" b="b" t="t" l="l"/>
            <a:pathLst>
              <a:path h="311985" w="312180">
                <a:moveTo>
                  <a:pt x="0" y="0"/>
                </a:moveTo>
                <a:lnTo>
                  <a:pt x="312180" y="0"/>
                </a:lnTo>
                <a:lnTo>
                  <a:pt x="312180" y="311985"/>
                </a:lnTo>
                <a:lnTo>
                  <a:pt x="0" y="311985"/>
                </a:lnTo>
                <a:lnTo>
                  <a:pt x="0" y="0"/>
                </a:lnTo>
                <a:close/>
              </a:path>
            </a:pathLst>
          </a:custGeom>
          <a:blipFill>
            <a:blip r:embed="rId11">
              <a:extLst>
                <a:ext uri="{96DAC541-7B7A-43D3-8B79-37D633B846F1}">
                  <asvg:svgBlip xmlns:asvg="http://schemas.microsoft.com/office/drawing/2016/SVG/main" r:embed="rId12"/>
                </a:ext>
              </a:extLst>
            </a:blip>
            <a:stretch>
              <a:fillRect l="0" t="-31" r="0" b="-31"/>
            </a:stretch>
          </a:blipFill>
        </p:spPr>
      </p:sp>
      <p:grpSp>
        <p:nvGrpSpPr>
          <p:cNvPr name="Group 9" id="9"/>
          <p:cNvGrpSpPr/>
          <p:nvPr/>
        </p:nvGrpSpPr>
        <p:grpSpPr>
          <a:xfrm rot="0">
            <a:off x="444756" y="1946819"/>
            <a:ext cx="8046232" cy="910336"/>
            <a:chOff x="0" y="0"/>
            <a:chExt cx="10728309" cy="1213781"/>
          </a:xfrm>
        </p:grpSpPr>
        <p:sp>
          <p:nvSpPr>
            <p:cNvPr name="Freeform 10" id="10"/>
            <p:cNvSpPr/>
            <p:nvPr/>
          </p:nvSpPr>
          <p:spPr>
            <a:xfrm flipH="false" flipV="false" rot="0">
              <a:off x="0" y="0"/>
              <a:ext cx="10728309" cy="1213781"/>
            </a:xfrm>
            <a:custGeom>
              <a:avLst/>
              <a:gdLst/>
              <a:ahLst/>
              <a:cxnLst/>
              <a:rect r="r" b="b" t="t" l="l"/>
              <a:pathLst>
                <a:path h="1213781" w="10728309">
                  <a:moveTo>
                    <a:pt x="0" y="0"/>
                  </a:moveTo>
                  <a:lnTo>
                    <a:pt x="10728309" y="0"/>
                  </a:lnTo>
                  <a:lnTo>
                    <a:pt x="10728309" y="1213781"/>
                  </a:lnTo>
                  <a:lnTo>
                    <a:pt x="0" y="1213781"/>
                  </a:lnTo>
                  <a:close/>
                </a:path>
              </a:pathLst>
            </a:custGeom>
            <a:solidFill>
              <a:srgbClr val="000000">
                <a:alpha val="0"/>
              </a:srgbClr>
            </a:solidFill>
          </p:spPr>
        </p:sp>
        <p:sp>
          <p:nvSpPr>
            <p:cNvPr name="TextBox 11" id="11"/>
            <p:cNvSpPr txBox="true"/>
            <p:nvPr/>
          </p:nvSpPr>
          <p:spPr>
            <a:xfrm>
              <a:off x="0" y="-19050"/>
              <a:ext cx="10728309" cy="1232831"/>
            </a:xfrm>
            <a:prstGeom prst="rect">
              <a:avLst/>
            </a:prstGeom>
          </p:spPr>
          <p:txBody>
            <a:bodyPr anchor="t" rtlCol="false" tIns="0" lIns="0" bIns="0" rIns="0"/>
            <a:lstStyle/>
            <a:p>
              <a:pPr algn="l">
                <a:lnSpc>
                  <a:spcPts val="3582"/>
                </a:lnSpc>
              </a:pPr>
              <a:r>
                <a:rPr lang="en-US" sz="2879" b="true">
                  <a:solidFill>
                    <a:srgbClr val="9998FF"/>
                  </a:solidFill>
                  <a:latin typeface="Barlow Bold"/>
                  <a:ea typeface="Barlow Bold"/>
                  <a:cs typeface="Barlow Bold"/>
                  <a:sym typeface="Barlow Bold"/>
                </a:rPr>
                <a:t>Real-World Use Cases: Transforming HR and Job Portals</a:t>
              </a:r>
            </a:p>
          </p:txBody>
        </p:sp>
      </p:grpSp>
      <p:grpSp>
        <p:nvGrpSpPr>
          <p:cNvPr name="Group 12" id="12"/>
          <p:cNvGrpSpPr/>
          <p:nvPr/>
        </p:nvGrpSpPr>
        <p:grpSpPr>
          <a:xfrm rot="0">
            <a:off x="972540" y="3064581"/>
            <a:ext cx="1479206" cy="2274288"/>
            <a:chOff x="0" y="0"/>
            <a:chExt cx="1972275" cy="3032384"/>
          </a:xfrm>
        </p:grpSpPr>
        <p:sp>
          <p:nvSpPr>
            <p:cNvPr name="Freeform 13" id="13"/>
            <p:cNvSpPr/>
            <p:nvPr/>
          </p:nvSpPr>
          <p:spPr>
            <a:xfrm flipH="false" flipV="false" rot="0">
              <a:off x="0" y="0"/>
              <a:ext cx="1972275" cy="3032384"/>
            </a:xfrm>
            <a:custGeom>
              <a:avLst/>
              <a:gdLst/>
              <a:ahLst/>
              <a:cxnLst/>
              <a:rect r="r" b="b" t="t" l="l"/>
              <a:pathLst>
                <a:path h="3032384" w="1972275">
                  <a:moveTo>
                    <a:pt x="0" y="0"/>
                  </a:moveTo>
                  <a:lnTo>
                    <a:pt x="1972275" y="0"/>
                  </a:lnTo>
                  <a:lnTo>
                    <a:pt x="1972275" y="3032384"/>
                  </a:lnTo>
                  <a:lnTo>
                    <a:pt x="0" y="3032384"/>
                  </a:lnTo>
                  <a:close/>
                </a:path>
              </a:pathLst>
            </a:custGeom>
            <a:solidFill>
              <a:srgbClr val="000000">
                <a:alpha val="0"/>
              </a:srgbClr>
            </a:solidFill>
          </p:spPr>
        </p:sp>
        <p:sp>
          <p:nvSpPr>
            <p:cNvPr name="TextBox 14" id="14"/>
            <p:cNvSpPr txBox="true"/>
            <p:nvPr/>
          </p:nvSpPr>
          <p:spPr>
            <a:xfrm>
              <a:off x="0" y="-180975"/>
              <a:ext cx="1972275" cy="3213359"/>
            </a:xfrm>
            <a:prstGeom prst="rect">
              <a:avLst/>
            </a:prstGeom>
          </p:spPr>
          <p:txBody>
            <a:bodyPr anchor="t" rtlCol="false" tIns="0" lIns="0" bIns="0" rIns="0"/>
            <a:lstStyle/>
            <a:p>
              <a:pPr algn="just">
                <a:lnSpc>
                  <a:spcPts val="3598"/>
                </a:lnSpc>
              </a:pPr>
              <a:r>
                <a:rPr lang="en-US" sz="1439" b="true">
                  <a:solidFill>
                    <a:srgbClr val="EEEFF5"/>
                  </a:solidFill>
                  <a:latin typeface="Barlow Bold"/>
                  <a:ea typeface="Barlow Bold"/>
                  <a:cs typeface="Barlow Bold"/>
                  <a:sym typeface="Barlow Bold"/>
                </a:rPr>
                <a:t>Job Portals</a:t>
              </a:r>
            </a:p>
            <a:p>
              <a:pPr algn="just">
                <a:lnSpc>
                  <a:spcPts val="1759"/>
                </a:lnSpc>
              </a:pPr>
              <a:r>
                <a:rPr lang="en-US" sz="1093">
                  <a:solidFill>
                    <a:srgbClr val="EEEFF5"/>
                  </a:solidFill>
                  <a:latin typeface="Montserrat"/>
                  <a:ea typeface="Montserrat"/>
                  <a:cs typeface="Montserrat"/>
                  <a:sym typeface="Montserrat"/>
                </a:rPr>
                <a:t>Enhance user experience by providing intelligent job recommendations, increasing engagement and satisfaction.</a:t>
              </a:r>
            </a:p>
          </p:txBody>
        </p:sp>
      </p:grpSp>
      <p:grpSp>
        <p:nvGrpSpPr>
          <p:cNvPr name="Group 15" id="15"/>
          <p:cNvGrpSpPr/>
          <p:nvPr/>
        </p:nvGrpSpPr>
        <p:grpSpPr>
          <a:xfrm rot="0">
            <a:off x="3220086" y="3064581"/>
            <a:ext cx="1590072" cy="1827248"/>
            <a:chOff x="0" y="0"/>
            <a:chExt cx="2120096" cy="2436330"/>
          </a:xfrm>
        </p:grpSpPr>
        <p:sp>
          <p:nvSpPr>
            <p:cNvPr name="Freeform 16" id="16"/>
            <p:cNvSpPr/>
            <p:nvPr/>
          </p:nvSpPr>
          <p:spPr>
            <a:xfrm flipH="false" flipV="false" rot="0">
              <a:off x="0" y="0"/>
              <a:ext cx="2120096" cy="2436330"/>
            </a:xfrm>
            <a:custGeom>
              <a:avLst/>
              <a:gdLst/>
              <a:ahLst/>
              <a:cxnLst/>
              <a:rect r="r" b="b" t="t" l="l"/>
              <a:pathLst>
                <a:path h="2436330" w="2120096">
                  <a:moveTo>
                    <a:pt x="0" y="0"/>
                  </a:moveTo>
                  <a:lnTo>
                    <a:pt x="2120096" y="0"/>
                  </a:lnTo>
                  <a:lnTo>
                    <a:pt x="2120096" y="2436330"/>
                  </a:lnTo>
                  <a:lnTo>
                    <a:pt x="0" y="2436330"/>
                  </a:lnTo>
                  <a:close/>
                </a:path>
              </a:pathLst>
            </a:custGeom>
            <a:solidFill>
              <a:srgbClr val="000000">
                <a:alpha val="0"/>
              </a:srgbClr>
            </a:solidFill>
          </p:spPr>
        </p:sp>
        <p:sp>
          <p:nvSpPr>
            <p:cNvPr name="TextBox 17" id="17"/>
            <p:cNvSpPr txBox="true"/>
            <p:nvPr/>
          </p:nvSpPr>
          <p:spPr>
            <a:xfrm>
              <a:off x="0" y="-180975"/>
              <a:ext cx="2120096" cy="2617305"/>
            </a:xfrm>
            <a:prstGeom prst="rect">
              <a:avLst/>
            </a:prstGeom>
          </p:spPr>
          <p:txBody>
            <a:bodyPr anchor="t" rtlCol="false" tIns="0" lIns="0" bIns="0" rIns="0"/>
            <a:lstStyle/>
            <a:p>
              <a:pPr algn="just">
                <a:lnSpc>
                  <a:spcPts val="3598"/>
                </a:lnSpc>
              </a:pPr>
              <a:r>
                <a:rPr lang="en-US" sz="1439" b="true">
                  <a:solidFill>
                    <a:srgbClr val="EEEFF5"/>
                  </a:solidFill>
                  <a:latin typeface="Barlow Bold"/>
                  <a:ea typeface="Barlow Bold"/>
                  <a:cs typeface="Barlow Bold"/>
                  <a:sym typeface="Barlow Bold"/>
                </a:rPr>
                <a:t>HR Teams</a:t>
              </a:r>
            </a:p>
            <a:p>
              <a:pPr algn="just">
                <a:lnSpc>
                  <a:spcPts val="1759"/>
                </a:lnSpc>
              </a:pPr>
              <a:r>
                <a:rPr lang="en-US" sz="1093">
                  <a:solidFill>
                    <a:srgbClr val="EEEFF5"/>
                  </a:solidFill>
                  <a:latin typeface="Montserrat"/>
                  <a:ea typeface="Montserrat"/>
                  <a:cs typeface="Montserrat"/>
                  <a:sym typeface="Montserrat"/>
                </a:rPr>
                <a:t>Streamline recruitment processes, reduce time-to-hire, and improve the quality of candidate selection.</a:t>
              </a:r>
            </a:p>
          </p:txBody>
        </p:sp>
      </p:grpSp>
      <p:grpSp>
        <p:nvGrpSpPr>
          <p:cNvPr name="Group 18" id="18"/>
          <p:cNvGrpSpPr/>
          <p:nvPr/>
        </p:nvGrpSpPr>
        <p:grpSpPr>
          <a:xfrm rot="0">
            <a:off x="5467348" y="3064581"/>
            <a:ext cx="1607434" cy="1607792"/>
            <a:chOff x="0" y="0"/>
            <a:chExt cx="2143246" cy="2143722"/>
          </a:xfrm>
        </p:grpSpPr>
        <p:sp>
          <p:nvSpPr>
            <p:cNvPr name="Freeform 19" id="19"/>
            <p:cNvSpPr/>
            <p:nvPr/>
          </p:nvSpPr>
          <p:spPr>
            <a:xfrm flipH="false" flipV="false" rot="0">
              <a:off x="0" y="0"/>
              <a:ext cx="2143246" cy="2143722"/>
            </a:xfrm>
            <a:custGeom>
              <a:avLst/>
              <a:gdLst/>
              <a:ahLst/>
              <a:cxnLst/>
              <a:rect r="r" b="b" t="t" l="l"/>
              <a:pathLst>
                <a:path h="2143722" w="2143246">
                  <a:moveTo>
                    <a:pt x="0" y="0"/>
                  </a:moveTo>
                  <a:lnTo>
                    <a:pt x="2143246" y="0"/>
                  </a:lnTo>
                  <a:lnTo>
                    <a:pt x="2143246" y="2143722"/>
                  </a:lnTo>
                  <a:lnTo>
                    <a:pt x="0" y="2143722"/>
                  </a:lnTo>
                  <a:close/>
                </a:path>
              </a:pathLst>
            </a:custGeom>
            <a:solidFill>
              <a:srgbClr val="000000">
                <a:alpha val="0"/>
              </a:srgbClr>
            </a:solidFill>
          </p:spPr>
        </p:sp>
        <p:sp>
          <p:nvSpPr>
            <p:cNvPr name="TextBox 20" id="20"/>
            <p:cNvSpPr txBox="true"/>
            <p:nvPr/>
          </p:nvSpPr>
          <p:spPr>
            <a:xfrm>
              <a:off x="0" y="-180975"/>
              <a:ext cx="2143246" cy="2324697"/>
            </a:xfrm>
            <a:prstGeom prst="rect">
              <a:avLst/>
            </a:prstGeom>
          </p:spPr>
          <p:txBody>
            <a:bodyPr anchor="t" rtlCol="false" tIns="0" lIns="0" bIns="0" rIns="0"/>
            <a:lstStyle/>
            <a:p>
              <a:pPr algn="just">
                <a:lnSpc>
                  <a:spcPts val="3598"/>
                </a:lnSpc>
              </a:pPr>
              <a:r>
                <a:rPr lang="en-US" sz="1439" b="true">
                  <a:solidFill>
                    <a:srgbClr val="EEEFF5"/>
                  </a:solidFill>
                  <a:latin typeface="Barlow Bold"/>
                  <a:ea typeface="Barlow Bold"/>
                  <a:cs typeface="Barlow Bold"/>
                  <a:sym typeface="Barlow Bold"/>
                </a:rPr>
                <a:t>Students</a:t>
              </a:r>
            </a:p>
            <a:p>
              <a:pPr algn="just">
                <a:lnSpc>
                  <a:spcPts val="1759"/>
                </a:lnSpc>
              </a:pPr>
              <a:r>
                <a:rPr lang="en-US" sz="1093">
                  <a:solidFill>
                    <a:srgbClr val="EEEFF5"/>
                  </a:solidFill>
                  <a:latin typeface="Montserrat"/>
                  <a:ea typeface="Montserrat"/>
                  <a:cs typeface="Montserrat"/>
                  <a:sym typeface="Montserrat"/>
                </a:rPr>
                <a:t>Guide career choices by identifying suitable roles based on their skills and academic background.</a:t>
              </a:r>
            </a:p>
          </p:txBody>
        </p:sp>
      </p:grpSp>
      <p:grpSp>
        <p:nvGrpSpPr>
          <p:cNvPr name="Group 21" id="21"/>
          <p:cNvGrpSpPr/>
          <p:nvPr/>
        </p:nvGrpSpPr>
        <p:grpSpPr>
          <a:xfrm rot="0">
            <a:off x="7714609" y="3471457"/>
            <a:ext cx="1552757" cy="1420372"/>
            <a:chOff x="0" y="0"/>
            <a:chExt cx="2070343" cy="1893829"/>
          </a:xfrm>
        </p:grpSpPr>
        <p:sp>
          <p:nvSpPr>
            <p:cNvPr name="Freeform 22" id="22"/>
            <p:cNvSpPr/>
            <p:nvPr/>
          </p:nvSpPr>
          <p:spPr>
            <a:xfrm flipH="false" flipV="false" rot="0">
              <a:off x="0" y="0"/>
              <a:ext cx="2070343" cy="1893829"/>
            </a:xfrm>
            <a:custGeom>
              <a:avLst/>
              <a:gdLst/>
              <a:ahLst/>
              <a:cxnLst/>
              <a:rect r="r" b="b" t="t" l="l"/>
              <a:pathLst>
                <a:path h="1893829" w="2070343">
                  <a:moveTo>
                    <a:pt x="0" y="0"/>
                  </a:moveTo>
                  <a:lnTo>
                    <a:pt x="2070343" y="0"/>
                  </a:lnTo>
                  <a:lnTo>
                    <a:pt x="2070343" y="1893829"/>
                  </a:lnTo>
                  <a:lnTo>
                    <a:pt x="0" y="1893829"/>
                  </a:lnTo>
                  <a:close/>
                </a:path>
              </a:pathLst>
            </a:custGeom>
            <a:solidFill>
              <a:srgbClr val="000000">
                <a:alpha val="0"/>
              </a:srgbClr>
            </a:solidFill>
          </p:spPr>
        </p:sp>
        <p:sp>
          <p:nvSpPr>
            <p:cNvPr name="TextBox 23" id="23"/>
            <p:cNvSpPr txBox="true"/>
            <p:nvPr/>
          </p:nvSpPr>
          <p:spPr>
            <a:xfrm>
              <a:off x="0" y="-47625"/>
              <a:ext cx="2070343" cy="1941454"/>
            </a:xfrm>
            <a:prstGeom prst="rect">
              <a:avLst/>
            </a:prstGeom>
          </p:spPr>
          <p:txBody>
            <a:bodyPr anchor="t" rtlCol="false" tIns="0" lIns="0" bIns="0" rIns="0"/>
            <a:lstStyle/>
            <a:p>
              <a:pPr algn="l">
                <a:lnSpc>
                  <a:spcPts val="1759"/>
                </a:lnSpc>
              </a:pPr>
              <a:r>
                <a:rPr lang="en-US" sz="1093">
                  <a:solidFill>
                    <a:srgbClr val="EEEFF5"/>
                  </a:solidFill>
                  <a:latin typeface="Montserrat"/>
                  <a:ea typeface="Montserrat"/>
                  <a:cs typeface="Montserrat"/>
                  <a:sym typeface="Montserrat"/>
                </a:rPr>
                <a:t>Gain clarity on career paths and target applications more effectively, increasing chances of landing the right job.</a:t>
              </a:r>
            </a:p>
          </p:txBody>
        </p:sp>
      </p:grpSp>
      <p:grpSp>
        <p:nvGrpSpPr>
          <p:cNvPr name="Group 24" id="24"/>
          <p:cNvGrpSpPr/>
          <p:nvPr/>
        </p:nvGrpSpPr>
        <p:grpSpPr>
          <a:xfrm rot="0">
            <a:off x="486388" y="5406144"/>
            <a:ext cx="8859861" cy="533205"/>
            <a:chOff x="0" y="0"/>
            <a:chExt cx="11813148" cy="710940"/>
          </a:xfrm>
        </p:grpSpPr>
        <p:sp>
          <p:nvSpPr>
            <p:cNvPr name="Freeform 25" id="25"/>
            <p:cNvSpPr/>
            <p:nvPr/>
          </p:nvSpPr>
          <p:spPr>
            <a:xfrm flipH="false" flipV="false" rot="0">
              <a:off x="0" y="0"/>
              <a:ext cx="11813149" cy="710940"/>
            </a:xfrm>
            <a:custGeom>
              <a:avLst/>
              <a:gdLst/>
              <a:ahLst/>
              <a:cxnLst/>
              <a:rect r="r" b="b" t="t" l="l"/>
              <a:pathLst>
                <a:path h="710940" w="11813149">
                  <a:moveTo>
                    <a:pt x="0" y="0"/>
                  </a:moveTo>
                  <a:lnTo>
                    <a:pt x="11813149" y="0"/>
                  </a:lnTo>
                  <a:lnTo>
                    <a:pt x="11813149" y="710940"/>
                  </a:lnTo>
                  <a:lnTo>
                    <a:pt x="0" y="710940"/>
                  </a:lnTo>
                  <a:close/>
                </a:path>
              </a:pathLst>
            </a:custGeom>
            <a:solidFill>
              <a:srgbClr val="000000">
                <a:alpha val="0"/>
              </a:srgbClr>
            </a:solidFill>
          </p:spPr>
        </p:sp>
        <p:sp>
          <p:nvSpPr>
            <p:cNvPr name="TextBox 26" id="26"/>
            <p:cNvSpPr txBox="true"/>
            <p:nvPr/>
          </p:nvSpPr>
          <p:spPr>
            <a:xfrm>
              <a:off x="0" y="-142875"/>
              <a:ext cx="11813148" cy="853815"/>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Our Smart Resume Analyzer offers tangible benefits across various sectors, from improving the efficiency of HR departments </a:t>
              </a:r>
            </a:p>
            <a:p>
              <a:pPr algn="l">
                <a:lnSpc>
                  <a:spcPts val="847"/>
                </a:lnSpc>
              </a:pPr>
              <a:r>
                <a:rPr lang="en-US" sz="1093">
                  <a:solidFill>
                    <a:srgbClr val="EEEFF5"/>
                  </a:solidFill>
                  <a:latin typeface="Montserrat"/>
                  <a:ea typeface="Montserrat"/>
                  <a:cs typeface="Montserrat"/>
                  <a:sym typeface="Montserrat"/>
                </a:rPr>
                <a:t>to empowering job seekers. The potential for real-world impact is substantial.</a:t>
              </a:r>
            </a:p>
          </p:txBody>
        </p:sp>
      </p:grpSp>
      <p:sp>
        <p:nvSpPr>
          <p:cNvPr name="TextBox 27" id="27"/>
          <p:cNvSpPr txBox="true"/>
          <p:nvPr/>
        </p:nvSpPr>
        <p:spPr>
          <a:xfrm rot="0">
            <a:off x="7714609" y="3028605"/>
            <a:ext cx="1238449" cy="265468"/>
          </a:xfrm>
          <a:prstGeom prst="rect">
            <a:avLst/>
          </a:prstGeom>
        </p:spPr>
        <p:txBody>
          <a:bodyPr anchor="t" rtlCol="false" tIns="0" lIns="0" bIns="0" rIns="0">
            <a:spAutoFit/>
          </a:bodyPr>
          <a:lstStyle/>
          <a:p>
            <a:pPr algn="ctr">
              <a:lnSpc>
                <a:spcPts val="2167"/>
              </a:lnSpc>
              <a:spcBef>
                <a:spcPct val="0"/>
              </a:spcBef>
            </a:pPr>
            <a:r>
              <a:rPr lang="en-US" b="true" sz="1548">
                <a:solidFill>
                  <a:srgbClr val="FFFFFF"/>
                </a:solidFill>
                <a:latin typeface="Montserrat Bold"/>
                <a:ea typeface="Montserrat Bold"/>
                <a:cs typeface="Montserrat Bold"/>
                <a:sym typeface="Montserrat Bold"/>
              </a:rPr>
              <a:t>Job Seekers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82C32"/>
        </a:solidFill>
      </p:bgPr>
    </p:bg>
    <p:spTree>
      <p:nvGrpSpPr>
        <p:cNvPr id="1" name=""/>
        <p:cNvGrpSpPr/>
        <p:nvPr/>
      </p:nvGrpSpPr>
      <p:grpSpPr>
        <a:xfrm>
          <a:off x="0" y="0"/>
          <a:ext cx="0" cy="0"/>
          <a:chOff x="0" y="0"/>
          <a:chExt cx="0" cy="0"/>
        </a:xfrm>
      </p:grpSpPr>
      <p:grpSp>
        <p:nvGrpSpPr>
          <p:cNvPr name="Group 2" id="2"/>
          <p:cNvGrpSpPr/>
          <p:nvPr/>
        </p:nvGrpSpPr>
        <p:grpSpPr>
          <a:xfrm rot="0">
            <a:off x="6096000" y="0"/>
            <a:ext cx="3657600" cy="7282688"/>
            <a:chOff x="0" y="0"/>
            <a:chExt cx="4876800" cy="9710251"/>
          </a:xfrm>
        </p:grpSpPr>
        <p:sp>
          <p:nvSpPr>
            <p:cNvPr name="Freeform 3" id="3"/>
            <p:cNvSpPr/>
            <p:nvPr/>
          </p:nvSpPr>
          <p:spPr>
            <a:xfrm flipH="false" flipV="false" rot="0">
              <a:off x="0" y="0"/>
              <a:ext cx="4876800" cy="9710293"/>
            </a:xfrm>
            <a:custGeom>
              <a:avLst/>
              <a:gdLst/>
              <a:ahLst/>
              <a:cxnLst/>
              <a:rect r="r" b="b" t="t" l="l"/>
              <a:pathLst>
                <a:path h="9710293" w="4876800">
                  <a:moveTo>
                    <a:pt x="0" y="0"/>
                  </a:moveTo>
                  <a:lnTo>
                    <a:pt x="4876800" y="0"/>
                  </a:lnTo>
                  <a:lnTo>
                    <a:pt x="4876800" y="9710293"/>
                  </a:lnTo>
                  <a:lnTo>
                    <a:pt x="0" y="9710293"/>
                  </a:lnTo>
                  <a:lnTo>
                    <a:pt x="0" y="0"/>
                  </a:lnTo>
                  <a:close/>
                </a:path>
              </a:pathLst>
            </a:custGeom>
            <a:blipFill>
              <a:blip r:embed="rId2"/>
              <a:stretch>
                <a:fillRect l="-44" t="0" r="-44" b="0"/>
              </a:stretch>
            </a:blipFill>
          </p:spPr>
        </p:sp>
      </p:grpSp>
      <p:sp>
        <p:nvSpPr>
          <p:cNvPr name="Freeform 4" id="4"/>
          <p:cNvSpPr/>
          <p:nvPr/>
        </p:nvSpPr>
        <p:spPr>
          <a:xfrm flipH="false" flipV="false" rot="0">
            <a:off x="433491" y="1449491"/>
            <a:ext cx="2595539" cy="2441107"/>
          </a:xfrm>
          <a:custGeom>
            <a:avLst/>
            <a:gdLst/>
            <a:ahLst/>
            <a:cxnLst/>
            <a:rect r="r" b="b" t="t" l="l"/>
            <a:pathLst>
              <a:path h="2441107" w="2595539">
                <a:moveTo>
                  <a:pt x="0" y="0"/>
                </a:moveTo>
                <a:lnTo>
                  <a:pt x="2595539" y="0"/>
                </a:lnTo>
                <a:lnTo>
                  <a:pt x="2595539" y="2441107"/>
                </a:lnTo>
                <a:lnTo>
                  <a:pt x="0" y="2441107"/>
                </a:lnTo>
                <a:lnTo>
                  <a:pt x="0" y="0"/>
                </a:lnTo>
                <a:close/>
              </a:path>
            </a:pathLst>
          </a:custGeom>
          <a:blipFill>
            <a:blip r:embed="rId3">
              <a:extLst>
                <a:ext uri="{96DAC541-7B7A-43D3-8B79-37D633B846F1}">
                  <asvg:svgBlip xmlns:asvg="http://schemas.microsoft.com/office/drawing/2016/SVG/main" r:embed="rId4"/>
                </a:ext>
              </a:extLst>
            </a:blip>
            <a:stretch>
              <a:fillRect l="0" t="0" r="0" b="-94"/>
            </a:stretch>
          </a:blipFill>
        </p:spPr>
      </p:sp>
      <p:sp>
        <p:nvSpPr>
          <p:cNvPr name="Freeform 5" id="5"/>
          <p:cNvSpPr/>
          <p:nvPr/>
        </p:nvSpPr>
        <p:spPr>
          <a:xfrm flipH="false" flipV="false" rot="0">
            <a:off x="433491" y="3920403"/>
            <a:ext cx="5229011" cy="1985939"/>
          </a:xfrm>
          <a:custGeom>
            <a:avLst/>
            <a:gdLst/>
            <a:ahLst/>
            <a:cxnLst/>
            <a:rect r="r" b="b" t="t" l="l"/>
            <a:pathLst>
              <a:path h="1985939" w="5229011">
                <a:moveTo>
                  <a:pt x="0" y="0"/>
                </a:moveTo>
                <a:lnTo>
                  <a:pt x="5229011" y="0"/>
                </a:lnTo>
                <a:lnTo>
                  <a:pt x="5229011" y="1985939"/>
                </a:lnTo>
                <a:lnTo>
                  <a:pt x="0" y="1985939"/>
                </a:lnTo>
                <a:lnTo>
                  <a:pt x="0" y="0"/>
                </a:lnTo>
                <a:close/>
              </a:path>
            </a:pathLst>
          </a:custGeom>
          <a:blipFill>
            <a:blip r:embed="rId5">
              <a:extLst>
                <a:ext uri="{96DAC541-7B7A-43D3-8B79-37D633B846F1}">
                  <asvg:svgBlip xmlns:asvg="http://schemas.microsoft.com/office/drawing/2016/SVG/main" r:embed="rId6"/>
                </a:ext>
              </a:extLst>
            </a:blip>
            <a:stretch>
              <a:fillRect l="0" t="-358" r="0" b="-358"/>
            </a:stretch>
          </a:blipFill>
        </p:spPr>
      </p:sp>
      <p:sp>
        <p:nvSpPr>
          <p:cNvPr name="Freeform 6" id="6"/>
          <p:cNvSpPr/>
          <p:nvPr/>
        </p:nvSpPr>
        <p:spPr>
          <a:xfrm flipH="false" flipV="false" rot="0">
            <a:off x="3066963" y="1449491"/>
            <a:ext cx="2595539" cy="2441107"/>
          </a:xfrm>
          <a:custGeom>
            <a:avLst/>
            <a:gdLst/>
            <a:ahLst/>
            <a:cxnLst/>
            <a:rect r="r" b="b" t="t" l="l"/>
            <a:pathLst>
              <a:path h="2441107" w="2595539">
                <a:moveTo>
                  <a:pt x="0" y="0"/>
                </a:moveTo>
                <a:lnTo>
                  <a:pt x="2595539" y="0"/>
                </a:lnTo>
                <a:lnTo>
                  <a:pt x="2595539" y="2441107"/>
                </a:lnTo>
                <a:lnTo>
                  <a:pt x="0" y="2441107"/>
                </a:lnTo>
                <a:lnTo>
                  <a:pt x="0" y="0"/>
                </a:lnTo>
                <a:close/>
              </a:path>
            </a:pathLst>
          </a:custGeom>
          <a:blipFill>
            <a:blip r:embed="rId7">
              <a:extLst>
                <a:ext uri="{96DAC541-7B7A-43D3-8B79-37D633B846F1}">
                  <asvg:svgBlip xmlns:asvg="http://schemas.microsoft.com/office/drawing/2016/SVG/main" r:embed="rId8"/>
                </a:ext>
              </a:extLst>
            </a:blip>
            <a:stretch>
              <a:fillRect l="0" t="-47" r="0" b="-47"/>
            </a:stretch>
          </a:blipFill>
        </p:spPr>
      </p:sp>
      <p:grpSp>
        <p:nvGrpSpPr>
          <p:cNvPr name="Group 7" id="7"/>
          <p:cNvGrpSpPr/>
          <p:nvPr/>
        </p:nvGrpSpPr>
        <p:grpSpPr>
          <a:xfrm rot="0">
            <a:off x="486412" y="382666"/>
            <a:ext cx="5034695" cy="910336"/>
            <a:chOff x="0" y="0"/>
            <a:chExt cx="6712926" cy="1213781"/>
          </a:xfrm>
        </p:grpSpPr>
        <p:sp>
          <p:nvSpPr>
            <p:cNvPr name="Freeform 8" id="8"/>
            <p:cNvSpPr/>
            <p:nvPr/>
          </p:nvSpPr>
          <p:spPr>
            <a:xfrm flipH="false" flipV="false" rot="0">
              <a:off x="0" y="0"/>
              <a:ext cx="6712927" cy="1213781"/>
            </a:xfrm>
            <a:custGeom>
              <a:avLst/>
              <a:gdLst/>
              <a:ahLst/>
              <a:cxnLst/>
              <a:rect r="r" b="b" t="t" l="l"/>
              <a:pathLst>
                <a:path h="1213781" w="6712927">
                  <a:moveTo>
                    <a:pt x="0" y="0"/>
                  </a:moveTo>
                  <a:lnTo>
                    <a:pt x="6712927" y="0"/>
                  </a:lnTo>
                  <a:lnTo>
                    <a:pt x="6712927" y="1213781"/>
                  </a:lnTo>
                  <a:lnTo>
                    <a:pt x="0" y="1213781"/>
                  </a:lnTo>
                  <a:close/>
                </a:path>
              </a:pathLst>
            </a:custGeom>
            <a:solidFill>
              <a:srgbClr val="000000">
                <a:alpha val="0"/>
              </a:srgbClr>
            </a:solidFill>
          </p:spPr>
        </p:sp>
        <p:sp>
          <p:nvSpPr>
            <p:cNvPr name="TextBox 9" id="9"/>
            <p:cNvSpPr txBox="true"/>
            <p:nvPr/>
          </p:nvSpPr>
          <p:spPr>
            <a:xfrm>
              <a:off x="0" y="-19050"/>
              <a:ext cx="6712926" cy="1232831"/>
            </a:xfrm>
            <a:prstGeom prst="rect">
              <a:avLst/>
            </a:prstGeom>
          </p:spPr>
          <p:txBody>
            <a:bodyPr anchor="t" rtlCol="false" tIns="0" lIns="0" bIns="0" rIns="0"/>
            <a:lstStyle/>
            <a:p>
              <a:pPr algn="l">
                <a:lnSpc>
                  <a:spcPts val="3582"/>
                </a:lnSpc>
              </a:pPr>
              <a:r>
                <a:rPr lang="en-US" sz="2879" b="true">
                  <a:solidFill>
                    <a:srgbClr val="9998FF"/>
                  </a:solidFill>
                  <a:latin typeface="Barlow Bold"/>
                  <a:ea typeface="Barlow Bold"/>
                  <a:cs typeface="Barlow Bold"/>
                  <a:sym typeface="Barlow Bold"/>
                </a:rPr>
                <a:t>Under the Hood: Technologies Driving Our Innovation</a:t>
              </a:r>
            </a:p>
          </p:txBody>
        </p:sp>
      </p:grpSp>
      <p:grpSp>
        <p:nvGrpSpPr>
          <p:cNvPr name="Group 10" id="10"/>
          <p:cNvGrpSpPr/>
          <p:nvPr/>
        </p:nvGrpSpPr>
        <p:grpSpPr>
          <a:xfrm rot="0">
            <a:off x="625344" y="4088709"/>
            <a:ext cx="588337" cy="251968"/>
            <a:chOff x="0" y="0"/>
            <a:chExt cx="784450" cy="335957"/>
          </a:xfrm>
        </p:grpSpPr>
        <p:sp>
          <p:nvSpPr>
            <p:cNvPr name="Freeform 11" id="11"/>
            <p:cNvSpPr/>
            <p:nvPr/>
          </p:nvSpPr>
          <p:spPr>
            <a:xfrm flipH="false" flipV="false" rot="0">
              <a:off x="0" y="0"/>
              <a:ext cx="784450" cy="335957"/>
            </a:xfrm>
            <a:custGeom>
              <a:avLst/>
              <a:gdLst/>
              <a:ahLst/>
              <a:cxnLst/>
              <a:rect r="r" b="b" t="t" l="l"/>
              <a:pathLst>
                <a:path h="335957" w="784450">
                  <a:moveTo>
                    <a:pt x="0" y="0"/>
                  </a:moveTo>
                  <a:lnTo>
                    <a:pt x="784450" y="0"/>
                  </a:lnTo>
                  <a:lnTo>
                    <a:pt x="784450" y="335957"/>
                  </a:lnTo>
                  <a:lnTo>
                    <a:pt x="0" y="335957"/>
                  </a:lnTo>
                  <a:close/>
                </a:path>
              </a:pathLst>
            </a:custGeom>
            <a:solidFill>
              <a:srgbClr val="000000">
                <a:alpha val="0"/>
              </a:srgbClr>
            </a:solidFill>
          </p:spPr>
        </p:sp>
        <p:sp>
          <p:nvSpPr>
            <p:cNvPr name="TextBox 12" id="12"/>
            <p:cNvSpPr txBox="true"/>
            <p:nvPr/>
          </p:nvSpPr>
          <p:spPr>
            <a:xfrm>
              <a:off x="0" y="-38100"/>
              <a:ext cx="784450" cy="374057"/>
            </a:xfrm>
            <a:prstGeom prst="rect">
              <a:avLst/>
            </a:prstGeom>
          </p:spPr>
          <p:txBody>
            <a:bodyPr anchor="t" rtlCol="false" tIns="0" lIns="0" bIns="0" rIns="0"/>
            <a:lstStyle/>
            <a:p>
              <a:pPr algn="l">
                <a:lnSpc>
                  <a:spcPts val="2015"/>
                </a:lnSpc>
              </a:pPr>
              <a:r>
                <a:rPr lang="en-US" sz="1439" b="true">
                  <a:solidFill>
                    <a:srgbClr val="000000"/>
                  </a:solidFill>
                  <a:latin typeface="Barlow Bold"/>
                  <a:ea typeface="Barlow Bold"/>
                  <a:cs typeface="Barlow Bold"/>
                  <a:sym typeface="Barlow Bold"/>
                </a:rPr>
                <a:t>NLP/AI</a:t>
              </a:r>
            </a:p>
          </p:txBody>
        </p:sp>
      </p:grpSp>
      <p:grpSp>
        <p:nvGrpSpPr>
          <p:cNvPr name="Group 13" id="13"/>
          <p:cNvGrpSpPr/>
          <p:nvPr/>
        </p:nvGrpSpPr>
        <p:grpSpPr>
          <a:xfrm rot="0">
            <a:off x="625344" y="1617797"/>
            <a:ext cx="752498" cy="251968"/>
            <a:chOff x="0" y="0"/>
            <a:chExt cx="1003331" cy="335957"/>
          </a:xfrm>
        </p:grpSpPr>
        <p:sp>
          <p:nvSpPr>
            <p:cNvPr name="Freeform 14" id="14"/>
            <p:cNvSpPr/>
            <p:nvPr/>
          </p:nvSpPr>
          <p:spPr>
            <a:xfrm flipH="false" flipV="false" rot="0">
              <a:off x="0" y="0"/>
              <a:ext cx="1003331" cy="335957"/>
            </a:xfrm>
            <a:custGeom>
              <a:avLst/>
              <a:gdLst/>
              <a:ahLst/>
              <a:cxnLst/>
              <a:rect r="r" b="b" t="t" l="l"/>
              <a:pathLst>
                <a:path h="335957" w="1003331">
                  <a:moveTo>
                    <a:pt x="0" y="0"/>
                  </a:moveTo>
                  <a:lnTo>
                    <a:pt x="1003331" y="0"/>
                  </a:lnTo>
                  <a:lnTo>
                    <a:pt x="1003331" y="335957"/>
                  </a:lnTo>
                  <a:lnTo>
                    <a:pt x="0" y="335957"/>
                  </a:lnTo>
                  <a:close/>
                </a:path>
              </a:pathLst>
            </a:custGeom>
            <a:solidFill>
              <a:srgbClr val="000000">
                <a:alpha val="0"/>
              </a:srgbClr>
            </a:solidFill>
          </p:spPr>
        </p:sp>
        <p:sp>
          <p:nvSpPr>
            <p:cNvPr name="TextBox 15" id="15"/>
            <p:cNvSpPr txBox="true"/>
            <p:nvPr/>
          </p:nvSpPr>
          <p:spPr>
            <a:xfrm>
              <a:off x="0" y="-38100"/>
              <a:ext cx="1003331" cy="374057"/>
            </a:xfrm>
            <a:prstGeom prst="rect">
              <a:avLst/>
            </a:prstGeom>
          </p:spPr>
          <p:txBody>
            <a:bodyPr anchor="t" rtlCol="false" tIns="0" lIns="0" bIns="0" rIns="0"/>
            <a:lstStyle/>
            <a:p>
              <a:pPr algn="l">
                <a:lnSpc>
                  <a:spcPts val="2015"/>
                </a:lnSpc>
              </a:pPr>
              <a:r>
                <a:rPr lang="en-US" sz="1439" b="true">
                  <a:solidFill>
                    <a:srgbClr val="000000"/>
                  </a:solidFill>
                  <a:latin typeface="Barlow Bold"/>
                  <a:ea typeface="Barlow Bold"/>
                  <a:cs typeface="Barlow Bold"/>
                  <a:sym typeface="Barlow Bold"/>
                </a:rPr>
                <a:t>Frontend</a:t>
              </a:r>
            </a:p>
          </p:txBody>
        </p:sp>
      </p:grpSp>
      <p:grpSp>
        <p:nvGrpSpPr>
          <p:cNvPr name="Group 16" id="16"/>
          <p:cNvGrpSpPr/>
          <p:nvPr/>
        </p:nvGrpSpPr>
        <p:grpSpPr>
          <a:xfrm rot="0">
            <a:off x="3256402" y="1617797"/>
            <a:ext cx="713509" cy="251968"/>
            <a:chOff x="0" y="0"/>
            <a:chExt cx="951345" cy="335957"/>
          </a:xfrm>
        </p:grpSpPr>
        <p:sp>
          <p:nvSpPr>
            <p:cNvPr name="Freeform 17" id="17"/>
            <p:cNvSpPr/>
            <p:nvPr/>
          </p:nvSpPr>
          <p:spPr>
            <a:xfrm flipH="false" flipV="false" rot="0">
              <a:off x="0" y="0"/>
              <a:ext cx="951345" cy="335957"/>
            </a:xfrm>
            <a:custGeom>
              <a:avLst/>
              <a:gdLst/>
              <a:ahLst/>
              <a:cxnLst/>
              <a:rect r="r" b="b" t="t" l="l"/>
              <a:pathLst>
                <a:path h="335957" w="951345">
                  <a:moveTo>
                    <a:pt x="0" y="0"/>
                  </a:moveTo>
                  <a:lnTo>
                    <a:pt x="951345" y="0"/>
                  </a:lnTo>
                  <a:lnTo>
                    <a:pt x="951345" y="335957"/>
                  </a:lnTo>
                  <a:lnTo>
                    <a:pt x="0" y="335957"/>
                  </a:lnTo>
                  <a:close/>
                </a:path>
              </a:pathLst>
            </a:custGeom>
            <a:solidFill>
              <a:srgbClr val="000000">
                <a:alpha val="0"/>
              </a:srgbClr>
            </a:solidFill>
          </p:spPr>
        </p:sp>
        <p:sp>
          <p:nvSpPr>
            <p:cNvPr name="TextBox 18" id="18"/>
            <p:cNvSpPr txBox="true"/>
            <p:nvPr/>
          </p:nvSpPr>
          <p:spPr>
            <a:xfrm>
              <a:off x="0" y="-38100"/>
              <a:ext cx="951345" cy="374057"/>
            </a:xfrm>
            <a:prstGeom prst="rect">
              <a:avLst/>
            </a:prstGeom>
          </p:spPr>
          <p:txBody>
            <a:bodyPr anchor="t" rtlCol="false" tIns="0" lIns="0" bIns="0" rIns="0"/>
            <a:lstStyle/>
            <a:p>
              <a:pPr algn="l">
                <a:lnSpc>
                  <a:spcPts val="2015"/>
                </a:lnSpc>
              </a:pPr>
              <a:r>
                <a:rPr lang="en-US" sz="1439" b="true">
                  <a:solidFill>
                    <a:srgbClr val="000000"/>
                  </a:solidFill>
                  <a:latin typeface="Barlow Bold"/>
                  <a:ea typeface="Barlow Bold"/>
                  <a:cs typeface="Barlow Bold"/>
                  <a:sym typeface="Barlow Bold"/>
                </a:rPr>
                <a:t>Backend</a:t>
              </a:r>
            </a:p>
          </p:txBody>
        </p:sp>
      </p:grpSp>
      <p:grpSp>
        <p:nvGrpSpPr>
          <p:cNvPr name="Group 19" id="19"/>
          <p:cNvGrpSpPr/>
          <p:nvPr/>
        </p:nvGrpSpPr>
        <p:grpSpPr>
          <a:xfrm rot="0">
            <a:off x="847320" y="1935488"/>
            <a:ext cx="725465" cy="793301"/>
            <a:chOff x="0" y="0"/>
            <a:chExt cx="967286" cy="1057735"/>
          </a:xfrm>
        </p:grpSpPr>
        <p:sp>
          <p:nvSpPr>
            <p:cNvPr name="Freeform 20" id="20"/>
            <p:cNvSpPr/>
            <p:nvPr/>
          </p:nvSpPr>
          <p:spPr>
            <a:xfrm flipH="false" flipV="false" rot="0">
              <a:off x="0" y="0"/>
              <a:ext cx="967286" cy="1057735"/>
            </a:xfrm>
            <a:custGeom>
              <a:avLst/>
              <a:gdLst/>
              <a:ahLst/>
              <a:cxnLst/>
              <a:rect r="r" b="b" t="t" l="l"/>
              <a:pathLst>
                <a:path h="1057735" w="967286">
                  <a:moveTo>
                    <a:pt x="0" y="0"/>
                  </a:moveTo>
                  <a:lnTo>
                    <a:pt x="967286" y="0"/>
                  </a:lnTo>
                  <a:lnTo>
                    <a:pt x="967286" y="1057735"/>
                  </a:lnTo>
                  <a:lnTo>
                    <a:pt x="0" y="1057735"/>
                  </a:lnTo>
                  <a:close/>
                </a:path>
              </a:pathLst>
            </a:custGeom>
            <a:solidFill>
              <a:srgbClr val="000000">
                <a:alpha val="0"/>
              </a:srgbClr>
            </a:solidFill>
          </p:spPr>
        </p:sp>
        <p:sp>
          <p:nvSpPr>
            <p:cNvPr name="TextBox 21" id="21"/>
            <p:cNvSpPr txBox="true"/>
            <p:nvPr/>
          </p:nvSpPr>
          <p:spPr>
            <a:xfrm>
              <a:off x="0" y="-85725"/>
              <a:ext cx="967286" cy="1143460"/>
            </a:xfrm>
            <a:prstGeom prst="rect">
              <a:avLst/>
            </a:prstGeom>
          </p:spPr>
          <p:txBody>
            <a:bodyPr anchor="t" rtlCol="false" tIns="0" lIns="0" bIns="0" rIns="0"/>
            <a:lstStyle/>
            <a:p>
              <a:pPr algn="l">
                <a:lnSpc>
                  <a:spcPts val="2154"/>
                </a:lnSpc>
              </a:pPr>
              <a:r>
                <a:rPr lang="en-US" sz="1093">
                  <a:solidFill>
                    <a:srgbClr val="000000"/>
                  </a:solidFill>
                  <a:latin typeface="Montserrat"/>
                  <a:ea typeface="Montserrat"/>
                  <a:cs typeface="Montserrat"/>
                  <a:sym typeface="Montserrat"/>
                </a:rPr>
                <a:t>HTML CSS JavaScript</a:t>
              </a:r>
            </a:p>
          </p:txBody>
        </p:sp>
      </p:grpSp>
      <p:grpSp>
        <p:nvGrpSpPr>
          <p:cNvPr name="Group 22" id="22"/>
          <p:cNvGrpSpPr/>
          <p:nvPr/>
        </p:nvGrpSpPr>
        <p:grpSpPr>
          <a:xfrm rot="0">
            <a:off x="625344" y="2748288"/>
            <a:ext cx="2260698" cy="947733"/>
            <a:chOff x="0" y="0"/>
            <a:chExt cx="3014263" cy="1263644"/>
          </a:xfrm>
        </p:grpSpPr>
        <p:sp>
          <p:nvSpPr>
            <p:cNvPr name="Freeform 23" id="23"/>
            <p:cNvSpPr/>
            <p:nvPr/>
          </p:nvSpPr>
          <p:spPr>
            <a:xfrm flipH="false" flipV="false" rot="0">
              <a:off x="0" y="0"/>
              <a:ext cx="3014263" cy="1263644"/>
            </a:xfrm>
            <a:custGeom>
              <a:avLst/>
              <a:gdLst/>
              <a:ahLst/>
              <a:cxnLst/>
              <a:rect r="r" b="b" t="t" l="l"/>
              <a:pathLst>
                <a:path h="1263644" w="3014263">
                  <a:moveTo>
                    <a:pt x="0" y="0"/>
                  </a:moveTo>
                  <a:lnTo>
                    <a:pt x="3014263" y="0"/>
                  </a:lnTo>
                  <a:lnTo>
                    <a:pt x="3014263" y="1263644"/>
                  </a:lnTo>
                  <a:lnTo>
                    <a:pt x="0" y="1263644"/>
                  </a:lnTo>
                  <a:close/>
                </a:path>
              </a:pathLst>
            </a:custGeom>
            <a:solidFill>
              <a:srgbClr val="000000">
                <a:alpha val="0"/>
              </a:srgbClr>
            </a:solidFill>
          </p:spPr>
        </p:sp>
        <p:sp>
          <p:nvSpPr>
            <p:cNvPr name="TextBox 24" id="24"/>
            <p:cNvSpPr txBox="true"/>
            <p:nvPr/>
          </p:nvSpPr>
          <p:spPr>
            <a:xfrm>
              <a:off x="0" y="-114300"/>
              <a:ext cx="3014263" cy="1377944"/>
            </a:xfrm>
            <a:prstGeom prst="rect">
              <a:avLst/>
            </a:prstGeom>
          </p:spPr>
          <p:txBody>
            <a:bodyPr anchor="t" rtlCol="false" tIns="0" lIns="0" bIns="0" rIns="0"/>
            <a:lstStyle/>
            <a:p>
              <a:pPr algn="l">
                <a:lnSpc>
                  <a:spcPts val="2495"/>
                </a:lnSpc>
              </a:pPr>
              <a:r>
                <a:rPr lang="en-US" sz="1093">
                  <a:solidFill>
                    <a:srgbClr val="000000"/>
                  </a:solidFill>
                  <a:latin typeface="Montserrat"/>
                  <a:ea typeface="Montserrat"/>
                  <a:cs typeface="Montserrat"/>
                  <a:sym typeface="Montserrat"/>
                </a:rPr>
                <a:t>Our user interface is built using </a:t>
              </a:r>
            </a:p>
            <a:p>
              <a:pPr algn="l">
                <a:lnSpc>
                  <a:spcPts val="959"/>
                </a:lnSpc>
              </a:pPr>
              <a:r>
                <a:rPr lang="en-US" sz="1093">
                  <a:solidFill>
                    <a:srgbClr val="000000"/>
                  </a:solidFill>
                  <a:latin typeface="Montserrat"/>
                  <a:ea typeface="Montserrat"/>
                  <a:cs typeface="Montserrat"/>
                  <a:sym typeface="Montserrat"/>
                </a:rPr>
                <a:t>standard web technologies to </a:t>
              </a:r>
            </a:p>
            <a:p>
              <a:pPr algn="l">
                <a:lnSpc>
                  <a:spcPts val="2623"/>
                </a:lnSpc>
              </a:pPr>
              <a:r>
                <a:rPr lang="en-US" sz="1093">
                  <a:solidFill>
                    <a:srgbClr val="000000"/>
                  </a:solidFill>
                  <a:latin typeface="Montserrat"/>
                  <a:ea typeface="Montserrat"/>
                  <a:cs typeface="Montserrat"/>
                  <a:sym typeface="Montserrat"/>
                </a:rPr>
                <a:t>ensure broad compatibility and </a:t>
              </a:r>
            </a:p>
            <a:p>
              <a:pPr algn="l">
                <a:lnSpc>
                  <a:spcPts val="831"/>
                </a:lnSpc>
              </a:pPr>
              <a:r>
                <a:rPr lang="en-US" sz="1093">
                  <a:solidFill>
                    <a:srgbClr val="000000"/>
                  </a:solidFill>
                  <a:latin typeface="Montserrat"/>
                  <a:ea typeface="Montserrat"/>
                  <a:cs typeface="Montserrat"/>
                  <a:sym typeface="Montserrat"/>
                </a:rPr>
                <a:t>responsiveness.</a:t>
              </a:r>
            </a:p>
          </p:txBody>
        </p:sp>
      </p:grpSp>
      <p:grpSp>
        <p:nvGrpSpPr>
          <p:cNvPr name="Group 25" id="25"/>
          <p:cNvGrpSpPr/>
          <p:nvPr/>
        </p:nvGrpSpPr>
        <p:grpSpPr>
          <a:xfrm rot="0">
            <a:off x="3478654" y="1943616"/>
            <a:ext cx="517437" cy="508821"/>
            <a:chOff x="0" y="0"/>
            <a:chExt cx="689915" cy="678428"/>
          </a:xfrm>
        </p:grpSpPr>
        <p:sp>
          <p:nvSpPr>
            <p:cNvPr name="Freeform 26" id="26"/>
            <p:cNvSpPr/>
            <p:nvPr/>
          </p:nvSpPr>
          <p:spPr>
            <a:xfrm flipH="false" flipV="false" rot="0">
              <a:off x="0" y="0"/>
              <a:ext cx="689915" cy="678428"/>
            </a:xfrm>
            <a:custGeom>
              <a:avLst/>
              <a:gdLst/>
              <a:ahLst/>
              <a:cxnLst/>
              <a:rect r="r" b="b" t="t" l="l"/>
              <a:pathLst>
                <a:path h="678428" w="689915">
                  <a:moveTo>
                    <a:pt x="0" y="0"/>
                  </a:moveTo>
                  <a:lnTo>
                    <a:pt x="689915" y="0"/>
                  </a:lnTo>
                  <a:lnTo>
                    <a:pt x="689915" y="678428"/>
                  </a:lnTo>
                  <a:lnTo>
                    <a:pt x="0" y="678428"/>
                  </a:lnTo>
                  <a:close/>
                </a:path>
              </a:pathLst>
            </a:custGeom>
            <a:solidFill>
              <a:srgbClr val="000000">
                <a:alpha val="0"/>
              </a:srgbClr>
            </a:solidFill>
          </p:spPr>
        </p:sp>
        <p:sp>
          <p:nvSpPr>
            <p:cNvPr name="TextBox 27" id="27"/>
            <p:cNvSpPr txBox="true"/>
            <p:nvPr/>
          </p:nvSpPr>
          <p:spPr>
            <a:xfrm>
              <a:off x="0" y="-85725"/>
              <a:ext cx="689915" cy="764153"/>
            </a:xfrm>
            <a:prstGeom prst="rect">
              <a:avLst/>
            </a:prstGeom>
          </p:spPr>
          <p:txBody>
            <a:bodyPr anchor="t" rtlCol="false" tIns="0" lIns="0" bIns="0" rIns="0"/>
            <a:lstStyle/>
            <a:p>
              <a:pPr algn="l">
                <a:lnSpc>
                  <a:spcPts val="2111"/>
                </a:lnSpc>
              </a:pPr>
              <a:r>
                <a:rPr lang="en-US" sz="1093" spc="0">
                  <a:solidFill>
                    <a:srgbClr val="000000"/>
                  </a:solidFill>
                  <a:latin typeface="Montserrat"/>
                  <a:ea typeface="Montserrat"/>
                  <a:cs typeface="Montserrat"/>
                  <a:sym typeface="Montserrat"/>
                </a:rPr>
                <a:t>Python Flask</a:t>
              </a:r>
            </a:p>
          </p:txBody>
        </p:sp>
      </p:grpSp>
      <p:grpSp>
        <p:nvGrpSpPr>
          <p:cNvPr name="Group 28" id="28"/>
          <p:cNvGrpSpPr/>
          <p:nvPr/>
        </p:nvGrpSpPr>
        <p:grpSpPr>
          <a:xfrm rot="0">
            <a:off x="3256402" y="2455680"/>
            <a:ext cx="2052653" cy="972117"/>
            <a:chOff x="0" y="0"/>
            <a:chExt cx="2736871" cy="1296156"/>
          </a:xfrm>
        </p:grpSpPr>
        <p:sp>
          <p:nvSpPr>
            <p:cNvPr name="Freeform 29" id="29"/>
            <p:cNvSpPr/>
            <p:nvPr/>
          </p:nvSpPr>
          <p:spPr>
            <a:xfrm flipH="false" flipV="false" rot="0">
              <a:off x="0" y="0"/>
              <a:ext cx="2736871" cy="1296156"/>
            </a:xfrm>
            <a:custGeom>
              <a:avLst/>
              <a:gdLst/>
              <a:ahLst/>
              <a:cxnLst/>
              <a:rect r="r" b="b" t="t" l="l"/>
              <a:pathLst>
                <a:path h="1296156" w="2736871">
                  <a:moveTo>
                    <a:pt x="0" y="0"/>
                  </a:moveTo>
                  <a:lnTo>
                    <a:pt x="2736871" y="0"/>
                  </a:lnTo>
                  <a:lnTo>
                    <a:pt x="2736871" y="1296156"/>
                  </a:lnTo>
                  <a:lnTo>
                    <a:pt x="0" y="1296156"/>
                  </a:lnTo>
                  <a:close/>
                </a:path>
              </a:pathLst>
            </a:custGeom>
            <a:solidFill>
              <a:srgbClr val="000000">
                <a:alpha val="0"/>
              </a:srgbClr>
            </a:solidFill>
          </p:spPr>
        </p:sp>
        <p:sp>
          <p:nvSpPr>
            <p:cNvPr name="TextBox 30" id="30"/>
            <p:cNvSpPr txBox="true"/>
            <p:nvPr/>
          </p:nvSpPr>
          <p:spPr>
            <a:xfrm>
              <a:off x="0" y="-142875"/>
              <a:ext cx="2736871" cy="1439031"/>
            </a:xfrm>
            <a:prstGeom prst="rect">
              <a:avLst/>
            </a:prstGeom>
          </p:spPr>
          <p:txBody>
            <a:bodyPr anchor="t" rtlCol="false" tIns="0" lIns="0" bIns="0" rIns="0"/>
            <a:lstStyle/>
            <a:p>
              <a:pPr algn="l">
                <a:lnSpc>
                  <a:spcPts val="2734"/>
                </a:lnSpc>
              </a:pPr>
              <a:r>
                <a:rPr lang="en-US" sz="1093">
                  <a:solidFill>
                    <a:srgbClr val="000000"/>
                  </a:solidFill>
                  <a:latin typeface="Montserrat"/>
                  <a:ea typeface="Montserrat"/>
                  <a:cs typeface="Montserrat"/>
                  <a:sym typeface="Montserrat"/>
                </a:rPr>
                <a:t>We leverage Python and the </a:t>
              </a:r>
            </a:p>
            <a:p>
              <a:pPr algn="l">
                <a:lnSpc>
                  <a:spcPts val="719"/>
                </a:lnSpc>
              </a:pPr>
              <a:r>
                <a:rPr lang="en-US" sz="1093">
                  <a:solidFill>
                    <a:srgbClr val="000000"/>
                  </a:solidFill>
                  <a:latin typeface="Montserrat"/>
                  <a:ea typeface="Montserrat"/>
                  <a:cs typeface="Montserrat"/>
                  <a:sym typeface="Montserrat"/>
                </a:rPr>
                <a:t>Flask framework for robust </a:t>
              </a:r>
            </a:p>
            <a:p>
              <a:pPr algn="l">
                <a:lnSpc>
                  <a:spcPts val="2734"/>
                </a:lnSpc>
              </a:pPr>
              <a:r>
                <a:rPr lang="en-US" sz="1093">
                  <a:solidFill>
                    <a:srgbClr val="000000"/>
                  </a:solidFill>
                  <a:latin typeface="Montserrat"/>
                  <a:ea typeface="Montserrat"/>
                  <a:cs typeface="Montserrat"/>
                  <a:sym typeface="Montserrat"/>
                </a:rPr>
                <a:t>server-side logic and API </a:t>
              </a:r>
            </a:p>
            <a:p>
              <a:pPr algn="l">
                <a:lnSpc>
                  <a:spcPts val="847"/>
                </a:lnSpc>
              </a:pPr>
              <a:r>
                <a:rPr lang="en-US" sz="1093">
                  <a:solidFill>
                    <a:srgbClr val="000000"/>
                  </a:solidFill>
                  <a:latin typeface="Montserrat"/>
                  <a:ea typeface="Montserrat"/>
                  <a:cs typeface="Montserrat"/>
                  <a:sym typeface="Montserrat"/>
                </a:rPr>
                <a:t>development.</a:t>
              </a:r>
            </a:p>
          </p:txBody>
        </p:sp>
      </p:grpSp>
      <p:grpSp>
        <p:nvGrpSpPr>
          <p:cNvPr name="Group 31" id="31"/>
          <p:cNvGrpSpPr/>
          <p:nvPr/>
        </p:nvGrpSpPr>
        <p:grpSpPr>
          <a:xfrm rot="0">
            <a:off x="847320" y="4398272"/>
            <a:ext cx="716548" cy="793301"/>
            <a:chOff x="0" y="0"/>
            <a:chExt cx="955398" cy="1057735"/>
          </a:xfrm>
        </p:grpSpPr>
        <p:sp>
          <p:nvSpPr>
            <p:cNvPr name="Freeform 32" id="32"/>
            <p:cNvSpPr/>
            <p:nvPr/>
          </p:nvSpPr>
          <p:spPr>
            <a:xfrm flipH="false" flipV="false" rot="0">
              <a:off x="0" y="0"/>
              <a:ext cx="955398" cy="1057735"/>
            </a:xfrm>
            <a:custGeom>
              <a:avLst/>
              <a:gdLst/>
              <a:ahLst/>
              <a:cxnLst/>
              <a:rect r="r" b="b" t="t" l="l"/>
              <a:pathLst>
                <a:path h="1057735" w="955398">
                  <a:moveTo>
                    <a:pt x="0" y="0"/>
                  </a:moveTo>
                  <a:lnTo>
                    <a:pt x="955398" y="0"/>
                  </a:lnTo>
                  <a:lnTo>
                    <a:pt x="955398" y="1057735"/>
                  </a:lnTo>
                  <a:lnTo>
                    <a:pt x="0" y="1057735"/>
                  </a:lnTo>
                  <a:close/>
                </a:path>
              </a:pathLst>
            </a:custGeom>
            <a:solidFill>
              <a:srgbClr val="000000">
                <a:alpha val="0"/>
              </a:srgbClr>
            </a:solidFill>
          </p:spPr>
        </p:sp>
        <p:sp>
          <p:nvSpPr>
            <p:cNvPr name="TextBox 33" id="33"/>
            <p:cNvSpPr txBox="true"/>
            <p:nvPr/>
          </p:nvSpPr>
          <p:spPr>
            <a:xfrm>
              <a:off x="0" y="-85725"/>
              <a:ext cx="955398" cy="1143460"/>
            </a:xfrm>
            <a:prstGeom prst="rect">
              <a:avLst/>
            </a:prstGeom>
          </p:spPr>
          <p:txBody>
            <a:bodyPr anchor="t" rtlCol="false" tIns="0" lIns="0" bIns="0" rIns="0"/>
            <a:lstStyle/>
            <a:p>
              <a:pPr algn="l">
                <a:lnSpc>
                  <a:spcPts val="2154"/>
                </a:lnSpc>
              </a:pPr>
              <a:r>
                <a:rPr lang="en-US" sz="1093">
                  <a:solidFill>
                    <a:srgbClr val="000000"/>
                  </a:solidFill>
                  <a:latin typeface="Montserrat"/>
                  <a:ea typeface="Montserrat"/>
                  <a:cs typeface="Montserrat"/>
                  <a:sym typeface="Montserrat"/>
                </a:rPr>
                <a:t>spaCy PyMuPDF JSON</a:t>
              </a:r>
            </a:p>
          </p:txBody>
        </p:sp>
      </p:grpSp>
      <p:grpSp>
        <p:nvGrpSpPr>
          <p:cNvPr name="Group 34" id="34"/>
          <p:cNvGrpSpPr/>
          <p:nvPr/>
        </p:nvGrpSpPr>
        <p:grpSpPr>
          <a:xfrm rot="0">
            <a:off x="625344" y="5211072"/>
            <a:ext cx="4972881" cy="508821"/>
            <a:chOff x="0" y="0"/>
            <a:chExt cx="6630508" cy="678428"/>
          </a:xfrm>
        </p:grpSpPr>
        <p:sp>
          <p:nvSpPr>
            <p:cNvPr name="Freeform 35" id="35"/>
            <p:cNvSpPr/>
            <p:nvPr/>
          </p:nvSpPr>
          <p:spPr>
            <a:xfrm flipH="false" flipV="false" rot="0">
              <a:off x="0" y="0"/>
              <a:ext cx="6630508" cy="678428"/>
            </a:xfrm>
            <a:custGeom>
              <a:avLst/>
              <a:gdLst/>
              <a:ahLst/>
              <a:cxnLst/>
              <a:rect r="r" b="b" t="t" l="l"/>
              <a:pathLst>
                <a:path h="678428" w="6630508">
                  <a:moveTo>
                    <a:pt x="0" y="0"/>
                  </a:moveTo>
                  <a:lnTo>
                    <a:pt x="6630508" y="0"/>
                  </a:lnTo>
                  <a:lnTo>
                    <a:pt x="6630508" y="678428"/>
                  </a:lnTo>
                  <a:lnTo>
                    <a:pt x="0" y="678428"/>
                  </a:lnTo>
                  <a:close/>
                </a:path>
              </a:pathLst>
            </a:custGeom>
            <a:solidFill>
              <a:srgbClr val="000000">
                <a:alpha val="0"/>
              </a:srgbClr>
            </a:solidFill>
          </p:spPr>
        </p:sp>
        <p:sp>
          <p:nvSpPr>
            <p:cNvPr name="TextBox 36" id="36"/>
            <p:cNvSpPr txBox="true"/>
            <p:nvPr/>
          </p:nvSpPr>
          <p:spPr>
            <a:xfrm>
              <a:off x="0" y="-114300"/>
              <a:ext cx="6630508" cy="792728"/>
            </a:xfrm>
            <a:prstGeom prst="rect">
              <a:avLst/>
            </a:prstGeom>
          </p:spPr>
          <p:txBody>
            <a:bodyPr anchor="t" rtlCol="false" tIns="0" lIns="0" bIns="0" rIns="0"/>
            <a:lstStyle/>
            <a:p>
              <a:pPr algn="l">
                <a:lnSpc>
                  <a:spcPts val="2495"/>
                </a:lnSpc>
              </a:pPr>
              <a:r>
                <a:rPr lang="en-US" sz="1093">
                  <a:solidFill>
                    <a:srgbClr val="000000"/>
                  </a:solidFill>
                  <a:latin typeface="Montserrat"/>
                  <a:ea typeface="Montserrat"/>
                  <a:cs typeface="Montserrat"/>
                  <a:sym typeface="Montserrat"/>
                </a:rPr>
                <a:t>Natural Language Processing is powered by spaCy, with PyMuPDF for </a:t>
              </a:r>
            </a:p>
            <a:p>
              <a:pPr algn="l">
                <a:lnSpc>
                  <a:spcPts val="1087"/>
                </a:lnSpc>
              </a:pPr>
              <a:r>
                <a:rPr lang="en-US" sz="1093">
                  <a:solidFill>
                    <a:srgbClr val="000000"/>
                  </a:solidFill>
                  <a:latin typeface="Montserrat"/>
                  <a:ea typeface="Montserrat"/>
                  <a:cs typeface="Montserrat"/>
                  <a:sym typeface="Montserrat"/>
                </a:rPr>
                <a:t>PDF text extraction and JSON for data handling.</a:t>
              </a:r>
            </a:p>
          </p:txBody>
        </p:sp>
      </p:grpSp>
      <p:grpSp>
        <p:nvGrpSpPr>
          <p:cNvPr name="Group 37" id="37"/>
          <p:cNvGrpSpPr/>
          <p:nvPr/>
        </p:nvGrpSpPr>
        <p:grpSpPr>
          <a:xfrm rot="0">
            <a:off x="486412" y="5926336"/>
            <a:ext cx="4866786" cy="972117"/>
            <a:chOff x="0" y="0"/>
            <a:chExt cx="6489048" cy="1296156"/>
          </a:xfrm>
        </p:grpSpPr>
        <p:sp>
          <p:nvSpPr>
            <p:cNvPr name="Freeform 38" id="38"/>
            <p:cNvSpPr/>
            <p:nvPr/>
          </p:nvSpPr>
          <p:spPr>
            <a:xfrm flipH="false" flipV="false" rot="0">
              <a:off x="0" y="0"/>
              <a:ext cx="6489048" cy="1296156"/>
            </a:xfrm>
            <a:custGeom>
              <a:avLst/>
              <a:gdLst/>
              <a:ahLst/>
              <a:cxnLst/>
              <a:rect r="r" b="b" t="t" l="l"/>
              <a:pathLst>
                <a:path h="1296156" w="6489048">
                  <a:moveTo>
                    <a:pt x="0" y="0"/>
                  </a:moveTo>
                  <a:lnTo>
                    <a:pt x="6489048" y="0"/>
                  </a:lnTo>
                  <a:lnTo>
                    <a:pt x="6489048" y="1296156"/>
                  </a:lnTo>
                  <a:lnTo>
                    <a:pt x="0" y="1296156"/>
                  </a:lnTo>
                  <a:close/>
                </a:path>
              </a:pathLst>
            </a:custGeom>
            <a:solidFill>
              <a:srgbClr val="000000">
                <a:alpha val="0"/>
              </a:srgbClr>
            </a:solidFill>
          </p:spPr>
        </p:sp>
        <p:sp>
          <p:nvSpPr>
            <p:cNvPr name="TextBox 39" id="39"/>
            <p:cNvSpPr txBox="true"/>
            <p:nvPr/>
          </p:nvSpPr>
          <p:spPr>
            <a:xfrm>
              <a:off x="0" y="-142875"/>
              <a:ext cx="6489048" cy="1439031"/>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The Smart Resume Analyzer is built on a foundation of cutting-edge </a:t>
              </a:r>
            </a:p>
            <a:p>
              <a:pPr algn="l">
                <a:lnSpc>
                  <a:spcPts val="847"/>
                </a:lnSpc>
              </a:pPr>
              <a:r>
                <a:rPr lang="en-US" sz="1093">
                  <a:solidFill>
                    <a:srgbClr val="EEEFF5"/>
                  </a:solidFill>
                  <a:latin typeface="Montserrat"/>
                  <a:ea typeface="Montserrat"/>
                  <a:cs typeface="Montserrat"/>
                  <a:sym typeface="Montserrat"/>
                </a:rPr>
                <a:t>technologies, carefully selected for performance, scalability, and </a:t>
              </a:r>
            </a:p>
            <a:p>
              <a:pPr algn="l">
                <a:lnSpc>
                  <a:spcPts val="2607"/>
                </a:lnSpc>
              </a:pPr>
              <a:r>
                <a:rPr lang="en-US" sz="1093">
                  <a:solidFill>
                    <a:srgbClr val="EEEFF5"/>
                  </a:solidFill>
                  <a:latin typeface="Montserrat"/>
                  <a:ea typeface="Montserrat"/>
                  <a:cs typeface="Montserrat"/>
                  <a:sym typeface="Montserrat"/>
                </a:rPr>
                <a:t>maintainability. Each component plays a crucial role in delivering a </a:t>
              </a:r>
            </a:p>
            <a:p>
              <a:pPr algn="l">
                <a:lnSpc>
                  <a:spcPts val="847"/>
                </a:lnSpc>
              </a:pPr>
              <a:r>
                <a:rPr lang="en-US" sz="1093">
                  <a:solidFill>
                    <a:srgbClr val="EEEFF5"/>
                  </a:solidFill>
                  <a:latin typeface="Montserrat"/>
                  <a:ea typeface="Montserrat"/>
                  <a:cs typeface="Montserrat"/>
                  <a:sym typeface="Montserrat"/>
                </a:rPr>
                <a:t>seamless and efficient user experience.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 y="-3"/>
            <a:ext cx="9753597" cy="6843773"/>
          </a:xfrm>
          <a:custGeom>
            <a:avLst/>
            <a:gdLst/>
            <a:ahLst/>
            <a:cxnLst/>
            <a:rect r="r" b="b" t="t" l="l"/>
            <a:pathLst>
              <a:path h="6843773" w="9753597">
                <a:moveTo>
                  <a:pt x="0" y="0"/>
                </a:moveTo>
                <a:lnTo>
                  <a:pt x="9753598" y="0"/>
                </a:lnTo>
                <a:lnTo>
                  <a:pt x="9753598" y="6843774"/>
                </a:lnTo>
                <a:lnTo>
                  <a:pt x="0" y="68437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096000" y="219"/>
            <a:ext cx="3657600" cy="6843557"/>
            <a:chOff x="0" y="0"/>
            <a:chExt cx="4876800" cy="9124742"/>
          </a:xfrm>
        </p:grpSpPr>
        <p:sp>
          <p:nvSpPr>
            <p:cNvPr name="Freeform 4" id="4"/>
            <p:cNvSpPr/>
            <p:nvPr/>
          </p:nvSpPr>
          <p:spPr>
            <a:xfrm flipH="false" flipV="false" rot="0">
              <a:off x="0" y="0"/>
              <a:ext cx="4876800" cy="9124696"/>
            </a:xfrm>
            <a:custGeom>
              <a:avLst/>
              <a:gdLst/>
              <a:ahLst/>
              <a:cxnLst/>
              <a:rect r="r" b="b" t="t" l="l"/>
              <a:pathLst>
                <a:path h="9124696" w="4876800">
                  <a:moveTo>
                    <a:pt x="0" y="0"/>
                  </a:moveTo>
                  <a:lnTo>
                    <a:pt x="4876800" y="0"/>
                  </a:lnTo>
                  <a:lnTo>
                    <a:pt x="4876800" y="9124696"/>
                  </a:lnTo>
                  <a:lnTo>
                    <a:pt x="0" y="9124696"/>
                  </a:lnTo>
                  <a:lnTo>
                    <a:pt x="0" y="0"/>
                  </a:lnTo>
                  <a:close/>
                </a:path>
              </a:pathLst>
            </a:custGeom>
            <a:blipFill>
              <a:blip r:embed="rId4"/>
              <a:stretch>
                <a:fillRect l="-117" t="0" r="-117" b="0"/>
              </a:stretch>
            </a:blipFill>
          </p:spPr>
        </p:sp>
      </p:grpSp>
      <p:grpSp>
        <p:nvGrpSpPr>
          <p:cNvPr name="Group 5" id="5"/>
          <p:cNvGrpSpPr/>
          <p:nvPr/>
        </p:nvGrpSpPr>
        <p:grpSpPr>
          <a:xfrm rot="0">
            <a:off x="486380" y="1503355"/>
            <a:ext cx="702259" cy="1042985"/>
            <a:chOff x="0" y="0"/>
            <a:chExt cx="936346" cy="1390647"/>
          </a:xfrm>
        </p:grpSpPr>
        <p:sp>
          <p:nvSpPr>
            <p:cNvPr name="Freeform 6" id="6"/>
            <p:cNvSpPr/>
            <p:nvPr/>
          </p:nvSpPr>
          <p:spPr>
            <a:xfrm flipH="false" flipV="false" rot="0">
              <a:off x="0" y="0"/>
              <a:ext cx="936371" cy="1390650"/>
            </a:xfrm>
            <a:custGeom>
              <a:avLst/>
              <a:gdLst/>
              <a:ahLst/>
              <a:cxnLst/>
              <a:rect r="r" b="b" t="t" l="l"/>
              <a:pathLst>
                <a:path h="1390650" w="936371">
                  <a:moveTo>
                    <a:pt x="0" y="0"/>
                  </a:moveTo>
                  <a:lnTo>
                    <a:pt x="936371" y="0"/>
                  </a:lnTo>
                  <a:lnTo>
                    <a:pt x="936371" y="1390650"/>
                  </a:lnTo>
                  <a:lnTo>
                    <a:pt x="0" y="1390650"/>
                  </a:lnTo>
                  <a:lnTo>
                    <a:pt x="0" y="0"/>
                  </a:lnTo>
                  <a:close/>
                </a:path>
              </a:pathLst>
            </a:custGeom>
            <a:blipFill>
              <a:blip r:embed="rId5"/>
              <a:stretch>
                <a:fillRect l="0" t="-124" r="2" b="-124"/>
              </a:stretch>
            </a:blipFill>
          </p:spPr>
        </p:sp>
      </p:grpSp>
      <p:sp>
        <p:nvSpPr>
          <p:cNvPr name="Freeform 7" id="7"/>
          <p:cNvSpPr/>
          <p:nvPr/>
        </p:nvSpPr>
        <p:spPr>
          <a:xfrm flipH="false" flipV="false" rot="0">
            <a:off x="731520" y="2950464"/>
            <a:ext cx="203200" cy="208508"/>
          </a:xfrm>
          <a:custGeom>
            <a:avLst/>
            <a:gdLst/>
            <a:ahLst/>
            <a:cxnLst/>
            <a:rect r="r" b="b" t="t" l="l"/>
            <a:pathLst>
              <a:path h="208508" w="203200">
                <a:moveTo>
                  <a:pt x="0" y="0"/>
                </a:moveTo>
                <a:lnTo>
                  <a:pt x="203200" y="0"/>
                </a:lnTo>
                <a:lnTo>
                  <a:pt x="203200" y="208508"/>
                </a:lnTo>
                <a:lnTo>
                  <a:pt x="0" y="208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38031" y="4002260"/>
            <a:ext cx="196700" cy="169279"/>
          </a:xfrm>
          <a:custGeom>
            <a:avLst/>
            <a:gdLst/>
            <a:ahLst/>
            <a:cxnLst/>
            <a:rect r="r" b="b" t="t" l="l"/>
            <a:pathLst>
              <a:path h="169279" w="196700">
                <a:moveTo>
                  <a:pt x="0" y="0"/>
                </a:moveTo>
                <a:lnTo>
                  <a:pt x="196700" y="0"/>
                </a:lnTo>
                <a:lnTo>
                  <a:pt x="196700" y="169279"/>
                </a:lnTo>
                <a:lnTo>
                  <a:pt x="0" y="1692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486380" y="2535936"/>
            <a:ext cx="702259" cy="3113349"/>
            <a:chOff x="0" y="0"/>
            <a:chExt cx="936346" cy="4151132"/>
          </a:xfrm>
        </p:grpSpPr>
        <p:sp>
          <p:nvSpPr>
            <p:cNvPr name="Freeform 10" id="10"/>
            <p:cNvSpPr/>
            <p:nvPr/>
          </p:nvSpPr>
          <p:spPr>
            <a:xfrm flipH="false" flipV="false" rot="0">
              <a:off x="0" y="0"/>
              <a:ext cx="936371" cy="4151122"/>
            </a:xfrm>
            <a:custGeom>
              <a:avLst/>
              <a:gdLst/>
              <a:ahLst/>
              <a:cxnLst/>
              <a:rect r="r" b="b" t="t" l="l"/>
              <a:pathLst>
                <a:path h="4151122" w="936371">
                  <a:moveTo>
                    <a:pt x="0" y="0"/>
                  </a:moveTo>
                  <a:lnTo>
                    <a:pt x="936371" y="0"/>
                  </a:lnTo>
                  <a:lnTo>
                    <a:pt x="936371" y="4151122"/>
                  </a:lnTo>
                  <a:lnTo>
                    <a:pt x="0" y="4151122"/>
                  </a:lnTo>
                  <a:lnTo>
                    <a:pt x="0" y="0"/>
                  </a:lnTo>
                  <a:close/>
                </a:path>
              </a:pathLst>
            </a:custGeom>
            <a:blipFill>
              <a:blip r:embed="rId10"/>
              <a:stretch>
                <a:fillRect l="0" t="-41" r="2" b="-42"/>
              </a:stretch>
            </a:blipFill>
          </p:spPr>
        </p:sp>
      </p:grpSp>
      <p:grpSp>
        <p:nvGrpSpPr>
          <p:cNvPr name="Group 11" id="11"/>
          <p:cNvGrpSpPr/>
          <p:nvPr/>
        </p:nvGrpSpPr>
        <p:grpSpPr>
          <a:xfrm rot="0">
            <a:off x="486412" y="382666"/>
            <a:ext cx="4949716" cy="910336"/>
            <a:chOff x="0" y="0"/>
            <a:chExt cx="6599622" cy="1213781"/>
          </a:xfrm>
        </p:grpSpPr>
        <p:sp>
          <p:nvSpPr>
            <p:cNvPr name="Freeform 12" id="12"/>
            <p:cNvSpPr/>
            <p:nvPr/>
          </p:nvSpPr>
          <p:spPr>
            <a:xfrm flipH="false" flipV="false" rot="0">
              <a:off x="0" y="0"/>
              <a:ext cx="6599622" cy="1213781"/>
            </a:xfrm>
            <a:custGeom>
              <a:avLst/>
              <a:gdLst/>
              <a:ahLst/>
              <a:cxnLst/>
              <a:rect r="r" b="b" t="t" l="l"/>
              <a:pathLst>
                <a:path h="1213781" w="6599622">
                  <a:moveTo>
                    <a:pt x="0" y="0"/>
                  </a:moveTo>
                  <a:lnTo>
                    <a:pt x="6599622" y="0"/>
                  </a:lnTo>
                  <a:lnTo>
                    <a:pt x="6599622" y="1213781"/>
                  </a:lnTo>
                  <a:lnTo>
                    <a:pt x="0" y="1213781"/>
                  </a:lnTo>
                  <a:close/>
                </a:path>
              </a:pathLst>
            </a:custGeom>
            <a:solidFill>
              <a:srgbClr val="000000">
                <a:alpha val="0"/>
              </a:srgbClr>
            </a:solidFill>
          </p:spPr>
        </p:sp>
        <p:sp>
          <p:nvSpPr>
            <p:cNvPr name="TextBox 13" id="13"/>
            <p:cNvSpPr txBox="true"/>
            <p:nvPr/>
          </p:nvSpPr>
          <p:spPr>
            <a:xfrm>
              <a:off x="0" y="-19050"/>
              <a:ext cx="6599622" cy="1232831"/>
            </a:xfrm>
            <a:prstGeom prst="rect">
              <a:avLst/>
            </a:prstGeom>
          </p:spPr>
          <p:txBody>
            <a:bodyPr anchor="t" rtlCol="false" tIns="0" lIns="0" bIns="0" rIns="0"/>
            <a:lstStyle/>
            <a:p>
              <a:pPr algn="l">
                <a:lnSpc>
                  <a:spcPts val="3582"/>
                </a:lnSpc>
              </a:pPr>
              <a:r>
                <a:rPr lang="en-US" sz="2879" b="true">
                  <a:solidFill>
                    <a:srgbClr val="9998FF"/>
                  </a:solidFill>
                  <a:latin typeface="Barlow Bold"/>
                  <a:ea typeface="Barlow Bold"/>
                  <a:cs typeface="Barlow Bold"/>
                  <a:sym typeface="Barlow Bold"/>
                </a:rPr>
                <a:t>AI Model Logic: From Resume to Match Score</a:t>
              </a:r>
            </a:p>
          </p:txBody>
        </p:sp>
      </p:grpSp>
      <p:grpSp>
        <p:nvGrpSpPr>
          <p:cNvPr name="Group 14" id="14"/>
          <p:cNvGrpSpPr/>
          <p:nvPr/>
        </p:nvGrpSpPr>
        <p:grpSpPr>
          <a:xfrm rot="0">
            <a:off x="1389758" y="2658181"/>
            <a:ext cx="4316756" cy="778736"/>
            <a:chOff x="0" y="0"/>
            <a:chExt cx="5755675" cy="1038314"/>
          </a:xfrm>
        </p:grpSpPr>
        <p:sp>
          <p:nvSpPr>
            <p:cNvPr name="Freeform 15" id="15"/>
            <p:cNvSpPr/>
            <p:nvPr/>
          </p:nvSpPr>
          <p:spPr>
            <a:xfrm flipH="false" flipV="false" rot="0">
              <a:off x="0" y="0"/>
              <a:ext cx="5755675" cy="1038314"/>
            </a:xfrm>
            <a:custGeom>
              <a:avLst/>
              <a:gdLst/>
              <a:ahLst/>
              <a:cxnLst/>
              <a:rect r="r" b="b" t="t" l="l"/>
              <a:pathLst>
                <a:path h="1038314" w="5755675">
                  <a:moveTo>
                    <a:pt x="0" y="0"/>
                  </a:moveTo>
                  <a:lnTo>
                    <a:pt x="5755675" y="0"/>
                  </a:lnTo>
                  <a:lnTo>
                    <a:pt x="5755675" y="1038314"/>
                  </a:lnTo>
                  <a:lnTo>
                    <a:pt x="0" y="1038314"/>
                  </a:lnTo>
                  <a:close/>
                </a:path>
              </a:pathLst>
            </a:custGeom>
            <a:solidFill>
              <a:srgbClr val="000000">
                <a:alpha val="0"/>
              </a:srgbClr>
            </a:solidFill>
          </p:spPr>
        </p:sp>
        <p:sp>
          <p:nvSpPr>
            <p:cNvPr name="TextBox 16" id="16"/>
            <p:cNvSpPr txBox="true"/>
            <p:nvPr/>
          </p:nvSpPr>
          <p:spPr>
            <a:xfrm>
              <a:off x="0" y="-38100"/>
              <a:ext cx="5755675" cy="1076414"/>
            </a:xfrm>
            <a:prstGeom prst="rect">
              <a:avLst/>
            </a:prstGeom>
          </p:spPr>
          <p:txBody>
            <a:bodyPr anchor="t" rtlCol="false" tIns="0" lIns="0" bIns="0" rIns="0"/>
            <a:lstStyle/>
            <a:p>
              <a:pPr algn="l">
                <a:lnSpc>
                  <a:spcPts val="2015"/>
                </a:lnSpc>
              </a:pPr>
              <a:r>
                <a:rPr lang="en-US" sz="1439" b="true">
                  <a:solidFill>
                    <a:srgbClr val="EEEFF5"/>
                  </a:solidFill>
                  <a:latin typeface="Barlow Bold"/>
                  <a:ea typeface="Barlow Bold"/>
                  <a:cs typeface="Barlow Bold"/>
                  <a:sym typeface="Barlow Bold"/>
                </a:rPr>
                <a:t>NLP Skill Extraction</a:t>
              </a:r>
            </a:p>
            <a:p>
              <a:pPr algn="l">
                <a:lnSpc>
                  <a:spcPts val="1728"/>
                </a:lnSpc>
              </a:pPr>
              <a:r>
                <a:rPr lang="en-US" sz="1093">
                  <a:solidFill>
                    <a:srgbClr val="EEEFF5"/>
                  </a:solidFill>
                  <a:latin typeface="Montserrat"/>
                  <a:ea typeface="Montserrat"/>
                  <a:cs typeface="Montserrat"/>
                  <a:sym typeface="Montserrat"/>
                </a:rPr>
                <a:t>Employ spaCy for advanced Natural Language Processing to identify and extract relevant skills.</a:t>
              </a:r>
            </a:p>
          </p:txBody>
        </p:sp>
      </p:grpSp>
      <p:grpSp>
        <p:nvGrpSpPr>
          <p:cNvPr name="Group 17" id="17"/>
          <p:cNvGrpSpPr/>
          <p:nvPr/>
        </p:nvGrpSpPr>
        <p:grpSpPr>
          <a:xfrm rot="0">
            <a:off x="1389758" y="1617797"/>
            <a:ext cx="4216237" cy="786864"/>
            <a:chOff x="0" y="0"/>
            <a:chExt cx="5621650" cy="1049152"/>
          </a:xfrm>
        </p:grpSpPr>
        <p:sp>
          <p:nvSpPr>
            <p:cNvPr name="Freeform 18" id="18"/>
            <p:cNvSpPr/>
            <p:nvPr/>
          </p:nvSpPr>
          <p:spPr>
            <a:xfrm flipH="false" flipV="false" rot="0">
              <a:off x="0" y="0"/>
              <a:ext cx="5621649" cy="1049152"/>
            </a:xfrm>
            <a:custGeom>
              <a:avLst/>
              <a:gdLst/>
              <a:ahLst/>
              <a:cxnLst/>
              <a:rect r="r" b="b" t="t" l="l"/>
              <a:pathLst>
                <a:path h="1049152" w="5621649">
                  <a:moveTo>
                    <a:pt x="0" y="0"/>
                  </a:moveTo>
                  <a:lnTo>
                    <a:pt x="5621649" y="0"/>
                  </a:lnTo>
                  <a:lnTo>
                    <a:pt x="5621649" y="1049152"/>
                  </a:lnTo>
                  <a:lnTo>
                    <a:pt x="0" y="1049152"/>
                  </a:lnTo>
                  <a:close/>
                </a:path>
              </a:pathLst>
            </a:custGeom>
            <a:solidFill>
              <a:srgbClr val="000000">
                <a:alpha val="0"/>
              </a:srgbClr>
            </a:solidFill>
          </p:spPr>
        </p:sp>
        <p:sp>
          <p:nvSpPr>
            <p:cNvPr name="TextBox 19" id="19"/>
            <p:cNvSpPr txBox="true"/>
            <p:nvPr/>
          </p:nvSpPr>
          <p:spPr>
            <a:xfrm>
              <a:off x="0" y="-38100"/>
              <a:ext cx="5621650" cy="1087252"/>
            </a:xfrm>
            <a:prstGeom prst="rect">
              <a:avLst/>
            </a:prstGeom>
          </p:spPr>
          <p:txBody>
            <a:bodyPr anchor="t" rtlCol="false" tIns="0" lIns="0" bIns="0" rIns="0"/>
            <a:lstStyle/>
            <a:p>
              <a:pPr algn="l">
                <a:lnSpc>
                  <a:spcPts val="2015"/>
                </a:lnSpc>
              </a:pPr>
              <a:r>
                <a:rPr lang="en-US" sz="1439" b="true">
                  <a:solidFill>
                    <a:srgbClr val="EEEFF5"/>
                  </a:solidFill>
                  <a:latin typeface="Barlow Bold"/>
                  <a:ea typeface="Barlow Bold"/>
                  <a:cs typeface="Barlow Bold"/>
                  <a:sym typeface="Barlow Bold"/>
                </a:rPr>
                <a:t>Extract Text from PDF</a:t>
              </a:r>
            </a:p>
            <a:p>
              <a:pPr algn="l">
                <a:lnSpc>
                  <a:spcPts val="1728"/>
                </a:lnSpc>
              </a:pPr>
              <a:r>
                <a:rPr lang="en-US" sz="1093">
                  <a:solidFill>
                    <a:srgbClr val="EEEFF5"/>
                  </a:solidFill>
                  <a:latin typeface="Montserrat"/>
                  <a:ea typeface="Montserrat"/>
                  <a:cs typeface="Montserrat"/>
                  <a:sym typeface="Montserrat"/>
                </a:rPr>
                <a:t>Utilize PyMuPDF to extract raw text from uploaded resume files.</a:t>
              </a:r>
            </a:p>
          </p:txBody>
        </p:sp>
      </p:grpSp>
      <p:grpSp>
        <p:nvGrpSpPr>
          <p:cNvPr name="Group 20" id="20"/>
          <p:cNvGrpSpPr/>
          <p:nvPr/>
        </p:nvGrpSpPr>
        <p:grpSpPr>
          <a:xfrm rot="0">
            <a:off x="1389758" y="4722693"/>
            <a:ext cx="4132812" cy="786864"/>
            <a:chOff x="0" y="0"/>
            <a:chExt cx="5510416" cy="1049152"/>
          </a:xfrm>
        </p:grpSpPr>
        <p:sp>
          <p:nvSpPr>
            <p:cNvPr name="Freeform 21" id="21"/>
            <p:cNvSpPr/>
            <p:nvPr/>
          </p:nvSpPr>
          <p:spPr>
            <a:xfrm flipH="false" flipV="false" rot="0">
              <a:off x="0" y="0"/>
              <a:ext cx="5510416" cy="1049152"/>
            </a:xfrm>
            <a:custGeom>
              <a:avLst/>
              <a:gdLst/>
              <a:ahLst/>
              <a:cxnLst/>
              <a:rect r="r" b="b" t="t" l="l"/>
              <a:pathLst>
                <a:path h="1049152" w="5510416">
                  <a:moveTo>
                    <a:pt x="0" y="0"/>
                  </a:moveTo>
                  <a:lnTo>
                    <a:pt x="5510416" y="0"/>
                  </a:lnTo>
                  <a:lnTo>
                    <a:pt x="5510416" y="1049152"/>
                  </a:lnTo>
                  <a:lnTo>
                    <a:pt x="0" y="1049152"/>
                  </a:lnTo>
                  <a:close/>
                </a:path>
              </a:pathLst>
            </a:custGeom>
            <a:solidFill>
              <a:srgbClr val="000000">
                <a:alpha val="0"/>
              </a:srgbClr>
            </a:solidFill>
          </p:spPr>
        </p:sp>
        <p:sp>
          <p:nvSpPr>
            <p:cNvPr name="TextBox 22" id="22"/>
            <p:cNvSpPr txBox="true"/>
            <p:nvPr/>
          </p:nvSpPr>
          <p:spPr>
            <a:xfrm>
              <a:off x="0" y="-38100"/>
              <a:ext cx="5510416" cy="1087252"/>
            </a:xfrm>
            <a:prstGeom prst="rect">
              <a:avLst/>
            </a:prstGeom>
          </p:spPr>
          <p:txBody>
            <a:bodyPr anchor="t" rtlCol="false" tIns="0" lIns="0" bIns="0" rIns="0"/>
            <a:lstStyle/>
            <a:p>
              <a:pPr algn="l">
                <a:lnSpc>
                  <a:spcPts val="2015"/>
                </a:lnSpc>
              </a:pPr>
              <a:r>
                <a:rPr lang="en-US" sz="1439" b="true">
                  <a:solidFill>
                    <a:srgbClr val="EEEFF5"/>
                  </a:solidFill>
                  <a:latin typeface="Barlow Bold"/>
                  <a:ea typeface="Barlow Bold"/>
                  <a:cs typeface="Barlow Bold"/>
                  <a:sym typeface="Barlow Bold"/>
                </a:rPr>
                <a:t>Calculate Match Score</a:t>
              </a:r>
            </a:p>
            <a:p>
              <a:pPr algn="l">
                <a:lnSpc>
                  <a:spcPts val="1791"/>
                </a:lnSpc>
              </a:pPr>
              <a:r>
                <a:rPr lang="en-US" sz="1093">
                  <a:solidFill>
                    <a:srgbClr val="EEEFF5"/>
                  </a:solidFill>
                  <a:latin typeface="Montserrat"/>
                  <a:ea typeface="Montserrat"/>
                  <a:cs typeface="Montserrat"/>
                  <a:sym typeface="Montserrat"/>
                </a:rPr>
                <a:t>Generate a match score based on the alignment between the candidate's skills and the job role requirements.</a:t>
              </a:r>
            </a:p>
          </p:txBody>
        </p:sp>
      </p:grpSp>
      <p:grpSp>
        <p:nvGrpSpPr>
          <p:cNvPr name="Group 23" id="23"/>
          <p:cNvGrpSpPr/>
          <p:nvPr/>
        </p:nvGrpSpPr>
        <p:grpSpPr>
          <a:xfrm rot="0">
            <a:off x="1389758" y="3690437"/>
            <a:ext cx="4191618" cy="778736"/>
            <a:chOff x="0" y="0"/>
            <a:chExt cx="5588824" cy="1038314"/>
          </a:xfrm>
        </p:grpSpPr>
        <p:sp>
          <p:nvSpPr>
            <p:cNvPr name="Freeform 24" id="24"/>
            <p:cNvSpPr/>
            <p:nvPr/>
          </p:nvSpPr>
          <p:spPr>
            <a:xfrm flipH="false" flipV="false" rot="0">
              <a:off x="0" y="0"/>
              <a:ext cx="5588824" cy="1038314"/>
            </a:xfrm>
            <a:custGeom>
              <a:avLst/>
              <a:gdLst/>
              <a:ahLst/>
              <a:cxnLst/>
              <a:rect r="r" b="b" t="t" l="l"/>
              <a:pathLst>
                <a:path h="1038314" w="5588824">
                  <a:moveTo>
                    <a:pt x="0" y="0"/>
                  </a:moveTo>
                  <a:lnTo>
                    <a:pt x="5588824" y="0"/>
                  </a:lnTo>
                  <a:lnTo>
                    <a:pt x="5588824" y="1038314"/>
                  </a:lnTo>
                  <a:lnTo>
                    <a:pt x="0" y="1038314"/>
                  </a:lnTo>
                  <a:close/>
                </a:path>
              </a:pathLst>
            </a:custGeom>
            <a:solidFill>
              <a:srgbClr val="000000">
                <a:alpha val="0"/>
              </a:srgbClr>
            </a:solidFill>
          </p:spPr>
        </p:sp>
        <p:sp>
          <p:nvSpPr>
            <p:cNvPr name="TextBox 25" id="25"/>
            <p:cNvSpPr txBox="true"/>
            <p:nvPr/>
          </p:nvSpPr>
          <p:spPr>
            <a:xfrm>
              <a:off x="0" y="-38100"/>
              <a:ext cx="5588824" cy="1076414"/>
            </a:xfrm>
            <a:prstGeom prst="rect">
              <a:avLst/>
            </a:prstGeom>
          </p:spPr>
          <p:txBody>
            <a:bodyPr anchor="t" rtlCol="false" tIns="0" lIns="0" bIns="0" rIns="0"/>
            <a:lstStyle/>
            <a:p>
              <a:pPr algn="l">
                <a:lnSpc>
                  <a:spcPts val="2015"/>
                </a:lnSpc>
              </a:pPr>
              <a:r>
                <a:rPr lang="en-US" sz="1439" b="true">
                  <a:solidFill>
                    <a:srgbClr val="EEEFF5"/>
                  </a:solidFill>
                  <a:latin typeface="Barlow Bold"/>
                  <a:ea typeface="Barlow Bold"/>
                  <a:cs typeface="Barlow Bold"/>
                  <a:sym typeface="Barlow Bold"/>
                </a:rPr>
                <a:t>Compare Skills with Job Roles</a:t>
              </a:r>
            </a:p>
            <a:p>
              <a:pPr algn="l">
                <a:lnSpc>
                  <a:spcPts val="1728"/>
                </a:lnSpc>
              </a:pPr>
              <a:r>
                <a:rPr lang="en-US" sz="1093">
                  <a:solidFill>
                    <a:srgbClr val="EEEFF5"/>
                  </a:solidFill>
                  <a:latin typeface="Montserrat"/>
                  <a:ea typeface="Montserrat"/>
                  <a:cs typeface="Montserrat"/>
                  <a:sym typeface="Montserrat"/>
                </a:rPr>
                <a:t>Match extracted skills against a predefined database of job roles and their required skill sets.</a:t>
              </a:r>
            </a:p>
          </p:txBody>
        </p:sp>
      </p:grpSp>
      <p:grpSp>
        <p:nvGrpSpPr>
          <p:cNvPr name="Group 26" id="26"/>
          <p:cNvGrpSpPr/>
          <p:nvPr/>
        </p:nvGrpSpPr>
        <p:grpSpPr>
          <a:xfrm rot="0">
            <a:off x="486404" y="5715008"/>
            <a:ext cx="5188306" cy="752661"/>
            <a:chOff x="0" y="0"/>
            <a:chExt cx="6917741" cy="1003548"/>
          </a:xfrm>
        </p:grpSpPr>
        <p:sp>
          <p:nvSpPr>
            <p:cNvPr name="Freeform 27" id="27"/>
            <p:cNvSpPr/>
            <p:nvPr/>
          </p:nvSpPr>
          <p:spPr>
            <a:xfrm flipH="false" flipV="false" rot="0">
              <a:off x="0" y="0"/>
              <a:ext cx="6917741" cy="1003548"/>
            </a:xfrm>
            <a:custGeom>
              <a:avLst/>
              <a:gdLst/>
              <a:ahLst/>
              <a:cxnLst/>
              <a:rect r="r" b="b" t="t" l="l"/>
              <a:pathLst>
                <a:path h="1003548" w="6917741">
                  <a:moveTo>
                    <a:pt x="0" y="0"/>
                  </a:moveTo>
                  <a:lnTo>
                    <a:pt x="6917741" y="0"/>
                  </a:lnTo>
                  <a:lnTo>
                    <a:pt x="6917741" y="1003548"/>
                  </a:lnTo>
                  <a:lnTo>
                    <a:pt x="0" y="1003548"/>
                  </a:lnTo>
                  <a:close/>
                </a:path>
              </a:pathLst>
            </a:custGeom>
            <a:solidFill>
              <a:srgbClr val="000000">
                <a:alpha val="0"/>
              </a:srgbClr>
            </a:solidFill>
          </p:spPr>
        </p:sp>
        <p:sp>
          <p:nvSpPr>
            <p:cNvPr name="TextBox 28" id="28"/>
            <p:cNvSpPr txBox="true"/>
            <p:nvPr/>
          </p:nvSpPr>
          <p:spPr>
            <a:xfrm>
              <a:off x="0" y="-142875"/>
              <a:ext cx="6917741" cy="1146423"/>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Our AI model intelligently processes resumes, extracting key information </a:t>
              </a:r>
            </a:p>
            <a:p>
              <a:pPr algn="l">
                <a:lnSpc>
                  <a:spcPts val="847"/>
                </a:lnSpc>
              </a:pPr>
              <a:r>
                <a:rPr lang="en-US" sz="1093">
                  <a:solidFill>
                    <a:srgbClr val="EEEFF5"/>
                  </a:solidFill>
                  <a:latin typeface="Montserrat"/>
                  <a:ea typeface="Montserrat"/>
                  <a:cs typeface="Montserrat"/>
                  <a:sym typeface="Montserrat"/>
                </a:rPr>
                <a:t>and providing meaningful insights. The match score serves as a valuable </a:t>
              </a:r>
            </a:p>
            <a:p>
              <a:pPr algn="l">
                <a:lnSpc>
                  <a:spcPts val="2607"/>
                </a:lnSpc>
              </a:pPr>
              <a:r>
                <a:rPr lang="en-US" sz="1093">
                  <a:solidFill>
                    <a:srgbClr val="EEEFF5"/>
                  </a:solidFill>
                  <a:latin typeface="Montserrat"/>
                  <a:ea typeface="Montserrat"/>
                  <a:cs typeface="Montserrat"/>
                  <a:sym typeface="Montserrat"/>
                </a:rPr>
                <a:t>metric for assessing candidate suitability.</a:t>
              </a:r>
            </a:p>
          </p:txBody>
        </p:sp>
      </p:grpSp>
      <p:sp>
        <p:nvSpPr>
          <p:cNvPr name="TextBox 29" id="29"/>
          <p:cNvSpPr txBox="true"/>
          <p:nvPr/>
        </p:nvSpPr>
        <p:spPr>
          <a:xfrm rot="0">
            <a:off x="787231" y="1843178"/>
            <a:ext cx="91777" cy="339725"/>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Montserrat"/>
                <a:ea typeface="Montserrat"/>
                <a:cs typeface="Montserrat"/>
                <a:sym typeface="Montserrat"/>
              </a:rPr>
              <a:t>1</a:t>
            </a:r>
          </a:p>
        </p:txBody>
      </p:sp>
      <p:sp>
        <p:nvSpPr>
          <p:cNvPr name="TextBox 30" id="30"/>
          <p:cNvSpPr txBox="true"/>
          <p:nvPr/>
        </p:nvSpPr>
        <p:spPr>
          <a:xfrm rot="0">
            <a:off x="788822" y="2965881"/>
            <a:ext cx="88596" cy="339725"/>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Montserrat"/>
                <a:ea typeface="Montserrat"/>
                <a:cs typeface="Montserrat"/>
                <a:sym typeface="Montserrat"/>
              </a:rPr>
              <a:t>2</a:t>
            </a:r>
          </a:p>
        </p:txBody>
      </p:sp>
      <p:sp>
        <p:nvSpPr>
          <p:cNvPr name="TextBox 31" id="31"/>
          <p:cNvSpPr txBox="true"/>
          <p:nvPr/>
        </p:nvSpPr>
        <p:spPr>
          <a:xfrm rot="0">
            <a:off x="787231" y="3903698"/>
            <a:ext cx="143272" cy="339725"/>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Montserrat"/>
                <a:ea typeface="Montserrat"/>
                <a:cs typeface="Montserrat"/>
                <a:sym typeface="Montserrat"/>
              </a:rPr>
              <a:t>3</a:t>
            </a:r>
          </a:p>
        </p:txBody>
      </p:sp>
      <p:sp>
        <p:nvSpPr>
          <p:cNvPr name="TextBox 32" id="32"/>
          <p:cNvSpPr txBox="true"/>
          <p:nvPr/>
        </p:nvSpPr>
        <p:spPr>
          <a:xfrm rot="0">
            <a:off x="690932" y="4927213"/>
            <a:ext cx="293155" cy="339725"/>
          </a:xfrm>
          <a:prstGeom prst="rect">
            <a:avLst/>
          </a:prstGeom>
        </p:spPr>
        <p:txBody>
          <a:bodyPr anchor="t" rtlCol="false" tIns="0" lIns="0" bIns="0" rIns="0">
            <a:spAutoFit/>
          </a:bodyPr>
          <a:lstStyle/>
          <a:p>
            <a:pPr algn="ctr">
              <a:lnSpc>
                <a:spcPts val="2800"/>
              </a:lnSpc>
              <a:spcBef>
                <a:spcPct val="0"/>
              </a:spcBef>
            </a:pPr>
            <a:r>
              <a:rPr lang="en-US" sz="2000">
                <a:solidFill>
                  <a:srgbClr val="FFFFFF"/>
                </a:solidFill>
                <a:latin typeface="Montserrat"/>
                <a:ea typeface="Montserrat"/>
                <a:cs typeface="Montserrat"/>
                <a:sym typeface="Montserrat"/>
              </a:rPr>
              <a:t>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 y="-3"/>
            <a:ext cx="9753597" cy="6291069"/>
          </a:xfrm>
          <a:custGeom>
            <a:avLst/>
            <a:gdLst/>
            <a:ahLst/>
            <a:cxnLst/>
            <a:rect r="r" b="b" t="t" l="l"/>
            <a:pathLst>
              <a:path h="6291069" w="9753597">
                <a:moveTo>
                  <a:pt x="0" y="0"/>
                </a:moveTo>
                <a:lnTo>
                  <a:pt x="9753598" y="0"/>
                </a:lnTo>
                <a:lnTo>
                  <a:pt x="9753598" y="6291070"/>
                </a:lnTo>
                <a:lnTo>
                  <a:pt x="0" y="6291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431"/>
            <a:ext cx="9753600" cy="1739392"/>
            <a:chOff x="0" y="0"/>
            <a:chExt cx="13004800" cy="2319189"/>
          </a:xfrm>
        </p:grpSpPr>
        <p:sp>
          <p:nvSpPr>
            <p:cNvPr name="Freeform 4" id="4"/>
            <p:cNvSpPr/>
            <p:nvPr/>
          </p:nvSpPr>
          <p:spPr>
            <a:xfrm flipH="false" flipV="false" rot="0">
              <a:off x="0" y="0"/>
              <a:ext cx="13004800" cy="2319147"/>
            </a:xfrm>
            <a:custGeom>
              <a:avLst/>
              <a:gdLst/>
              <a:ahLst/>
              <a:cxnLst/>
              <a:rect r="r" b="b" t="t" l="l"/>
              <a:pathLst>
                <a:path h="2319147" w="13004800">
                  <a:moveTo>
                    <a:pt x="0" y="0"/>
                  </a:moveTo>
                  <a:lnTo>
                    <a:pt x="13004800" y="0"/>
                  </a:lnTo>
                  <a:lnTo>
                    <a:pt x="13004800" y="2319147"/>
                  </a:lnTo>
                  <a:lnTo>
                    <a:pt x="0" y="2319147"/>
                  </a:lnTo>
                  <a:lnTo>
                    <a:pt x="0" y="0"/>
                  </a:lnTo>
                  <a:close/>
                </a:path>
              </a:pathLst>
            </a:custGeom>
            <a:blipFill>
              <a:blip r:embed="rId4"/>
              <a:stretch>
                <a:fillRect l="0" t="-233" r="0" b="-235"/>
              </a:stretch>
            </a:blipFill>
          </p:spPr>
        </p:sp>
      </p:grpSp>
      <p:sp>
        <p:nvSpPr>
          <p:cNvPr name="Freeform 5" id="5"/>
          <p:cNvSpPr/>
          <p:nvPr/>
        </p:nvSpPr>
        <p:spPr>
          <a:xfrm flipH="false" flipV="false" rot="0">
            <a:off x="433491" y="2562265"/>
            <a:ext cx="8886611" cy="2628051"/>
          </a:xfrm>
          <a:custGeom>
            <a:avLst/>
            <a:gdLst/>
            <a:ahLst/>
            <a:cxnLst/>
            <a:rect r="r" b="b" t="t" l="l"/>
            <a:pathLst>
              <a:path h="2628051" w="8886611">
                <a:moveTo>
                  <a:pt x="0" y="0"/>
                </a:moveTo>
                <a:lnTo>
                  <a:pt x="8886611" y="0"/>
                </a:lnTo>
                <a:lnTo>
                  <a:pt x="8886611" y="2628051"/>
                </a:lnTo>
                <a:lnTo>
                  <a:pt x="0" y="2628051"/>
                </a:lnTo>
                <a:lnTo>
                  <a:pt x="0" y="0"/>
                </a:lnTo>
                <a:close/>
              </a:path>
            </a:pathLst>
          </a:custGeom>
          <a:blipFill>
            <a:blip r:embed="rId5">
              <a:extLst>
                <a:ext uri="{96DAC541-7B7A-43D3-8B79-37D633B846F1}">
                  <asvg:svgBlip xmlns:asvg="http://schemas.microsoft.com/office/drawing/2016/SVG/main" r:embed="rId6"/>
                </a:ext>
              </a:extLst>
            </a:blip>
            <a:stretch>
              <a:fillRect l="0" t="-196" r="0" b="-196"/>
            </a:stretch>
          </a:blipFill>
        </p:spPr>
      </p:sp>
      <p:grpSp>
        <p:nvGrpSpPr>
          <p:cNvPr name="Group 6" id="6"/>
          <p:cNvGrpSpPr/>
          <p:nvPr/>
        </p:nvGrpSpPr>
        <p:grpSpPr>
          <a:xfrm rot="0">
            <a:off x="486396" y="1988667"/>
            <a:ext cx="7027249" cy="573598"/>
            <a:chOff x="0" y="0"/>
            <a:chExt cx="9369666" cy="764798"/>
          </a:xfrm>
        </p:grpSpPr>
        <p:sp>
          <p:nvSpPr>
            <p:cNvPr name="Freeform 7" id="7"/>
            <p:cNvSpPr/>
            <p:nvPr/>
          </p:nvSpPr>
          <p:spPr>
            <a:xfrm flipH="false" flipV="false" rot="0">
              <a:off x="0" y="0"/>
              <a:ext cx="9369666" cy="764798"/>
            </a:xfrm>
            <a:custGeom>
              <a:avLst/>
              <a:gdLst/>
              <a:ahLst/>
              <a:cxnLst/>
              <a:rect r="r" b="b" t="t" l="l"/>
              <a:pathLst>
                <a:path h="764798" w="9369666">
                  <a:moveTo>
                    <a:pt x="0" y="0"/>
                  </a:moveTo>
                  <a:lnTo>
                    <a:pt x="9369666" y="0"/>
                  </a:lnTo>
                  <a:lnTo>
                    <a:pt x="9369666" y="764798"/>
                  </a:lnTo>
                  <a:lnTo>
                    <a:pt x="0" y="764798"/>
                  </a:lnTo>
                  <a:close/>
                </a:path>
              </a:pathLst>
            </a:custGeom>
            <a:solidFill>
              <a:srgbClr val="000000">
                <a:alpha val="0"/>
              </a:srgbClr>
            </a:solidFill>
          </p:spPr>
        </p:sp>
        <p:sp>
          <p:nvSpPr>
            <p:cNvPr name="TextBox 8" id="8"/>
            <p:cNvSpPr txBox="true"/>
            <p:nvPr/>
          </p:nvSpPr>
          <p:spPr>
            <a:xfrm>
              <a:off x="0" y="180975"/>
              <a:ext cx="9369666" cy="583823"/>
            </a:xfrm>
            <a:prstGeom prst="rect">
              <a:avLst/>
            </a:prstGeom>
          </p:spPr>
          <p:txBody>
            <a:bodyPr anchor="t" rtlCol="false" tIns="0" lIns="0" bIns="0" rIns="0"/>
            <a:lstStyle/>
            <a:p>
              <a:pPr algn="l">
                <a:lnSpc>
                  <a:spcPts val="1439"/>
                </a:lnSpc>
              </a:pPr>
              <a:r>
                <a:rPr lang="en-US" sz="2879" b="true">
                  <a:solidFill>
                    <a:srgbClr val="9998FF"/>
                  </a:solidFill>
                  <a:latin typeface="Barlow Bold"/>
                  <a:ea typeface="Barlow Bold"/>
                  <a:cs typeface="Barlow Bold"/>
                  <a:sym typeface="Barlow Bold"/>
                </a:rPr>
                <a:t>Team Contributions: A Collaborative Effort</a:t>
              </a:r>
            </a:p>
          </p:txBody>
        </p:sp>
      </p:grpSp>
      <p:grpSp>
        <p:nvGrpSpPr>
          <p:cNvPr name="Group 9" id="9"/>
          <p:cNvGrpSpPr/>
          <p:nvPr/>
        </p:nvGrpSpPr>
        <p:grpSpPr>
          <a:xfrm rot="0">
            <a:off x="731520" y="2801569"/>
            <a:ext cx="1671279" cy="305621"/>
            <a:chOff x="0" y="0"/>
            <a:chExt cx="2228372" cy="407495"/>
          </a:xfrm>
        </p:grpSpPr>
        <p:sp>
          <p:nvSpPr>
            <p:cNvPr name="Freeform 10" id="10"/>
            <p:cNvSpPr/>
            <p:nvPr/>
          </p:nvSpPr>
          <p:spPr>
            <a:xfrm flipH="false" flipV="false" rot="0">
              <a:off x="0" y="0"/>
              <a:ext cx="2228372" cy="407495"/>
            </a:xfrm>
            <a:custGeom>
              <a:avLst/>
              <a:gdLst/>
              <a:ahLst/>
              <a:cxnLst/>
              <a:rect r="r" b="b" t="t" l="l"/>
              <a:pathLst>
                <a:path h="407495" w="2228372">
                  <a:moveTo>
                    <a:pt x="0" y="0"/>
                  </a:moveTo>
                  <a:lnTo>
                    <a:pt x="2228372" y="0"/>
                  </a:lnTo>
                  <a:lnTo>
                    <a:pt x="2228372" y="407495"/>
                  </a:lnTo>
                  <a:lnTo>
                    <a:pt x="0" y="407495"/>
                  </a:lnTo>
                  <a:close/>
                </a:path>
              </a:pathLst>
            </a:custGeom>
            <a:solidFill>
              <a:srgbClr val="000000">
                <a:alpha val="0"/>
              </a:srgbClr>
            </a:solidFill>
          </p:spPr>
        </p:sp>
        <p:sp>
          <p:nvSpPr>
            <p:cNvPr name="TextBox 11" id="11"/>
            <p:cNvSpPr txBox="true"/>
            <p:nvPr/>
          </p:nvSpPr>
          <p:spPr>
            <a:xfrm>
              <a:off x="0" y="-142875"/>
              <a:ext cx="2228372" cy="550370"/>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Frontend Development</a:t>
              </a:r>
            </a:p>
          </p:txBody>
        </p:sp>
      </p:grpSp>
      <p:grpSp>
        <p:nvGrpSpPr>
          <p:cNvPr name="Group 12" id="12"/>
          <p:cNvGrpSpPr/>
          <p:nvPr/>
        </p:nvGrpSpPr>
        <p:grpSpPr>
          <a:xfrm rot="0">
            <a:off x="4982629" y="4486207"/>
            <a:ext cx="3748956" cy="837476"/>
            <a:chOff x="0" y="0"/>
            <a:chExt cx="9237720" cy="2063608"/>
          </a:xfrm>
        </p:grpSpPr>
        <p:sp>
          <p:nvSpPr>
            <p:cNvPr name="Freeform 13" id="13"/>
            <p:cNvSpPr/>
            <p:nvPr/>
          </p:nvSpPr>
          <p:spPr>
            <a:xfrm flipH="false" flipV="false" rot="0">
              <a:off x="0" y="0"/>
              <a:ext cx="9237721" cy="2063608"/>
            </a:xfrm>
            <a:custGeom>
              <a:avLst/>
              <a:gdLst/>
              <a:ahLst/>
              <a:cxnLst/>
              <a:rect r="r" b="b" t="t" l="l"/>
              <a:pathLst>
                <a:path h="2063608" w="9237721">
                  <a:moveTo>
                    <a:pt x="0" y="0"/>
                  </a:moveTo>
                  <a:lnTo>
                    <a:pt x="9237721" y="0"/>
                  </a:lnTo>
                  <a:lnTo>
                    <a:pt x="9237721" y="2063608"/>
                  </a:lnTo>
                  <a:lnTo>
                    <a:pt x="0" y="2063608"/>
                  </a:lnTo>
                  <a:close/>
                </a:path>
              </a:pathLst>
            </a:custGeom>
            <a:solidFill>
              <a:srgbClr val="000000">
                <a:alpha val="0"/>
              </a:srgbClr>
            </a:solidFill>
          </p:spPr>
        </p:sp>
        <p:sp>
          <p:nvSpPr>
            <p:cNvPr name="TextBox 14" id="14"/>
            <p:cNvSpPr txBox="true"/>
            <p:nvPr/>
          </p:nvSpPr>
          <p:spPr>
            <a:xfrm>
              <a:off x="0" y="-9525"/>
              <a:ext cx="9237720" cy="2073133"/>
            </a:xfrm>
            <a:prstGeom prst="rect">
              <a:avLst/>
            </a:prstGeom>
          </p:spPr>
          <p:txBody>
            <a:bodyPr anchor="t" rtlCol="false" tIns="88900" lIns="88900" bIns="88900" rIns="88900"/>
            <a:lstStyle/>
            <a:p>
              <a:pPr algn="l">
                <a:lnSpc>
                  <a:spcPts val="1312"/>
                </a:lnSpc>
              </a:pPr>
              <a:r>
                <a:rPr lang="en-US" sz="1093" spc="35">
                  <a:solidFill>
                    <a:srgbClr val="EEEFF5"/>
                  </a:solidFill>
                  <a:latin typeface="Montserrat"/>
                  <a:ea typeface="Montserrat"/>
                  <a:cs typeface="Montserrat"/>
                  <a:sym typeface="Montserrat"/>
                </a:rPr>
                <a:t> All team members collaborated effectively using GitHub for seamless version control and code management.</a:t>
              </a:r>
            </a:p>
          </p:txBody>
        </p:sp>
      </p:grpSp>
      <p:grpSp>
        <p:nvGrpSpPr>
          <p:cNvPr name="Group 15" id="15"/>
          <p:cNvGrpSpPr/>
          <p:nvPr/>
        </p:nvGrpSpPr>
        <p:grpSpPr>
          <a:xfrm rot="0">
            <a:off x="731520" y="3427425"/>
            <a:ext cx="1639385" cy="305621"/>
            <a:chOff x="0" y="0"/>
            <a:chExt cx="2185846" cy="407495"/>
          </a:xfrm>
        </p:grpSpPr>
        <p:sp>
          <p:nvSpPr>
            <p:cNvPr name="Freeform 16" id="16"/>
            <p:cNvSpPr/>
            <p:nvPr/>
          </p:nvSpPr>
          <p:spPr>
            <a:xfrm flipH="false" flipV="false" rot="0">
              <a:off x="0" y="0"/>
              <a:ext cx="2185846" cy="407495"/>
            </a:xfrm>
            <a:custGeom>
              <a:avLst/>
              <a:gdLst/>
              <a:ahLst/>
              <a:cxnLst/>
              <a:rect r="r" b="b" t="t" l="l"/>
              <a:pathLst>
                <a:path h="407495" w="2185846">
                  <a:moveTo>
                    <a:pt x="0" y="0"/>
                  </a:moveTo>
                  <a:lnTo>
                    <a:pt x="2185846" y="0"/>
                  </a:lnTo>
                  <a:lnTo>
                    <a:pt x="2185846" y="407495"/>
                  </a:lnTo>
                  <a:lnTo>
                    <a:pt x="0" y="407495"/>
                  </a:lnTo>
                  <a:close/>
                </a:path>
              </a:pathLst>
            </a:custGeom>
            <a:solidFill>
              <a:srgbClr val="000000">
                <a:alpha val="0"/>
              </a:srgbClr>
            </a:solidFill>
          </p:spPr>
        </p:sp>
        <p:sp>
          <p:nvSpPr>
            <p:cNvPr name="TextBox 17" id="17"/>
            <p:cNvSpPr txBox="true"/>
            <p:nvPr/>
          </p:nvSpPr>
          <p:spPr>
            <a:xfrm>
              <a:off x="0" y="-142875"/>
              <a:ext cx="2185846" cy="550370"/>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Backend Development</a:t>
              </a:r>
            </a:p>
          </p:txBody>
        </p:sp>
      </p:grpSp>
      <p:grpSp>
        <p:nvGrpSpPr>
          <p:cNvPr name="Group 18" id="18"/>
          <p:cNvGrpSpPr/>
          <p:nvPr/>
        </p:nvGrpSpPr>
        <p:grpSpPr>
          <a:xfrm rot="0">
            <a:off x="731520" y="4056896"/>
            <a:ext cx="1095078" cy="305621"/>
            <a:chOff x="0" y="0"/>
            <a:chExt cx="1460103" cy="407495"/>
          </a:xfrm>
        </p:grpSpPr>
        <p:sp>
          <p:nvSpPr>
            <p:cNvPr name="Freeform 19" id="19"/>
            <p:cNvSpPr/>
            <p:nvPr/>
          </p:nvSpPr>
          <p:spPr>
            <a:xfrm flipH="false" flipV="false" rot="0">
              <a:off x="0" y="0"/>
              <a:ext cx="1460103" cy="407495"/>
            </a:xfrm>
            <a:custGeom>
              <a:avLst/>
              <a:gdLst/>
              <a:ahLst/>
              <a:cxnLst/>
              <a:rect r="r" b="b" t="t" l="l"/>
              <a:pathLst>
                <a:path h="407495" w="1460103">
                  <a:moveTo>
                    <a:pt x="0" y="0"/>
                  </a:moveTo>
                  <a:lnTo>
                    <a:pt x="1460103" y="0"/>
                  </a:lnTo>
                  <a:lnTo>
                    <a:pt x="1460103" y="407495"/>
                  </a:lnTo>
                  <a:lnTo>
                    <a:pt x="0" y="407495"/>
                  </a:lnTo>
                  <a:close/>
                </a:path>
              </a:pathLst>
            </a:custGeom>
            <a:solidFill>
              <a:srgbClr val="000000">
                <a:alpha val="0"/>
              </a:srgbClr>
            </a:solidFill>
          </p:spPr>
        </p:sp>
        <p:sp>
          <p:nvSpPr>
            <p:cNvPr name="TextBox 20" id="20"/>
            <p:cNvSpPr txBox="true"/>
            <p:nvPr/>
          </p:nvSpPr>
          <p:spPr>
            <a:xfrm>
              <a:off x="0" y="-142875"/>
              <a:ext cx="1460103" cy="550370"/>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AI Model &amp; NLP</a:t>
              </a:r>
            </a:p>
          </p:txBody>
        </p:sp>
      </p:grpSp>
      <p:grpSp>
        <p:nvGrpSpPr>
          <p:cNvPr name="Group 21" id="21"/>
          <p:cNvGrpSpPr/>
          <p:nvPr/>
        </p:nvGrpSpPr>
        <p:grpSpPr>
          <a:xfrm rot="0">
            <a:off x="731520" y="4686367"/>
            <a:ext cx="1083715" cy="305621"/>
            <a:chOff x="0" y="0"/>
            <a:chExt cx="1444953" cy="407495"/>
          </a:xfrm>
        </p:grpSpPr>
        <p:sp>
          <p:nvSpPr>
            <p:cNvPr name="Freeform 22" id="22"/>
            <p:cNvSpPr/>
            <p:nvPr/>
          </p:nvSpPr>
          <p:spPr>
            <a:xfrm flipH="false" flipV="false" rot="0">
              <a:off x="0" y="0"/>
              <a:ext cx="1444953" cy="407495"/>
            </a:xfrm>
            <a:custGeom>
              <a:avLst/>
              <a:gdLst/>
              <a:ahLst/>
              <a:cxnLst/>
              <a:rect r="r" b="b" t="t" l="l"/>
              <a:pathLst>
                <a:path h="407495" w="1444953">
                  <a:moveTo>
                    <a:pt x="0" y="0"/>
                  </a:moveTo>
                  <a:lnTo>
                    <a:pt x="1444953" y="0"/>
                  </a:lnTo>
                  <a:lnTo>
                    <a:pt x="1444953" y="407495"/>
                  </a:lnTo>
                  <a:lnTo>
                    <a:pt x="0" y="407495"/>
                  </a:lnTo>
                  <a:close/>
                </a:path>
              </a:pathLst>
            </a:custGeom>
            <a:solidFill>
              <a:srgbClr val="000000">
                <a:alpha val="0"/>
              </a:srgbClr>
            </a:solidFill>
          </p:spPr>
        </p:sp>
        <p:sp>
          <p:nvSpPr>
            <p:cNvPr name="TextBox 23" id="23"/>
            <p:cNvSpPr txBox="true"/>
            <p:nvPr/>
          </p:nvSpPr>
          <p:spPr>
            <a:xfrm>
              <a:off x="0" y="-142875"/>
              <a:ext cx="1444953" cy="550370"/>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Version Control</a:t>
              </a:r>
            </a:p>
          </p:txBody>
        </p:sp>
      </p:grpSp>
      <p:grpSp>
        <p:nvGrpSpPr>
          <p:cNvPr name="Group 24" id="24"/>
          <p:cNvGrpSpPr/>
          <p:nvPr/>
        </p:nvGrpSpPr>
        <p:grpSpPr>
          <a:xfrm rot="0">
            <a:off x="486396" y="5389888"/>
            <a:ext cx="8245189" cy="525077"/>
            <a:chOff x="0" y="0"/>
            <a:chExt cx="10993585" cy="700103"/>
          </a:xfrm>
        </p:grpSpPr>
        <p:sp>
          <p:nvSpPr>
            <p:cNvPr name="Freeform 25" id="25"/>
            <p:cNvSpPr/>
            <p:nvPr/>
          </p:nvSpPr>
          <p:spPr>
            <a:xfrm flipH="false" flipV="false" rot="0">
              <a:off x="0" y="0"/>
              <a:ext cx="10993586" cy="700103"/>
            </a:xfrm>
            <a:custGeom>
              <a:avLst/>
              <a:gdLst/>
              <a:ahLst/>
              <a:cxnLst/>
              <a:rect r="r" b="b" t="t" l="l"/>
              <a:pathLst>
                <a:path h="700103" w="10993586">
                  <a:moveTo>
                    <a:pt x="0" y="0"/>
                  </a:moveTo>
                  <a:lnTo>
                    <a:pt x="10993586" y="0"/>
                  </a:lnTo>
                  <a:lnTo>
                    <a:pt x="10993586" y="700103"/>
                  </a:lnTo>
                  <a:lnTo>
                    <a:pt x="0" y="700103"/>
                  </a:lnTo>
                  <a:close/>
                </a:path>
              </a:pathLst>
            </a:custGeom>
            <a:solidFill>
              <a:srgbClr val="000000">
                <a:alpha val="0"/>
              </a:srgbClr>
            </a:solidFill>
          </p:spPr>
        </p:sp>
        <p:sp>
          <p:nvSpPr>
            <p:cNvPr name="TextBox 26" id="26"/>
            <p:cNvSpPr txBox="true"/>
            <p:nvPr/>
          </p:nvSpPr>
          <p:spPr>
            <a:xfrm>
              <a:off x="0" y="-142875"/>
              <a:ext cx="10993585" cy="842978"/>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The success of the Smart Resume Analyzer is a testament to the collaborative spirit and diverse skill sets of our team </a:t>
              </a:r>
            </a:p>
            <a:p>
              <a:pPr algn="l">
                <a:lnSpc>
                  <a:spcPts val="719"/>
                </a:lnSpc>
              </a:pPr>
              <a:r>
                <a:rPr lang="en-US" sz="1093">
                  <a:solidFill>
                    <a:srgbClr val="EEEFF5"/>
                  </a:solidFill>
                  <a:latin typeface="Montserrat"/>
                  <a:ea typeface="Montserrat"/>
                  <a:cs typeface="Montserrat"/>
                  <a:sym typeface="Montserrat"/>
                </a:rPr>
                <a:t>members. Each member played a pivotal role in bringing this project to fruition.</a:t>
              </a:r>
            </a:p>
          </p:txBody>
        </p:sp>
      </p:grpSp>
      <p:sp>
        <p:nvSpPr>
          <p:cNvPr name="TextBox 27" id="27"/>
          <p:cNvSpPr txBox="true"/>
          <p:nvPr/>
        </p:nvSpPr>
        <p:spPr>
          <a:xfrm rot="0">
            <a:off x="4982629" y="2657563"/>
            <a:ext cx="3748956" cy="381788"/>
          </a:xfrm>
          <a:prstGeom prst="rect">
            <a:avLst/>
          </a:prstGeom>
        </p:spPr>
        <p:txBody>
          <a:bodyPr anchor="t" rtlCol="false" tIns="0" lIns="0" bIns="0" rIns="0">
            <a:spAutoFit/>
          </a:bodyPr>
          <a:lstStyle/>
          <a:p>
            <a:pPr algn="l">
              <a:lnSpc>
                <a:spcPts val="1531"/>
              </a:lnSpc>
              <a:spcBef>
                <a:spcPct val="0"/>
              </a:spcBef>
            </a:pPr>
            <a:r>
              <a:rPr lang="en-US" sz="1093">
                <a:solidFill>
                  <a:srgbClr val="FFFFFF"/>
                </a:solidFill>
                <a:latin typeface="Montserrat"/>
                <a:ea typeface="Montserrat"/>
                <a:cs typeface="Montserrat"/>
                <a:sym typeface="Montserrat"/>
              </a:rPr>
              <a:t>Managed by [K</a:t>
            </a:r>
            <a:r>
              <a:rPr lang="en-US" sz="1093">
                <a:solidFill>
                  <a:srgbClr val="FFFFFF"/>
                </a:solidFill>
                <a:latin typeface="Montserrat"/>
                <a:ea typeface="Montserrat"/>
                <a:cs typeface="Montserrat"/>
                <a:sym typeface="Montserrat"/>
              </a:rPr>
              <a:t>rish Dhairav], focusing on creating a responsive and intuitive user interface.</a:t>
            </a:r>
          </a:p>
        </p:txBody>
      </p:sp>
      <p:sp>
        <p:nvSpPr>
          <p:cNvPr name="TextBox 28" id="28"/>
          <p:cNvSpPr txBox="true"/>
          <p:nvPr/>
        </p:nvSpPr>
        <p:spPr>
          <a:xfrm rot="0">
            <a:off x="4982629" y="3258426"/>
            <a:ext cx="3748956" cy="572288"/>
          </a:xfrm>
          <a:prstGeom prst="rect">
            <a:avLst/>
          </a:prstGeom>
        </p:spPr>
        <p:txBody>
          <a:bodyPr anchor="t" rtlCol="false" tIns="0" lIns="0" bIns="0" rIns="0">
            <a:spAutoFit/>
          </a:bodyPr>
          <a:lstStyle/>
          <a:p>
            <a:pPr algn="ctr">
              <a:lnSpc>
                <a:spcPts val="1531"/>
              </a:lnSpc>
              <a:spcBef>
                <a:spcPct val="0"/>
              </a:spcBef>
            </a:pPr>
            <a:r>
              <a:rPr lang="en-US" sz="1093">
                <a:solidFill>
                  <a:srgbClr val="FFFFFF"/>
                </a:solidFill>
                <a:latin typeface="Montserrat"/>
                <a:ea typeface="Montserrat"/>
                <a:cs typeface="Montserrat"/>
                <a:sym typeface="Montserrat"/>
              </a:rPr>
              <a:t>[Shah Chaitya]</a:t>
            </a:r>
            <a:r>
              <a:rPr lang="en-US" sz="1093">
                <a:solidFill>
                  <a:srgbClr val="FFFFFF"/>
                </a:solidFill>
                <a:latin typeface="Montserrat"/>
                <a:ea typeface="Montserrat"/>
                <a:cs typeface="Montserrat"/>
                <a:sym typeface="Montserrat"/>
              </a:rPr>
              <a:t> spearheaded the development of the </a:t>
            </a:r>
          </a:p>
          <a:p>
            <a:pPr algn="ctr">
              <a:lnSpc>
                <a:spcPts val="1531"/>
              </a:lnSpc>
              <a:spcBef>
                <a:spcPct val="0"/>
              </a:spcBef>
            </a:pPr>
            <a:r>
              <a:rPr lang="en-US" sz="1093">
                <a:solidFill>
                  <a:srgbClr val="FFFFFF"/>
                </a:solidFill>
                <a:latin typeface="Montserrat"/>
                <a:ea typeface="Montserrat"/>
                <a:cs typeface="Montserrat"/>
                <a:sym typeface="Montserrat"/>
              </a:rPr>
              <a:t>server-side logic using HTML, Python and Java.</a:t>
            </a:r>
          </a:p>
          <a:p>
            <a:pPr algn="ctr">
              <a:lnSpc>
                <a:spcPts val="1531"/>
              </a:lnSpc>
              <a:spcBef>
                <a:spcPct val="0"/>
              </a:spcBef>
            </a:pPr>
          </a:p>
        </p:txBody>
      </p:sp>
      <p:sp>
        <p:nvSpPr>
          <p:cNvPr name="TextBox 29" id="29"/>
          <p:cNvSpPr txBox="true"/>
          <p:nvPr/>
        </p:nvSpPr>
        <p:spPr>
          <a:xfrm rot="0">
            <a:off x="4982629" y="3847715"/>
            <a:ext cx="3748956" cy="572288"/>
          </a:xfrm>
          <a:prstGeom prst="rect">
            <a:avLst/>
          </a:prstGeom>
        </p:spPr>
        <p:txBody>
          <a:bodyPr anchor="t" rtlCol="false" tIns="0" lIns="0" bIns="0" rIns="0">
            <a:spAutoFit/>
          </a:bodyPr>
          <a:lstStyle/>
          <a:p>
            <a:pPr algn="ctr">
              <a:lnSpc>
                <a:spcPts val="1531"/>
              </a:lnSpc>
              <a:spcBef>
                <a:spcPct val="0"/>
              </a:spcBef>
            </a:pPr>
            <a:r>
              <a:rPr lang="en-US" sz="1093">
                <a:solidFill>
                  <a:srgbClr val="FFFFFF"/>
                </a:solidFill>
                <a:latin typeface="Montserrat"/>
                <a:ea typeface="Montserrat"/>
                <a:cs typeface="Montserrat"/>
                <a:sym typeface="Montserrat"/>
              </a:rPr>
              <a:t>Led by [Henish</a:t>
            </a:r>
            <a:r>
              <a:rPr lang="en-US" sz="1093">
                <a:solidFill>
                  <a:srgbClr val="FFFFFF"/>
                </a:solidFill>
                <a:latin typeface="Montserrat"/>
                <a:ea typeface="Montserrat"/>
                <a:cs typeface="Montserrat"/>
                <a:sym typeface="Montserrat"/>
              </a:rPr>
              <a:t> Prajapati], this involved implementing </a:t>
            </a:r>
          </a:p>
          <a:p>
            <a:pPr algn="ctr">
              <a:lnSpc>
                <a:spcPts val="1531"/>
              </a:lnSpc>
              <a:spcBef>
                <a:spcPct val="0"/>
              </a:spcBef>
            </a:pPr>
            <a:r>
              <a:rPr lang="en-US" sz="1093">
                <a:solidFill>
                  <a:srgbClr val="FFFFFF"/>
                </a:solidFill>
                <a:latin typeface="Montserrat"/>
                <a:ea typeface="Montserrat"/>
                <a:cs typeface="Montserrat"/>
                <a:sym typeface="Montserrat"/>
              </a:rPr>
              <a:t>spaCy for skill extraction and match score calculation.</a:t>
            </a:r>
          </a:p>
          <a:p>
            <a:pPr algn="ctr">
              <a:lnSpc>
                <a:spcPts val="153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2C32"/>
        </a:solidFill>
      </p:bgPr>
    </p:bg>
    <p:spTree>
      <p:nvGrpSpPr>
        <p:cNvPr id="1" name=""/>
        <p:cNvGrpSpPr/>
        <p:nvPr/>
      </p:nvGrpSpPr>
      <p:grpSpPr>
        <a:xfrm>
          <a:off x="0" y="0"/>
          <a:ext cx="0" cy="0"/>
          <a:chOff x="0" y="0"/>
          <a:chExt cx="0" cy="0"/>
        </a:xfrm>
      </p:grpSpPr>
      <p:grpSp>
        <p:nvGrpSpPr>
          <p:cNvPr name="Group 2" id="2"/>
          <p:cNvGrpSpPr/>
          <p:nvPr/>
        </p:nvGrpSpPr>
        <p:grpSpPr>
          <a:xfrm rot="0">
            <a:off x="0" y="0"/>
            <a:ext cx="3718692" cy="7315200"/>
            <a:chOff x="0" y="0"/>
            <a:chExt cx="4958256" cy="9753600"/>
          </a:xfrm>
        </p:grpSpPr>
        <p:sp>
          <p:nvSpPr>
            <p:cNvPr name="Freeform 3" id="3"/>
            <p:cNvSpPr/>
            <p:nvPr/>
          </p:nvSpPr>
          <p:spPr>
            <a:xfrm flipH="false" flipV="false" rot="0">
              <a:off x="0" y="0"/>
              <a:ext cx="4958256" cy="9753547"/>
            </a:xfrm>
            <a:custGeom>
              <a:avLst/>
              <a:gdLst/>
              <a:ahLst/>
              <a:cxnLst/>
              <a:rect r="r" b="b" t="t" l="l"/>
              <a:pathLst>
                <a:path h="9753547" w="4958256">
                  <a:moveTo>
                    <a:pt x="0" y="0"/>
                  </a:moveTo>
                  <a:lnTo>
                    <a:pt x="4958256" y="0"/>
                  </a:lnTo>
                  <a:lnTo>
                    <a:pt x="4958256" y="9753547"/>
                  </a:lnTo>
                  <a:lnTo>
                    <a:pt x="0" y="9753547"/>
                  </a:lnTo>
                  <a:lnTo>
                    <a:pt x="0" y="0"/>
                  </a:lnTo>
                  <a:close/>
                </a:path>
              </a:pathLst>
            </a:custGeom>
            <a:blipFill>
              <a:blip r:embed="rId2"/>
              <a:stretch>
                <a:fillRect l="-12292" t="0" r="-12292" b="0"/>
              </a:stretch>
            </a:blipFill>
          </p:spPr>
        </p:sp>
      </p:grpSp>
      <p:sp>
        <p:nvSpPr>
          <p:cNvPr name="Freeform 4" id="4"/>
          <p:cNvSpPr/>
          <p:nvPr/>
        </p:nvSpPr>
        <p:spPr>
          <a:xfrm flipH="false" flipV="false" rot="0">
            <a:off x="4091091" y="1603923"/>
            <a:ext cx="417235" cy="425363"/>
          </a:xfrm>
          <a:custGeom>
            <a:avLst/>
            <a:gdLst/>
            <a:ahLst/>
            <a:cxnLst/>
            <a:rect r="r" b="b" t="t" l="l"/>
            <a:pathLst>
              <a:path h="425363" w="417235">
                <a:moveTo>
                  <a:pt x="0" y="0"/>
                </a:moveTo>
                <a:lnTo>
                  <a:pt x="417235" y="0"/>
                </a:lnTo>
                <a:lnTo>
                  <a:pt x="417235" y="425363"/>
                </a:lnTo>
                <a:lnTo>
                  <a:pt x="0" y="425363"/>
                </a:lnTo>
                <a:lnTo>
                  <a:pt x="0" y="0"/>
                </a:lnTo>
                <a:close/>
              </a:path>
            </a:pathLst>
          </a:custGeom>
          <a:blipFill>
            <a:blip r:embed="rId3">
              <a:extLst>
                <a:ext uri="{96DAC541-7B7A-43D3-8B79-37D633B846F1}">
                  <asvg:svgBlip xmlns:asvg="http://schemas.microsoft.com/office/drawing/2016/SVG/main" r:embed="rId4"/>
                </a:ext>
              </a:extLst>
            </a:blip>
            <a:stretch>
              <a:fillRect l="0" t="-159" r="0" b="-159"/>
            </a:stretch>
          </a:blipFill>
        </p:spPr>
      </p:sp>
      <p:sp>
        <p:nvSpPr>
          <p:cNvPr name="Freeform 5" id="5"/>
          <p:cNvSpPr/>
          <p:nvPr/>
        </p:nvSpPr>
        <p:spPr>
          <a:xfrm flipH="false" flipV="false" rot="0">
            <a:off x="4091091" y="3546515"/>
            <a:ext cx="417235" cy="425363"/>
          </a:xfrm>
          <a:custGeom>
            <a:avLst/>
            <a:gdLst/>
            <a:ahLst/>
            <a:cxnLst/>
            <a:rect r="r" b="b" t="t" l="l"/>
            <a:pathLst>
              <a:path h="425363" w="417235">
                <a:moveTo>
                  <a:pt x="0" y="0"/>
                </a:moveTo>
                <a:lnTo>
                  <a:pt x="417235" y="0"/>
                </a:lnTo>
                <a:lnTo>
                  <a:pt x="417235" y="425363"/>
                </a:lnTo>
                <a:lnTo>
                  <a:pt x="0" y="425363"/>
                </a:lnTo>
                <a:lnTo>
                  <a:pt x="0" y="0"/>
                </a:lnTo>
                <a:close/>
              </a:path>
            </a:pathLst>
          </a:custGeom>
          <a:blipFill>
            <a:blip r:embed="rId5">
              <a:extLst>
                <a:ext uri="{96DAC541-7B7A-43D3-8B79-37D633B846F1}">
                  <asvg:svgBlip xmlns:asvg="http://schemas.microsoft.com/office/drawing/2016/SVG/main" r:embed="rId6"/>
                </a:ext>
              </a:extLst>
            </a:blip>
            <a:stretch>
              <a:fillRect l="0" t="-159" r="0" b="-159"/>
            </a:stretch>
          </a:blipFill>
        </p:spPr>
      </p:sp>
      <p:sp>
        <p:nvSpPr>
          <p:cNvPr name="Freeform 6" id="6"/>
          <p:cNvSpPr/>
          <p:nvPr/>
        </p:nvSpPr>
        <p:spPr>
          <a:xfrm flipH="false" flipV="false" rot="0">
            <a:off x="6724563" y="1603923"/>
            <a:ext cx="417235" cy="425363"/>
          </a:xfrm>
          <a:custGeom>
            <a:avLst/>
            <a:gdLst/>
            <a:ahLst/>
            <a:cxnLst/>
            <a:rect r="r" b="b" t="t" l="l"/>
            <a:pathLst>
              <a:path h="425363" w="417235">
                <a:moveTo>
                  <a:pt x="0" y="0"/>
                </a:moveTo>
                <a:lnTo>
                  <a:pt x="417235" y="0"/>
                </a:lnTo>
                <a:lnTo>
                  <a:pt x="417235" y="425363"/>
                </a:lnTo>
                <a:lnTo>
                  <a:pt x="0" y="425363"/>
                </a:lnTo>
                <a:lnTo>
                  <a:pt x="0" y="0"/>
                </a:lnTo>
                <a:close/>
              </a:path>
            </a:pathLst>
          </a:custGeom>
          <a:blipFill>
            <a:blip r:embed="rId7">
              <a:extLst>
                <a:ext uri="{96DAC541-7B7A-43D3-8B79-37D633B846F1}">
                  <asvg:svgBlip xmlns:asvg="http://schemas.microsoft.com/office/drawing/2016/SVG/main" r:embed="rId8"/>
                </a:ext>
              </a:extLst>
            </a:blip>
            <a:stretch>
              <a:fillRect l="0" t="-159" r="0" b="-159"/>
            </a:stretch>
          </a:blipFill>
        </p:spPr>
      </p:sp>
      <p:grpSp>
        <p:nvGrpSpPr>
          <p:cNvPr name="Group 7" id="7"/>
          <p:cNvGrpSpPr/>
          <p:nvPr/>
        </p:nvGrpSpPr>
        <p:grpSpPr>
          <a:xfrm rot="0">
            <a:off x="4144012" y="382666"/>
            <a:ext cx="4338547" cy="910336"/>
            <a:chOff x="0" y="0"/>
            <a:chExt cx="5784730" cy="1213781"/>
          </a:xfrm>
        </p:grpSpPr>
        <p:sp>
          <p:nvSpPr>
            <p:cNvPr name="Freeform 8" id="8"/>
            <p:cNvSpPr/>
            <p:nvPr/>
          </p:nvSpPr>
          <p:spPr>
            <a:xfrm flipH="false" flipV="false" rot="0">
              <a:off x="0" y="0"/>
              <a:ext cx="5784729" cy="1213781"/>
            </a:xfrm>
            <a:custGeom>
              <a:avLst/>
              <a:gdLst/>
              <a:ahLst/>
              <a:cxnLst/>
              <a:rect r="r" b="b" t="t" l="l"/>
              <a:pathLst>
                <a:path h="1213781" w="5784729">
                  <a:moveTo>
                    <a:pt x="0" y="0"/>
                  </a:moveTo>
                  <a:lnTo>
                    <a:pt x="5784729" y="0"/>
                  </a:lnTo>
                  <a:lnTo>
                    <a:pt x="5784729" y="1213781"/>
                  </a:lnTo>
                  <a:lnTo>
                    <a:pt x="0" y="1213781"/>
                  </a:lnTo>
                  <a:close/>
                </a:path>
              </a:pathLst>
            </a:custGeom>
            <a:solidFill>
              <a:srgbClr val="000000">
                <a:alpha val="0"/>
              </a:srgbClr>
            </a:solidFill>
          </p:spPr>
        </p:sp>
        <p:sp>
          <p:nvSpPr>
            <p:cNvPr name="TextBox 9" id="9"/>
            <p:cNvSpPr txBox="true"/>
            <p:nvPr/>
          </p:nvSpPr>
          <p:spPr>
            <a:xfrm>
              <a:off x="0" y="-19050"/>
              <a:ext cx="5784730" cy="1232831"/>
            </a:xfrm>
            <a:prstGeom prst="rect">
              <a:avLst/>
            </a:prstGeom>
          </p:spPr>
          <p:txBody>
            <a:bodyPr anchor="t" rtlCol="false" tIns="0" lIns="0" bIns="0" rIns="0"/>
            <a:lstStyle/>
            <a:p>
              <a:pPr algn="l">
                <a:lnSpc>
                  <a:spcPts val="3582"/>
                </a:lnSpc>
              </a:pPr>
              <a:r>
                <a:rPr lang="en-US" sz="2879" b="true">
                  <a:solidFill>
                    <a:srgbClr val="9998FF"/>
                  </a:solidFill>
                  <a:latin typeface="Barlow Bold"/>
                  <a:ea typeface="Barlow Bold"/>
                  <a:cs typeface="Barlow Bold"/>
                  <a:sym typeface="Barlow Bold"/>
                </a:rPr>
                <a:t>Conclusion: Transforming Recruitment with AI</a:t>
              </a:r>
            </a:p>
          </p:txBody>
        </p:sp>
      </p:grpSp>
      <p:grpSp>
        <p:nvGrpSpPr>
          <p:cNvPr name="Group 10" id="10"/>
          <p:cNvGrpSpPr/>
          <p:nvPr/>
        </p:nvGrpSpPr>
        <p:grpSpPr>
          <a:xfrm rot="0">
            <a:off x="4595628" y="1634053"/>
            <a:ext cx="2044883" cy="1680944"/>
            <a:chOff x="0" y="0"/>
            <a:chExt cx="2726510" cy="2241258"/>
          </a:xfrm>
        </p:grpSpPr>
        <p:sp>
          <p:nvSpPr>
            <p:cNvPr name="Freeform 11" id="11"/>
            <p:cNvSpPr/>
            <p:nvPr/>
          </p:nvSpPr>
          <p:spPr>
            <a:xfrm flipH="false" flipV="false" rot="0">
              <a:off x="0" y="0"/>
              <a:ext cx="2726510" cy="2241258"/>
            </a:xfrm>
            <a:custGeom>
              <a:avLst/>
              <a:gdLst/>
              <a:ahLst/>
              <a:cxnLst/>
              <a:rect r="r" b="b" t="t" l="l"/>
              <a:pathLst>
                <a:path h="2241258" w="2726510">
                  <a:moveTo>
                    <a:pt x="0" y="0"/>
                  </a:moveTo>
                  <a:lnTo>
                    <a:pt x="2726510" y="0"/>
                  </a:lnTo>
                  <a:lnTo>
                    <a:pt x="2726510" y="2241258"/>
                  </a:lnTo>
                  <a:lnTo>
                    <a:pt x="0" y="2241258"/>
                  </a:lnTo>
                  <a:close/>
                </a:path>
              </a:pathLst>
            </a:custGeom>
            <a:solidFill>
              <a:srgbClr val="000000">
                <a:alpha val="0"/>
              </a:srgbClr>
            </a:solidFill>
          </p:spPr>
        </p:sp>
        <p:sp>
          <p:nvSpPr>
            <p:cNvPr name="TextBox 12" id="12"/>
            <p:cNvSpPr txBox="true"/>
            <p:nvPr/>
          </p:nvSpPr>
          <p:spPr>
            <a:xfrm>
              <a:off x="0" y="-38100"/>
              <a:ext cx="2726510" cy="2279358"/>
            </a:xfrm>
            <a:prstGeom prst="rect">
              <a:avLst/>
            </a:prstGeom>
          </p:spPr>
          <p:txBody>
            <a:bodyPr anchor="t" rtlCol="false" tIns="0" lIns="0" bIns="0" rIns="0"/>
            <a:lstStyle/>
            <a:p>
              <a:pPr algn="l">
                <a:lnSpc>
                  <a:spcPts val="2015"/>
                </a:lnSpc>
              </a:pPr>
              <a:r>
                <a:rPr lang="en-US" sz="1439" b="true">
                  <a:solidFill>
                    <a:srgbClr val="EEEFF5"/>
                  </a:solidFill>
                  <a:latin typeface="Barlow Bold"/>
                  <a:ea typeface="Barlow Bold"/>
                  <a:cs typeface="Barlow Bold"/>
                  <a:sym typeface="Barlow Bold"/>
                </a:rPr>
                <a:t>Project Summary</a:t>
              </a:r>
            </a:p>
            <a:p>
              <a:pPr algn="l">
                <a:lnSpc>
                  <a:spcPts val="1770"/>
                </a:lnSpc>
              </a:pPr>
              <a:r>
                <a:rPr lang="en-US" sz="1093">
                  <a:solidFill>
                    <a:srgbClr val="EEEFF5"/>
                  </a:solidFill>
                  <a:latin typeface="Montserrat"/>
                  <a:ea typeface="Montserrat"/>
                  <a:cs typeface="Montserrat"/>
                  <a:sym typeface="Montserrat"/>
                </a:rPr>
                <a:t>The Smart Resume Analyzer offers an AI-powered solution to streamline </a:t>
              </a:r>
            </a:p>
            <a:p>
              <a:pPr algn="l">
                <a:lnSpc>
                  <a:spcPts val="1599"/>
                </a:lnSpc>
              </a:pPr>
              <a:r>
                <a:rPr lang="en-US" sz="1093">
                  <a:solidFill>
                    <a:srgbClr val="EEEFF5"/>
                  </a:solidFill>
                  <a:latin typeface="Montserrat"/>
                  <a:ea typeface="Montserrat"/>
                  <a:cs typeface="Montserrat"/>
                  <a:sym typeface="Montserrat"/>
                </a:rPr>
                <a:t>resume screening and </a:t>
              </a:r>
            </a:p>
            <a:p>
              <a:pPr algn="l">
                <a:lnSpc>
                  <a:spcPts val="1791"/>
                </a:lnSpc>
              </a:pPr>
              <a:r>
                <a:rPr lang="en-US" sz="1093">
                  <a:solidFill>
                    <a:srgbClr val="EEEFF5"/>
                  </a:solidFill>
                  <a:latin typeface="Montserrat"/>
                  <a:ea typeface="Montserrat"/>
                  <a:cs typeface="Montserrat"/>
                  <a:sym typeface="Montserrat"/>
                </a:rPr>
                <a:t>provide data-driven career guidance.</a:t>
              </a:r>
            </a:p>
          </p:txBody>
        </p:sp>
      </p:grpSp>
      <p:grpSp>
        <p:nvGrpSpPr>
          <p:cNvPr name="Group 13" id="13"/>
          <p:cNvGrpSpPr/>
          <p:nvPr/>
        </p:nvGrpSpPr>
        <p:grpSpPr>
          <a:xfrm rot="0">
            <a:off x="4595628" y="3576645"/>
            <a:ext cx="4666383" cy="786864"/>
            <a:chOff x="0" y="0"/>
            <a:chExt cx="6221843" cy="1049152"/>
          </a:xfrm>
        </p:grpSpPr>
        <p:sp>
          <p:nvSpPr>
            <p:cNvPr name="Freeform 14" id="14"/>
            <p:cNvSpPr/>
            <p:nvPr/>
          </p:nvSpPr>
          <p:spPr>
            <a:xfrm flipH="false" flipV="false" rot="0">
              <a:off x="0" y="0"/>
              <a:ext cx="6221843" cy="1049152"/>
            </a:xfrm>
            <a:custGeom>
              <a:avLst/>
              <a:gdLst/>
              <a:ahLst/>
              <a:cxnLst/>
              <a:rect r="r" b="b" t="t" l="l"/>
              <a:pathLst>
                <a:path h="1049152" w="6221843">
                  <a:moveTo>
                    <a:pt x="0" y="0"/>
                  </a:moveTo>
                  <a:lnTo>
                    <a:pt x="6221843" y="0"/>
                  </a:lnTo>
                  <a:lnTo>
                    <a:pt x="6221843" y="1049152"/>
                  </a:lnTo>
                  <a:lnTo>
                    <a:pt x="0" y="1049152"/>
                  </a:lnTo>
                  <a:close/>
                </a:path>
              </a:pathLst>
            </a:custGeom>
            <a:solidFill>
              <a:srgbClr val="000000">
                <a:alpha val="0"/>
              </a:srgbClr>
            </a:solidFill>
          </p:spPr>
        </p:sp>
        <p:sp>
          <p:nvSpPr>
            <p:cNvPr name="TextBox 15" id="15"/>
            <p:cNvSpPr txBox="true"/>
            <p:nvPr/>
          </p:nvSpPr>
          <p:spPr>
            <a:xfrm>
              <a:off x="0" y="-38100"/>
              <a:ext cx="6221843" cy="1087252"/>
            </a:xfrm>
            <a:prstGeom prst="rect">
              <a:avLst/>
            </a:prstGeom>
          </p:spPr>
          <p:txBody>
            <a:bodyPr anchor="t" rtlCol="false" tIns="0" lIns="0" bIns="0" rIns="0"/>
            <a:lstStyle/>
            <a:p>
              <a:pPr algn="l">
                <a:lnSpc>
                  <a:spcPts val="2015"/>
                </a:lnSpc>
              </a:pPr>
              <a:r>
                <a:rPr lang="en-US" sz="1439" b="true">
                  <a:solidFill>
                    <a:srgbClr val="EEEFF5"/>
                  </a:solidFill>
                  <a:latin typeface="Barlow Bold"/>
                  <a:ea typeface="Barlow Bold"/>
                  <a:cs typeface="Barlow Bold"/>
                  <a:sym typeface="Barlow Bold"/>
                </a:rPr>
                <a:t>Future Implications</a:t>
              </a:r>
            </a:p>
            <a:p>
              <a:pPr algn="l">
                <a:lnSpc>
                  <a:spcPts val="1728"/>
                </a:lnSpc>
              </a:pPr>
              <a:r>
                <a:rPr lang="en-US" sz="1093">
                  <a:solidFill>
                    <a:srgbClr val="EEEFF5"/>
                  </a:solidFill>
                  <a:latin typeface="Montserrat"/>
                  <a:ea typeface="Montserrat"/>
                  <a:cs typeface="Montserrat"/>
                  <a:sym typeface="Montserrat"/>
                </a:rPr>
                <a:t>The Smart Resume Analyzer has the potential to revolutionize HR practices and job portal functionalities.</a:t>
              </a:r>
            </a:p>
          </p:txBody>
        </p:sp>
      </p:grpSp>
      <p:grpSp>
        <p:nvGrpSpPr>
          <p:cNvPr name="Group 16" id="16"/>
          <p:cNvGrpSpPr/>
          <p:nvPr/>
        </p:nvGrpSpPr>
        <p:grpSpPr>
          <a:xfrm rot="0">
            <a:off x="7226678" y="1634053"/>
            <a:ext cx="2046826" cy="1233904"/>
            <a:chOff x="0" y="0"/>
            <a:chExt cx="2729101" cy="1645205"/>
          </a:xfrm>
        </p:grpSpPr>
        <p:sp>
          <p:nvSpPr>
            <p:cNvPr name="Freeform 17" id="17"/>
            <p:cNvSpPr/>
            <p:nvPr/>
          </p:nvSpPr>
          <p:spPr>
            <a:xfrm flipH="false" flipV="false" rot="0">
              <a:off x="0" y="0"/>
              <a:ext cx="2729101" cy="1645205"/>
            </a:xfrm>
            <a:custGeom>
              <a:avLst/>
              <a:gdLst/>
              <a:ahLst/>
              <a:cxnLst/>
              <a:rect r="r" b="b" t="t" l="l"/>
              <a:pathLst>
                <a:path h="1645205" w="2729101">
                  <a:moveTo>
                    <a:pt x="0" y="0"/>
                  </a:moveTo>
                  <a:lnTo>
                    <a:pt x="2729101" y="0"/>
                  </a:lnTo>
                  <a:lnTo>
                    <a:pt x="2729101" y="1645205"/>
                  </a:lnTo>
                  <a:lnTo>
                    <a:pt x="0" y="1645205"/>
                  </a:lnTo>
                  <a:close/>
                </a:path>
              </a:pathLst>
            </a:custGeom>
            <a:solidFill>
              <a:srgbClr val="000000">
                <a:alpha val="0"/>
              </a:srgbClr>
            </a:solidFill>
          </p:spPr>
        </p:sp>
        <p:sp>
          <p:nvSpPr>
            <p:cNvPr name="TextBox 18" id="18"/>
            <p:cNvSpPr txBox="true"/>
            <p:nvPr/>
          </p:nvSpPr>
          <p:spPr>
            <a:xfrm>
              <a:off x="0" y="-38100"/>
              <a:ext cx="2729101" cy="1683305"/>
            </a:xfrm>
            <a:prstGeom prst="rect">
              <a:avLst/>
            </a:prstGeom>
          </p:spPr>
          <p:txBody>
            <a:bodyPr anchor="t" rtlCol="false" tIns="0" lIns="0" bIns="0" rIns="0"/>
            <a:lstStyle/>
            <a:p>
              <a:pPr algn="l">
                <a:lnSpc>
                  <a:spcPts val="2015"/>
                </a:lnSpc>
              </a:pPr>
              <a:r>
                <a:rPr lang="en-US" sz="1439" b="true">
                  <a:solidFill>
                    <a:srgbClr val="EEEFF5"/>
                  </a:solidFill>
                  <a:latin typeface="Barlow Bold"/>
                  <a:ea typeface="Barlow Bold"/>
                  <a:cs typeface="Barlow Bold"/>
                  <a:sym typeface="Barlow Bold"/>
                </a:rPr>
                <a:t>Key Benefits</a:t>
              </a:r>
            </a:p>
            <a:p>
              <a:pPr algn="l">
                <a:lnSpc>
                  <a:spcPts val="1770"/>
                </a:lnSpc>
              </a:pPr>
              <a:r>
                <a:rPr lang="en-US" sz="1093">
                  <a:solidFill>
                    <a:srgbClr val="EEEFF5"/>
                  </a:solidFill>
                  <a:latin typeface="Montserrat"/>
                  <a:ea typeface="Montserrat"/>
                  <a:cs typeface="Montserrat"/>
                  <a:sym typeface="Montserrat"/>
                </a:rPr>
                <a:t>Saves time, improves accuracy, and enhances the hiring process for employers </a:t>
              </a:r>
            </a:p>
            <a:p>
              <a:pPr algn="l">
                <a:lnSpc>
                  <a:spcPts val="1599"/>
                </a:lnSpc>
              </a:pPr>
              <a:r>
                <a:rPr lang="en-US" sz="1093">
                  <a:solidFill>
                    <a:srgbClr val="EEEFF5"/>
                  </a:solidFill>
                  <a:latin typeface="Montserrat"/>
                  <a:ea typeface="Montserrat"/>
                  <a:cs typeface="Montserrat"/>
                  <a:sym typeface="Montserrat"/>
                </a:rPr>
                <a:t>and job seekers.</a:t>
              </a:r>
            </a:p>
          </p:txBody>
        </p:sp>
      </p:grpSp>
      <p:grpSp>
        <p:nvGrpSpPr>
          <p:cNvPr name="Group 19" id="19"/>
          <p:cNvGrpSpPr/>
          <p:nvPr/>
        </p:nvGrpSpPr>
        <p:grpSpPr>
          <a:xfrm rot="0">
            <a:off x="4144012" y="4438912"/>
            <a:ext cx="5064597" cy="972117"/>
            <a:chOff x="0" y="0"/>
            <a:chExt cx="6752796" cy="1296156"/>
          </a:xfrm>
        </p:grpSpPr>
        <p:sp>
          <p:nvSpPr>
            <p:cNvPr name="Freeform 20" id="20"/>
            <p:cNvSpPr/>
            <p:nvPr/>
          </p:nvSpPr>
          <p:spPr>
            <a:xfrm flipH="false" flipV="false" rot="0">
              <a:off x="0" y="0"/>
              <a:ext cx="6752796" cy="1296156"/>
            </a:xfrm>
            <a:custGeom>
              <a:avLst/>
              <a:gdLst/>
              <a:ahLst/>
              <a:cxnLst/>
              <a:rect r="r" b="b" t="t" l="l"/>
              <a:pathLst>
                <a:path h="1296156" w="6752796">
                  <a:moveTo>
                    <a:pt x="0" y="0"/>
                  </a:moveTo>
                  <a:lnTo>
                    <a:pt x="6752796" y="0"/>
                  </a:lnTo>
                  <a:lnTo>
                    <a:pt x="6752796" y="1296156"/>
                  </a:lnTo>
                  <a:lnTo>
                    <a:pt x="0" y="1296156"/>
                  </a:lnTo>
                  <a:close/>
                </a:path>
              </a:pathLst>
            </a:custGeom>
            <a:solidFill>
              <a:srgbClr val="000000">
                <a:alpha val="0"/>
              </a:srgbClr>
            </a:solidFill>
          </p:spPr>
        </p:sp>
        <p:sp>
          <p:nvSpPr>
            <p:cNvPr name="TextBox 21" id="21"/>
            <p:cNvSpPr txBox="true"/>
            <p:nvPr/>
          </p:nvSpPr>
          <p:spPr>
            <a:xfrm>
              <a:off x="0" y="-142875"/>
              <a:ext cx="6752796" cy="1439031"/>
            </a:xfrm>
            <a:prstGeom prst="rect">
              <a:avLst/>
            </a:prstGeom>
          </p:spPr>
          <p:txBody>
            <a:bodyPr anchor="t" rtlCol="false" tIns="0" lIns="0" bIns="0" rIns="0"/>
            <a:lstStyle/>
            <a:p>
              <a:pPr algn="l">
                <a:lnSpc>
                  <a:spcPts val="2734"/>
                </a:lnSpc>
              </a:pPr>
              <a:r>
                <a:rPr lang="en-US" sz="1093">
                  <a:solidFill>
                    <a:srgbClr val="EEEFF5"/>
                  </a:solidFill>
                  <a:latin typeface="Montserrat"/>
                  <a:ea typeface="Montserrat"/>
                  <a:cs typeface="Montserrat"/>
                  <a:sym typeface="Montserrat"/>
                </a:rPr>
                <a:t>In conclusion, the Smart Resume Analyzer represents a significant step </a:t>
              </a:r>
            </a:p>
            <a:p>
              <a:pPr algn="l">
                <a:lnSpc>
                  <a:spcPts val="719"/>
                </a:lnSpc>
              </a:pPr>
              <a:r>
                <a:rPr lang="en-US" sz="1093">
                  <a:solidFill>
                    <a:srgbClr val="EEEFF5"/>
                  </a:solidFill>
                  <a:latin typeface="Montserrat"/>
                  <a:ea typeface="Montserrat"/>
                  <a:cs typeface="Montserrat"/>
                  <a:sym typeface="Montserrat"/>
                </a:rPr>
                <a:t>forward in leveraging AI for human resources. Our project promises to </a:t>
              </a:r>
            </a:p>
            <a:p>
              <a:pPr algn="l">
                <a:lnSpc>
                  <a:spcPts val="2734"/>
                </a:lnSpc>
              </a:pPr>
              <a:r>
                <a:rPr lang="en-US" sz="1093">
                  <a:solidFill>
                    <a:srgbClr val="EEEFF5"/>
                  </a:solidFill>
                  <a:latin typeface="Montserrat"/>
                  <a:ea typeface="Montserrat"/>
                  <a:cs typeface="Montserrat"/>
                  <a:sym typeface="Montserrat"/>
                </a:rPr>
                <a:t>transform the way candidates and employers connect, making the </a:t>
              </a:r>
            </a:p>
            <a:p>
              <a:pPr algn="l">
                <a:lnSpc>
                  <a:spcPts val="847"/>
                </a:lnSpc>
              </a:pPr>
              <a:r>
                <a:rPr lang="en-US" sz="1093">
                  <a:solidFill>
                    <a:srgbClr val="EEEFF5"/>
                  </a:solidFill>
                  <a:latin typeface="Montserrat"/>
                  <a:ea typeface="Montserrat"/>
                  <a:cs typeface="Montserrat"/>
                  <a:sym typeface="Montserrat"/>
                </a:rPr>
                <a:t>process more efficient, accurate, and ultimately, more suc</a:t>
              </a:r>
              <a:r>
                <a:rPr lang="en-US" sz="1093" u="sng">
                  <a:solidFill>
                    <a:srgbClr val="0000FF"/>
                  </a:solidFill>
                  <a:latin typeface="Montserrat"/>
                  <a:ea typeface="Montserrat"/>
                  <a:cs typeface="Montserrat"/>
                  <a:sym typeface="Montserrat"/>
                  <a:hlinkClick r:id="rId9" tooltip="https://gamma.app/?utm_source=made-with-gamma"/>
                </a:rPr>
                <a:t>cessful.</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282C32"/>
        </a:solidFill>
      </p:bgPr>
    </p:bg>
    <p:spTree>
      <p:nvGrpSpPr>
        <p:cNvPr id="1" name=""/>
        <p:cNvGrpSpPr/>
        <p:nvPr/>
      </p:nvGrpSpPr>
      <p:grpSpPr>
        <a:xfrm>
          <a:off x="0" y="0"/>
          <a:ext cx="0" cy="0"/>
          <a:chOff x="0" y="0"/>
          <a:chExt cx="0" cy="0"/>
        </a:xfrm>
      </p:grpSpPr>
      <p:grpSp>
        <p:nvGrpSpPr>
          <p:cNvPr name="Group 2" id="2"/>
          <p:cNvGrpSpPr/>
          <p:nvPr/>
        </p:nvGrpSpPr>
        <p:grpSpPr>
          <a:xfrm rot="0">
            <a:off x="486412" y="1577482"/>
            <a:ext cx="1934025" cy="1415727"/>
            <a:chOff x="0" y="0"/>
            <a:chExt cx="2578701" cy="1887636"/>
          </a:xfrm>
        </p:grpSpPr>
        <p:sp>
          <p:nvSpPr>
            <p:cNvPr name="Freeform 3" id="3"/>
            <p:cNvSpPr/>
            <p:nvPr/>
          </p:nvSpPr>
          <p:spPr>
            <a:xfrm flipH="false" flipV="false" rot="0">
              <a:off x="0" y="0"/>
              <a:ext cx="2578701" cy="1887636"/>
            </a:xfrm>
            <a:custGeom>
              <a:avLst/>
              <a:gdLst/>
              <a:ahLst/>
              <a:cxnLst/>
              <a:rect r="r" b="b" t="t" l="l"/>
              <a:pathLst>
                <a:path h="1887636" w="2578701">
                  <a:moveTo>
                    <a:pt x="0" y="0"/>
                  </a:moveTo>
                  <a:lnTo>
                    <a:pt x="2578701" y="0"/>
                  </a:lnTo>
                  <a:lnTo>
                    <a:pt x="2578701" y="1887636"/>
                  </a:lnTo>
                  <a:lnTo>
                    <a:pt x="0" y="1887636"/>
                  </a:lnTo>
                  <a:close/>
                </a:path>
              </a:pathLst>
            </a:custGeom>
            <a:solidFill>
              <a:srgbClr val="000000">
                <a:alpha val="0"/>
              </a:srgbClr>
            </a:solidFill>
          </p:spPr>
        </p:sp>
        <p:sp>
          <p:nvSpPr>
            <p:cNvPr name="TextBox 4" id="4"/>
            <p:cNvSpPr txBox="true"/>
            <p:nvPr/>
          </p:nvSpPr>
          <p:spPr>
            <a:xfrm>
              <a:off x="0" y="-66675"/>
              <a:ext cx="2578701" cy="1954311"/>
            </a:xfrm>
            <a:prstGeom prst="rect">
              <a:avLst/>
            </a:prstGeom>
          </p:spPr>
          <p:txBody>
            <a:bodyPr anchor="t" rtlCol="false" tIns="0" lIns="0" bIns="0" rIns="0"/>
            <a:lstStyle/>
            <a:p>
              <a:pPr algn="l">
                <a:lnSpc>
                  <a:spcPts val="4031"/>
                </a:lnSpc>
              </a:pPr>
              <a:r>
                <a:rPr lang="en-US" sz="2879" b="true">
                  <a:solidFill>
                    <a:srgbClr val="9998FF"/>
                  </a:solidFill>
                  <a:latin typeface="Barlow Bold"/>
                  <a:ea typeface="Barlow Bold"/>
                  <a:cs typeface="Barlow Bold"/>
                  <a:sym typeface="Barlow Bold"/>
                </a:rPr>
                <a:t>Created By:</a:t>
              </a:r>
            </a:p>
            <a:p>
              <a:pPr algn="l">
                <a:lnSpc>
                  <a:spcPts val="2734"/>
                </a:lnSpc>
              </a:pPr>
              <a:r>
                <a:rPr lang="en-US" sz="1093" b="true">
                  <a:solidFill>
                    <a:srgbClr val="EEEFF5"/>
                  </a:solidFill>
                  <a:latin typeface="Montserrat Bold"/>
                  <a:ea typeface="Montserrat Bold"/>
                  <a:cs typeface="Montserrat Bold"/>
                  <a:sym typeface="Montserrat Bold"/>
                </a:rPr>
                <a:t>Krish Dhairav (202407020395)</a:t>
              </a:r>
            </a:p>
          </p:txBody>
        </p:sp>
      </p:grpSp>
      <p:grpSp>
        <p:nvGrpSpPr>
          <p:cNvPr name="Group 5" id="5"/>
          <p:cNvGrpSpPr/>
          <p:nvPr/>
        </p:nvGrpSpPr>
        <p:grpSpPr>
          <a:xfrm rot="0">
            <a:off x="486412" y="3190532"/>
            <a:ext cx="2435124" cy="687637"/>
            <a:chOff x="0" y="0"/>
            <a:chExt cx="3246832" cy="916850"/>
          </a:xfrm>
        </p:grpSpPr>
        <p:sp>
          <p:nvSpPr>
            <p:cNvPr name="Freeform 6" id="6"/>
            <p:cNvSpPr/>
            <p:nvPr/>
          </p:nvSpPr>
          <p:spPr>
            <a:xfrm flipH="false" flipV="false" rot="0">
              <a:off x="0" y="0"/>
              <a:ext cx="3246832" cy="916850"/>
            </a:xfrm>
            <a:custGeom>
              <a:avLst/>
              <a:gdLst/>
              <a:ahLst/>
              <a:cxnLst/>
              <a:rect r="r" b="b" t="t" l="l"/>
              <a:pathLst>
                <a:path h="916850" w="3246832">
                  <a:moveTo>
                    <a:pt x="0" y="0"/>
                  </a:moveTo>
                  <a:lnTo>
                    <a:pt x="3246832" y="0"/>
                  </a:lnTo>
                  <a:lnTo>
                    <a:pt x="3246832" y="916850"/>
                  </a:lnTo>
                  <a:lnTo>
                    <a:pt x="0" y="916850"/>
                  </a:lnTo>
                  <a:close/>
                </a:path>
              </a:pathLst>
            </a:custGeom>
            <a:solidFill>
              <a:srgbClr val="000000">
                <a:alpha val="0"/>
              </a:srgbClr>
            </a:solidFill>
          </p:spPr>
        </p:sp>
        <p:sp>
          <p:nvSpPr>
            <p:cNvPr name="TextBox 7" id="7"/>
            <p:cNvSpPr txBox="true"/>
            <p:nvPr/>
          </p:nvSpPr>
          <p:spPr>
            <a:xfrm>
              <a:off x="0" y="-142875"/>
              <a:ext cx="3246832" cy="1059725"/>
            </a:xfrm>
            <a:prstGeom prst="rect">
              <a:avLst/>
            </a:prstGeom>
          </p:spPr>
          <p:txBody>
            <a:bodyPr anchor="t" rtlCol="false" tIns="0" lIns="0" bIns="0" rIns="0"/>
            <a:lstStyle/>
            <a:p>
              <a:pPr algn="l">
                <a:lnSpc>
                  <a:spcPts val="2734"/>
                </a:lnSpc>
              </a:pPr>
              <a:r>
                <a:rPr lang="en-US" sz="1093" b="true">
                  <a:solidFill>
                    <a:srgbClr val="B05EF1"/>
                  </a:solidFill>
                  <a:latin typeface="Montserrat Bold"/>
                  <a:ea typeface="Montserrat Bold"/>
                  <a:cs typeface="Montserrat Bold"/>
                  <a:sym typeface="Montserrat Bold"/>
                </a:rPr>
                <a:t>Guided by:</a:t>
              </a:r>
              <a:r>
                <a:rPr lang="en-US" sz="1093" b="true">
                  <a:solidFill>
                    <a:srgbClr val="EEEFF5"/>
                  </a:solidFill>
                  <a:latin typeface="Montserrat Bold"/>
                  <a:ea typeface="Montserrat Bold"/>
                  <a:cs typeface="Montserrat Bold"/>
                  <a:sym typeface="Montserrat Bold"/>
                </a:rPr>
                <a:t> Prof. Roshni Ramnani </a:t>
              </a:r>
              <a:r>
                <a:rPr lang="en-US" sz="1093" b="true">
                  <a:solidFill>
                    <a:srgbClr val="B05EF1"/>
                  </a:solidFill>
                  <a:latin typeface="Montserrat Bold"/>
                  <a:ea typeface="Montserrat Bold"/>
                  <a:cs typeface="Montserrat Bold"/>
                  <a:sym typeface="Montserrat Bold"/>
                </a:rPr>
                <a:t>Subject:</a:t>
              </a:r>
              <a:r>
                <a:rPr lang="en-US" sz="1093" b="true">
                  <a:solidFill>
                    <a:srgbClr val="EEEFF5"/>
                  </a:solidFill>
                  <a:latin typeface="Montserrat Bold"/>
                  <a:ea typeface="Montserrat Bold"/>
                  <a:cs typeface="Montserrat Bold"/>
                  <a:sym typeface="Montserrat Bold"/>
                </a:rPr>
                <a:t> Applied AI</a:t>
              </a:r>
            </a:p>
          </p:txBody>
        </p:sp>
      </p:grpSp>
      <p:grpSp>
        <p:nvGrpSpPr>
          <p:cNvPr name="Group 8" id="8"/>
          <p:cNvGrpSpPr/>
          <p:nvPr/>
        </p:nvGrpSpPr>
        <p:grpSpPr>
          <a:xfrm rot="0">
            <a:off x="3535046" y="2337092"/>
            <a:ext cx="1222313" cy="647507"/>
            <a:chOff x="0" y="0"/>
            <a:chExt cx="1629751" cy="863342"/>
          </a:xfrm>
        </p:grpSpPr>
        <p:sp>
          <p:nvSpPr>
            <p:cNvPr name="Freeform 9" id="9"/>
            <p:cNvSpPr/>
            <p:nvPr/>
          </p:nvSpPr>
          <p:spPr>
            <a:xfrm flipH="false" flipV="false" rot="0">
              <a:off x="0" y="0"/>
              <a:ext cx="1629751" cy="863342"/>
            </a:xfrm>
            <a:custGeom>
              <a:avLst/>
              <a:gdLst/>
              <a:ahLst/>
              <a:cxnLst/>
              <a:rect r="r" b="b" t="t" l="l"/>
              <a:pathLst>
                <a:path h="863342" w="1629751">
                  <a:moveTo>
                    <a:pt x="0" y="0"/>
                  </a:moveTo>
                  <a:lnTo>
                    <a:pt x="1629751" y="0"/>
                  </a:lnTo>
                  <a:lnTo>
                    <a:pt x="1629751" y="863342"/>
                  </a:lnTo>
                  <a:lnTo>
                    <a:pt x="0" y="863342"/>
                  </a:lnTo>
                  <a:close/>
                </a:path>
              </a:pathLst>
            </a:custGeom>
            <a:solidFill>
              <a:srgbClr val="000000">
                <a:alpha val="0"/>
              </a:srgbClr>
            </a:solidFill>
          </p:spPr>
        </p:sp>
        <p:sp>
          <p:nvSpPr>
            <p:cNvPr name="TextBox 10" id="10"/>
            <p:cNvSpPr txBox="true"/>
            <p:nvPr/>
          </p:nvSpPr>
          <p:spPr>
            <a:xfrm>
              <a:off x="0" y="-142875"/>
              <a:ext cx="1629751" cy="1006217"/>
            </a:xfrm>
            <a:prstGeom prst="rect">
              <a:avLst/>
            </a:prstGeom>
          </p:spPr>
          <p:txBody>
            <a:bodyPr anchor="t" rtlCol="false" tIns="0" lIns="0" bIns="0" rIns="0"/>
            <a:lstStyle/>
            <a:p>
              <a:pPr algn="l">
                <a:lnSpc>
                  <a:spcPts val="2734"/>
                </a:lnSpc>
              </a:pPr>
              <a:r>
                <a:rPr lang="en-US" sz="1093" b="true">
                  <a:solidFill>
                    <a:srgbClr val="EEEFF5"/>
                  </a:solidFill>
                  <a:latin typeface="Montserrat Bold"/>
                  <a:ea typeface="Montserrat Bold"/>
                  <a:cs typeface="Montserrat Bold"/>
                  <a:sym typeface="Montserrat Bold"/>
                </a:rPr>
                <a:t>Shah Chaitya (202407030475)</a:t>
              </a:r>
            </a:p>
          </p:txBody>
        </p:sp>
      </p:grpSp>
      <p:grpSp>
        <p:nvGrpSpPr>
          <p:cNvPr name="Group 11" id="11"/>
          <p:cNvGrpSpPr/>
          <p:nvPr/>
        </p:nvGrpSpPr>
        <p:grpSpPr>
          <a:xfrm rot="0">
            <a:off x="6582802" y="2337092"/>
            <a:ext cx="1222313" cy="655125"/>
            <a:chOff x="0" y="0"/>
            <a:chExt cx="1629751" cy="873500"/>
          </a:xfrm>
        </p:grpSpPr>
        <p:sp>
          <p:nvSpPr>
            <p:cNvPr name="Freeform 12" id="12"/>
            <p:cNvSpPr/>
            <p:nvPr/>
          </p:nvSpPr>
          <p:spPr>
            <a:xfrm flipH="false" flipV="false" rot="0">
              <a:off x="0" y="0"/>
              <a:ext cx="1629751" cy="873500"/>
            </a:xfrm>
            <a:custGeom>
              <a:avLst/>
              <a:gdLst/>
              <a:ahLst/>
              <a:cxnLst/>
              <a:rect r="r" b="b" t="t" l="l"/>
              <a:pathLst>
                <a:path h="873500" w="1629751">
                  <a:moveTo>
                    <a:pt x="0" y="0"/>
                  </a:moveTo>
                  <a:lnTo>
                    <a:pt x="1629751" y="0"/>
                  </a:lnTo>
                  <a:lnTo>
                    <a:pt x="1629751" y="873500"/>
                  </a:lnTo>
                  <a:lnTo>
                    <a:pt x="0" y="873500"/>
                  </a:lnTo>
                  <a:close/>
                </a:path>
              </a:pathLst>
            </a:custGeom>
            <a:solidFill>
              <a:srgbClr val="000000">
                <a:alpha val="0"/>
              </a:srgbClr>
            </a:solidFill>
          </p:spPr>
        </p:sp>
        <p:sp>
          <p:nvSpPr>
            <p:cNvPr name="TextBox 13" id="13"/>
            <p:cNvSpPr txBox="true"/>
            <p:nvPr/>
          </p:nvSpPr>
          <p:spPr>
            <a:xfrm>
              <a:off x="0" y="-142875"/>
              <a:ext cx="1629751" cy="1016375"/>
            </a:xfrm>
            <a:prstGeom prst="rect">
              <a:avLst/>
            </a:prstGeom>
          </p:spPr>
          <p:txBody>
            <a:bodyPr anchor="t" rtlCol="false" tIns="0" lIns="0" bIns="0" rIns="0"/>
            <a:lstStyle/>
            <a:p>
              <a:pPr algn="l">
                <a:lnSpc>
                  <a:spcPts val="2734"/>
                </a:lnSpc>
              </a:pPr>
              <a:r>
                <a:rPr lang="en-US" sz="1093" b="true">
                  <a:solidFill>
                    <a:srgbClr val="EEEFF5"/>
                  </a:solidFill>
                  <a:latin typeface="Montserrat Bold"/>
                  <a:ea typeface="Montserrat Bold"/>
                  <a:cs typeface="Montserrat Bold"/>
                  <a:sym typeface="Montserrat Bold"/>
                </a:rPr>
                <a:t>Henish Prajapati (202407020383)</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DAGk9Ga3A-E</dc:identifier>
  <dcterms:modified xsi:type="dcterms:W3CDTF">2011-08-01T06:04:30Z</dcterms:modified>
  <cp:revision>1</cp:revision>
  <dc:title>Smart-Resume-Analyzer-AI-Powered-Job-Matching (1).pdf.pptx</dc:title>
</cp:coreProperties>
</file>