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7861300"/>
  <p:notesSz cx="11430000" cy="7861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0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E0E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7770" y="1529397"/>
            <a:ext cx="9014460" cy="2211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rgbClr val="FBF3F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59459" y="3983990"/>
            <a:ext cx="9911080" cy="84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E0D6D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BF3F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BF3F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BF3F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E0E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300" y="425450"/>
            <a:ext cx="9169400" cy="111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BF3F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200274"/>
            <a:ext cx="5924550" cy="3371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855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Intelligent</a:t>
            </a:r>
          </a:p>
          <a:p>
            <a:pPr marL="3678554" marR="5080">
              <a:lnSpc>
                <a:spcPct val="103499"/>
              </a:lnSpc>
              <a:spcBef>
                <a:spcPts val="75"/>
              </a:spcBef>
            </a:pPr>
            <a:r>
              <a:rPr spc="-5" dirty="0"/>
              <a:t>Emotion </a:t>
            </a:r>
            <a:r>
              <a:rPr dirty="0"/>
              <a:t>and </a:t>
            </a:r>
            <a:r>
              <a:rPr spc="5" dirty="0"/>
              <a:t> </a:t>
            </a:r>
            <a:r>
              <a:rPr dirty="0"/>
              <a:t>Music</a:t>
            </a:r>
            <a:r>
              <a:rPr spc="-60" dirty="0"/>
              <a:t> </a:t>
            </a:r>
            <a:r>
              <a:rPr spc="-5" dirty="0"/>
              <a:t>Companion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126865" marR="5080">
              <a:lnSpc>
                <a:spcPct val="131900"/>
              </a:lnSpc>
              <a:spcBef>
                <a:spcPts val="135"/>
              </a:spcBef>
            </a:pPr>
            <a:r>
              <a:rPr spc="-5" dirty="0"/>
              <a:t>Welcome to </a:t>
            </a:r>
            <a:r>
              <a:rPr spc="25" dirty="0"/>
              <a:t>a </a:t>
            </a:r>
            <a:r>
              <a:rPr dirty="0"/>
              <a:t>journey </a:t>
            </a:r>
            <a:r>
              <a:rPr spc="10" dirty="0"/>
              <a:t>into </a:t>
            </a:r>
            <a:r>
              <a:rPr dirty="0"/>
              <a:t>the </a:t>
            </a:r>
            <a:r>
              <a:rPr spc="-10" dirty="0"/>
              <a:t>exciting </a:t>
            </a:r>
            <a:r>
              <a:rPr spc="10" dirty="0"/>
              <a:t>world </a:t>
            </a:r>
            <a:r>
              <a:rPr spc="5" dirty="0"/>
              <a:t>of </a:t>
            </a:r>
            <a:r>
              <a:rPr spc="25" dirty="0"/>
              <a:t>music </a:t>
            </a:r>
            <a:r>
              <a:rPr spc="40" dirty="0"/>
              <a:t>and </a:t>
            </a:r>
            <a:r>
              <a:rPr spc="-5" dirty="0"/>
              <a:t>emotion. </a:t>
            </a:r>
            <a:r>
              <a:rPr spc="10" dirty="0"/>
              <a:t>This </a:t>
            </a:r>
            <a:r>
              <a:rPr spc="15" dirty="0"/>
              <a:t> </a:t>
            </a:r>
            <a:r>
              <a:rPr spc="10" dirty="0"/>
              <a:t>presentation</a:t>
            </a:r>
            <a:r>
              <a:rPr spc="-45" dirty="0"/>
              <a:t> </a:t>
            </a:r>
            <a:r>
              <a:rPr spc="10" dirty="0"/>
              <a:t>explores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15" dirty="0"/>
              <a:t>development</a:t>
            </a:r>
            <a:r>
              <a:rPr spc="-45" dirty="0"/>
              <a:t> </a:t>
            </a:r>
            <a:r>
              <a:rPr spc="5" dirty="0"/>
              <a:t>of</a:t>
            </a:r>
            <a:r>
              <a:rPr spc="-40" dirty="0"/>
              <a:t> </a:t>
            </a:r>
            <a:r>
              <a:rPr spc="35" dirty="0"/>
              <a:t>an</a:t>
            </a:r>
            <a:r>
              <a:rPr spc="-45" dirty="0"/>
              <a:t> </a:t>
            </a:r>
            <a:r>
              <a:rPr spc="-5" dirty="0"/>
              <a:t>intelligent</a:t>
            </a:r>
            <a:r>
              <a:rPr spc="-45" dirty="0"/>
              <a:t> </a:t>
            </a:r>
            <a:r>
              <a:rPr spc="25" dirty="0"/>
              <a:t>music</a:t>
            </a:r>
            <a:r>
              <a:rPr spc="-45" dirty="0"/>
              <a:t> </a:t>
            </a:r>
            <a:r>
              <a:rPr spc="30" dirty="0"/>
              <a:t>companion </a:t>
            </a:r>
            <a:r>
              <a:rPr spc="-390" dirty="0"/>
              <a:t> </a:t>
            </a:r>
            <a:r>
              <a:rPr spc="-5" dirty="0"/>
              <a:t>that</a:t>
            </a:r>
            <a:r>
              <a:rPr spc="-50" dirty="0"/>
              <a:t> </a:t>
            </a:r>
            <a:r>
              <a:rPr spc="30" dirty="0"/>
              <a:t>understands</a:t>
            </a:r>
            <a:r>
              <a:rPr spc="-50" dirty="0"/>
              <a:t> </a:t>
            </a:r>
            <a:r>
              <a:rPr spc="40" dirty="0"/>
              <a:t>and</a:t>
            </a:r>
            <a:r>
              <a:rPr spc="-50" dirty="0"/>
              <a:t> </a:t>
            </a:r>
            <a:r>
              <a:rPr spc="40" dirty="0"/>
              <a:t>responds</a:t>
            </a:r>
            <a:r>
              <a:rPr spc="-50" dirty="0"/>
              <a:t> </a:t>
            </a:r>
            <a:r>
              <a:rPr spc="-5" dirty="0"/>
              <a:t>to</a:t>
            </a:r>
            <a:r>
              <a:rPr spc="-50" dirty="0"/>
              <a:t> </a:t>
            </a:r>
            <a:r>
              <a:rPr spc="20" dirty="0"/>
              <a:t>your</a:t>
            </a:r>
            <a:r>
              <a:rPr spc="-45" dirty="0"/>
              <a:t> </a:t>
            </a:r>
            <a:r>
              <a:rPr spc="15" dirty="0"/>
              <a:t>emotional</a:t>
            </a:r>
            <a:r>
              <a:rPr spc="-50" dirty="0"/>
              <a:t> </a:t>
            </a:r>
            <a:r>
              <a:rPr spc="-35" dirty="0"/>
              <a:t>state.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1978025"/>
            <a:ext cx="465455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10" dirty="0"/>
              <a:t>Conclusion</a:t>
            </a:r>
            <a:r>
              <a:rPr spc="-5" dirty="0"/>
              <a:t> </a:t>
            </a:r>
            <a:r>
              <a:rPr spc="10" dirty="0"/>
              <a:t>and</a:t>
            </a:r>
            <a:r>
              <a:rPr spc="-5" dirty="0"/>
              <a:t> </a:t>
            </a:r>
            <a:r>
              <a:rPr spc="10" dirty="0"/>
              <a:t>key </a:t>
            </a:r>
            <a:r>
              <a:rPr spc="-1995" dirty="0"/>
              <a:t> </a:t>
            </a:r>
            <a:r>
              <a:rPr spc="10" dirty="0"/>
              <a:t>takeaways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625" y="3269615"/>
            <a:ext cx="595312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Intelligent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music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E0D6DE"/>
                </a:solidFill>
                <a:latin typeface="Trebuchet MS"/>
                <a:cs typeface="Trebuchet MS"/>
              </a:rPr>
              <a:t>companions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have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the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potential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to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revolutionize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the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E0D6DE"/>
                </a:solidFill>
                <a:latin typeface="Trebuchet MS"/>
                <a:cs typeface="Trebuchet MS"/>
              </a:rPr>
              <a:t>way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E0D6DE"/>
                </a:solidFill>
                <a:latin typeface="Trebuchet MS"/>
                <a:cs typeface="Trebuchet MS"/>
              </a:rPr>
              <a:t>we </a:t>
            </a:r>
            <a:r>
              <a:rPr sz="1350" spc="-3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experience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 </a:t>
            </a:r>
            <a:r>
              <a:rPr sz="1350" spc="-20" dirty="0">
                <a:solidFill>
                  <a:srgbClr val="E0D6DE"/>
                </a:solidFill>
                <a:latin typeface="Trebuchet MS"/>
                <a:cs typeface="Trebuchet MS"/>
              </a:rPr>
              <a:t>interact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with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music.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By understanding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responding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to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E0D6DE"/>
                </a:solidFill>
                <a:latin typeface="Trebuchet MS"/>
                <a:cs typeface="Trebuchet MS"/>
              </a:rPr>
              <a:t>our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emotional </a:t>
            </a:r>
            <a:r>
              <a:rPr sz="1350" spc="-20" dirty="0">
                <a:solidFill>
                  <a:srgbClr val="E0D6DE"/>
                </a:solidFill>
                <a:latin typeface="Trebuchet MS"/>
                <a:cs typeface="Trebuchet MS"/>
              </a:rPr>
              <a:t>states,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they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can </a:t>
            </a:r>
            <a:r>
              <a:rPr sz="1350" spc="-25" dirty="0">
                <a:solidFill>
                  <a:srgbClr val="E0D6DE"/>
                </a:solidFill>
                <a:latin typeface="Trebuchet MS"/>
                <a:cs typeface="Trebuchet MS"/>
              </a:rPr>
              <a:t>create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personalized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enriching musical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experiences.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882650"/>
            <a:ext cx="4654550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10" dirty="0"/>
              <a:t>The</a:t>
            </a:r>
            <a:r>
              <a:rPr spc="-5" dirty="0"/>
              <a:t> </a:t>
            </a:r>
            <a:r>
              <a:rPr spc="10" dirty="0"/>
              <a:t>science</a:t>
            </a:r>
            <a:r>
              <a:rPr spc="-5" dirty="0"/>
              <a:t> </a:t>
            </a:r>
            <a:r>
              <a:rPr spc="10" dirty="0"/>
              <a:t>behind </a:t>
            </a:r>
            <a:r>
              <a:rPr spc="-1995" dirty="0"/>
              <a:t> </a:t>
            </a:r>
            <a:r>
              <a:rPr spc="10" dirty="0"/>
              <a:t>emotion</a:t>
            </a:r>
            <a:r>
              <a:rPr dirty="0"/>
              <a:t> </a:t>
            </a:r>
            <a:r>
              <a:rPr spc="10" dirty="0"/>
              <a:t>and</a:t>
            </a:r>
            <a:r>
              <a:rPr dirty="0"/>
              <a:t> </a:t>
            </a:r>
            <a:r>
              <a:rPr spc="10" dirty="0"/>
              <a:t>music</a:t>
            </a:r>
          </a:p>
        </p:txBody>
      </p:sp>
      <p:sp>
        <p:nvSpPr>
          <p:cNvPr id="6" name="object 6"/>
          <p:cNvSpPr/>
          <p:nvPr/>
        </p:nvSpPr>
        <p:spPr>
          <a:xfrm>
            <a:off x="600075" y="2466974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6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88" y="390525"/>
                </a:lnTo>
                <a:lnTo>
                  <a:pt x="371936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0" y="546"/>
                </a:lnTo>
                <a:lnTo>
                  <a:pt x="371936" y="0"/>
                </a:lnTo>
                <a:close/>
              </a:path>
            </a:pathLst>
          </a:custGeom>
          <a:solidFill>
            <a:srgbClr val="2E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3014" y="2473325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E0D6DE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4587" y="2439987"/>
            <a:ext cx="2322195" cy="17221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114935">
              <a:lnSpc>
                <a:spcPct val="106100"/>
              </a:lnSpc>
              <a:spcBef>
                <a:spcPts val="1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Music's</a:t>
            </a:r>
            <a:r>
              <a:rPr sz="1650" spc="-15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Impact</a:t>
            </a:r>
            <a:r>
              <a:rPr sz="1650" spc="-10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on </a:t>
            </a:r>
            <a:r>
              <a:rPr sz="1650" spc="-975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Mood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2700"/>
              </a:lnSpc>
              <a:spcBef>
                <a:spcPts val="640"/>
              </a:spcBef>
            </a:pPr>
            <a:r>
              <a:rPr sz="1350" spc="35" dirty="0">
                <a:solidFill>
                  <a:srgbClr val="E0D6DE"/>
                </a:solidFill>
                <a:latin typeface="Trebuchet MS"/>
                <a:cs typeface="Trebuchet MS"/>
              </a:rPr>
              <a:t>Music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evokes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emotions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by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stimulating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areas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of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the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brain </a:t>
            </a:r>
            <a:r>
              <a:rPr sz="1350" spc="-3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that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process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feelings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 </a:t>
            </a:r>
            <a:r>
              <a:rPr sz="1350" spc="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reward.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7600" y="2466974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92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2E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60533" y="2473325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E0D6DE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2106" y="2439987"/>
            <a:ext cx="2339975" cy="1731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Emotional</a:t>
            </a:r>
            <a:r>
              <a:rPr sz="1650" spc="-35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Response</a:t>
            </a:r>
            <a:endParaRPr sz="1650">
              <a:latin typeface="Courier New"/>
              <a:cs typeface="Courier New"/>
            </a:endParaRPr>
          </a:p>
          <a:p>
            <a:pPr marL="12700" marR="11430">
              <a:lnSpc>
                <a:spcPct val="133100"/>
              </a:lnSpc>
              <a:spcBef>
                <a:spcPts val="635"/>
              </a:spcBef>
            </a:pP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Specific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musical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elements,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 like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tempo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 </a:t>
            </a: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melody,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influence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physiological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responses,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like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heart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30" dirty="0">
                <a:solidFill>
                  <a:srgbClr val="E0D6DE"/>
                </a:solidFill>
                <a:latin typeface="Trebuchet MS"/>
                <a:cs typeface="Trebuchet MS"/>
              </a:rPr>
              <a:t>rate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 </a:t>
            </a:r>
            <a:r>
              <a:rPr sz="1350" spc="-3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breathing.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0075" y="4572000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6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88" y="390525"/>
                </a:lnTo>
                <a:lnTo>
                  <a:pt x="371936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0" y="546"/>
                </a:lnTo>
                <a:lnTo>
                  <a:pt x="371936" y="0"/>
                </a:lnTo>
                <a:close/>
              </a:path>
            </a:pathLst>
          </a:custGeom>
          <a:solidFill>
            <a:srgbClr val="2E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3014" y="4578350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E0D6DE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4587" y="4545012"/>
            <a:ext cx="4850765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Personal</a:t>
            </a:r>
            <a:r>
              <a:rPr sz="1650" spc="-20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Preference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Individual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experiences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cultural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influences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shape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personal </a:t>
            </a:r>
            <a:r>
              <a:rPr sz="1350" spc="-39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preferences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emotional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connections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to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music.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56025" marR="5080">
              <a:lnSpc>
                <a:spcPct val="106300"/>
              </a:lnSpc>
              <a:spcBef>
                <a:spcPts val="95"/>
              </a:spcBef>
            </a:pPr>
            <a:r>
              <a:rPr spc="10" dirty="0"/>
              <a:t>Identifying</a:t>
            </a:r>
            <a:r>
              <a:rPr dirty="0"/>
              <a:t> </a:t>
            </a:r>
            <a:r>
              <a:rPr spc="10" dirty="0"/>
              <a:t>emotional </a:t>
            </a:r>
            <a:r>
              <a:rPr spc="-2000" dirty="0"/>
              <a:t> </a:t>
            </a:r>
            <a:r>
              <a:rPr spc="10" dirty="0"/>
              <a:t>states</a:t>
            </a:r>
            <a:r>
              <a:rPr dirty="0"/>
              <a:t> </a:t>
            </a:r>
            <a:r>
              <a:rPr spc="10" dirty="0"/>
              <a:t>through</a:t>
            </a:r>
            <a:r>
              <a:rPr spc="5" dirty="0"/>
              <a:t> </a:t>
            </a:r>
            <a:r>
              <a:rPr spc="10" dirty="0"/>
              <a:t>music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50625" y="1819274"/>
            <a:ext cx="971550" cy="4133850"/>
            <a:chOff x="4950625" y="1819274"/>
            <a:chExt cx="971550" cy="4133850"/>
          </a:xfrm>
        </p:grpSpPr>
        <p:sp>
          <p:nvSpPr>
            <p:cNvPr id="5" name="object 5"/>
            <p:cNvSpPr/>
            <p:nvPr/>
          </p:nvSpPr>
          <p:spPr>
            <a:xfrm>
              <a:off x="5133975" y="1819274"/>
              <a:ext cx="788670" cy="4134485"/>
            </a:xfrm>
            <a:custGeom>
              <a:avLst/>
              <a:gdLst/>
              <a:ahLst/>
              <a:cxnLst/>
              <a:rect l="l" t="t" r="r" b="b"/>
              <a:pathLst>
                <a:path w="788670" h="4134485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4124337"/>
                  </a:lnTo>
                  <a:lnTo>
                    <a:pt x="0" y="4126966"/>
                  </a:lnTo>
                  <a:lnTo>
                    <a:pt x="927" y="4129201"/>
                  </a:lnTo>
                  <a:lnTo>
                    <a:pt x="4648" y="4132923"/>
                  </a:lnTo>
                  <a:lnTo>
                    <a:pt x="6896" y="4133862"/>
                  </a:lnTo>
                  <a:lnTo>
                    <a:pt x="12153" y="4133862"/>
                  </a:lnTo>
                  <a:lnTo>
                    <a:pt x="14401" y="4132923"/>
                  </a:lnTo>
                  <a:lnTo>
                    <a:pt x="18122" y="4129201"/>
                  </a:lnTo>
                  <a:lnTo>
                    <a:pt x="19050" y="4126966"/>
                  </a:lnTo>
                  <a:lnTo>
                    <a:pt x="19050" y="6896"/>
                  </a:lnTo>
                  <a:close/>
                </a:path>
                <a:path w="788670" h="4134485">
                  <a:moveTo>
                    <a:pt x="788200" y="378371"/>
                  </a:moveTo>
                  <a:lnTo>
                    <a:pt x="787260" y="376123"/>
                  </a:lnTo>
                  <a:lnTo>
                    <a:pt x="783539" y="372402"/>
                  </a:lnTo>
                  <a:lnTo>
                    <a:pt x="781304" y="371475"/>
                  </a:lnTo>
                  <a:lnTo>
                    <a:pt x="195008" y="371475"/>
                  </a:lnTo>
                  <a:lnTo>
                    <a:pt x="192773" y="372402"/>
                  </a:lnTo>
                  <a:lnTo>
                    <a:pt x="189039" y="376123"/>
                  </a:lnTo>
                  <a:lnTo>
                    <a:pt x="188125" y="378371"/>
                  </a:lnTo>
                  <a:lnTo>
                    <a:pt x="188125" y="381000"/>
                  </a:lnTo>
                  <a:lnTo>
                    <a:pt x="188125" y="383628"/>
                  </a:lnTo>
                  <a:lnTo>
                    <a:pt x="189039" y="385876"/>
                  </a:lnTo>
                  <a:lnTo>
                    <a:pt x="192773" y="389597"/>
                  </a:lnTo>
                  <a:lnTo>
                    <a:pt x="195008" y="390525"/>
                  </a:lnTo>
                  <a:lnTo>
                    <a:pt x="781304" y="390525"/>
                  </a:lnTo>
                  <a:lnTo>
                    <a:pt x="783539" y="389597"/>
                  </a:lnTo>
                  <a:lnTo>
                    <a:pt x="787260" y="385876"/>
                  </a:lnTo>
                  <a:lnTo>
                    <a:pt x="788200" y="383628"/>
                  </a:lnTo>
                  <a:lnTo>
                    <a:pt x="788200" y="378371"/>
                  </a:lnTo>
                  <a:close/>
                </a:path>
              </a:pathLst>
            </a:custGeom>
            <a:solidFill>
              <a:srgbClr val="4646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0625" y="200977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1932" y="0"/>
                  </a:moveTo>
                  <a:lnTo>
                    <a:pt x="18580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69100"/>
                  </a:lnTo>
                  <a:lnTo>
                    <a:pt x="0" y="371932"/>
                  </a:lnTo>
                  <a:lnTo>
                    <a:pt x="18580" y="390525"/>
                  </a:lnTo>
                  <a:lnTo>
                    <a:pt x="371932" y="390525"/>
                  </a:lnTo>
                  <a:lnTo>
                    <a:pt x="390525" y="371932"/>
                  </a:lnTo>
                  <a:lnTo>
                    <a:pt x="390525" y="18592"/>
                  </a:lnTo>
                  <a:lnTo>
                    <a:pt x="374662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2E2E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53558" y="2016125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E0D6DE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3775" y="1963737"/>
            <a:ext cx="464058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Facial</a:t>
            </a:r>
            <a:r>
              <a:rPr sz="1650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Expression</a:t>
            </a:r>
            <a:r>
              <a:rPr sz="1650" spc="5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Analysis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AI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algorithms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can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analyze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facial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expressions,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such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5" dirty="0">
                <a:solidFill>
                  <a:srgbClr val="E0D6DE"/>
                </a:solidFill>
                <a:latin typeface="Trebuchet MS"/>
                <a:cs typeface="Trebuchet MS"/>
              </a:rPr>
              <a:t>as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smiles </a:t>
            </a:r>
            <a:r>
              <a:rPr sz="1350" spc="-39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frowns,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to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infer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emotional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E0D6DE"/>
                </a:solidFill>
                <a:latin typeface="Trebuchet MS"/>
                <a:cs typeface="Trebuchet MS"/>
              </a:rPr>
              <a:t>states.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50625" y="3448050"/>
            <a:ext cx="971550" cy="381000"/>
            <a:chOff x="4950625" y="3448050"/>
            <a:chExt cx="971550" cy="381000"/>
          </a:xfrm>
        </p:grpSpPr>
        <p:sp>
          <p:nvSpPr>
            <p:cNvPr id="10" name="object 10"/>
            <p:cNvSpPr/>
            <p:nvPr/>
          </p:nvSpPr>
          <p:spPr>
            <a:xfrm>
              <a:off x="5322100" y="3629025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4646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0625" y="3448050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2" y="0"/>
                  </a:moveTo>
                  <a:lnTo>
                    <a:pt x="18580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80" y="381000"/>
                  </a:lnTo>
                  <a:lnTo>
                    <a:pt x="371932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62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2E2E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53558" y="3444875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E0D6DE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3775" y="3392487"/>
            <a:ext cx="4335145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Voice</a:t>
            </a:r>
            <a:r>
              <a:rPr sz="1650" spc="-30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Analysis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Voice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30" dirty="0">
                <a:solidFill>
                  <a:srgbClr val="E0D6DE"/>
                </a:solidFill>
                <a:latin typeface="Trebuchet MS"/>
                <a:cs typeface="Trebuchet MS"/>
              </a:rPr>
              <a:t>tone,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30" dirty="0">
                <a:solidFill>
                  <a:srgbClr val="E0D6DE"/>
                </a:solidFill>
                <a:latin typeface="Trebuchet MS"/>
                <a:cs typeface="Trebuchet MS"/>
              </a:rPr>
              <a:t>pitch,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speech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patterns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provide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valuable </a:t>
            </a:r>
            <a:r>
              <a:rPr sz="1350" spc="-39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insights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into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a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5" dirty="0">
                <a:solidFill>
                  <a:srgbClr val="E0D6DE"/>
                </a:solidFill>
                <a:latin typeface="Trebuchet MS"/>
                <a:cs typeface="Trebuchet MS"/>
              </a:rPr>
              <a:t>user's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emotional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35" dirty="0">
                <a:solidFill>
                  <a:srgbClr val="E0D6DE"/>
                </a:solidFill>
                <a:latin typeface="Trebuchet MS"/>
                <a:cs typeface="Trebuchet MS"/>
              </a:rPr>
              <a:t>state.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50625" y="4876800"/>
            <a:ext cx="971550" cy="390525"/>
            <a:chOff x="4950625" y="4876800"/>
            <a:chExt cx="971550" cy="390525"/>
          </a:xfrm>
        </p:grpSpPr>
        <p:sp>
          <p:nvSpPr>
            <p:cNvPr id="15" name="object 15"/>
            <p:cNvSpPr/>
            <p:nvPr/>
          </p:nvSpPr>
          <p:spPr>
            <a:xfrm>
              <a:off x="5322100" y="5067300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4646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50625" y="487680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1932" y="0"/>
                  </a:moveTo>
                  <a:lnTo>
                    <a:pt x="18580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69095"/>
                  </a:lnTo>
                  <a:lnTo>
                    <a:pt x="0" y="371937"/>
                  </a:lnTo>
                  <a:lnTo>
                    <a:pt x="18580" y="390526"/>
                  </a:lnTo>
                  <a:lnTo>
                    <a:pt x="371932" y="390526"/>
                  </a:lnTo>
                  <a:lnTo>
                    <a:pt x="390525" y="371937"/>
                  </a:lnTo>
                  <a:lnTo>
                    <a:pt x="390525" y="18592"/>
                  </a:lnTo>
                  <a:lnTo>
                    <a:pt x="374662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2E2E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53558" y="4883150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E0D6DE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73775" y="4830762"/>
            <a:ext cx="475869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Music</a:t>
            </a:r>
            <a:r>
              <a:rPr sz="1650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Preference</a:t>
            </a:r>
            <a:r>
              <a:rPr sz="1650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Analysis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Previous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listening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history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genre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preferences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can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indicate </a:t>
            </a:r>
            <a:r>
              <a:rPr sz="1350" spc="-39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emotional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patterns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correlate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with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specific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moods.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997075"/>
            <a:ext cx="876935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Personalizing</a:t>
            </a:r>
            <a:r>
              <a:rPr spc="20" dirty="0"/>
              <a:t> </a:t>
            </a:r>
            <a:r>
              <a:rPr spc="10" dirty="0"/>
              <a:t>the</a:t>
            </a:r>
            <a:r>
              <a:rPr spc="25" dirty="0"/>
              <a:t> </a:t>
            </a:r>
            <a:r>
              <a:rPr spc="10" dirty="0"/>
              <a:t>music</a:t>
            </a:r>
            <a:r>
              <a:rPr spc="25" dirty="0"/>
              <a:t> </a:t>
            </a:r>
            <a:r>
              <a:rPr spc="10" dirty="0"/>
              <a:t>experience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963862"/>
            <a:ext cx="4665345" cy="1255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FBF3FA"/>
                </a:solidFill>
                <a:latin typeface="Courier New"/>
                <a:cs typeface="Courier New"/>
              </a:rPr>
              <a:t>Mood-Based</a:t>
            </a:r>
            <a:r>
              <a:rPr sz="1650" spc="-10" dirty="0">
                <a:solidFill>
                  <a:srgbClr val="FBF3FA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FBF3FA"/>
                </a:solidFill>
                <a:latin typeface="Courier New"/>
                <a:cs typeface="Courier New"/>
              </a:rPr>
              <a:t>Recommendations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  <a:spcBef>
                <a:spcPts val="1140"/>
              </a:spcBef>
            </a:pP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The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companion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recommends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music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tailored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to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the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detected </a:t>
            </a:r>
            <a:r>
              <a:rPr sz="1350" spc="-3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emotional </a:t>
            </a:r>
            <a:r>
              <a:rPr sz="1350" spc="-35" dirty="0">
                <a:solidFill>
                  <a:srgbClr val="E0D6DE"/>
                </a:solidFill>
                <a:latin typeface="Trebuchet MS"/>
                <a:cs typeface="Trebuchet MS"/>
              </a:rPr>
              <a:t>state,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offering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uplifting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tunes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for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low </a:t>
            </a:r>
            <a:r>
              <a:rPr sz="1350" spc="60" dirty="0">
                <a:solidFill>
                  <a:srgbClr val="E0D6DE"/>
                </a:solidFill>
                <a:latin typeface="Trebuchet MS"/>
                <a:cs typeface="Trebuchet MS"/>
              </a:rPr>
              <a:t>moods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or </a:t>
            </a:r>
            <a:r>
              <a:rPr sz="1350" spc="3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calming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melodies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for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E0D6DE"/>
                </a:solidFill>
                <a:latin typeface="Trebuchet MS"/>
                <a:cs typeface="Trebuchet MS"/>
              </a:rPr>
              <a:t>anxious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moments.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0930" y="2963862"/>
            <a:ext cx="4668520" cy="1255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FBF3FA"/>
                </a:solidFill>
                <a:latin typeface="Courier New"/>
                <a:cs typeface="Courier New"/>
              </a:rPr>
              <a:t>Adaptive</a:t>
            </a:r>
            <a:r>
              <a:rPr sz="1650" spc="-20" dirty="0">
                <a:solidFill>
                  <a:srgbClr val="FBF3FA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FBF3FA"/>
                </a:solidFill>
                <a:latin typeface="Courier New"/>
                <a:cs typeface="Courier New"/>
              </a:rPr>
              <a:t>Playlists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  <a:spcBef>
                <a:spcPts val="1140"/>
              </a:spcBef>
            </a:pP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The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companion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dynamically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adjusts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playlists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E0D6DE"/>
                </a:solidFill>
                <a:latin typeface="Trebuchet MS"/>
                <a:cs typeface="Trebuchet MS"/>
              </a:rPr>
              <a:t>based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E0D6DE"/>
                </a:solidFill>
                <a:latin typeface="Trebuchet MS"/>
                <a:cs typeface="Trebuchet MS"/>
              </a:rPr>
              <a:t>on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real- </a:t>
            </a:r>
            <a:r>
              <a:rPr sz="1350" spc="-3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time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emotional </a:t>
            </a: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feedback,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ensuring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a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continuously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personalized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musical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E0D6DE"/>
                </a:solidFill>
                <a:latin typeface="Trebuchet MS"/>
                <a:cs typeface="Trebuchet MS"/>
              </a:rPr>
              <a:t>experience.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277100"/>
          </a:xfrm>
          <a:custGeom>
            <a:avLst/>
            <a:gdLst/>
            <a:ahLst/>
            <a:cxnLst/>
            <a:rect l="l" t="t" r="r" b="b"/>
            <a:pathLst>
              <a:path w="11430000" h="7277100">
                <a:moveTo>
                  <a:pt x="11430000" y="0"/>
                </a:moveTo>
                <a:lnTo>
                  <a:pt x="0" y="0"/>
                </a:lnTo>
                <a:lnTo>
                  <a:pt x="0" y="7277100"/>
                </a:lnTo>
                <a:lnTo>
                  <a:pt x="11430000" y="72771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E0E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375" y="2587625"/>
            <a:ext cx="748347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10" dirty="0"/>
              <a:t>Integrating AI</a:t>
            </a:r>
            <a:r>
              <a:rPr spc="15" dirty="0"/>
              <a:t> </a:t>
            </a:r>
            <a:r>
              <a:rPr spc="10" dirty="0"/>
              <a:t>to</a:t>
            </a:r>
            <a:r>
              <a:rPr spc="15" dirty="0"/>
              <a:t> </a:t>
            </a:r>
            <a:r>
              <a:rPr spc="10" dirty="0"/>
              <a:t>enhance</a:t>
            </a:r>
            <a:r>
              <a:rPr spc="15" dirty="0"/>
              <a:t> </a:t>
            </a:r>
            <a:r>
              <a:rPr spc="10" dirty="0"/>
              <a:t>the </a:t>
            </a:r>
            <a:r>
              <a:rPr spc="-1995" dirty="0"/>
              <a:t> </a:t>
            </a:r>
            <a:r>
              <a:rPr spc="10" dirty="0"/>
              <a:t>experience</a:t>
            </a:r>
          </a:p>
        </p:txBody>
      </p:sp>
      <p:sp>
        <p:nvSpPr>
          <p:cNvPr id="5" name="object 5"/>
          <p:cNvSpPr/>
          <p:nvPr/>
        </p:nvSpPr>
        <p:spPr>
          <a:xfrm>
            <a:off x="600075" y="3943349"/>
            <a:ext cx="6819900" cy="686435"/>
          </a:xfrm>
          <a:custGeom>
            <a:avLst/>
            <a:gdLst/>
            <a:ahLst/>
            <a:cxnLst/>
            <a:rect l="l" t="t" r="r" b="b"/>
            <a:pathLst>
              <a:path w="6819900" h="686435">
                <a:moveTo>
                  <a:pt x="3409950" y="342912"/>
                </a:moveTo>
                <a:lnTo>
                  <a:pt x="3238500" y="0"/>
                </a:lnTo>
                <a:lnTo>
                  <a:pt x="0" y="0"/>
                </a:lnTo>
                <a:lnTo>
                  <a:pt x="171450" y="342912"/>
                </a:lnTo>
                <a:lnTo>
                  <a:pt x="0" y="685812"/>
                </a:lnTo>
                <a:lnTo>
                  <a:pt x="3238500" y="685812"/>
                </a:lnTo>
                <a:lnTo>
                  <a:pt x="3409950" y="342912"/>
                </a:lnTo>
                <a:close/>
              </a:path>
              <a:path w="6819900" h="686435">
                <a:moveTo>
                  <a:pt x="6819900" y="342912"/>
                </a:moveTo>
                <a:lnTo>
                  <a:pt x="6648450" y="0"/>
                </a:lnTo>
                <a:lnTo>
                  <a:pt x="3409950" y="0"/>
                </a:lnTo>
                <a:lnTo>
                  <a:pt x="3581400" y="342912"/>
                </a:lnTo>
                <a:lnTo>
                  <a:pt x="3409950" y="685812"/>
                </a:lnTo>
                <a:lnTo>
                  <a:pt x="6648450" y="685812"/>
                </a:lnTo>
                <a:lnTo>
                  <a:pt x="6819900" y="342912"/>
                </a:lnTo>
                <a:close/>
              </a:path>
            </a:pathLst>
          </a:custGeom>
          <a:solidFill>
            <a:srgbClr val="2E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8825" y="4859337"/>
            <a:ext cx="2912110" cy="17316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833755">
              <a:lnSpc>
                <a:spcPct val="106100"/>
              </a:lnSpc>
              <a:spcBef>
                <a:spcPts val="1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Natural</a:t>
            </a:r>
            <a:r>
              <a:rPr sz="1650" spc="-45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Language </a:t>
            </a:r>
            <a:r>
              <a:rPr sz="1650" spc="-975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Processing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AI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enables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the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companion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to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understand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 </a:t>
            </a:r>
            <a:r>
              <a:rPr sz="1350" spc="35" dirty="0">
                <a:solidFill>
                  <a:srgbClr val="E0D6DE"/>
                </a:solidFill>
                <a:latin typeface="Trebuchet MS"/>
                <a:cs typeface="Trebuchet MS"/>
              </a:rPr>
              <a:t>respond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to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user </a:t>
            </a:r>
            <a:r>
              <a:rPr sz="1350" spc="3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requests</a:t>
            </a:r>
            <a:r>
              <a:rPr sz="1350" spc="-6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through</a:t>
            </a:r>
            <a:r>
              <a:rPr sz="1350" spc="-6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voice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E0D6DE"/>
                </a:solidFill>
                <a:latin typeface="Trebuchet MS"/>
                <a:cs typeface="Trebuchet MS"/>
              </a:rPr>
              <a:t>commands</a:t>
            </a:r>
            <a:r>
              <a:rPr sz="1350" spc="-6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or </a:t>
            </a:r>
            <a:r>
              <a:rPr sz="1350" spc="-3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text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inputs.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5108" y="4102100"/>
            <a:ext cx="3589654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422015" algn="l"/>
              </a:tabLst>
            </a:pPr>
            <a:r>
              <a:rPr sz="2000" spc="10" dirty="0">
                <a:solidFill>
                  <a:srgbClr val="E0D6DE"/>
                </a:solidFill>
                <a:latin typeface="Courier New"/>
                <a:cs typeface="Courier New"/>
              </a:rPr>
              <a:t>1	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8775" y="4859337"/>
            <a:ext cx="2835910" cy="1731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Machine</a:t>
            </a:r>
            <a:r>
              <a:rPr sz="1650" spc="-25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Learning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3100"/>
              </a:lnSpc>
              <a:spcBef>
                <a:spcPts val="635"/>
              </a:spcBef>
            </a:pP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The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companion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continuously learns </a:t>
            </a:r>
            <a:r>
              <a:rPr sz="1350" spc="-39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from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user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interactions,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refining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recommendations</a:t>
            </a:r>
            <a:r>
              <a:rPr sz="1350" spc="-6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</a:t>
            </a:r>
            <a:r>
              <a:rPr sz="1350" spc="-6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improving</a:t>
            </a:r>
            <a:r>
              <a:rPr sz="1350" spc="-6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its </a:t>
            </a:r>
            <a:r>
              <a:rPr sz="1350" spc="-3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understanding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of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individual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E0D6DE"/>
                </a:solidFill>
                <a:latin typeface="Trebuchet MS"/>
                <a:cs typeface="Trebuchet MS"/>
              </a:rPr>
              <a:t>preferences.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19975" y="3943350"/>
            <a:ext cx="3409950" cy="685800"/>
          </a:xfrm>
          <a:custGeom>
            <a:avLst/>
            <a:gdLst/>
            <a:ahLst/>
            <a:cxnLst/>
            <a:rect l="l" t="t" r="r" b="b"/>
            <a:pathLst>
              <a:path w="3409950" h="685800">
                <a:moveTo>
                  <a:pt x="3238500" y="0"/>
                </a:moveTo>
                <a:lnTo>
                  <a:pt x="0" y="0"/>
                </a:lnTo>
                <a:lnTo>
                  <a:pt x="171450" y="342900"/>
                </a:lnTo>
                <a:lnTo>
                  <a:pt x="0" y="685800"/>
                </a:lnTo>
                <a:lnTo>
                  <a:pt x="3238500" y="685800"/>
                </a:lnTo>
                <a:lnTo>
                  <a:pt x="3409950" y="342900"/>
                </a:lnTo>
                <a:lnTo>
                  <a:pt x="3238500" y="0"/>
                </a:lnTo>
                <a:close/>
              </a:path>
            </a:pathLst>
          </a:custGeom>
          <a:solidFill>
            <a:srgbClr val="2E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35008" y="4102100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E0D6DE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8725" y="4859337"/>
            <a:ext cx="2661285" cy="1731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Deep</a:t>
            </a:r>
            <a:r>
              <a:rPr sz="1650" spc="-30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Learning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3100"/>
              </a:lnSpc>
              <a:spcBef>
                <a:spcPts val="635"/>
              </a:spcBef>
            </a:pP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Advanced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AI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techniques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analyze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 complex patterns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in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music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 </a:t>
            </a:r>
            <a:r>
              <a:rPr sz="1350" spc="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emotional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responses,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allowing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for </a:t>
            </a:r>
            <a:r>
              <a:rPr sz="1350" spc="-3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more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nuanced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personalized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recommendations.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796925"/>
            <a:ext cx="5168900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10" dirty="0"/>
              <a:t>Predicting user </a:t>
            </a:r>
            <a:r>
              <a:rPr spc="15" dirty="0"/>
              <a:t> </a:t>
            </a:r>
            <a:r>
              <a:rPr spc="10" dirty="0"/>
              <a:t>preferences</a:t>
            </a:r>
            <a:r>
              <a:rPr dirty="0"/>
              <a:t> </a:t>
            </a:r>
            <a:r>
              <a:rPr spc="10" dirty="0"/>
              <a:t>and</a:t>
            </a:r>
            <a:r>
              <a:rPr dirty="0"/>
              <a:t> </a:t>
            </a:r>
            <a:r>
              <a:rPr spc="10" dirty="0"/>
              <a:t>mood</a:t>
            </a:r>
          </a:p>
        </p:txBody>
      </p:sp>
      <p:sp>
        <p:nvSpPr>
          <p:cNvPr id="6" name="object 6"/>
          <p:cNvSpPr/>
          <p:nvPr/>
        </p:nvSpPr>
        <p:spPr>
          <a:xfrm>
            <a:off x="604837" y="2195512"/>
            <a:ext cx="5934075" cy="3381375"/>
          </a:xfrm>
          <a:custGeom>
            <a:avLst/>
            <a:gdLst/>
            <a:ahLst/>
            <a:cxnLst/>
            <a:rect l="l" t="t" r="r" b="b"/>
            <a:pathLst>
              <a:path w="5934075" h="3381375">
                <a:moveTo>
                  <a:pt x="0" y="3364707"/>
                </a:moveTo>
                <a:lnTo>
                  <a:pt x="0" y="16675"/>
                </a:lnTo>
                <a:lnTo>
                  <a:pt x="0" y="14452"/>
                </a:lnTo>
                <a:lnTo>
                  <a:pt x="421" y="12331"/>
                </a:lnTo>
                <a:lnTo>
                  <a:pt x="1270" y="10287"/>
                </a:lnTo>
                <a:lnTo>
                  <a:pt x="2113" y="8242"/>
                </a:lnTo>
                <a:lnTo>
                  <a:pt x="3318" y="6438"/>
                </a:lnTo>
                <a:lnTo>
                  <a:pt x="4881" y="4876"/>
                </a:lnTo>
                <a:lnTo>
                  <a:pt x="6443" y="3314"/>
                </a:lnTo>
                <a:lnTo>
                  <a:pt x="8249" y="2108"/>
                </a:lnTo>
                <a:lnTo>
                  <a:pt x="10289" y="1270"/>
                </a:lnTo>
                <a:lnTo>
                  <a:pt x="12332" y="419"/>
                </a:lnTo>
                <a:lnTo>
                  <a:pt x="14456" y="0"/>
                </a:lnTo>
                <a:lnTo>
                  <a:pt x="16668" y="0"/>
                </a:lnTo>
                <a:lnTo>
                  <a:pt x="5917412" y="0"/>
                </a:lnTo>
                <a:lnTo>
                  <a:pt x="5919609" y="0"/>
                </a:lnTo>
                <a:lnTo>
                  <a:pt x="5921743" y="419"/>
                </a:lnTo>
                <a:lnTo>
                  <a:pt x="5923788" y="1270"/>
                </a:lnTo>
                <a:lnTo>
                  <a:pt x="5925820" y="2108"/>
                </a:lnTo>
                <a:lnTo>
                  <a:pt x="5927636" y="3314"/>
                </a:lnTo>
                <a:lnTo>
                  <a:pt x="5929198" y="4876"/>
                </a:lnTo>
                <a:lnTo>
                  <a:pt x="5930760" y="6438"/>
                </a:lnTo>
                <a:lnTo>
                  <a:pt x="5931966" y="8242"/>
                </a:lnTo>
                <a:lnTo>
                  <a:pt x="5932805" y="10287"/>
                </a:lnTo>
                <a:lnTo>
                  <a:pt x="5933655" y="12331"/>
                </a:lnTo>
                <a:lnTo>
                  <a:pt x="5934075" y="14452"/>
                </a:lnTo>
                <a:lnTo>
                  <a:pt x="5934075" y="16675"/>
                </a:lnTo>
                <a:lnTo>
                  <a:pt x="5934075" y="3364707"/>
                </a:lnTo>
                <a:lnTo>
                  <a:pt x="5934075" y="3366914"/>
                </a:lnTo>
                <a:lnTo>
                  <a:pt x="5933655" y="3369043"/>
                </a:lnTo>
                <a:lnTo>
                  <a:pt x="5932805" y="3371081"/>
                </a:lnTo>
                <a:lnTo>
                  <a:pt x="5931966" y="3373126"/>
                </a:lnTo>
                <a:lnTo>
                  <a:pt x="5930760" y="3374927"/>
                </a:lnTo>
                <a:lnTo>
                  <a:pt x="5929198" y="3376489"/>
                </a:lnTo>
                <a:lnTo>
                  <a:pt x="5927636" y="3378052"/>
                </a:lnTo>
                <a:lnTo>
                  <a:pt x="5925820" y="3379257"/>
                </a:lnTo>
                <a:lnTo>
                  <a:pt x="5923788" y="3380106"/>
                </a:lnTo>
                <a:lnTo>
                  <a:pt x="5921743" y="3380949"/>
                </a:lnTo>
                <a:lnTo>
                  <a:pt x="5919609" y="3381371"/>
                </a:lnTo>
                <a:lnTo>
                  <a:pt x="5917412" y="3381376"/>
                </a:lnTo>
                <a:lnTo>
                  <a:pt x="16668" y="3381376"/>
                </a:lnTo>
                <a:lnTo>
                  <a:pt x="4881" y="3376489"/>
                </a:lnTo>
                <a:lnTo>
                  <a:pt x="3318" y="3374927"/>
                </a:lnTo>
                <a:lnTo>
                  <a:pt x="2113" y="3373126"/>
                </a:lnTo>
                <a:lnTo>
                  <a:pt x="1270" y="3371081"/>
                </a:lnTo>
                <a:lnTo>
                  <a:pt x="421" y="3369043"/>
                </a:lnTo>
                <a:lnTo>
                  <a:pt x="0" y="3366914"/>
                </a:lnTo>
                <a:lnTo>
                  <a:pt x="0" y="3364707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9600" y="2200274"/>
          <a:ext cx="5923915" cy="337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Algorithm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R w="9525">
                      <a:solidFill>
                        <a:srgbClr val="0E0E0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Prediction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E0E0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Collaborative</a:t>
                      </a:r>
                      <a:r>
                        <a:rPr sz="1350" spc="-7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Filtering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R w="9525">
                      <a:solidFill>
                        <a:srgbClr val="0E0E0F"/>
                      </a:solidFill>
                      <a:prstDash val="solid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414655">
                        <a:lnSpc>
                          <a:spcPct val="134300"/>
                        </a:lnSpc>
                        <a:spcBef>
                          <a:spcPts val="495"/>
                        </a:spcBef>
                      </a:pPr>
                      <a:r>
                        <a:rPr sz="135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Predicts</a:t>
                      </a:r>
                      <a:r>
                        <a:rPr sz="1350" spc="-6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preferences</a:t>
                      </a:r>
                      <a:r>
                        <a:rPr sz="1350" spc="-6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3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based</a:t>
                      </a:r>
                      <a:r>
                        <a:rPr sz="1350" spc="-6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5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on </a:t>
                      </a:r>
                      <a:r>
                        <a:rPr sz="1350" spc="-39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1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similar</a:t>
                      </a:r>
                      <a:r>
                        <a:rPr sz="1350" spc="-6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4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users'</a:t>
                      </a:r>
                      <a:r>
                        <a:rPr sz="1350" spc="-6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1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listening</a:t>
                      </a:r>
                      <a:r>
                        <a:rPr sz="1350" spc="-6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history.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0E0E0F"/>
                      </a:solidFill>
                      <a:prstDash val="solid"/>
                    </a:lnL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1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350" spc="1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Content-Based</a:t>
                      </a:r>
                      <a:r>
                        <a:rPr sz="1350" spc="-7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Filtering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123825" marB="0">
                    <a:lnR w="9525">
                      <a:solidFill>
                        <a:srgbClr val="0E0E0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171450">
                        <a:lnSpc>
                          <a:spcPct val="134300"/>
                        </a:lnSpc>
                        <a:spcBef>
                          <a:spcPts val="420"/>
                        </a:spcBef>
                      </a:pPr>
                      <a:r>
                        <a:rPr sz="1350" spc="2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Recommends</a:t>
                      </a:r>
                      <a:r>
                        <a:rPr sz="1350" spc="-6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2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music</a:t>
                      </a:r>
                      <a:r>
                        <a:rPr sz="1350" spc="-6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3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based</a:t>
                      </a:r>
                      <a:r>
                        <a:rPr sz="1350" spc="-5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5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350" spc="-6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350" spc="-39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4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user's </a:t>
                      </a:r>
                      <a:r>
                        <a:rPr sz="1350" spc="2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previous </a:t>
                      </a:r>
                      <a:r>
                        <a:rPr sz="1350" spc="1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choices </a:t>
                      </a:r>
                      <a:r>
                        <a:rPr sz="1350" spc="4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350" spc="4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preferred</a:t>
                      </a:r>
                      <a:r>
                        <a:rPr sz="1350" spc="-5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genres.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E0E0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350" spc="2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Hybrid</a:t>
                      </a:r>
                      <a:r>
                        <a:rPr sz="1350" spc="-8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2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Approaches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123825" marB="0">
                    <a:lnR w="9525">
                      <a:solidFill>
                        <a:srgbClr val="0E0E0F"/>
                      </a:solidFill>
                      <a:prstDash val="solid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201930">
                        <a:lnSpc>
                          <a:spcPct val="134300"/>
                        </a:lnSpc>
                        <a:spcBef>
                          <a:spcPts val="420"/>
                        </a:spcBef>
                      </a:pPr>
                      <a:r>
                        <a:rPr sz="1350" spc="1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Combine</a:t>
                      </a:r>
                      <a:r>
                        <a:rPr sz="1350" spc="-5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1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different</a:t>
                      </a:r>
                      <a:r>
                        <a:rPr sz="1350" spc="-5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1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techniques</a:t>
                      </a:r>
                      <a:r>
                        <a:rPr sz="1350" spc="-5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-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350" spc="-39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1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more </a:t>
                      </a:r>
                      <a:r>
                        <a:rPr sz="1350" spc="-1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accurate </a:t>
                      </a:r>
                      <a:r>
                        <a:rPr sz="1350" spc="4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350" spc="4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spc="15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comprehensive</a:t>
                      </a:r>
                      <a:r>
                        <a:rPr sz="1350" spc="-6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dirty="0">
                          <a:solidFill>
                            <a:srgbClr val="E0D6DE"/>
                          </a:solidFill>
                          <a:latin typeface="Trebuchet MS"/>
                          <a:cs typeface="Trebuchet MS"/>
                        </a:rPr>
                        <a:t>predictions.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E0E0F"/>
                      </a:solidFill>
                      <a:prstDash val="solid"/>
                    </a:lnL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858125"/>
          </a:xfrm>
          <a:custGeom>
            <a:avLst/>
            <a:gdLst/>
            <a:ahLst/>
            <a:cxnLst/>
            <a:rect l="l" t="t" r="r" b="b"/>
            <a:pathLst>
              <a:path w="11430000" h="7858125">
                <a:moveTo>
                  <a:pt x="11430000" y="0"/>
                </a:moveTo>
                <a:lnTo>
                  <a:pt x="0" y="0"/>
                </a:lnTo>
                <a:lnTo>
                  <a:pt x="0" y="7858125"/>
                </a:lnTo>
                <a:lnTo>
                  <a:pt x="11430000" y="78581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E0E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78581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756025" marR="5080">
              <a:lnSpc>
                <a:spcPts val="4200"/>
              </a:lnSpc>
              <a:spcBef>
                <a:spcPts val="50"/>
              </a:spcBef>
            </a:pPr>
            <a:r>
              <a:rPr spc="10" dirty="0"/>
              <a:t>Enabling seamless </a:t>
            </a:r>
            <a:r>
              <a:rPr spc="15" dirty="0"/>
              <a:t> </a:t>
            </a:r>
            <a:r>
              <a:rPr spc="10" dirty="0"/>
              <a:t>playlist</a:t>
            </a:r>
            <a:r>
              <a:rPr spc="-10" dirty="0"/>
              <a:t> </a:t>
            </a:r>
            <a:r>
              <a:rPr spc="10" dirty="0"/>
              <a:t>generation</a:t>
            </a:r>
          </a:p>
        </p:txBody>
      </p:sp>
      <p:sp>
        <p:nvSpPr>
          <p:cNvPr id="5" name="object 5"/>
          <p:cNvSpPr/>
          <p:nvPr/>
        </p:nvSpPr>
        <p:spPr>
          <a:xfrm>
            <a:off x="4886325" y="1800225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80365" y="294678"/>
                </a:moveTo>
                <a:lnTo>
                  <a:pt x="49088" y="299939"/>
                </a:lnTo>
                <a:lnTo>
                  <a:pt x="23542" y="314288"/>
                </a:lnTo>
                <a:lnTo>
                  <a:pt x="6317" y="335574"/>
                </a:lnTo>
                <a:lnTo>
                  <a:pt x="0" y="361645"/>
                </a:lnTo>
                <a:lnTo>
                  <a:pt x="6317" y="387723"/>
                </a:lnTo>
                <a:lnTo>
                  <a:pt x="23542" y="409013"/>
                </a:lnTo>
                <a:lnTo>
                  <a:pt x="49088" y="423363"/>
                </a:lnTo>
                <a:lnTo>
                  <a:pt x="80365" y="428625"/>
                </a:lnTo>
                <a:lnTo>
                  <a:pt x="111642" y="423363"/>
                </a:lnTo>
                <a:lnTo>
                  <a:pt x="137188" y="409013"/>
                </a:lnTo>
                <a:lnTo>
                  <a:pt x="143002" y="401828"/>
                </a:lnTo>
                <a:lnTo>
                  <a:pt x="80365" y="401828"/>
                </a:lnTo>
                <a:lnTo>
                  <a:pt x="57479" y="398058"/>
                </a:lnTo>
                <a:lnTo>
                  <a:pt x="40673" y="388427"/>
                </a:lnTo>
                <a:lnTo>
                  <a:pt x="30318" y="375451"/>
                </a:lnTo>
                <a:lnTo>
                  <a:pt x="26784" y="361645"/>
                </a:lnTo>
                <a:lnTo>
                  <a:pt x="30318" y="347844"/>
                </a:lnTo>
                <a:lnTo>
                  <a:pt x="40695" y="334854"/>
                </a:lnTo>
                <a:lnTo>
                  <a:pt x="57479" y="325233"/>
                </a:lnTo>
                <a:lnTo>
                  <a:pt x="80365" y="321462"/>
                </a:lnTo>
                <a:lnTo>
                  <a:pt x="160731" y="321462"/>
                </a:lnTo>
                <a:lnTo>
                  <a:pt x="160731" y="311759"/>
                </a:lnTo>
                <a:lnTo>
                  <a:pt x="133946" y="311759"/>
                </a:lnTo>
                <a:lnTo>
                  <a:pt x="122465" y="304606"/>
                </a:lnTo>
                <a:lnTo>
                  <a:pt x="109542" y="299232"/>
                </a:lnTo>
                <a:lnTo>
                  <a:pt x="95426" y="295852"/>
                </a:lnTo>
                <a:lnTo>
                  <a:pt x="80365" y="294678"/>
                </a:lnTo>
                <a:close/>
              </a:path>
              <a:path w="428625" h="428625">
                <a:moveTo>
                  <a:pt x="160731" y="321462"/>
                </a:moveTo>
                <a:lnTo>
                  <a:pt x="80365" y="321462"/>
                </a:lnTo>
                <a:lnTo>
                  <a:pt x="103257" y="325233"/>
                </a:lnTo>
                <a:lnTo>
                  <a:pt x="120062" y="334867"/>
                </a:lnTo>
                <a:lnTo>
                  <a:pt x="130414" y="347844"/>
                </a:lnTo>
                <a:lnTo>
                  <a:pt x="133946" y="361645"/>
                </a:lnTo>
                <a:lnTo>
                  <a:pt x="130414" y="375451"/>
                </a:lnTo>
                <a:lnTo>
                  <a:pt x="120062" y="388427"/>
                </a:lnTo>
                <a:lnTo>
                  <a:pt x="103257" y="398058"/>
                </a:lnTo>
                <a:lnTo>
                  <a:pt x="80365" y="401828"/>
                </a:lnTo>
                <a:lnTo>
                  <a:pt x="143002" y="401828"/>
                </a:lnTo>
                <a:lnTo>
                  <a:pt x="154414" y="387723"/>
                </a:lnTo>
                <a:lnTo>
                  <a:pt x="160731" y="361645"/>
                </a:lnTo>
                <a:lnTo>
                  <a:pt x="160731" y="321462"/>
                </a:lnTo>
                <a:close/>
              </a:path>
              <a:path w="428625" h="428625">
                <a:moveTo>
                  <a:pt x="348259" y="241096"/>
                </a:moveTo>
                <a:lnTo>
                  <a:pt x="316982" y="246358"/>
                </a:lnTo>
                <a:lnTo>
                  <a:pt x="291436" y="260708"/>
                </a:lnTo>
                <a:lnTo>
                  <a:pt x="274210" y="281998"/>
                </a:lnTo>
                <a:lnTo>
                  <a:pt x="267893" y="308076"/>
                </a:lnTo>
                <a:lnTo>
                  <a:pt x="274210" y="334147"/>
                </a:lnTo>
                <a:lnTo>
                  <a:pt x="291436" y="355433"/>
                </a:lnTo>
                <a:lnTo>
                  <a:pt x="316982" y="369782"/>
                </a:lnTo>
                <a:lnTo>
                  <a:pt x="348259" y="375043"/>
                </a:lnTo>
                <a:lnTo>
                  <a:pt x="379536" y="369782"/>
                </a:lnTo>
                <a:lnTo>
                  <a:pt x="405082" y="355433"/>
                </a:lnTo>
                <a:lnTo>
                  <a:pt x="410887" y="348259"/>
                </a:lnTo>
                <a:lnTo>
                  <a:pt x="348259" y="348259"/>
                </a:lnTo>
                <a:lnTo>
                  <a:pt x="325373" y="344488"/>
                </a:lnTo>
                <a:lnTo>
                  <a:pt x="308567" y="334854"/>
                </a:lnTo>
                <a:lnTo>
                  <a:pt x="298212" y="321877"/>
                </a:lnTo>
                <a:lnTo>
                  <a:pt x="294678" y="308076"/>
                </a:lnTo>
                <a:lnTo>
                  <a:pt x="298212" y="294275"/>
                </a:lnTo>
                <a:lnTo>
                  <a:pt x="308567" y="281298"/>
                </a:lnTo>
                <a:lnTo>
                  <a:pt x="325373" y="271664"/>
                </a:lnTo>
                <a:lnTo>
                  <a:pt x="348259" y="267893"/>
                </a:lnTo>
                <a:lnTo>
                  <a:pt x="428625" y="267893"/>
                </a:lnTo>
                <a:lnTo>
                  <a:pt x="428625" y="258178"/>
                </a:lnTo>
                <a:lnTo>
                  <a:pt x="401840" y="258178"/>
                </a:lnTo>
                <a:lnTo>
                  <a:pt x="390357" y="251024"/>
                </a:lnTo>
                <a:lnTo>
                  <a:pt x="377431" y="245651"/>
                </a:lnTo>
                <a:lnTo>
                  <a:pt x="363314" y="242270"/>
                </a:lnTo>
                <a:lnTo>
                  <a:pt x="348259" y="241096"/>
                </a:lnTo>
                <a:close/>
              </a:path>
              <a:path w="428625" h="428625">
                <a:moveTo>
                  <a:pt x="428625" y="267893"/>
                </a:moveTo>
                <a:lnTo>
                  <a:pt x="348259" y="267893"/>
                </a:lnTo>
                <a:lnTo>
                  <a:pt x="371145" y="271664"/>
                </a:lnTo>
                <a:lnTo>
                  <a:pt x="387951" y="281298"/>
                </a:lnTo>
                <a:lnTo>
                  <a:pt x="398306" y="294275"/>
                </a:lnTo>
                <a:lnTo>
                  <a:pt x="401840" y="308076"/>
                </a:lnTo>
                <a:lnTo>
                  <a:pt x="398306" y="321877"/>
                </a:lnTo>
                <a:lnTo>
                  <a:pt x="387929" y="334867"/>
                </a:lnTo>
                <a:lnTo>
                  <a:pt x="371145" y="344488"/>
                </a:lnTo>
                <a:lnTo>
                  <a:pt x="348259" y="348259"/>
                </a:lnTo>
                <a:lnTo>
                  <a:pt x="410887" y="348259"/>
                </a:lnTo>
                <a:lnTo>
                  <a:pt x="422307" y="334147"/>
                </a:lnTo>
                <a:lnTo>
                  <a:pt x="428625" y="308076"/>
                </a:lnTo>
                <a:lnTo>
                  <a:pt x="428625" y="267893"/>
                </a:lnTo>
                <a:close/>
              </a:path>
              <a:path w="428625" h="428625">
                <a:moveTo>
                  <a:pt x="409371" y="0"/>
                </a:moveTo>
                <a:lnTo>
                  <a:pt x="407441" y="0"/>
                </a:lnTo>
                <a:lnTo>
                  <a:pt x="405511" y="254"/>
                </a:lnTo>
                <a:lnTo>
                  <a:pt x="403682" y="838"/>
                </a:lnTo>
                <a:lnTo>
                  <a:pt x="143319" y="80949"/>
                </a:lnTo>
                <a:lnTo>
                  <a:pt x="137795" y="82715"/>
                </a:lnTo>
                <a:lnTo>
                  <a:pt x="133946" y="87896"/>
                </a:lnTo>
                <a:lnTo>
                  <a:pt x="133946" y="311759"/>
                </a:lnTo>
                <a:lnTo>
                  <a:pt x="160731" y="311759"/>
                </a:lnTo>
                <a:lnTo>
                  <a:pt x="160731" y="206197"/>
                </a:lnTo>
                <a:lnTo>
                  <a:pt x="251916" y="178142"/>
                </a:lnTo>
                <a:lnTo>
                  <a:pt x="160731" y="178142"/>
                </a:lnTo>
                <a:lnTo>
                  <a:pt x="160731" y="103644"/>
                </a:lnTo>
                <a:lnTo>
                  <a:pt x="401840" y="29464"/>
                </a:lnTo>
                <a:lnTo>
                  <a:pt x="428625" y="29464"/>
                </a:lnTo>
                <a:lnTo>
                  <a:pt x="428625" y="19253"/>
                </a:lnTo>
                <a:lnTo>
                  <a:pt x="427111" y="11760"/>
                </a:lnTo>
                <a:lnTo>
                  <a:pt x="422984" y="5640"/>
                </a:lnTo>
                <a:lnTo>
                  <a:pt x="416864" y="1513"/>
                </a:lnTo>
                <a:lnTo>
                  <a:pt x="409371" y="0"/>
                </a:lnTo>
                <a:close/>
              </a:path>
              <a:path w="428625" h="428625">
                <a:moveTo>
                  <a:pt x="428625" y="132016"/>
                </a:moveTo>
                <a:lnTo>
                  <a:pt x="401840" y="132016"/>
                </a:lnTo>
                <a:lnTo>
                  <a:pt x="401840" y="258178"/>
                </a:lnTo>
                <a:lnTo>
                  <a:pt x="428625" y="258178"/>
                </a:lnTo>
                <a:lnTo>
                  <a:pt x="428625" y="132016"/>
                </a:lnTo>
                <a:close/>
              </a:path>
              <a:path w="428625" h="428625">
                <a:moveTo>
                  <a:pt x="428625" y="29464"/>
                </a:moveTo>
                <a:lnTo>
                  <a:pt x="401840" y="29464"/>
                </a:lnTo>
                <a:lnTo>
                  <a:pt x="401840" y="103974"/>
                </a:lnTo>
                <a:lnTo>
                  <a:pt x="160731" y="178142"/>
                </a:lnTo>
                <a:lnTo>
                  <a:pt x="251916" y="178142"/>
                </a:lnTo>
                <a:lnTo>
                  <a:pt x="401840" y="132016"/>
                </a:lnTo>
                <a:lnTo>
                  <a:pt x="428625" y="132016"/>
                </a:lnTo>
                <a:lnTo>
                  <a:pt x="428625" y="29464"/>
                </a:lnTo>
                <a:close/>
              </a:path>
            </a:pathLst>
          </a:custGeom>
          <a:solidFill>
            <a:srgbClr val="FF6B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3625" y="2373312"/>
            <a:ext cx="5946775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Genre</a:t>
            </a:r>
            <a:r>
              <a:rPr sz="1650" spc="-25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Selection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The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companion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allows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E0D6DE"/>
                </a:solidFill>
                <a:latin typeface="Trebuchet MS"/>
                <a:cs typeface="Trebuchet MS"/>
              </a:rPr>
              <a:t>users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to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select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preferred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genres,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ensuring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the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playlist </a:t>
            </a:r>
            <a:r>
              <a:rPr sz="1350" spc="-3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aligns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with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their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musical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E0D6DE"/>
                </a:solidFill>
                <a:latin typeface="Trebuchet MS"/>
                <a:cs typeface="Trebuchet MS"/>
              </a:rPr>
              <a:t>tastes.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6325" y="3838575"/>
            <a:ext cx="428625" cy="429259"/>
          </a:xfrm>
          <a:custGeom>
            <a:avLst/>
            <a:gdLst/>
            <a:ahLst/>
            <a:cxnLst/>
            <a:rect l="l" t="t" r="r" b="b"/>
            <a:pathLst>
              <a:path w="428625" h="429260">
                <a:moveTo>
                  <a:pt x="165163" y="107149"/>
                </a:moveTo>
                <a:lnTo>
                  <a:pt x="160566" y="107149"/>
                </a:lnTo>
                <a:lnTo>
                  <a:pt x="109793" y="115357"/>
                </a:lnTo>
                <a:lnTo>
                  <a:pt x="65713" y="138208"/>
                </a:lnTo>
                <a:lnTo>
                  <a:pt x="30963" y="173047"/>
                </a:lnTo>
                <a:lnTo>
                  <a:pt x="8180" y="217216"/>
                </a:lnTo>
                <a:lnTo>
                  <a:pt x="0" y="268058"/>
                </a:lnTo>
                <a:lnTo>
                  <a:pt x="5732" y="310818"/>
                </a:lnTo>
                <a:lnTo>
                  <a:pt x="21912" y="349247"/>
                </a:lnTo>
                <a:lnTo>
                  <a:pt x="47018" y="381806"/>
                </a:lnTo>
                <a:lnTo>
                  <a:pt x="79526" y="406957"/>
                </a:lnTo>
                <a:lnTo>
                  <a:pt x="117913" y="423161"/>
                </a:lnTo>
                <a:lnTo>
                  <a:pt x="160655" y="428879"/>
                </a:lnTo>
                <a:lnTo>
                  <a:pt x="192397" y="425718"/>
                </a:lnTo>
                <a:lnTo>
                  <a:pt x="222035" y="416656"/>
                </a:lnTo>
                <a:lnTo>
                  <a:pt x="248942" y="402320"/>
                </a:lnTo>
                <a:lnTo>
                  <a:pt x="249128" y="402170"/>
                </a:lnTo>
                <a:lnTo>
                  <a:pt x="160566" y="402170"/>
                </a:lnTo>
                <a:lnTo>
                  <a:pt x="118299" y="395336"/>
                </a:lnTo>
                <a:lnTo>
                  <a:pt x="81576" y="376301"/>
                </a:lnTo>
                <a:lnTo>
                  <a:pt x="52610" y="347273"/>
                </a:lnTo>
                <a:lnTo>
                  <a:pt x="33609" y="310457"/>
                </a:lnTo>
                <a:lnTo>
                  <a:pt x="26784" y="268058"/>
                </a:lnTo>
                <a:lnTo>
                  <a:pt x="34690" y="222526"/>
                </a:lnTo>
                <a:lnTo>
                  <a:pt x="56559" y="183703"/>
                </a:lnTo>
                <a:lnTo>
                  <a:pt x="89620" y="154346"/>
                </a:lnTo>
                <a:lnTo>
                  <a:pt x="131102" y="137210"/>
                </a:lnTo>
                <a:lnTo>
                  <a:pt x="173747" y="137210"/>
                </a:lnTo>
                <a:lnTo>
                  <a:pt x="179743" y="132689"/>
                </a:lnTo>
                <a:lnTo>
                  <a:pt x="184848" y="129844"/>
                </a:lnTo>
                <a:lnTo>
                  <a:pt x="187439" y="123901"/>
                </a:lnTo>
                <a:lnTo>
                  <a:pt x="184924" y="112509"/>
                </a:lnTo>
                <a:lnTo>
                  <a:pt x="180073" y="108242"/>
                </a:lnTo>
                <a:lnTo>
                  <a:pt x="169697" y="107327"/>
                </a:lnTo>
                <a:lnTo>
                  <a:pt x="165163" y="107149"/>
                </a:lnTo>
                <a:close/>
              </a:path>
              <a:path w="428625" h="429260">
                <a:moveTo>
                  <a:pt x="173747" y="137210"/>
                </a:moveTo>
                <a:lnTo>
                  <a:pt x="131102" y="137210"/>
                </a:lnTo>
                <a:lnTo>
                  <a:pt x="114172" y="158946"/>
                </a:lnTo>
                <a:lnTo>
                  <a:pt x="101419" y="183613"/>
                </a:lnTo>
                <a:lnTo>
                  <a:pt x="93375" y="210694"/>
                </a:lnTo>
                <a:lnTo>
                  <a:pt x="90576" y="239674"/>
                </a:lnTo>
                <a:lnTo>
                  <a:pt x="97040" y="283386"/>
                </a:lnTo>
                <a:lnTo>
                  <a:pt x="115162" y="322009"/>
                </a:lnTo>
                <a:lnTo>
                  <a:pt x="143037" y="353611"/>
                </a:lnTo>
                <a:lnTo>
                  <a:pt x="178758" y="376259"/>
                </a:lnTo>
                <a:lnTo>
                  <a:pt x="220421" y="388023"/>
                </a:lnTo>
                <a:lnTo>
                  <a:pt x="206502" y="394048"/>
                </a:lnTo>
                <a:lnTo>
                  <a:pt x="191812" y="398487"/>
                </a:lnTo>
                <a:lnTo>
                  <a:pt x="176463" y="401231"/>
                </a:lnTo>
                <a:lnTo>
                  <a:pt x="160566" y="402170"/>
                </a:lnTo>
                <a:lnTo>
                  <a:pt x="249128" y="402170"/>
                </a:lnTo>
                <a:lnTo>
                  <a:pt x="272491" y="383336"/>
                </a:lnTo>
                <a:lnTo>
                  <a:pt x="276682" y="379234"/>
                </a:lnTo>
                <a:lnTo>
                  <a:pt x="277761" y="372960"/>
                </a:lnTo>
                <a:lnTo>
                  <a:pt x="272415" y="362407"/>
                </a:lnTo>
                <a:lnTo>
                  <a:pt x="239852" y="362407"/>
                </a:lnTo>
                <a:lnTo>
                  <a:pt x="192223" y="352767"/>
                </a:lnTo>
                <a:lnTo>
                  <a:pt x="153314" y="326472"/>
                </a:lnTo>
                <a:lnTo>
                  <a:pt x="127073" y="287462"/>
                </a:lnTo>
                <a:lnTo>
                  <a:pt x="117449" y="239674"/>
                </a:lnTo>
                <a:lnTo>
                  <a:pt x="121955" y="206572"/>
                </a:lnTo>
                <a:lnTo>
                  <a:pt x="134656" y="176890"/>
                </a:lnTo>
                <a:lnTo>
                  <a:pt x="154327" y="151854"/>
                </a:lnTo>
                <a:lnTo>
                  <a:pt x="173747" y="137210"/>
                </a:lnTo>
                <a:close/>
              </a:path>
              <a:path w="428625" h="429260">
                <a:moveTo>
                  <a:pt x="266636" y="359562"/>
                </a:moveTo>
                <a:lnTo>
                  <a:pt x="260858" y="360565"/>
                </a:lnTo>
                <a:lnTo>
                  <a:pt x="254076" y="361823"/>
                </a:lnTo>
                <a:lnTo>
                  <a:pt x="247040" y="362407"/>
                </a:lnTo>
                <a:lnTo>
                  <a:pt x="272415" y="362407"/>
                </a:lnTo>
                <a:lnTo>
                  <a:pt x="266636" y="359562"/>
                </a:lnTo>
                <a:close/>
              </a:path>
              <a:path w="428625" h="429260">
                <a:moveTo>
                  <a:pt x="361657" y="214312"/>
                </a:moveTo>
                <a:lnTo>
                  <a:pt x="334860" y="214312"/>
                </a:lnTo>
                <a:lnTo>
                  <a:pt x="334860" y="275259"/>
                </a:lnTo>
                <a:lnTo>
                  <a:pt x="340893" y="281279"/>
                </a:lnTo>
                <a:lnTo>
                  <a:pt x="355625" y="281279"/>
                </a:lnTo>
                <a:lnTo>
                  <a:pt x="361657" y="275259"/>
                </a:lnTo>
                <a:lnTo>
                  <a:pt x="361657" y="214312"/>
                </a:lnTo>
                <a:close/>
              </a:path>
              <a:path w="428625" h="429260">
                <a:moveTo>
                  <a:pt x="422592" y="187515"/>
                </a:moveTo>
                <a:lnTo>
                  <a:pt x="273913" y="187515"/>
                </a:lnTo>
                <a:lnTo>
                  <a:pt x="267893" y="193548"/>
                </a:lnTo>
                <a:lnTo>
                  <a:pt x="267893" y="208280"/>
                </a:lnTo>
                <a:lnTo>
                  <a:pt x="273913" y="214312"/>
                </a:lnTo>
                <a:lnTo>
                  <a:pt x="422592" y="214312"/>
                </a:lnTo>
                <a:lnTo>
                  <a:pt x="428625" y="208280"/>
                </a:lnTo>
                <a:lnTo>
                  <a:pt x="428625" y="193548"/>
                </a:lnTo>
                <a:lnTo>
                  <a:pt x="422592" y="187515"/>
                </a:lnTo>
                <a:close/>
              </a:path>
              <a:path w="428625" h="429260">
                <a:moveTo>
                  <a:pt x="355625" y="120548"/>
                </a:moveTo>
                <a:lnTo>
                  <a:pt x="340893" y="120548"/>
                </a:lnTo>
                <a:lnTo>
                  <a:pt x="334860" y="126580"/>
                </a:lnTo>
                <a:lnTo>
                  <a:pt x="334860" y="187515"/>
                </a:lnTo>
                <a:lnTo>
                  <a:pt x="361657" y="187515"/>
                </a:lnTo>
                <a:lnTo>
                  <a:pt x="361657" y="126580"/>
                </a:lnTo>
                <a:lnTo>
                  <a:pt x="355625" y="120548"/>
                </a:lnTo>
                <a:close/>
              </a:path>
              <a:path w="428625" h="429260">
                <a:moveTo>
                  <a:pt x="267893" y="66967"/>
                </a:moveTo>
                <a:lnTo>
                  <a:pt x="241096" y="66967"/>
                </a:lnTo>
                <a:lnTo>
                  <a:pt x="241096" y="101130"/>
                </a:lnTo>
                <a:lnTo>
                  <a:pt x="247129" y="107149"/>
                </a:lnTo>
                <a:lnTo>
                  <a:pt x="261861" y="107149"/>
                </a:lnTo>
                <a:lnTo>
                  <a:pt x="267893" y="101130"/>
                </a:lnTo>
                <a:lnTo>
                  <a:pt x="267893" y="66967"/>
                </a:lnTo>
                <a:close/>
              </a:path>
              <a:path w="428625" h="429260">
                <a:moveTo>
                  <a:pt x="302044" y="40182"/>
                </a:moveTo>
                <a:lnTo>
                  <a:pt x="206946" y="40182"/>
                </a:lnTo>
                <a:lnTo>
                  <a:pt x="200914" y="46215"/>
                </a:lnTo>
                <a:lnTo>
                  <a:pt x="200914" y="60947"/>
                </a:lnTo>
                <a:lnTo>
                  <a:pt x="206946" y="66967"/>
                </a:lnTo>
                <a:lnTo>
                  <a:pt x="302044" y="66967"/>
                </a:lnTo>
                <a:lnTo>
                  <a:pt x="308076" y="60947"/>
                </a:lnTo>
                <a:lnTo>
                  <a:pt x="308076" y="46215"/>
                </a:lnTo>
                <a:lnTo>
                  <a:pt x="302044" y="40182"/>
                </a:lnTo>
                <a:close/>
              </a:path>
              <a:path w="428625" h="429260">
                <a:moveTo>
                  <a:pt x="261861" y="0"/>
                </a:moveTo>
                <a:lnTo>
                  <a:pt x="247129" y="0"/>
                </a:lnTo>
                <a:lnTo>
                  <a:pt x="241096" y="6019"/>
                </a:lnTo>
                <a:lnTo>
                  <a:pt x="241096" y="40182"/>
                </a:lnTo>
                <a:lnTo>
                  <a:pt x="267893" y="40182"/>
                </a:lnTo>
                <a:lnTo>
                  <a:pt x="267893" y="6019"/>
                </a:lnTo>
                <a:lnTo>
                  <a:pt x="261861" y="0"/>
                </a:lnTo>
                <a:close/>
              </a:path>
            </a:pathLst>
          </a:custGeom>
          <a:solidFill>
            <a:srgbClr val="FF6B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73625" y="4411662"/>
            <a:ext cx="5628005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Mood</a:t>
            </a:r>
            <a:r>
              <a:rPr sz="1650" spc="-30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Selection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Users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can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specify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their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desired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mood,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whether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it's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25" dirty="0">
                <a:solidFill>
                  <a:srgbClr val="E0D6DE"/>
                </a:solidFill>
                <a:latin typeface="Trebuchet MS"/>
                <a:cs typeface="Trebuchet MS"/>
              </a:rPr>
              <a:t>energetic,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E0D6DE"/>
                </a:solidFill>
                <a:latin typeface="Trebuchet MS"/>
                <a:cs typeface="Trebuchet MS"/>
              </a:rPr>
              <a:t>relaxing,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or </a:t>
            </a:r>
            <a:r>
              <a:rPr sz="1350" spc="-3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anything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in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E0D6DE"/>
                </a:solidFill>
                <a:latin typeface="Trebuchet MS"/>
                <a:cs typeface="Trebuchet MS"/>
              </a:rPr>
              <a:t>between.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6325" y="5892927"/>
            <a:ext cx="429895" cy="377825"/>
          </a:xfrm>
          <a:custGeom>
            <a:avLst/>
            <a:gdLst/>
            <a:ahLst/>
            <a:cxnLst/>
            <a:rect l="l" t="t" r="r" b="b"/>
            <a:pathLst>
              <a:path w="429895" h="377825">
                <a:moveTo>
                  <a:pt x="93764" y="68237"/>
                </a:moveTo>
                <a:lnTo>
                  <a:pt x="6032" y="68237"/>
                </a:lnTo>
                <a:lnTo>
                  <a:pt x="0" y="74256"/>
                </a:lnTo>
                <a:lnTo>
                  <a:pt x="0" y="88988"/>
                </a:lnTo>
                <a:lnTo>
                  <a:pt x="6032" y="95021"/>
                </a:lnTo>
                <a:lnTo>
                  <a:pt x="97955" y="95021"/>
                </a:lnTo>
                <a:lnTo>
                  <a:pt x="101968" y="97028"/>
                </a:lnTo>
                <a:lnTo>
                  <a:pt x="245122" y="287909"/>
                </a:lnTo>
                <a:lnTo>
                  <a:pt x="287985" y="309333"/>
                </a:lnTo>
                <a:lnTo>
                  <a:pt x="382917" y="309333"/>
                </a:lnTo>
                <a:lnTo>
                  <a:pt x="333603" y="358648"/>
                </a:lnTo>
                <a:lnTo>
                  <a:pt x="333603" y="367182"/>
                </a:lnTo>
                <a:lnTo>
                  <a:pt x="343992" y="377571"/>
                </a:lnTo>
                <a:lnTo>
                  <a:pt x="352526" y="377571"/>
                </a:lnTo>
                <a:lnTo>
                  <a:pt x="429882" y="300215"/>
                </a:lnTo>
                <a:lnTo>
                  <a:pt x="429882" y="291668"/>
                </a:lnTo>
                <a:lnTo>
                  <a:pt x="420763" y="282549"/>
                </a:lnTo>
                <a:lnTo>
                  <a:pt x="279527" y="282549"/>
                </a:lnTo>
                <a:lnTo>
                  <a:pt x="271576" y="278612"/>
                </a:lnTo>
                <a:lnTo>
                  <a:pt x="125907" y="84302"/>
                </a:lnTo>
                <a:lnTo>
                  <a:pt x="103046" y="69323"/>
                </a:lnTo>
                <a:lnTo>
                  <a:pt x="93764" y="68237"/>
                </a:lnTo>
                <a:close/>
              </a:path>
              <a:path w="429895" h="377825">
                <a:moveTo>
                  <a:pt x="154038" y="211048"/>
                </a:moveTo>
                <a:lnTo>
                  <a:pt x="104482" y="277114"/>
                </a:lnTo>
                <a:lnTo>
                  <a:pt x="101968" y="280530"/>
                </a:lnTo>
                <a:lnTo>
                  <a:pt x="97955" y="282549"/>
                </a:lnTo>
                <a:lnTo>
                  <a:pt x="6032" y="282549"/>
                </a:lnTo>
                <a:lnTo>
                  <a:pt x="0" y="288569"/>
                </a:lnTo>
                <a:lnTo>
                  <a:pt x="0" y="303301"/>
                </a:lnTo>
                <a:lnTo>
                  <a:pt x="6032" y="309333"/>
                </a:lnTo>
                <a:lnTo>
                  <a:pt x="93764" y="309333"/>
                </a:lnTo>
                <a:lnTo>
                  <a:pt x="103046" y="308246"/>
                </a:lnTo>
                <a:lnTo>
                  <a:pt x="111717" y="305095"/>
                </a:lnTo>
                <a:lnTo>
                  <a:pt x="119447" y="300043"/>
                </a:lnTo>
                <a:lnTo>
                  <a:pt x="125907" y="293255"/>
                </a:lnTo>
                <a:lnTo>
                  <a:pt x="170776" y="233413"/>
                </a:lnTo>
                <a:lnTo>
                  <a:pt x="154038" y="211048"/>
                </a:lnTo>
                <a:close/>
              </a:path>
              <a:path w="429895" h="377825">
                <a:moveTo>
                  <a:pt x="352526" y="214312"/>
                </a:moveTo>
                <a:lnTo>
                  <a:pt x="343992" y="214312"/>
                </a:lnTo>
                <a:lnTo>
                  <a:pt x="333603" y="224701"/>
                </a:lnTo>
                <a:lnTo>
                  <a:pt x="333603" y="233235"/>
                </a:lnTo>
                <a:lnTo>
                  <a:pt x="382917" y="282549"/>
                </a:lnTo>
                <a:lnTo>
                  <a:pt x="420763" y="282549"/>
                </a:lnTo>
                <a:lnTo>
                  <a:pt x="352526" y="214312"/>
                </a:lnTo>
                <a:close/>
              </a:path>
              <a:path w="429895" h="377825">
                <a:moveTo>
                  <a:pt x="352526" y="0"/>
                </a:moveTo>
                <a:lnTo>
                  <a:pt x="343992" y="0"/>
                </a:lnTo>
                <a:lnTo>
                  <a:pt x="333603" y="10388"/>
                </a:lnTo>
                <a:lnTo>
                  <a:pt x="333603" y="18923"/>
                </a:lnTo>
                <a:lnTo>
                  <a:pt x="382917" y="68237"/>
                </a:lnTo>
                <a:lnTo>
                  <a:pt x="287985" y="68237"/>
                </a:lnTo>
                <a:lnTo>
                  <a:pt x="245122" y="89662"/>
                </a:lnTo>
                <a:lnTo>
                  <a:pt x="204266" y="144170"/>
                </a:lnTo>
                <a:lnTo>
                  <a:pt x="221005" y="166522"/>
                </a:lnTo>
                <a:lnTo>
                  <a:pt x="266547" y="105816"/>
                </a:lnTo>
                <a:lnTo>
                  <a:pt x="271576" y="99034"/>
                </a:lnTo>
                <a:lnTo>
                  <a:pt x="279527" y="95110"/>
                </a:lnTo>
                <a:lnTo>
                  <a:pt x="420751" y="95110"/>
                </a:lnTo>
                <a:lnTo>
                  <a:pt x="429882" y="85979"/>
                </a:lnTo>
                <a:lnTo>
                  <a:pt x="429882" y="77444"/>
                </a:lnTo>
                <a:lnTo>
                  <a:pt x="357720" y="5283"/>
                </a:lnTo>
                <a:lnTo>
                  <a:pt x="352526" y="0"/>
                </a:lnTo>
                <a:close/>
              </a:path>
              <a:path w="429895" h="377825">
                <a:moveTo>
                  <a:pt x="420751" y="95110"/>
                </a:moveTo>
                <a:lnTo>
                  <a:pt x="382917" y="95110"/>
                </a:lnTo>
                <a:lnTo>
                  <a:pt x="333603" y="144411"/>
                </a:lnTo>
                <a:lnTo>
                  <a:pt x="333603" y="152958"/>
                </a:lnTo>
                <a:lnTo>
                  <a:pt x="343992" y="163334"/>
                </a:lnTo>
                <a:lnTo>
                  <a:pt x="352526" y="163334"/>
                </a:lnTo>
                <a:lnTo>
                  <a:pt x="420751" y="95110"/>
                </a:lnTo>
                <a:close/>
              </a:path>
            </a:pathLst>
          </a:custGeom>
          <a:solidFill>
            <a:srgbClr val="FF6B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73625" y="6440485"/>
            <a:ext cx="515112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Randomization</a:t>
            </a:r>
            <a:r>
              <a:rPr sz="1650" spc="-15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Options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The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companion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offers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various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randomization</a:t>
            </a:r>
            <a:r>
              <a:rPr sz="1350" spc="-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options,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allowing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for </a:t>
            </a:r>
            <a:r>
              <a:rPr sz="1350" spc="-3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personalized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unpredictable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playlists.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635000"/>
            <a:ext cx="4911725" cy="16065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10" dirty="0"/>
              <a:t>Therapeutic </a:t>
            </a:r>
            <a:r>
              <a:rPr spc="15" dirty="0"/>
              <a:t> </a:t>
            </a:r>
            <a:r>
              <a:rPr spc="10" dirty="0"/>
              <a:t>applications</a:t>
            </a:r>
            <a:r>
              <a:rPr spc="-5" dirty="0"/>
              <a:t> </a:t>
            </a:r>
            <a:r>
              <a:rPr spc="10" dirty="0"/>
              <a:t>of</a:t>
            </a:r>
            <a:r>
              <a:rPr dirty="0"/>
              <a:t> </a:t>
            </a:r>
            <a:r>
              <a:rPr spc="10" dirty="0"/>
              <a:t>the </a:t>
            </a:r>
            <a:r>
              <a:rPr spc="-1995" dirty="0"/>
              <a:t> </a:t>
            </a:r>
            <a:r>
              <a:rPr spc="10" dirty="0"/>
              <a:t>technology</a:t>
            </a:r>
          </a:p>
        </p:txBody>
      </p:sp>
      <p:sp>
        <p:nvSpPr>
          <p:cNvPr id="6" name="object 6"/>
          <p:cNvSpPr/>
          <p:nvPr/>
        </p:nvSpPr>
        <p:spPr>
          <a:xfrm>
            <a:off x="600075" y="2533649"/>
            <a:ext cx="2886075" cy="1809750"/>
          </a:xfrm>
          <a:custGeom>
            <a:avLst/>
            <a:gdLst/>
            <a:ahLst/>
            <a:cxnLst/>
            <a:rect l="l" t="t" r="r" b="b"/>
            <a:pathLst>
              <a:path w="2886075" h="1809750">
                <a:moveTo>
                  <a:pt x="2867482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788325"/>
                </a:lnTo>
                <a:lnTo>
                  <a:pt x="0" y="1791157"/>
                </a:lnTo>
                <a:lnTo>
                  <a:pt x="18588" y="1809750"/>
                </a:lnTo>
                <a:lnTo>
                  <a:pt x="2867482" y="1809750"/>
                </a:lnTo>
                <a:lnTo>
                  <a:pt x="2886075" y="1791157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2E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8825" y="2678112"/>
            <a:ext cx="2399030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Stress</a:t>
            </a:r>
            <a:r>
              <a:rPr sz="1650" spc="-30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Relief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The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companion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provides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E0D6DE"/>
                </a:solidFill>
                <a:latin typeface="Trebuchet MS"/>
                <a:cs typeface="Trebuchet MS"/>
              </a:rPr>
              <a:t>soothing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music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to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alleviate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stress</a:t>
            </a:r>
            <a:r>
              <a:rPr sz="1350" spc="-6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</a:t>
            </a:r>
            <a:r>
              <a:rPr sz="1350" spc="-6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promote</a:t>
            </a:r>
            <a:r>
              <a:rPr sz="1350" spc="-6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relaxation.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2533649"/>
            <a:ext cx="2886075" cy="1809750"/>
          </a:xfrm>
          <a:custGeom>
            <a:avLst/>
            <a:gdLst/>
            <a:ahLst/>
            <a:cxnLst/>
            <a:rect l="l" t="t" r="r" b="b"/>
            <a:pathLst>
              <a:path w="2886075" h="1809750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788325"/>
                </a:lnTo>
                <a:lnTo>
                  <a:pt x="0" y="1791157"/>
                </a:lnTo>
                <a:lnTo>
                  <a:pt x="18592" y="1809750"/>
                </a:lnTo>
                <a:lnTo>
                  <a:pt x="2867482" y="1809750"/>
                </a:lnTo>
                <a:lnTo>
                  <a:pt x="2886075" y="1791157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2E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16350" y="2678112"/>
            <a:ext cx="2335530" cy="1455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Mood</a:t>
            </a:r>
            <a:r>
              <a:rPr sz="1650" spc="-25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Regulation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The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companion </a:t>
            </a:r>
            <a:r>
              <a:rPr sz="1350" spc="35" dirty="0">
                <a:solidFill>
                  <a:srgbClr val="E0D6DE"/>
                </a:solidFill>
                <a:latin typeface="Trebuchet MS"/>
                <a:cs typeface="Trebuchet MS"/>
              </a:rPr>
              <a:t>helps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individuals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manage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their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emotions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by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offering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music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tailored</a:t>
            </a:r>
            <a:r>
              <a:rPr sz="1350" spc="-6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to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their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current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35" dirty="0">
                <a:solidFill>
                  <a:srgbClr val="E0D6DE"/>
                </a:solidFill>
                <a:latin typeface="Trebuchet MS"/>
                <a:cs typeface="Trebuchet MS"/>
              </a:rPr>
              <a:t>state.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075" y="4514850"/>
            <a:ext cx="5943600" cy="1257300"/>
          </a:xfrm>
          <a:custGeom>
            <a:avLst/>
            <a:gdLst/>
            <a:ahLst/>
            <a:cxnLst/>
            <a:rect l="l" t="t" r="r" b="b"/>
            <a:pathLst>
              <a:path w="5943600" h="1257300">
                <a:moveTo>
                  <a:pt x="5925007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235870"/>
                </a:lnTo>
                <a:lnTo>
                  <a:pt x="0" y="1238707"/>
                </a:lnTo>
                <a:lnTo>
                  <a:pt x="18588" y="1257296"/>
                </a:lnTo>
                <a:lnTo>
                  <a:pt x="5925007" y="1257296"/>
                </a:lnTo>
                <a:lnTo>
                  <a:pt x="5943600" y="1238707"/>
                </a:lnTo>
                <a:lnTo>
                  <a:pt x="5943600" y="18592"/>
                </a:lnTo>
                <a:lnTo>
                  <a:pt x="5927750" y="546"/>
                </a:lnTo>
                <a:lnTo>
                  <a:pt x="5925007" y="0"/>
                </a:lnTo>
                <a:close/>
              </a:path>
            </a:pathLst>
          </a:custGeom>
          <a:solidFill>
            <a:srgbClr val="2E2E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8825" y="4659312"/>
            <a:ext cx="4915535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Cognitive</a:t>
            </a:r>
            <a:r>
              <a:rPr sz="1650" spc="-15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Enhancement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29600"/>
              </a:lnSpc>
              <a:spcBef>
                <a:spcPts val="690"/>
              </a:spcBef>
            </a:pP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The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companion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can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provide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music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for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focus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concentration, </a:t>
            </a:r>
            <a:r>
              <a:rPr sz="1350" spc="-39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improving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cognitive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performance.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473075"/>
            <a:ext cx="7997825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10" dirty="0"/>
              <a:t>The</a:t>
            </a:r>
            <a:r>
              <a:rPr spc="15" dirty="0"/>
              <a:t> </a:t>
            </a:r>
            <a:r>
              <a:rPr spc="10" dirty="0"/>
              <a:t>future</a:t>
            </a:r>
            <a:r>
              <a:rPr spc="15" dirty="0"/>
              <a:t> </a:t>
            </a:r>
            <a:r>
              <a:rPr spc="10" dirty="0"/>
              <a:t>of</a:t>
            </a:r>
            <a:r>
              <a:rPr spc="15" dirty="0"/>
              <a:t> </a:t>
            </a:r>
            <a:r>
              <a:rPr spc="10" dirty="0"/>
              <a:t>intelligent</a:t>
            </a:r>
            <a:r>
              <a:rPr spc="20" dirty="0"/>
              <a:t> </a:t>
            </a:r>
            <a:r>
              <a:rPr spc="10" dirty="0"/>
              <a:t>music </a:t>
            </a:r>
            <a:r>
              <a:rPr spc="-1995" dirty="0"/>
              <a:t> </a:t>
            </a:r>
            <a:r>
              <a:rPr spc="10" dirty="0"/>
              <a:t>companions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1952624"/>
            <a:ext cx="3238499" cy="2000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7375" y="4116387"/>
            <a:ext cx="3044190" cy="147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094105">
              <a:lnSpc>
                <a:spcPct val="109800"/>
              </a:lnSpc>
              <a:spcBef>
                <a:spcPts val="90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AI-Powered </a:t>
            </a:r>
            <a:r>
              <a:rPr sz="1650" spc="25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Personalization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The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companion </a:t>
            </a: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will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further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evolve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to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understand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E0D6DE"/>
                </a:solidFill>
                <a:latin typeface="Trebuchet MS"/>
                <a:cs typeface="Trebuchet MS"/>
              </a:rPr>
              <a:t>individual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preferences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 </a:t>
            </a:r>
            <a:r>
              <a:rPr sz="1350" spc="-3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emotions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with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greater</a:t>
            </a:r>
            <a:r>
              <a:rPr sz="1350" spc="-5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35" dirty="0">
                <a:solidFill>
                  <a:srgbClr val="E0D6DE"/>
                </a:solidFill>
                <a:latin typeface="Trebuchet MS"/>
                <a:cs typeface="Trebuchet MS"/>
              </a:rPr>
              <a:t>accuracy.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5750" y="1952624"/>
            <a:ext cx="3238499" cy="2000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83050" y="4116387"/>
            <a:ext cx="3246120" cy="1750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296035">
              <a:lnSpc>
                <a:spcPct val="109800"/>
              </a:lnSpc>
              <a:spcBef>
                <a:spcPts val="90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Immersive</a:t>
            </a:r>
            <a:r>
              <a:rPr sz="1650" spc="-50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Music </a:t>
            </a:r>
            <a:r>
              <a:rPr sz="1650" spc="-975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Experiences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The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companion </a:t>
            </a: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will integrate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with </a:t>
            </a:r>
            <a:r>
              <a:rPr sz="1350" dirty="0">
                <a:solidFill>
                  <a:srgbClr val="E0D6DE"/>
                </a:solidFill>
                <a:latin typeface="Trebuchet MS"/>
                <a:cs typeface="Trebuchet MS"/>
              </a:rPr>
              <a:t>virtual </a:t>
            </a:r>
            <a:r>
              <a:rPr sz="1350" spc="-39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E0D6DE"/>
                </a:solidFill>
                <a:latin typeface="Trebuchet MS"/>
                <a:cs typeface="Trebuchet MS"/>
              </a:rPr>
              <a:t>reality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augmented </a:t>
            </a:r>
            <a:r>
              <a:rPr sz="1350" spc="-20" dirty="0">
                <a:solidFill>
                  <a:srgbClr val="E0D6DE"/>
                </a:solidFill>
                <a:latin typeface="Trebuchet MS"/>
                <a:cs typeface="Trebuchet MS"/>
              </a:rPr>
              <a:t>reality </a:t>
            </a: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technologies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to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25" dirty="0">
                <a:solidFill>
                  <a:srgbClr val="E0D6DE"/>
                </a:solidFill>
                <a:latin typeface="Trebuchet MS"/>
                <a:cs typeface="Trebuchet MS"/>
              </a:rPr>
              <a:t>create</a:t>
            </a:r>
            <a:r>
              <a:rPr sz="1350" spc="-45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E0D6DE"/>
                </a:solidFill>
                <a:latin typeface="Trebuchet MS"/>
                <a:cs typeface="Trebuchet MS"/>
              </a:rPr>
              <a:t>immersive</a:t>
            </a:r>
            <a:r>
              <a:rPr sz="1350" spc="-5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musical </a:t>
            </a:r>
            <a:r>
              <a:rPr sz="1350" spc="-3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experiences.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1425" y="1952624"/>
            <a:ext cx="3238499" cy="20002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78725" y="4135437"/>
            <a:ext cx="3173095" cy="14649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Seamless</a:t>
            </a:r>
            <a:r>
              <a:rPr sz="1650" spc="-20" dirty="0">
                <a:solidFill>
                  <a:srgbClr val="E0D6DE"/>
                </a:solidFill>
                <a:latin typeface="Courier New"/>
                <a:cs typeface="Courier New"/>
              </a:rPr>
              <a:t> </a:t>
            </a:r>
            <a:r>
              <a:rPr sz="1650" spc="20" dirty="0">
                <a:solidFill>
                  <a:srgbClr val="E0D6DE"/>
                </a:solidFill>
                <a:latin typeface="Courier New"/>
                <a:cs typeface="Courier New"/>
              </a:rPr>
              <a:t>Integration</a:t>
            </a: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The</a:t>
            </a:r>
            <a:r>
              <a:rPr sz="1350" spc="-6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companion</a:t>
            </a:r>
            <a:r>
              <a:rPr sz="1350" spc="-6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will</a:t>
            </a:r>
            <a:r>
              <a:rPr sz="1350" spc="-6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seamlessly</a:t>
            </a:r>
            <a:r>
              <a:rPr sz="1350" spc="-6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integrate </a:t>
            </a:r>
            <a:r>
              <a:rPr sz="1350" spc="-39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E0D6DE"/>
                </a:solidFill>
                <a:latin typeface="Trebuchet MS"/>
                <a:cs typeface="Trebuchet MS"/>
              </a:rPr>
              <a:t>with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smart </a:t>
            </a:r>
            <a:r>
              <a:rPr sz="1350" spc="35" dirty="0">
                <a:solidFill>
                  <a:srgbClr val="E0D6DE"/>
                </a:solidFill>
                <a:latin typeface="Trebuchet MS"/>
                <a:cs typeface="Trebuchet MS"/>
              </a:rPr>
              <a:t>home </a:t>
            </a:r>
            <a:r>
              <a:rPr sz="1350" spc="-15" dirty="0">
                <a:solidFill>
                  <a:srgbClr val="E0D6DE"/>
                </a:solidFill>
                <a:latin typeface="Trebuchet MS"/>
                <a:cs typeface="Trebuchet MS"/>
              </a:rPr>
              <a:t>devices, </a:t>
            </a:r>
            <a:r>
              <a:rPr sz="1350" spc="-5" dirty="0">
                <a:solidFill>
                  <a:srgbClr val="E0D6DE"/>
                </a:solidFill>
                <a:latin typeface="Trebuchet MS"/>
                <a:cs typeface="Trebuchet MS"/>
              </a:rPr>
              <a:t>creating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a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15" dirty="0">
                <a:solidFill>
                  <a:srgbClr val="E0D6DE"/>
                </a:solidFill>
                <a:latin typeface="Trebuchet MS"/>
                <a:cs typeface="Trebuchet MS"/>
              </a:rPr>
              <a:t>personalized </a:t>
            </a:r>
            <a:r>
              <a:rPr sz="1350" spc="40" dirty="0">
                <a:solidFill>
                  <a:srgbClr val="E0D6DE"/>
                </a:solidFill>
                <a:latin typeface="Trebuchet MS"/>
                <a:cs typeface="Trebuchet MS"/>
              </a:rPr>
              <a:t>and </a:t>
            </a:r>
            <a:r>
              <a:rPr sz="1350" spc="5" dirty="0">
                <a:solidFill>
                  <a:srgbClr val="E0D6DE"/>
                </a:solidFill>
                <a:latin typeface="Trebuchet MS"/>
                <a:cs typeface="Trebuchet MS"/>
              </a:rPr>
              <a:t>connected </a:t>
            </a:r>
            <a:r>
              <a:rPr sz="1350" spc="25" dirty="0">
                <a:solidFill>
                  <a:srgbClr val="E0D6DE"/>
                </a:solidFill>
                <a:latin typeface="Trebuchet MS"/>
                <a:cs typeface="Trebuchet MS"/>
              </a:rPr>
              <a:t>music </a:t>
            </a:r>
            <a:r>
              <a:rPr sz="1350" spc="30" dirty="0">
                <a:solidFill>
                  <a:srgbClr val="E0D6DE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E0D6DE"/>
                </a:solidFill>
                <a:latin typeface="Trebuchet MS"/>
                <a:cs typeface="Trebuchet MS"/>
              </a:rPr>
              <a:t>experience.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553</Words>
  <Application>Microsoft Office PowerPoint</Application>
  <PresentationFormat>Custom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Courier New</vt:lpstr>
      <vt:lpstr>Trebuchet MS</vt:lpstr>
      <vt:lpstr>Office Theme</vt:lpstr>
      <vt:lpstr>Intelligent Emotion and  Music Companion</vt:lpstr>
      <vt:lpstr>The science behind  emotion and music</vt:lpstr>
      <vt:lpstr>Identifying emotional  states through music</vt:lpstr>
      <vt:lpstr>Personalizing the music experience</vt:lpstr>
      <vt:lpstr>Integrating AI to enhance the  experience</vt:lpstr>
      <vt:lpstr>Predicting user  preferences and mood</vt:lpstr>
      <vt:lpstr>Enabling seamless  playlist generation</vt:lpstr>
      <vt:lpstr>Therapeutic  applications of the  technology</vt:lpstr>
      <vt:lpstr>The future of intelligent music  companions</vt:lpstr>
      <vt:lpstr>Conclusion and key 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Krish Jain</cp:lastModifiedBy>
  <cp:revision>1</cp:revision>
  <dcterms:created xsi:type="dcterms:W3CDTF">2024-11-18T14:49:26Z</dcterms:created>
  <dcterms:modified xsi:type="dcterms:W3CDTF">2024-11-18T14:50:42Z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2024-11-18T00:00:00Z</vt:filetime>
  </property>
</Properties>
</file>