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496" r:id="rId3"/>
    <p:sldId id="497" r:id="rId4"/>
    <p:sldId id="498" r:id="rId5"/>
    <p:sldId id="499" r:id="rId6"/>
    <p:sldId id="500" r:id="rId7"/>
    <p:sldId id="501" r:id="rId8"/>
    <p:sldId id="502" r:id="rId9"/>
    <p:sldId id="505" r:id="rId10"/>
    <p:sldId id="503" r:id="rId11"/>
    <p:sldId id="455" r:id="rId12"/>
    <p:sldId id="477" r:id="rId13"/>
    <p:sldId id="478" r:id="rId14"/>
    <p:sldId id="492" r:id="rId15"/>
    <p:sldId id="479" r:id="rId16"/>
    <p:sldId id="493" r:id="rId17"/>
    <p:sldId id="481" r:id="rId18"/>
    <p:sldId id="483" r:id="rId19"/>
    <p:sldId id="485" r:id="rId20"/>
    <p:sldId id="494" r:id="rId21"/>
    <p:sldId id="495" r:id="rId22"/>
    <p:sldId id="476" r:id="rId23"/>
    <p:sldId id="491" r:id="rId24"/>
    <p:sldId id="4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D9B"/>
    <a:srgbClr val="ACEAEC"/>
    <a:srgbClr val="545454"/>
    <a:srgbClr val="7F7F7F"/>
    <a:srgbClr val="F04034"/>
    <a:srgbClr val="EE2516"/>
    <a:srgbClr val="D61E10"/>
    <a:srgbClr val="6D7A8B"/>
    <a:srgbClr val="FF60A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91691-3CCF-4716-B2D3-235C17A6EC60}" v="577" dt="2023-09-03T10:31:32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>
        <p:scale>
          <a:sx n="66" d="100"/>
          <a:sy n="66" d="100"/>
        </p:scale>
        <p:origin x="1349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 Sharma" userId="63fb40e3fbdaa000" providerId="LiveId" clId="{B9791691-3CCF-4716-B2D3-235C17A6EC60}"/>
    <pc:docChg chg="undo redo custSel modSld">
      <pc:chgData name="Krish Sharma" userId="63fb40e3fbdaa000" providerId="LiveId" clId="{B9791691-3CCF-4716-B2D3-235C17A6EC60}" dt="2023-09-03T10:31:57.203" v="2105" actId="207"/>
      <pc:docMkLst>
        <pc:docMk/>
      </pc:docMkLst>
      <pc:sldChg chg="modSp mod">
        <pc:chgData name="Krish Sharma" userId="63fb40e3fbdaa000" providerId="LiveId" clId="{B9791691-3CCF-4716-B2D3-235C17A6EC60}" dt="2023-09-03T09:19:39.815" v="1135" actId="1076"/>
        <pc:sldMkLst>
          <pc:docMk/>
          <pc:sldMk cId="4015691086" sldId="258"/>
        </pc:sldMkLst>
        <pc:spChg chg="mod">
          <ac:chgData name="Krish Sharma" userId="63fb40e3fbdaa000" providerId="LiveId" clId="{B9791691-3CCF-4716-B2D3-235C17A6EC60}" dt="2023-09-03T09:13:58.876" v="932" actId="1076"/>
          <ac:spMkLst>
            <pc:docMk/>
            <pc:sldMk cId="4015691086" sldId="258"/>
            <ac:spMk id="9" creationId="{569AB65A-9930-4692-A810-1D36B837F291}"/>
          </ac:spMkLst>
        </pc:spChg>
        <pc:spChg chg="mod">
          <ac:chgData name="Krish Sharma" userId="63fb40e3fbdaa000" providerId="LiveId" clId="{B9791691-3CCF-4716-B2D3-235C17A6EC60}" dt="2023-09-03T09:16:48.289" v="1132" actId="207"/>
          <ac:spMkLst>
            <pc:docMk/>
            <pc:sldMk cId="4015691086" sldId="258"/>
            <ac:spMk id="10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13:40.634" v="929" actId="404"/>
          <ac:spMkLst>
            <pc:docMk/>
            <pc:sldMk cId="4015691086" sldId="258"/>
            <ac:spMk id="12" creationId="{569AB65A-9930-4692-A810-1D36B837F291}"/>
          </ac:spMkLst>
        </pc:spChg>
        <pc:spChg chg="mod">
          <ac:chgData name="Krish Sharma" userId="63fb40e3fbdaa000" providerId="LiveId" clId="{B9791691-3CCF-4716-B2D3-235C17A6EC60}" dt="2023-09-03T09:19:39.815" v="1135" actId="1076"/>
          <ac:spMkLst>
            <pc:docMk/>
            <pc:sldMk cId="4015691086" sldId="258"/>
            <ac:spMk id="28" creationId="{00000000-0000-0000-0000-000000000000}"/>
          </ac:spMkLst>
        </pc:spChg>
        <pc:picChg chg="mod">
          <ac:chgData name="Krish Sharma" userId="63fb40e3fbdaa000" providerId="LiveId" clId="{B9791691-3CCF-4716-B2D3-235C17A6EC60}" dt="2023-09-03T09:14:14.153" v="938" actId="1076"/>
          <ac:picMkLst>
            <pc:docMk/>
            <pc:sldMk cId="4015691086" sldId="258"/>
            <ac:picMk id="8" creationId="{979991DD-220B-DED6-34E5-8934C079260E}"/>
          </ac:picMkLst>
        </pc:picChg>
        <pc:picChg chg="mod">
          <ac:chgData name="Krish Sharma" userId="63fb40e3fbdaa000" providerId="LiveId" clId="{B9791691-3CCF-4716-B2D3-235C17A6EC60}" dt="2023-09-03T09:14:11.964" v="937" actId="1076"/>
          <ac:picMkLst>
            <pc:docMk/>
            <pc:sldMk cId="4015691086" sldId="258"/>
            <ac:picMk id="11" creationId="{A4C4E51A-F5A9-07B7-8CA1-FFF57D59322F}"/>
          </ac:picMkLst>
        </pc:picChg>
        <pc:picChg chg="mod">
          <ac:chgData name="Krish Sharma" userId="63fb40e3fbdaa000" providerId="LiveId" clId="{B9791691-3CCF-4716-B2D3-235C17A6EC60}" dt="2023-09-03T09:14:06.488" v="934" actId="1076"/>
          <ac:picMkLst>
            <pc:docMk/>
            <pc:sldMk cId="4015691086" sldId="258"/>
            <ac:picMk id="13" creationId="{00000000-0000-0000-0000-000000000000}"/>
          </ac:picMkLst>
        </pc:picChg>
        <pc:picChg chg="mod">
          <ac:chgData name="Krish Sharma" userId="63fb40e3fbdaa000" providerId="LiveId" clId="{B9791691-3CCF-4716-B2D3-235C17A6EC60}" dt="2023-09-03T09:14:07.928" v="935" actId="1076"/>
          <ac:picMkLst>
            <pc:docMk/>
            <pc:sldMk cId="4015691086" sldId="258"/>
            <ac:picMk id="14" creationId="{00000000-0000-0000-0000-000000000000}"/>
          </ac:picMkLst>
        </pc:picChg>
        <pc:picChg chg="mod">
          <ac:chgData name="Krish Sharma" userId="63fb40e3fbdaa000" providerId="LiveId" clId="{B9791691-3CCF-4716-B2D3-235C17A6EC60}" dt="2023-09-03T09:14:04.943" v="933" actId="1076"/>
          <ac:picMkLst>
            <pc:docMk/>
            <pc:sldMk cId="4015691086" sldId="258"/>
            <ac:picMk id="15" creationId="{00000000-0000-0000-0000-000000000000}"/>
          </ac:picMkLst>
        </pc:picChg>
        <pc:picChg chg="mod">
          <ac:chgData name="Krish Sharma" userId="63fb40e3fbdaa000" providerId="LiveId" clId="{B9791691-3CCF-4716-B2D3-235C17A6EC60}" dt="2023-09-03T09:14:09.599" v="936" actId="1076"/>
          <ac:picMkLst>
            <pc:docMk/>
            <pc:sldMk cId="4015691086" sldId="258"/>
            <ac:picMk id="16" creationId="{00000000-0000-0000-0000-000000000000}"/>
          </ac:picMkLst>
        </pc:picChg>
      </pc:sldChg>
      <pc:sldChg chg="modSp mod">
        <pc:chgData name="Krish Sharma" userId="63fb40e3fbdaa000" providerId="LiveId" clId="{B9791691-3CCF-4716-B2D3-235C17A6EC60}" dt="2023-09-03T09:56:45.740" v="1716" actId="404"/>
        <pc:sldMkLst>
          <pc:docMk/>
          <pc:sldMk cId="3650645672" sldId="455"/>
        </pc:sldMkLst>
        <pc:spChg chg="mod">
          <ac:chgData name="Krish Sharma" userId="63fb40e3fbdaa000" providerId="LiveId" clId="{B9791691-3CCF-4716-B2D3-235C17A6EC60}" dt="2023-09-03T09:55:58.425" v="1711" actId="2711"/>
          <ac:spMkLst>
            <pc:docMk/>
            <pc:sldMk cId="3650645672" sldId="455"/>
            <ac:spMk id="22" creationId="{50DAB186-A58A-4DB0-8D12-49244C1CB1FC}"/>
          </ac:spMkLst>
        </pc:spChg>
        <pc:spChg chg="mod">
          <ac:chgData name="Krish Sharma" userId="63fb40e3fbdaa000" providerId="LiveId" clId="{B9791691-3CCF-4716-B2D3-235C17A6EC60}" dt="2023-09-03T09:56:20.952" v="1712" actId="2711"/>
          <ac:spMkLst>
            <pc:docMk/>
            <pc:sldMk cId="3650645672" sldId="455"/>
            <ac:spMk id="23" creationId="{9A00F556-EC6F-4389-BD91-6456C88E992D}"/>
          </ac:spMkLst>
        </pc:spChg>
        <pc:graphicFrameChg chg="mod modGraphic">
          <ac:chgData name="Krish Sharma" userId="63fb40e3fbdaa000" providerId="LiveId" clId="{B9791691-3CCF-4716-B2D3-235C17A6EC60}" dt="2023-09-03T09:56:45.740" v="1716" actId="404"/>
          <ac:graphicFrameMkLst>
            <pc:docMk/>
            <pc:sldMk cId="3650645672" sldId="455"/>
            <ac:graphicFrameMk id="5" creationId="{9150172D-D509-44DC-9C25-9968874D3D5A}"/>
          </ac:graphicFrameMkLst>
        </pc:graphicFrameChg>
      </pc:sldChg>
      <pc:sldChg chg="modSp mod">
        <pc:chgData name="Krish Sharma" userId="63fb40e3fbdaa000" providerId="LiveId" clId="{B9791691-3CCF-4716-B2D3-235C17A6EC60}" dt="2023-09-03T10:07:38.936" v="1801" actId="2711"/>
        <pc:sldMkLst>
          <pc:docMk/>
          <pc:sldMk cId="2590207439" sldId="475"/>
        </pc:sldMkLst>
        <pc:spChg chg="mod">
          <ac:chgData name="Krish Sharma" userId="63fb40e3fbdaa000" providerId="LiveId" clId="{B9791691-3CCF-4716-B2D3-235C17A6EC60}" dt="2023-09-03T10:07:38.936" v="1801" actId="2711"/>
          <ac:spMkLst>
            <pc:docMk/>
            <pc:sldMk cId="2590207439" sldId="475"/>
            <ac:spMk id="7" creationId="{B9D6EEB4-FBA9-4485-A351-F1CE6BD5232A}"/>
          </ac:spMkLst>
        </pc:spChg>
      </pc:sldChg>
      <pc:sldChg chg="modSp mod">
        <pc:chgData name="Krish Sharma" userId="63fb40e3fbdaa000" providerId="LiveId" clId="{B9791691-3CCF-4716-B2D3-235C17A6EC60}" dt="2023-09-03T10:31:32.171" v="2103"/>
        <pc:sldMkLst>
          <pc:docMk/>
          <pc:sldMk cId="1202962629" sldId="476"/>
        </pc:sldMkLst>
        <pc:spChg chg="mod">
          <ac:chgData name="Krish Sharma" userId="63fb40e3fbdaa000" providerId="LiveId" clId="{B9791691-3CCF-4716-B2D3-235C17A6EC60}" dt="2023-09-03T10:06:16.226" v="1791" actId="2711"/>
          <ac:spMkLst>
            <pc:docMk/>
            <pc:sldMk cId="1202962629" sldId="476"/>
            <ac:spMk id="22" creationId="{50DAB186-A58A-4DB0-8D12-49244C1CB1FC}"/>
          </ac:spMkLst>
        </pc:spChg>
        <pc:spChg chg="mod">
          <ac:chgData name="Krish Sharma" userId="63fb40e3fbdaa000" providerId="LiveId" clId="{B9791691-3CCF-4716-B2D3-235C17A6EC60}" dt="2023-09-03T10:06:24.656" v="1792" actId="2711"/>
          <ac:spMkLst>
            <pc:docMk/>
            <pc:sldMk cId="1202962629" sldId="476"/>
            <ac:spMk id="23" creationId="{9A00F556-EC6F-4389-BD91-6456C88E992D}"/>
          </ac:spMkLst>
        </pc:spChg>
        <pc:graphicFrameChg chg="mod modGraphic">
          <ac:chgData name="Krish Sharma" userId="63fb40e3fbdaa000" providerId="LiveId" clId="{B9791691-3CCF-4716-B2D3-235C17A6EC60}" dt="2023-09-03T10:31:32.171" v="2103"/>
          <ac:graphicFrameMkLst>
            <pc:docMk/>
            <pc:sldMk cId="1202962629" sldId="476"/>
            <ac:graphicFrameMk id="5" creationId="{9150172D-D509-44DC-9C25-9968874D3D5A}"/>
          </ac:graphicFrameMkLst>
        </pc:graphicFrameChg>
      </pc:sldChg>
      <pc:sldChg chg="modSp mod">
        <pc:chgData name="Krish Sharma" userId="63fb40e3fbdaa000" providerId="LiveId" clId="{B9791691-3CCF-4716-B2D3-235C17A6EC60}" dt="2023-09-03T09:57:39.336" v="1723" actId="207"/>
        <pc:sldMkLst>
          <pc:docMk/>
          <pc:sldMk cId="2793202687" sldId="477"/>
        </pc:sldMkLst>
        <pc:spChg chg="mod">
          <ac:chgData name="Krish Sharma" userId="63fb40e3fbdaa000" providerId="LiveId" clId="{B9791691-3CCF-4716-B2D3-235C17A6EC60}" dt="2023-09-03T09:56:57.394" v="1717" actId="2711"/>
          <ac:spMkLst>
            <pc:docMk/>
            <pc:sldMk cId="2793202687" sldId="477"/>
            <ac:spMk id="22" creationId="{50DAB186-A58A-4DB0-8D12-49244C1CB1FC}"/>
          </ac:spMkLst>
        </pc:spChg>
        <pc:spChg chg="mod">
          <ac:chgData name="Krish Sharma" userId="63fb40e3fbdaa000" providerId="LiveId" clId="{B9791691-3CCF-4716-B2D3-235C17A6EC60}" dt="2023-09-03T09:57:05.482" v="1718" actId="2711"/>
          <ac:spMkLst>
            <pc:docMk/>
            <pc:sldMk cId="2793202687" sldId="477"/>
            <ac:spMk id="23" creationId="{9A00F556-EC6F-4389-BD91-6456C88E992D}"/>
          </ac:spMkLst>
        </pc:spChg>
        <pc:graphicFrameChg chg="mod modGraphic">
          <ac:chgData name="Krish Sharma" userId="63fb40e3fbdaa000" providerId="LiveId" clId="{B9791691-3CCF-4716-B2D3-235C17A6EC60}" dt="2023-09-03T09:57:39.336" v="1723" actId="207"/>
          <ac:graphicFrameMkLst>
            <pc:docMk/>
            <pc:sldMk cId="2793202687" sldId="477"/>
            <ac:graphicFrameMk id="5" creationId="{9150172D-D509-44DC-9C25-9968874D3D5A}"/>
          </ac:graphicFrameMkLst>
        </pc:graphicFrameChg>
      </pc:sldChg>
      <pc:sldChg chg="modSp mod">
        <pc:chgData name="Krish Sharma" userId="63fb40e3fbdaa000" providerId="LiveId" clId="{B9791691-3CCF-4716-B2D3-235C17A6EC60}" dt="2023-09-03T09:58:21.750" v="1729" actId="122"/>
        <pc:sldMkLst>
          <pc:docMk/>
          <pc:sldMk cId="1451736672" sldId="478"/>
        </pc:sldMkLst>
        <pc:spChg chg="mod">
          <ac:chgData name="Krish Sharma" userId="63fb40e3fbdaa000" providerId="LiveId" clId="{B9791691-3CCF-4716-B2D3-235C17A6EC60}" dt="2023-09-03T09:57:51.907" v="1724" actId="2711"/>
          <ac:spMkLst>
            <pc:docMk/>
            <pc:sldMk cId="1451736672" sldId="478"/>
            <ac:spMk id="22" creationId="{50DAB186-A58A-4DB0-8D12-49244C1CB1FC}"/>
          </ac:spMkLst>
        </pc:spChg>
        <pc:spChg chg="mod">
          <ac:chgData name="Krish Sharma" userId="63fb40e3fbdaa000" providerId="LiveId" clId="{B9791691-3CCF-4716-B2D3-235C17A6EC60}" dt="2023-09-03T09:57:57.697" v="1725" actId="2711"/>
          <ac:spMkLst>
            <pc:docMk/>
            <pc:sldMk cId="1451736672" sldId="478"/>
            <ac:spMk id="23" creationId="{9A00F556-EC6F-4389-BD91-6456C88E992D}"/>
          </ac:spMkLst>
        </pc:spChg>
        <pc:graphicFrameChg chg="mod">
          <ac:chgData name="Krish Sharma" userId="63fb40e3fbdaa000" providerId="LiveId" clId="{B9791691-3CCF-4716-B2D3-235C17A6EC60}" dt="2023-09-03T09:58:21.750" v="1729" actId="122"/>
          <ac:graphicFrameMkLst>
            <pc:docMk/>
            <pc:sldMk cId="1451736672" sldId="478"/>
            <ac:graphicFrameMk id="5" creationId="{9150172D-D509-44DC-9C25-9968874D3D5A}"/>
          </ac:graphicFrameMkLst>
        </pc:graphicFrameChg>
      </pc:sldChg>
      <pc:sldChg chg="addSp modSp mod">
        <pc:chgData name="Krish Sharma" userId="63fb40e3fbdaa000" providerId="LiveId" clId="{B9791691-3CCF-4716-B2D3-235C17A6EC60}" dt="2023-09-03T10:01:12.923" v="1758" actId="20577"/>
        <pc:sldMkLst>
          <pc:docMk/>
          <pc:sldMk cId="1147045926" sldId="479"/>
        </pc:sldMkLst>
        <pc:spChg chg="add mod">
          <ac:chgData name="Krish Sharma" userId="63fb40e3fbdaa000" providerId="LiveId" clId="{B9791691-3CCF-4716-B2D3-235C17A6EC60}" dt="2023-09-03T10:00:31.568" v="1746" actId="2711"/>
          <ac:spMkLst>
            <pc:docMk/>
            <pc:sldMk cId="1147045926" sldId="479"/>
            <ac:spMk id="2" creationId="{144FD568-7D61-4275-C873-10263D8B276E}"/>
          </ac:spMkLst>
        </pc:spChg>
        <pc:spChg chg="add mod">
          <ac:chgData name="Krish Sharma" userId="63fb40e3fbdaa000" providerId="LiveId" clId="{B9791691-3CCF-4716-B2D3-235C17A6EC60}" dt="2023-09-03T10:00:39.852" v="1747" actId="2711"/>
          <ac:spMkLst>
            <pc:docMk/>
            <pc:sldMk cId="1147045926" sldId="479"/>
            <ac:spMk id="8" creationId="{0B06599E-E74C-550D-55FC-E514C2E1488A}"/>
          </ac:spMkLst>
        </pc:spChg>
        <pc:spChg chg="add mod">
          <ac:chgData name="Krish Sharma" userId="63fb40e3fbdaa000" providerId="LiveId" clId="{B9791691-3CCF-4716-B2D3-235C17A6EC60}" dt="2023-09-03T10:00:45.546" v="1748" actId="2711"/>
          <ac:spMkLst>
            <pc:docMk/>
            <pc:sldMk cId="1147045926" sldId="479"/>
            <ac:spMk id="9" creationId="{760E6AF2-D224-6BA4-B72F-361392DC0569}"/>
          </ac:spMkLst>
        </pc:spChg>
        <pc:spChg chg="add mod">
          <ac:chgData name="Krish Sharma" userId="63fb40e3fbdaa000" providerId="LiveId" clId="{B9791691-3CCF-4716-B2D3-235C17A6EC60}" dt="2023-09-03T10:00:57.967" v="1750" actId="1076"/>
          <ac:spMkLst>
            <pc:docMk/>
            <pc:sldMk cId="1147045926" sldId="479"/>
            <ac:spMk id="10" creationId="{F625B46F-12B7-725B-1F74-FE45FA2E4384}"/>
          </ac:spMkLst>
        </pc:spChg>
        <pc:spChg chg="mod">
          <ac:chgData name="Krish Sharma" userId="63fb40e3fbdaa000" providerId="LiveId" clId="{B9791691-3CCF-4716-B2D3-235C17A6EC60}" dt="2023-09-03T10:00:00.308" v="1742" actId="2711"/>
          <ac:spMkLst>
            <pc:docMk/>
            <pc:sldMk cId="1147045926" sldId="479"/>
            <ac:spMk id="22" creationId="{50DAB186-A58A-4DB0-8D12-49244C1CB1FC}"/>
          </ac:spMkLst>
        </pc:spChg>
        <pc:spChg chg="mod">
          <ac:chgData name="Krish Sharma" userId="63fb40e3fbdaa000" providerId="LiveId" clId="{B9791691-3CCF-4716-B2D3-235C17A6EC60}" dt="2023-09-03T10:00:08.839" v="1743" actId="2711"/>
          <ac:spMkLst>
            <pc:docMk/>
            <pc:sldMk cId="1147045926" sldId="479"/>
            <ac:spMk id="23" creationId="{9A00F556-EC6F-4389-BD91-6456C88E992D}"/>
          </ac:spMkLst>
        </pc:spChg>
        <pc:graphicFrameChg chg="mod modGraphic">
          <ac:chgData name="Krish Sharma" userId="63fb40e3fbdaa000" providerId="LiveId" clId="{B9791691-3CCF-4716-B2D3-235C17A6EC60}" dt="2023-09-03T10:01:12.923" v="1758" actId="20577"/>
          <ac:graphicFrameMkLst>
            <pc:docMk/>
            <pc:sldMk cId="1147045926" sldId="479"/>
            <ac:graphicFrameMk id="5" creationId="{9150172D-D509-44DC-9C25-9968874D3D5A}"/>
          </ac:graphicFrameMkLst>
        </pc:graphicFrameChg>
        <pc:picChg chg="add mod">
          <ac:chgData name="Krish Sharma" userId="63fb40e3fbdaa000" providerId="LiveId" clId="{B9791691-3CCF-4716-B2D3-235C17A6EC60}" dt="2023-09-03T09:06:33.671" v="887" actId="1076"/>
          <ac:picMkLst>
            <pc:docMk/>
            <pc:sldMk cId="1147045926" sldId="479"/>
            <ac:picMk id="1026" creationId="{3E424DF2-DEE1-C865-ED2A-835D3B30DDC7}"/>
          </ac:picMkLst>
        </pc:picChg>
        <pc:cxnChg chg="add mod">
          <ac:chgData name="Krish Sharma" userId="63fb40e3fbdaa000" providerId="LiveId" clId="{B9791691-3CCF-4716-B2D3-235C17A6EC60}" dt="2023-09-03T09:06:36.136" v="888" actId="1076"/>
          <ac:cxnSpMkLst>
            <pc:docMk/>
            <pc:sldMk cId="1147045926" sldId="479"/>
            <ac:cxnSpMk id="4" creationId="{EC3947E4-E0C1-F6FF-209E-D3CBA3134983}"/>
          </ac:cxnSpMkLst>
        </pc:cxnChg>
        <pc:cxnChg chg="add mod">
          <ac:chgData name="Krish Sharma" userId="63fb40e3fbdaa000" providerId="LiveId" clId="{B9791691-3CCF-4716-B2D3-235C17A6EC60}" dt="2023-09-03T09:06:37.778" v="889" actId="1076"/>
          <ac:cxnSpMkLst>
            <pc:docMk/>
            <pc:sldMk cId="1147045926" sldId="479"/>
            <ac:cxnSpMk id="6" creationId="{0BB853B4-20F0-83D7-DC5C-88F19D69BB7F}"/>
          </ac:cxnSpMkLst>
        </pc:cxnChg>
        <pc:cxnChg chg="add mod">
          <ac:chgData name="Krish Sharma" userId="63fb40e3fbdaa000" providerId="LiveId" clId="{B9791691-3CCF-4716-B2D3-235C17A6EC60}" dt="2023-09-03T09:06:40.508" v="890" actId="1076"/>
          <ac:cxnSpMkLst>
            <pc:docMk/>
            <pc:sldMk cId="1147045926" sldId="479"/>
            <ac:cxnSpMk id="7" creationId="{67950164-A939-D123-5A24-96B607A75676}"/>
          </ac:cxnSpMkLst>
        </pc:cxnChg>
      </pc:sldChg>
      <pc:sldChg chg="addSp delSp modSp mod">
        <pc:chgData name="Krish Sharma" userId="63fb40e3fbdaa000" providerId="LiveId" clId="{B9791691-3CCF-4716-B2D3-235C17A6EC60}" dt="2023-09-03T10:09:15.226" v="1805" actId="14100"/>
        <pc:sldMkLst>
          <pc:docMk/>
          <pc:sldMk cId="451798211" sldId="481"/>
        </pc:sldMkLst>
        <pc:spChg chg="add mod">
          <ac:chgData name="Krish Sharma" userId="63fb40e3fbdaa000" providerId="LiveId" clId="{B9791691-3CCF-4716-B2D3-235C17A6EC60}" dt="2023-09-03T10:01:50.540" v="1763" actId="2711"/>
          <ac:spMkLst>
            <pc:docMk/>
            <pc:sldMk cId="451798211" sldId="481"/>
            <ac:spMk id="4" creationId="{2D1D712E-0F5B-F1C9-967A-89B41DF6AACA}"/>
          </ac:spMkLst>
        </pc:spChg>
        <pc:spChg chg="del mod">
          <ac:chgData name="Krish Sharma" userId="63fb40e3fbdaa000" providerId="LiveId" clId="{B9791691-3CCF-4716-B2D3-235C17A6EC60}" dt="2023-09-03T07:18:32.525" v="89"/>
          <ac:spMkLst>
            <pc:docMk/>
            <pc:sldMk cId="451798211" sldId="481"/>
            <ac:spMk id="6" creationId="{289F4DD8-2080-8A2F-0B96-C697CC53D2DF}"/>
          </ac:spMkLst>
        </pc:spChg>
        <pc:spChg chg="add mod">
          <ac:chgData name="Krish Sharma" userId="63fb40e3fbdaa000" providerId="LiveId" clId="{B9791691-3CCF-4716-B2D3-235C17A6EC60}" dt="2023-09-03T10:09:15.226" v="1805" actId="14100"/>
          <ac:spMkLst>
            <pc:docMk/>
            <pc:sldMk cId="451798211" sldId="481"/>
            <ac:spMk id="7" creationId="{8CB59014-CF49-F22C-26D0-E6BA416E6480}"/>
          </ac:spMkLst>
        </pc:spChg>
        <pc:spChg chg="add del mod">
          <ac:chgData name="Krish Sharma" userId="63fb40e3fbdaa000" providerId="LiveId" clId="{B9791691-3CCF-4716-B2D3-235C17A6EC60}" dt="2023-09-03T07:17:14.730" v="74"/>
          <ac:spMkLst>
            <pc:docMk/>
            <pc:sldMk cId="451798211" sldId="481"/>
            <ac:spMk id="8" creationId="{5A57725A-D391-7BF4-8B95-767753DBFB6D}"/>
          </ac:spMkLst>
        </pc:spChg>
        <pc:spChg chg="add mod">
          <ac:chgData name="Krish Sharma" userId="63fb40e3fbdaa000" providerId="LiveId" clId="{B9791691-3CCF-4716-B2D3-235C17A6EC60}" dt="2023-09-03T10:01:38.570" v="1761" actId="2711"/>
          <ac:spMkLst>
            <pc:docMk/>
            <pc:sldMk cId="451798211" sldId="481"/>
            <ac:spMk id="9" creationId="{7E03F61C-9084-8957-672B-9FEE28C8A7EA}"/>
          </ac:spMkLst>
        </pc:spChg>
        <pc:spChg chg="mod">
          <ac:chgData name="Krish Sharma" userId="63fb40e3fbdaa000" providerId="LiveId" clId="{B9791691-3CCF-4716-B2D3-235C17A6EC60}" dt="2023-09-03T10:01:25.657" v="1759" actId="2711"/>
          <ac:spMkLst>
            <pc:docMk/>
            <pc:sldMk cId="451798211" sldId="481"/>
            <ac:spMk id="22" creationId="{50DAB186-A58A-4DB0-8D12-49244C1CB1FC}"/>
          </ac:spMkLst>
        </pc:spChg>
        <pc:spChg chg="mod">
          <ac:chgData name="Krish Sharma" userId="63fb40e3fbdaa000" providerId="LiveId" clId="{B9791691-3CCF-4716-B2D3-235C17A6EC60}" dt="2023-09-03T10:01:31.914" v="1760" actId="2711"/>
          <ac:spMkLst>
            <pc:docMk/>
            <pc:sldMk cId="451798211" sldId="481"/>
            <ac:spMk id="23" creationId="{9A00F556-EC6F-4389-BD91-6456C88E992D}"/>
          </ac:spMkLst>
        </pc:spChg>
        <pc:graphicFrameChg chg="mod modGraphic">
          <ac:chgData name="Krish Sharma" userId="63fb40e3fbdaa000" providerId="LiveId" clId="{B9791691-3CCF-4716-B2D3-235C17A6EC60}" dt="2023-09-03T10:01:44.984" v="1762" actId="2711"/>
          <ac:graphicFrameMkLst>
            <pc:docMk/>
            <pc:sldMk cId="451798211" sldId="481"/>
            <ac:graphicFrameMk id="5" creationId="{9150172D-D509-44DC-9C25-9968874D3D5A}"/>
          </ac:graphicFrameMkLst>
        </pc:graphicFrameChg>
        <pc:picChg chg="add del mod modCrop">
          <ac:chgData name="Krish Sharma" userId="63fb40e3fbdaa000" providerId="LiveId" clId="{B9791691-3CCF-4716-B2D3-235C17A6EC60}" dt="2023-09-03T07:23:04.659" v="215" actId="478"/>
          <ac:picMkLst>
            <pc:docMk/>
            <pc:sldMk cId="451798211" sldId="481"/>
            <ac:picMk id="3" creationId="{08196AE7-9115-A449-65A8-C7A69D8B52ED}"/>
          </ac:picMkLst>
        </pc:picChg>
        <pc:picChg chg="add del mod modCrop">
          <ac:chgData name="Krish Sharma" userId="63fb40e3fbdaa000" providerId="LiveId" clId="{B9791691-3CCF-4716-B2D3-235C17A6EC60}" dt="2023-09-03T07:25:21.313" v="238" actId="478"/>
          <ac:picMkLst>
            <pc:docMk/>
            <pc:sldMk cId="451798211" sldId="481"/>
            <ac:picMk id="11" creationId="{4F787C74-B9DC-CF19-BBC0-B5885DE802D1}"/>
          </ac:picMkLst>
        </pc:picChg>
        <pc:picChg chg="add mod modCrop">
          <ac:chgData name="Krish Sharma" userId="63fb40e3fbdaa000" providerId="LiveId" clId="{B9791691-3CCF-4716-B2D3-235C17A6EC60}" dt="2023-09-03T07:36:58.358" v="262" actId="1076"/>
          <ac:picMkLst>
            <pc:docMk/>
            <pc:sldMk cId="451798211" sldId="481"/>
            <ac:picMk id="13" creationId="{554BC775-A693-0A41-CEB1-0C4F92B20A49}"/>
          </ac:picMkLst>
        </pc:picChg>
      </pc:sldChg>
      <pc:sldChg chg="modSp mod">
        <pc:chgData name="Krish Sharma" userId="63fb40e3fbdaa000" providerId="LiveId" clId="{B9791691-3CCF-4716-B2D3-235C17A6EC60}" dt="2023-09-03T10:19:26.446" v="1946" actId="404"/>
        <pc:sldMkLst>
          <pc:docMk/>
          <pc:sldMk cId="3199390169" sldId="483"/>
        </pc:sldMkLst>
        <pc:spChg chg="mod">
          <ac:chgData name="Krish Sharma" userId="63fb40e3fbdaa000" providerId="LiveId" clId="{B9791691-3CCF-4716-B2D3-235C17A6EC60}" dt="2023-09-03T10:02:25.611" v="1765" actId="2711"/>
          <ac:spMkLst>
            <pc:docMk/>
            <pc:sldMk cId="3199390169" sldId="483"/>
            <ac:spMk id="22" creationId="{50DAB186-A58A-4DB0-8D12-49244C1CB1FC}"/>
          </ac:spMkLst>
        </pc:spChg>
        <pc:spChg chg="mod">
          <ac:chgData name="Krish Sharma" userId="63fb40e3fbdaa000" providerId="LiveId" clId="{B9791691-3CCF-4716-B2D3-235C17A6EC60}" dt="2023-09-03T10:02:32.132" v="1766" actId="2711"/>
          <ac:spMkLst>
            <pc:docMk/>
            <pc:sldMk cId="3199390169" sldId="483"/>
            <ac:spMk id="23" creationId="{9A00F556-EC6F-4389-BD91-6456C88E992D}"/>
          </ac:spMkLst>
        </pc:spChg>
        <pc:graphicFrameChg chg="mod modGraphic">
          <ac:chgData name="Krish Sharma" userId="63fb40e3fbdaa000" providerId="LiveId" clId="{B9791691-3CCF-4716-B2D3-235C17A6EC60}" dt="2023-09-03T10:19:26.446" v="1946" actId="404"/>
          <ac:graphicFrameMkLst>
            <pc:docMk/>
            <pc:sldMk cId="3199390169" sldId="483"/>
            <ac:graphicFrameMk id="5" creationId="{9150172D-D509-44DC-9C25-9968874D3D5A}"/>
          </ac:graphicFrameMkLst>
        </pc:graphicFrameChg>
      </pc:sldChg>
      <pc:sldChg chg="modSp mod">
        <pc:chgData name="Krish Sharma" userId="63fb40e3fbdaa000" providerId="LiveId" clId="{B9791691-3CCF-4716-B2D3-235C17A6EC60}" dt="2023-09-03T10:24:06.074" v="2012" actId="20577"/>
        <pc:sldMkLst>
          <pc:docMk/>
          <pc:sldMk cId="4294655516" sldId="485"/>
        </pc:sldMkLst>
        <pc:spChg chg="mod">
          <ac:chgData name="Krish Sharma" userId="63fb40e3fbdaa000" providerId="LiveId" clId="{B9791691-3CCF-4716-B2D3-235C17A6EC60}" dt="2023-09-03T10:03:22.901" v="1771" actId="20577"/>
          <ac:spMkLst>
            <pc:docMk/>
            <pc:sldMk cId="4294655516" sldId="485"/>
            <ac:spMk id="22" creationId="{50DAB186-A58A-4DB0-8D12-49244C1CB1FC}"/>
          </ac:spMkLst>
        </pc:spChg>
        <pc:spChg chg="mod">
          <ac:chgData name="Krish Sharma" userId="63fb40e3fbdaa000" providerId="LiveId" clId="{B9791691-3CCF-4716-B2D3-235C17A6EC60}" dt="2023-09-03T10:03:31.872" v="1772" actId="2711"/>
          <ac:spMkLst>
            <pc:docMk/>
            <pc:sldMk cId="4294655516" sldId="485"/>
            <ac:spMk id="23" creationId="{9A00F556-EC6F-4389-BD91-6456C88E992D}"/>
          </ac:spMkLst>
        </pc:spChg>
        <pc:graphicFrameChg chg="mod modGraphic">
          <ac:chgData name="Krish Sharma" userId="63fb40e3fbdaa000" providerId="LiveId" clId="{B9791691-3CCF-4716-B2D3-235C17A6EC60}" dt="2023-09-03T10:24:06.074" v="2012" actId="20577"/>
          <ac:graphicFrameMkLst>
            <pc:docMk/>
            <pc:sldMk cId="4294655516" sldId="485"/>
            <ac:graphicFrameMk id="5" creationId="{9150172D-D509-44DC-9C25-9968874D3D5A}"/>
          </ac:graphicFrameMkLst>
        </pc:graphicFrameChg>
      </pc:sldChg>
      <pc:sldChg chg="modSp mod">
        <pc:chgData name="Krish Sharma" userId="63fb40e3fbdaa000" providerId="LiveId" clId="{B9791691-3CCF-4716-B2D3-235C17A6EC60}" dt="2023-09-03T10:31:57.203" v="2105" actId="207"/>
        <pc:sldMkLst>
          <pc:docMk/>
          <pc:sldMk cId="3177009894" sldId="491"/>
        </pc:sldMkLst>
        <pc:spChg chg="mod">
          <ac:chgData name="Krish Sharma" userId="63fb40e3fbdaa000" providerId="LiveId" clId="{B9791691-3CCF-4716-B2D3-235C17A6EC60}" dt="2023-09-03T10:07:05.226" v="1797" actId="2711"/>
          <ac:spMkLst>
            <pc:docMk/>
            <pc:sldMk cId="3177009894" sldId="491"/>
            <ac:spMk id="22" creationId="{50DAB186-A58A-4DB0-8D12-49244C1CB1FC}"/>
          </ac:spMkLst>
        </pc:spChg>
        <pc:spChg chg="mod">
          <ac:chgData name="Krish Sharma" userId="63fb40e3fbdaa000" providerId="LiveId" clId="{B9791691-3CCF-4716-B2D3-235C17A6EC60}" dt="2023-09-03T10:07:14.063" v="1798" actId="2711"/>
          <ac:spMkLst>
            <pc:docMk/>
            <pc:sldMk cId="3177009894" sldId="491"/>
            <ac:spMk id="23" creationId="{9A00F556-EC6F-4389-BD91-6456C88E992D}"/>
          </ac:spMkLst>
        </pc:spChg>
        <pc:graphicFrameChg chg="mod modGraphic">
          <ac:chgData name="Krish Sharma" userId="63fb40e3fbdaa000" providerId="LiveId" clId="{B9791691-3CCF-4716-B2D3-235C17A6EC60}" dt="2023-09-03T10:31:57.203" v="2105" actId="207"/>
          <ac:graphicFrameMkLst>
            <pc:docMk/>
            <pc:sldMk cId="3177009894" sldId="491"/>
            <ac:graphicFrameMk id="2" creationId="{C6F2617C-0CCB-480D-A055-56858B538146}"/>
          </ac:graphicFrameMkLst>
        </pc:graphicFrameChg>
      </pc:sldChg>
      <pc:sldChg chg="modSp mod">
        <pc:chgData name="Krish Sharma" userId="63fb40e3fbdaa000" providerId="LiveId" clId="{B9791691-3CCF-4716-B2D3-235C17A6EC60}" dt="2023-09-03T09:59:27.493" v="1740"/>
        <pc:sldMkLst>
          <pc:docMk/>
          <pc:sldMk cId="2450168278" sldId="492"/>
        </pc:sldMkLst>
        <pc:spChg chg="mod">
          <ac:chgData name="Krish Sharma" userId="63fb40e3fbdaa000" providerId="LiveId" clId="{B9791691-3CCF-4716-B2D3-235C17A6EC60}" dt="2023-09-03T09:58:33.677" v="1730" actId="2711"/>
          <ac:spMkLst>
            <pc:docMk/>
            <pc:sldMk cId="2450168278" sldId="492"/>
            <ac:spMk id="22" creationId="{50DAB186-A58A-4DB0-8D12-49244C1CB1FC}"/>
          </ac:spMkLst>
        </pc:spChg>
        <pc:spChg chg="mod">
          <ac:chgData name="Krish Sharma" userId="63fb40e3fbdaa000" providerId="LiveId" clId="{B9791691-3CCF-4716-B2D3-235C17A6EC60}" dt="2023-09-03T09:58:41.061" v="1731" actId="2711"/>
          <ac:spMkLst>
            <pc:docMk/>
            <pc:sldMk cId="2450168278" sldId="492"/>
            <ac:spMk id="23" creationId="{9A00F556-EC6F-4389-BD91-6456C88E992D}"/>
          </ac:spMkLst>
        </pc:spChg>
        <pc:graphicFrameChg chg="mod">
          <ac:chgData name="Krish Sharma" userId="63fb40e3fbdaa000" providerId="LiveId" clId="{B9791691-3CCF-4716-B2D3-235C17A6EC60}" dt="2023-09-03T09:59:27.493" v="1740"/>
          <ac:graphicFrameMkLst>
            <pc:docMk/>
            <pc:sldMk cId="2450168278" sldId="492"/>
            <ac:graphicFrameMk id="5" creationId="{9150172D-D509-44DC-9C25-9968874D3D5A}"/>
          </ac:graphicFrameMkLst>
        </pc:graphicFrameChg>
      </pc:sldChg>
      <pc:sldChg chg="modSp">
        <pc:chgData name="Krish Sharma" userId="63fb40e3fbdaa000" providerId="LiveId" clId="{B9791691-3CCF-4716-B2D3-235C17A6EC60}" dt="2023-09-03T10:09:03.996" v="1804" actId="2711"/>
        <pc:sldMkLst>
          <pc:docMk/>
          <pc:sldMk cId="1374084387" sldId="493"/>
        </pc:sldMkLst>
        <pc:graphicFrameChg chg="mod">
          <ac:chgData name="Krish Sharma" userId="63fb40e3fbdaa000" providerId="LiveId" clId="{B9791691-3CCF-4716-B2D3-235C17A6EC60}" dt="2023-09-03T10:09:03.996" v="1804" actId="2711"/>
          <ac:graphicFrameMkLst>
            <pc:docMk/>
            <pc:sldMk cId="1374084387" sldId="493"/>
            <ac:graphicFrameMk id="5" creationId="{9150172D-D509-44DC-9C25-9968874D3D5A}"/>
          </ac:graphicFrameMkLst>
        </pc:graphicFrameChg>
      </pc:sldChg>
      <pc:sldChg chg="modSp mod">
        <pc:chgData name="Krish Sharma" userId="63fb40e3fbdaa000" providerId="LiveId" clId="{B9791691-3CCF-4716-B2D3-235C17A6EC60}" dt="2023-09-03T10:28:40.061" v="2074" actId="20577"/>
        <pc:sldMkLst>
          <pc:docMk/>
          <pc:sldMk cId="790059733" sldId="494"/>
        </pc:sldMkLst>
        <pc:spChg chg="mod">
          <ac:chgData name="Krish Sharma" userId="63fb40e3fbdaa000" providerId="LiveId" clId="{B9791691-3CCF-4716-B2D3-235C17A6EC60}" dt="2023-09-03T10:04:31.781" v="1779" actId="2711"/>
          <ac:spMkLst>
            <pc:docMk/>
            <pc:sldMk cId="790059733" sldId="494"/>
            <ac:spMk id="22" creationId="{50DAB186-A58A-4DB0-8D12-49244C1CB1FC}"/>
          </ac:spMkLst>
        </pc:spChg>
        <pc:spChg chg="mod">
          <ac:chgData name="Krish Sharma" userId="63fb40e3fbdaa000" providerId="LiveId" clId="{B9791691-3CCF-4716-B2D3-235C17A6EC60}" dt="2023-09-03T10:04:38.836" v="1780" actId="2711"/>
          <ac:spMkLst>
            <pc:docMk/>
            <pc:sldMk cId="790059733" sldId="494"/>
            <ac:spMk id="23" creationId="{9A00F556-EC6F-4389-BD91-6456C88E992D}"/>
          </ac:spMkLst>
        </pc:spChg>
        <pc:graphicFrameChg chg="mod modGraphic">
          <ac:chgData name="Krish Sharma" userId="63fb40e3fbdaa000" providerId="LiveId" clId="{B9791691-3CCF-4716-B2D3-235C17A6EC60}" dt="2023-09-03T10:28:40.061" v="2074" actId="20577"/>
          <ac:graphicFrameMkLst>
            <pc:docMk/>
            <pc:sldMk cId="790059733" sldId="494"/>
            <ac:graphicFrameMk id="2" creationId="{C6F2617C-0CCB-480D-A055-56858B538146}"/>
          </ac:graphicFrameMkLst>
        </pc:graphicFrameChg>
      </pc:sldChg>
      <pc:sldChg chg="modSp mod">
        <pc:chgData name="Krish Sharma" userId="63fb40e3fbdaa000" providerId="LiveId" clId="{B9791691-3CCF-4716-B2D3-235C17A6EC60}" dt="2023-09-03T10:30:47.341" v="2097" actId="403"/>
        <pc:sldMkLst>
          <pc:docMk/>
          <pc:sldMk cId="2629641903" sldId="495"/>
        </pc:sldMkLst>
        <pc:spChg chg="mod">
          <ac:chgData name="Krish Sharma" userId="63fb40e3fbdaa000" providerId="LiveId" clId="{B9791691-3CCF-4716-B2D3-235C17A6EC60}" dt="2023-09-03T10:05:27.272" v="1784" actId="2711"/>
          <ac:spMkLst>
            <pc:docMk/>
            <pc:sldMk cId="2629641903" sldId="495"/>
            <ac:spMk id="22" creationId="{50DAB186-A58A-4DB0-8D12-49244C1CB1FC}"/>
          </ac:spMkLst>
        </pc:spChg>
        <pc:spChg chg="mod">
          <ac:chgData name="Krish Sharma" userId="63fb40e3fbdaa000" providerId="LiveId" clId="{B9791691-3CCF-4716-B2D3-235C17A6EC60}" dt="2023-09-03T10:05:36.791" v="1785" actId="2711"/>
          <ac:spMkLst>
            <pc:docMk/>
            <pc:sldMk cId="2629641903" sldId="495"/>
            <ac:spMk id="23" creationId="{9A00F556-EC6F-4389-BD91-6456C88E992D}"/>
          </ac:spMkLst>
        </pc:spChg>
        <pc:graphicFrameChg chg="mod modGraphic">
          <ac:chgData name="Krish Sharma" userId="63fb40e3fbdaa000" providerId="LiveId" clId="{B9791691-3CCF-4716-B2D3-235C17A6EC60}" dt="2023-09-03T10:30:47.341" v="2097" actId="403"/>
          <ac:graphicFrameMkLst>
            <pc:docMk/>
            <pc:sldMk cId="2629641903" sldId="495"/>
            <ac:graphicFrameMk id="2" creationId="{C6F2617C-0CCB-480D-A055-56858B538146}"/>
          </ac:graphicFrameMkLst>
        </pc:graphicFrameChg>
      </pc:sldChg>
      <pc:sldChg chg="addSp delSp modSp mod">
        <pc:chgData name="Krish Sharma" userId="63fb40e3fbdaa000" providerId="LiveId" clId="{B9791691-3CCF-4716-B2D3-235C17A6EC60}" dt="2023-09-03T09:22:11.378" v="1156" actId="27309"/>
        <pc:sldMkLst>
          <pc:docMk/>
          <pc:sldMk cId="2259143628" sldId="496"/>
        </pc:sldMkLst>
        <pc:spChg chg="mod">
          <ac:chgData name="Krish Sharma" userId="63fb40e3fbdaa000" providerId="LiveId" clId="{B9791691-3CCF-4716-B2D3-235C17A6EC60}" dt="2023-09-03T09:11:54.502" v="915" actId="403"/>
          <ac:spMkLst>
            <pc:docMk/>
            <pc:sldMk cId="2259143628" sldId="496"/>
            <ac:spMk id="2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12:15.759" v="918" actId="1076"/>
          <ac:spMkLst>
            <pc:docMk/>
            <pc:sldMk cId="2259143628" sldId="496"/>
            <ac:spMk id="3" creationId="{00000000-0000-0000-0000-000000000000}"/>
          </ac:spMkLst>
        </pc:spChg>
        <pc:graphicFrameChg chg="add del modGraphic">
          <ac:chgData name="Krish Sharma" userId="63fb40e3fbdaa000" providerId="LiveId" clId="{B9791691-3CCF-4716-B2D3-235C17A6EC60}" dt="2023-09-03T09:22:11.378" v="1156" actId="27309"/>
          <ac:graphicFrameMkLst>
            <pc:docMk/>
            <pc:sldMk cId="2259143628" sldId="496"/>
            <ac:graphicFrameMk id="5" creationId="{08BC7335-A799-B22F-C0AA-8CF52BF46CEE}"/>
          </ac:graphicFrameMkLst>
        </pc:graphicFrameChg>
      </pc:sldChg>
      <pc:sldChg chg="modSp mod">
        <pc:chgData name="Krish Sharma" userId="63fb40e3fbdaa000" providerId="LiveId" clId="{B9791691-3CCF-4716-B2D3-235C17A6EC60}" dt="2023-09-03T09:21:44.306" v="1151" actId="2711"/>
        <pc:sldMkLst>
          <pc:docMk/>
          <pc:sldMk cId="3180977323" sldId="497"/>
        </pc:sldMkLst>
        <pc:spChg chg="mod">
          <ac:chgData name="Krish Sharma" userId="63fb40e3fbdaa000" providerId="LiveId" clId="{B9791691-3CCF-4716-B2D3-235C17A6EC60}" dt="2023-09-03T09:20:16.999" v="1139" actId="2711"/>
          <ac:spMkLst>
            <pc:docMk/>
            <pc:sldMk cId="3180977323" sldId="497"/>
            <ac:spMk id="3" creationId="{A605BE93-E419-5B30-1CBB-16998689B578}"/>
          </ac:spMkLst>
        </pc:spChg>
        <pc:spChg chg="mod">
          <ac:chgData name="Krish Sharma" userId="63fb40e3fbdaa000" providerId="LiveId" clId="{B9791691-3CCF-4716-B2D3-235C17A6EC60}" dt="2023-09-03T09:21:28.117" v="1148" actId="2711"/>
          <ac:spMkLst>
            <pc:docMk/>
            <pc:sldMk cId="3180977323" sldId="497"/>
            <ac:spMk id="5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21:21.138" v="1147" actId="2711"/>
          <ac:spMkLst>
            <pc:docMk/>
            <pc:sldMk cId="3180977323" sldId="497"/>
            <ac:spMk id="6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21:14.958" v="1146" actId="2711"/>
          <ac:spMkLst>
            <pc:docMk/>
            <pc:sldMk cId="3180977323" sldId="497"/>
            <ac:spMk id="7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21:44.306" v="1151" actId="2711"/>
          <ac:spMkLst>
            <pc:docMk/>
            <pc:sldMk cId="3180977323" sldId="497"/>
            <ac:spMk id="8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21:39.823" v="1150" actId="2711"/>
          <ac:spMkLst>
            <pc:docMk/>
            <pc:sldMk cId="3180977323" sldId="497"/>
            <ac:spMk id="9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20:09.319" v="1138" actId="1076"/>
          <ac:spMkLst>
            <pc:docMk/>
            <pc:sldMk cId="3180977323" sldId="497"/>
            <ac:spMk id="10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21:34.865" v="1149" actId="2711"/>
          <ac:spMkLst>
            <pc:docMk/>
            <pc:sldMk cId="3180977323" sldId="497"/>
            <ac:spMk id="11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20:09.319" v="1138" actId="1076"/>
          <ac:spMkLst>
            <pc:docMk/>
            <pc:sldMk cId="3180977323" sldId="497"/>
            <ac:spMk id="12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20:24.194" v="1140" actId="2711"/>
          <ac:spMkLst>
            <pc:docMk/>
            <pc:sldMk cId="3180977323" sldId="497"/>
            <ac:spMk id="13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20:35.692" v="1141" actId="2711"/>
          <ac:spMkLst>
            <pc:docMk/>
            <pc:sldMk cId="3180977323" sldId="497"/>
            <ac:spMk id="14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20:43.790" v="1142" actId="2711"/>
          <ac:spMkLst>
            <pc:docMk/>
            <pc:sldMk cId="3180977323" sldId="497"/>
            <ac:spMk id="15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21:01.619" v="1145" actId="2711"/>
          <ac:spMkLst>
            <pc:docMk/>
            <pc:sldMk cId="3180977323" sldId="497"/>
            <ac:spMk id="16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20:50.928" v="1143" actId="2711"/>
          <ac:spMkLst>
            <pc:docMk/>
            <pc:sldMk cId="3180977323" sldId="497"/>
            <ac:spMk id="17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20:55.165" v="1144" actId="2711"/>
          <ac:spMkLst>
            <pc:docMk/>
            <pc:sldMk cId="3180977323" sldId="497"/>
            <ac:spMk id="18" creationId="{00000000-0000-0000-0000-000000000000}"/>
          </ac:spMkLst>
        </pc:spChg>
        <pc:grpChg chg="mod">
          <ac:chgData name="Krish Sharma" userId="63fb40e3fbdaa000" providerId="LiveId" clId="{B9791691-3CCF-4716-B2D3-235C17A6EC60}" dt="2023-09-03T09:20:09.319" v="1138" actId="1076"/>
          <ac:grpSpMkLst>
            <pc:docMk/>
            <pc:sldMk cId="3180977323" sldId="497"/>
            <ac:grpSpMk id="4" creationId="{00000000-0000-0000-0000-000000000000}"/>
          </ac:grpSpMkLst>
        </pc:grpChg>
        <pc:picChg chg="mod">
          <ac:chgData name="Krish Sharma" userId="63fb40e3fbdaa000" providerId="LiveId" clId="{B9791691-3CCF-4716-B2D3-235C17A6EC60}" dt="2023-09-03T09:20:09.319" v="1138" actId="1076"/>
          <ac:picMkLst>
            <pc:docMk/>
            <pc:sldMk cId="3180977323" sldId="497"/>
            <ac:picMk id="5122" creationId="{00000000-0000-0000-0000-000000000000}"/>
          </ac:picMkLst>
        </pc:picChg>
      </pc:sldChg>
      <pc:sldChg chg="modSp mod">
        <pc:chgData name="Krish Sharma" userId="63fb40e3fbdaa000" providerId="LiveId" clId="{B9791691-3CCF-4716-B2D3-235C17A6EC60}" dt="2023-09-03T09:23:25.774" v="1168" actId="114"/>
        <pc:sldMkLst>
          <pc:docMk/>
          <pc:sldMk cId="281061885" sldId="498"/>
        </pc:sldMkLst>
        <pc:spChg chg="mod">
          <ac:chgData name="Krish Sharma" userId="63fb40e3fbdaa000" providerId="LiveId" clId="{B9791691-3CCF-4716-B2D3-235C17A6EC60}" dt="2023-09-03T09:23:25.774" v="1168" actId="114"/>
          <ac:spMkLst>
            <pc:docMk/>
            <pc:sldMk cId="281061885" sldId="498"/>
            <ac:spMk id="2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23:16.851" v="1167" actId="1076"/>
          <ac:spMkLst>
            <pc:docMk/>
            <pc:sldMk cId="281061885" sldId="498"/>
            <ac:spMk id="4" creationId="{00000000-0000-0000-0000-000000000000}"/>
          </ac:spMkLst>
        </pc:spChg>
      </pc:sldChg>
      <pc:sldChg chg="addSp delSp modSp mod">
        <pc:chgData name="Krish Sharma" userId="63fb40e3fbdaa000" providerId="LiveId" clId="{B9791691-3CCF-4716-B2D3-235C17A6EC60}" dt="2023-09-03T09:39:02.519" v="1370" actId="478"/>
        <pc:sldMkLst>
          <pc:docMk/>
          <pc:sldMk cId="532345741" sldId="499"/>
        </pc:sldMkLst>
        <pc:spChg chg="mod">
          <ac:chgData name="Krish Sharma" userId="63fb40e3fbdaa000" providerId="LiveId" clId="{B9791691-3CCF-4716-B2D3-235C17A6EC60}" dt="2023-09-03T09:35:00.817" v="1335" actId="1076"/>
          <ac:spMkLst>
            <pc:docMk/>
            <pc:sldMk cId="532345741" sldId="499"/>
            <ac:spMk id="5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35:31.531" v="1338" actId="13926"/>
          <ac:spMkLst>
            <pc:docMk/>
            <pc:sldMk cId="532345741" sldId="499"/>
            <ac:spMk id="6" creationId="{74D4BAE6-E5ED-BC7D-9691-D910417B855E}"/>
          </ac:spMkLst>
        </pc:spChg>
        <pc:spChg chg="mod">
          <ac:chgData name="Krish Sharma" userId="63fb40e3fbdaa000" providerId="LiveId" clId="{B9791691-3CCF-4716-B2D3-235C17A6EC60}" dt="2023-09-03T09:35:38.729" v="1339" actId="13926"/>
          <ac:spMkLst>
            <pc:docMk/>
            <pc:sldMk cId="532345741" sldId="499"/>
            <ac:spMk id="7" creationId="{A59E1CCC-8E32-111B-8B44-92451FED7E92}"/>
          </ac:spMkLst>
        </pc:spChg>
        <pc:spChg chg="mod">
          <ac:chgData name="Krish Sharma" userId="63fb40e3fbdaa000" providerId="LiveId" clId="{B9791691-3CCF-4716-B2D3-235C17A6EC60}" dt="2023-09-03T09:35:00.817" v="1335" actId="1076"/>
          <ac:spMkLst>
            <pc:docMk/>
            <pc:sldMk cId="532345741" sldId="499"/>
            <ac:spMk id="8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35:00.817" v="1335" actId="1076"/>
          <ac:spMkLst>
            <pc:docMk/>
            <pc:sldMk cId="532345741" sldId="499"/>
            <ac:spMk id="9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35:00.817" v="1335" actId="1076"/>
          <ac:spMkLst>
            <pc:docMk/>
            <pc:sldMk cId="532345741" sldId="499"/>
            <ac:spMk id="10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35:00.817" v="1335" actId="1076"/>
          <ac:spMkLst>
            <pc:docMk/>
            <pc:sldMk cId="532345741" sldId="499"/>
            <ac:spMk id="11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35:00.817" v="1335" actId="1076"/>
          <ac:spMkLst>
            <pc:docMk/>
            <pc:sldMk cId="532345741" sldId="499"/>
            <ac:spMk id="12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35:00.817" v="1335" actId="1076"/>
          <ac:spMkLst>
            <pc:docMk/>
            <pc:sldMk cId="532345741" sldId="499"/>
            <ac:spMk id="13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35:00.817" v="1335" actId="1076"/>
          <ac:spMkLst>
            <pc:docMk/>
            <pc:sldMk cId="532345741" sldId="499"/>
            <ac:spMk id="14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35:00.817" v="1335" actId="1076"/>
          <ac:spMkLst>
            <pc:docMk/>
            <pc:sldMk cId="532345741" sldId="499"/>
            <ac:spMk id="15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35:00.817" v="1335" actId="1076"/>
          <ac:spMkLst>
            <pc:docMk/>
            <pc:sldMk cId="532345741" sldId="499"/>
            <ac:spMk id="16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35:00.817" v="1335" actId="1076"/>
          <ac:spMkLst>
            <pc:docMk/>
            <pc:sldMk cId="532345741" sldId="499"/>
            <ac:spMk id="17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35:00.817" v="1335" actId="1076"/>
          <ac:spMkLst>
            <pc:docMk/>
            <pc:sldMk cId="532345741" sldId="499"/>
            <ac:spMk id="18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35:00.817" v="1335" actId="1076"/>
          <ac:spMkLst>
            <pc:docMk/>
            <pc:sldMk cId="532345741" sldId="499"/>
            <ac:spMk id="19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35:00.817" v="1335" actId="1076"/>
          <ac:spMkLst>
            <pc:docMk/>
            <pc:sldMk cId="532345741" sldId="499"/>
            <ac:spMk id="20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36:59.893" v="1355" actId="5793"/>
          <ac:spMkLst>
            <pc:docMk/>
            <pc:sldMk cId="532345741" sldId="499"/>
            <ac:spMk id="21" creationId="{9A532E41-EE85-4C99-3D5E-7FBBA72B9528}"/>
          </ac:spMkLst>
        </pc:spChg>
        <pc:spChg chg="add mod">
          <ac:chgData name="Krish Sharma" userId="63fb40e3fbdaa000" providerId="LiveId" clId="{B9791691-3CCF-4716-B2D3-235C17A6EC60}" dt="2023-09-03T09:35:43.921" v="1340" actId="13926"/>
          <ac:spMkLst>
            <pc:docMk/>
            <pc:sldMk cId="532345741" sldId="499"/>
            <ac:spMk id="22" creationId="{09E29352-17E1-EA9D-9D06-532935C81E3B}"/>
          </ac:spMkLst>
        </pc:spChg>
        <pc:spChg chg="mod">
          <ac:chgData name="Krish Sharma" userId="63fb40e3fbdaa000" providerId="LiveId" clId="{B9791691-3CCF-4716-B2D3-235C17A6EC60}" dt="2023-09-03T09:37:17.260" v="1357" actId="13926"/>
          <ac:spMkLst>
            <pc:docMk/>
            <pc:sldMk cId="532345741" sldId="499"/>
            <ac:spMk id="23" creationId="{2F9EC928-B8E5-5142-6AB1-66B1C7566648}"/>
          </ac:spMkLst>
        </pc:spChg>
        <pc:spChg chg="mod">
          <ac:chgData name="Krish Sharma" userId="63fb40e3fbdaa000" providerId="LiveId" clId="{B9791691-3CCF-4716-B2D3-235C17A6EC60}" dt="2023-09-03T09:37:27.101" v="1359" actId="13926"/>
          <ac:spMkLst>
            <pc:docMk/>
            <pc:sldMk cId="532345741" sldId="499"/>
            <ac:spMk id="24" creationId="{4E2555AF-C3C0-5B19-58F1-ECACFAF9F041}"/>
          </ac:spMkLst>
        </pc:spChg>
        <pc:spChg chg="mod">
          <ac:chgData name="Krish Sharma" userId="63fb40e3fbdaa000" providerId="LiveId" clId="{B9791691-3CCF-4716-B2D3-235C17A6EC60}" dt="2023-09-03T09:37:31.164" v="1360" actId="13926"/>
          <ac:spMkLst>
            <pc:docMk/>
            <pc:sldMk cId="532345741" sldId="499"/>
            <ac:spMk id="25" creationId="{C3D06DCC-E97D-D849-A1AE-5BDE8679EC1F}"/>
          </ac:spMkLst>
        </pc:spChg>
        <pc:spChg chg="add mod">
          <ac:chgData name="Krish Sharma" userId="63fb40e3fbdaa000" providerId="LiveId" clId="{B9791691-3CCF-4716-B2D3-235C17A6EC60}" dt="2023-09-03T09:38:36.179" v="1368" actId="113"/>
          <ac:spMkLst>
            <pc:docMk/>
            <pc:sldMk cId="532345741" sldId="499"/>
            <ac:spMk id="26" creationId="{90D2D22E-6467-14C0-FEF2-77DCB91898A9}"/>
          </ac:spMkLst>
        </pc:spChg>
        <pc:spChg chg="mod">
          <ac:chgData name="Krish Sharma" userId="63fb40e3fbdaa000" providerId="LiveId" clId="{B9791691-3CCF-4716-B2D3-235C17A6EC60}" dt="2023-09-03T09:37:21.559" v="1358" actId="13926"/>
          <ac:spMkLst>
            <pc:docMk/>
            <pc:sldMk cId="532345741" sldId="499"/>
            <ac:spMk id="27" creationId="{95E9A0CC-D8DD-204A-4D3F-7EFC42DFAFA0}"/>
          </ac:spMkLst>
        </pc:spChg>
        <pc:spChg chg="mod">
          <ac:chgData name="Krish Sharma" userId="63fb40e3fbdaa000" providerId="LiveId" clId="{B9791691-3CCF-4716-B2D3-235C17A6EC60}" dt="2023-09-03T09:37:36.078" v="1361" actId="13926"/>
          <ac:spMkLst>
            <pc:docMk/>
            <pc:sldMk cId="532345741" sldId="499"/>
            <ac:spMk id="29" creationId="{0162507B-197E-733D-A074-D8F5E6C67033}"/>
          </ac:spMkLst>
        </pc:spChg>
        <pc:spChg chg="mod">
          <ac:chgData name="Krish Sharma" userId="63fb40e3fbdaa000" providerId="LiveId" clId="{B9791691-3CCF-4716-B2D3-235C17A6EC60}" dt="2023-09-03T09:37:42.981" v="1364" actId="13926"/>
          <ac:spMkLst>
            <pc:docMk/>
            <pc:sldMk cId="532345741" sldId="499"/>
            <ac:spMk id="31" creationId="{98878CD4-9883-AEAB-AF4F-7CEF3A564AC9}"/>
          </ac:spMkLst>
        </pc:spChg>
        <pc:spChg chg="mod">
          <ac:chgData name="Krish Sharma" userId="63fb40e3fbdaa000" providerId="LiveId" clId="{B9791691-3CCF-4716-B2D3-235C17A6EC60}" dt="2023-09-03T09:37:50.675" v="1365" actId="13926"/>
          <ac:spMkLst>
            <pc:docMk/>
            <pc:sldMk cId="532345741" sldId="499"/>
            <ac:spMk id="33" creationId="{FDE7054B-1238-5A7E-7263-3311CD453F48}"/>
          </ac:spMkLst>
        </pc:spChg>
        <pc:spChg chg="mod">
          <ac:chgData name="Krish Sharma" userId="63fb40e3fbdaa000" providerId="LiveId" clId="{B9791691-3CCF-4716-B2D3-235C17A6EC60}" dt="2023-09-03T09:35:54.782" v="1342" actId="13926"/>
          <ac:spMkLst>
            <pc:docMk/>
            <pc:sldMk cId="532345741" sldId="499"/>
            <ac:spMk id="35" creationId="{F964BCBC-D79B-B5EB-ECA6-01E950643862}"/>
          </ac:spMkLst>
        </pc:spChg>
        <pc:spChg chg="mod">
          <ac:chgData name="Krish Sharma" userId="63fb40e3fbdaa000" providerId="LiveId" clId="{B9791691-3CCF-4716-B2D3-235C17A6EC60}" dt="2023-09-03T09:35:49.429" v="1341" actId="13926"/>
          <ac:spMkLst>
            <pc:docMk/>
            <pc:sldMk cId="532345741" sldId="499"/>
            <ac:spMk id="37" creationId="{7D34876C-BEEF-C62C-B303-D572C2A12788}"/>
          </ac:spMkLst>
        </pc:spChg>
        <pc:spChg chg="mod">
          <ac:chgData name="Krish Sharma" userId="63fb40e3fbdaa000" providerId="LiveId" clId="{B9791691-3CCF-4716-B2D3-235C17A6EC60}" dt="2023-09-03T09:36:02.804" v="1343" actId="13926"/>
          <ac:spMkLst>
            <pc:docMk/>
            <pc:sldMk cId="532345741" sldId="499"/>
            <ac:spMk id="39" creationId="{18759DED-4224-1B77-7092-F551AE170A1D}"/>
          </ac:spMkLst>
        </pc:spChg>
        <pc:spChg chg="mod">
          <ac:chgData name="Krish Sharma" userId="63fb40e3fbdaa000" providerId="LiveId" clId="{B9791691-3CCF-4716-B2D3-235C17A6EC60}" dt="2023-09-03T09:38:02.555" v="1366" actId="1076"/>
          <ac:spMkLst>
            <pc:docMk/>
            <pc:sldMk cId="532345741" sldId="499"/>
            <ac:spMk id="41" creationId="{9FEB2EE1-7F3D-8CD7-46C5-25B30AEF74F3}"/>
          </ac:spMkLst>
        </pc:spChg>
        <pc:spChg chg="mod">
          <ac:chgData name="Krish Sharma" userId="63fb40e3fbdaa000" providerId="LiveId" clId="{B9791691-3CCF-4716-B2D3-235C17A6EC60}" dt="2023-09-03T09:36:12.594" v="1345" actId="13926"/>
          <ac:spMkLst>
            <pc:docMk/>
            <pc:sldMk cId="532345741" sldId="499"/>
            <ac:spMk id="43" creationId="{46EA3C75-EF67-B28D-6784-B8A2A6C88C7B}"/>
          </ac:spMkLst>
        </pc:spChg>
        <pc:spChg chg="mod">
          <ac:chgData name="Krish Sharma" userId="63fb40e3fbdaa000" providerId="LiveId" clId="{B9791691-3CCF-4716-B2D3-235C17A6EC60}" dt="2023-09-03T09:36:17.387" v="1346" actId="13926"/>
          <ac:spMkLst>
            <pc:docMk/>
            <pc:sldMk cId="532345741" sldId="499"/>
            <ac:spMk id="45" creationId="{4D387681-4CE9-B9B8-6C1E-1255EE0FAB2D}"/>
          </ac:spMkLst>
        </pc:spChg>
        <pc:spChg chg="mod">
          <ac:chgData name="Krish Sharma" userId="63fb40e3fbdaa000" providerId="LiveId" clId="{B9791691-3CCF-4716-B2D3-235C17A6EC60}" dt="2023-09-03T09:36:22.333" v="1347" actId="13926"/>
          <ac:spMkLst>
            <pc:docMk/>
            <pc:sldMk cId="532345741" sldId="499"/>
            <ac:spMk id="47" creationId="{797717CF-D2A2-4E0C-707A-97C6F55E0215}"/>
          </ac:spMkLst>
        </pc:spChg>
        <pc:spChg chg="mod">
          <ac:chgData name="Krish Sharma" userId="63fb40e3fbdaa000" providerId="LiveId" clId="{B9791691-3CCF-4716-B2D3-235C17A6EC60}" dt="2023-09-03T09:36:25.780" v="1348" actId="13926"/>
          <ac:spMkLst>
            <pc:docMk/>
            <pc:sldMk cId="532345741" sldId="499"/>
            <ac:spMk id="49" creationId="{BCC9FC38-4C00-A9EE-227F-F0B241928542}"/>
          </ac:spMkLst>
        </pc:spChg>
        <pc:spChg chg="mod">
          <ac:chgData name="Krish Sharma" userId="63fb40e3fbdaa000" providerId="LiveId" clId="{B9791691-3CCF-4716-B2D3-235C17A6EC60}" dt="2023-09-03T09:36:34.085" v="1349" actId="13926"/>
          <ac:spMkLst>
            <pc:docMk/>
            <pc:sldMk cId="532345741" sldId="499"/>
            <ac:spMk id="51" creationId="{50B6A307-1413-72F1-DC63-37326BA9C7A9}"/>
          </ac:spMkLst>
        </pc:spChg>
        <pc:grpChg chg="add del mod">
          <ac:chgData name="Krish Sharma" userId="63fb40e3fbdaa000" providerId="LiveId" clId="{B9791691-3CCF-4716-B2D3-235C17A6EC60}" dt="2023-09-03T09:39:02.519" v="1370" actId="478"/>
          <ac:grpSpMkLst>
            <pc:docMk/>
            <pc:sldMk cId="532345741" sldId="499"/>
            <ac:grpSpMk id="4" creationId="{00000000-0000-0000-0000-000000000000}"/>
          </ac:grpSpMkLst>
        </pc:grpChg>
        <pc:picChg chg="mod">
          <ac:chgData name="Krish Sharma" userId="63fb40e3fbdaa000" providerId="LiveId" clId="{B9791691-3CCF-4716-B2D3-235C17A6EC60}" dt="2023-09-03T09:35:00.817" v="1335" actId="1076"/>
          <ac:picMkLst>
            <pc:docMk/>
            <pc:sldMk cId="532345741" sldId="499"/>
            <ac:picMk id="1026" creationId="{00000000-0000-0000-0000-000000000000}"/>
          </ac:picMkLst>
        </pc:picChg>
      </pc:sldChg>
      <pc:sldChg chg="modSp mod">
        <pc:chgData name="Krish Sharma" userId="63fb40e3fbdaa000" providerId="LiveId" clId="{B9791691-3CCF-4716-B2D3-235C17A6EC60}" dt="2023-09-03T09:40:53.172" v="1392" actId="2711"/>
        <pc:sldMkLst>
          <pc:docMk/>
          <pc:sldMk cId="2884646608" sldId="500"/>
        </pc:sldMkLst>
        <pc:spChg chg="mod">
          <ac:chgData name="Krish Sharma" userId="63fb40e3fbdaa000" providerId="LiveId" clId="{B9791691-3CCF-4716-B2D3-235C17A6EC60}" dt="2023-09-03T09:40:53.172" v="1392" actId="2711"/>
          <ac:spMkLst>
            <pc:docMk/>
            <pc:sldMk cId="2884646608" sldId="500"/>
            <ac:spMk id="2" creationId="{00000000-0000-0000-0000-000000000000}"/>
          </ac:spMkLst>
        </pc:spChg>
      </pc:sldChg>
      <pc:sldChg chg="addSp delSp modSp mod">
        <pc:chgData name="Krish Sharma" userId="63fb40e3fbdaa000" providerId="LiveId" clId="{B9791691-3CCF-4716-B2D3-235C17A6EC60}" dt="2023-09-03T09:54:22.167" v="1707" actId="1076"/>
        <pc:sldMkLst>
          <pc:docMk/>
          <pc:sldMk cId="359230900" sldId="501"/>
        </pc:sldMkLst>
        <pc:spChg chg="add mod">
          <ac:chgData name="Krish Sharma" userId="63fb40e3fbdaa000" providerId="LiveId" clId="{B9791691-3CCF-4716-B2D3-235C17A6EC60}" dt="2023-09-03T09:54:22.167" v="1707" actId="1076"/>
          <ac:spMkLst>
            <pc:docMk/>
            <pc:sldMk cId="359230900" sldId="501"/>
            <ac:spMk id="3" creationId="{6A6A2B49-FAB4-0878-ED92-95FC5186C5CA}"/>
          </ac:spMkLst>
        </pc:spChg>
        <pc:spChg chg="del">
          <ac:chgData name="Krish Sharma" userId="63fb40e3fbdaa000" providerId="LiveId" clId="{B9791691-3CCF-4716-B2D3-235C17A6EC60}" dt="2023-09-03T07:39:08.577" v="266" actId="478"/>
          <ac:spMkLst>
            <pc:docMk/>
            <pc:sldMk cId="359230900" sldId="501"/>
            <ac:spMk id="4" creationId="{754EC0C4-9EB4-48D6-BDC6-0E67AB01A297}"/>
          </ac:spMkLst>
        </pc:spChg>
        <pc:spChg chg="mod">
          <ac:chgData name="Krish Sharma" userId="63fb40e3fbdaa000" providerId="LiveId" clId="{B9791691-3CCF-4716-B2D3-235C17A6EC60}" dt="2023-09-03T09:41:58.275" v="1401" actId="2711"/>
          <ac:spMkLst>
            <pc:docMk/>
            <pc:sldMk cId="359230900" sldId="501"/>
            <ac:spMk id="6" creationId="{EC2A7DE9-0171-AD23-2C18-0872A16E7DB5}"/>
          </ac:spMkLst>
        </pc:spChg>
        <pc:spChg chg="mod">
          <ac:chgData name="Krish Sharma" userId="63fb40e3fbdaa000" providerId="LiveId" clId="{B9791691-3CCF-4716-B2D3-235C17A6EC60}" dt="2023-09-03T09:41:02.292" v="1393" actId="2711"/>
          <ac:spMkLst>
            <pc:docMk/>
            <pc:sldMk cId="359230900" sldId="501"/>
            <ac:spMk id="18" creationId="{84F5A431-A5FC-4E1F-A322-8A1F91107DB7}"/>
          </ac:spMkLst>
        </pc:spChg>
        <pc:spChg chg="mod">
          <ac:chgData name="Krish Sharma" userId="63fb40e3fbdaa000" providerId="LiveId" clId="{B9791691-3CCF-4716-B2D3-235C17A6EC60}" dt="2023-09-03T09:41:10.094" v="1394" actId="2711"/>
          <ac:spMkLst>
            <pc:docMk/>
            <pc:sldMk cId="359230900" sldId="501"/>
            <ac:spMk id="19" creationId="{C2F723AA-2DA6-49DC-ABC9-5DF78E6443D5}"/>
          </ac:spMkLst>
        </pc:spChg>
        <pc:spChg chg="mod">
          <ac:chgData name="Krish Sharma" userId="63fb40e3fbdaa000" providerId="LiveId" clId="{B9791691-3CCF-4716-B2D3-235C17A6EC60}" dt="2023-09-03T09:51:14.064" v="1669" actId="403"/>
          <ac:spMkLst>
            <pc:docMk/>
            <pc:sldMk cId="359230900" sldId="501"/>
            <ac:spMk id="20" creationId="{88BC8C9C-844D-4430-BE5A-D9A0F084C8E7}"/>
          </ac:spMkLst>
        </pc:spChg>
        <pc:spChg chg="mod">
          <ac:chgData name="Krish Sharma" userId="63fb40e3fbdaa000" providerId="LiveId" clId="{B9791691-3CCF-4716-B2D3-235C17A6EC60}" dt="2023-09-03T09:41:16.786" v="1395" actId="2711"/>
          <ac:spMkLst>
            <pc:docMk/>
            <pc:sldMk cId="359230900" sldId="501"/>
            <ac:spMk id="21" creationId="{4943064A-A560-4004-B693-73D5E4FE2FF6}"/>
          </ac:spMkLst>
        </pc:spChg>
        <pc:spChg chg="mod">
          <ac:chgData name="Krish Sharma" userId="63fb40e3fbdaa000" providerId="LiveId" clId="{B9791691-3CCF-4716-B2D3-235C17A6EC60}" dt="2023-09-03T09:41:28.099" v="1397" actId="2711"/>
          <ac:spMkLst>
            <pc:docMk/>
            <pc:sldMk cId="359230900" sldId="501"/>
            <ac:spMk id="22" creationId="{2E68275F-F252-44FA-99F3-CB9FEE90F55A}"/>
          </ac:spMkLst>
        </pc:spChg>
        <pc:spChg chg="mod">
          <ac:chgData name="Krish Sharma" userId="63fb40e3fbdaa000" providerId="LiveId" clId="{B9791691-3CCF-4716-B2D3-235C17A6EC60}" dt="2023-09-03T09:41:49.526" v="1400" actId="113"/>
          <ac:spMkLst>
            <pc:docMk/>
            <pc:sldMk cId="359230900" sldId="501"/>
            <ac:spMk id="24" creationId="{53413FFE-1ED3-43E3-B2F3-8440B1FAB550}"/>
          </ac:spMkLst>
        </pc:spChg>
        <pc:spChg chg="mod">
          <ac:chgData name="Krish Sharma" userId="63fb40e3fbdaa000" providerId="LiveId" clId="{B9791691-3CCF-4716-B2D3-235C17A6EC60}" dt="2023-09-03T09:43:41.104" v="1403" actId="2711"/>
          <ac:spMkLst>
            <pc:docMk/>
            <pc:sldMk cId="359230900" sldId="501"/>
            <ac:spMk id="25" creationId="{36E2773F-F0A6-43E3-A16E-251DFD4A3BD6}"/>
          </ac:spMkLst>
        </pc:spChg>
        <pc:spChg chg="mod">
          <ac:chgData name="Krish Sharma" userId="63fb40e3fbdaa000" providerId="LiveId" clId="{B9791691-3CCF-4716-B2D3-235C17A6EC60}" dt="2023-09-03T09:43:48.646" v="1404" actId="2711"/>
          <ac:spMkLst>
            <pc:docMk/>
            <pc:sldMk cId="359230900" sldId="501"/>
            <ac:spMk id="26" creationId="{4A53F81F-464C-4D15-95A4-AB2639B59460}"/>
          </ac:spMkLst>
        </pc:spChg>
        <pc:spChg chg="mod">
          <ac:chgData name="Krish Sharma" userId="63fb40e3fbdaa000" providerId="LiveId" clId="{B9791691-3CCF-4716-B2D3-235C17A6EC60}" dt="2023-09-03T09:53:52.712" v="1704" actId="1076"/>
          <ac:spMkLst>
            <pc:docMk/>
            <pc:sldMk cId="359230900" sldId="501"/>
            <ac:spMk id="29" creationId="{00000000-0000-0000-0000-000000000000}"/>
          </ac:spMkLst>
        </pc:spChg>
      </pc:sldChg>
      <pc:sldChg chg="modSp mod">
        <pc:chgData name="Krish Sharma" userId="63fb40e3fbdaa000" providerId="LiveId" clId="{B9791691-3CCF-4716-B2D3-235C17A6EC60}" dt="2023-09-03T09:40:42.756" v="1391" actId="2711"/>
        <pc:sldMkLst>
          <pc:docMk/>
          <pc:sldMk cId="3533321752" sldId="502"/>
        </pc:sldMkLst>
        <pc:spChg chg="mod">
          <ac:chgData name="Krish Sharma" userId="63fb40e3fbdaa000" providerId="LiveId" clId="{B9791691-3CCF-4716-B2D3-235C17A6EC60}" dt="2023-09-03T09:40:20.031" v="1386" actId="2711"/>
          <ac:spMkLst>
            <pc:docMk/>
            <pc:sldMk cId="3533321752" sldId="502"/>
            <ac:spMk id="2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40:34.263" v="1390" actId="2711"/>
          <ac:spMkLst>
            <pc:docMk/>
            <pc:sldMk cId="3533321752" sldId="502"/>
            <ac:spMk id="4" creationId="{00000000-0000-0000-0000-000000000000}"/>
          </ac:spMkLst>
        </pc:spChg>
        <pc:spChg chg="mod">
          <ac:chgData name="Krish Sharma" userId="63fb40e3fbdaa000" providerId="LiveId" clId="{B9791691-3CCF-4716-B2D3-235C17A6EC60}" dt="2023-09-03T09:40:42.756" v="1391" actId="2711"/>
          <ac:spMkLst>
            <pc:docMk/>
            <pc:sldMk cId="3533321752" sldId="502"/>
            <ac:spMk id="5" creationId="{00000000-0000-0000-0000-000000000000}"/>
          </ac:spMkLst>
        </pc:spChg>
      </pc:sldChg>
      <pc:sldChg chg="modSp mod">
        <pc:chgData name="Krish Sharma" userId="63fb40e3fbdaa000" providerId="LiveId" clId="{B9791691-3CCF-4716-B2D3-235C17A6EC60}" dt="2023-09-03T09:55:40.660" v="1709" actId="207"/>
        <pc:sldMkLst>
          <pc:docMk/>
          <pc:sldMk cId="1098855973" sldId="503"/>
        </pc:sldMkLst>
        <pc:spChg chg="mod">
          <ac:chgData name="Krish Sharma" userId="63fb40e3fbdaa000" providerId="LiveId" clId="{B9791691-3CCF-4716-B2D3-235C17A6EC60}" dt="2023-09-03T09:55:40.660" v="1709" actId="207"/>
          <ac:spMkLst>
            <pc:docMk/>
            <pc:sldMk cId="1098855973" sldId="503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EE2516"/>
        </a:solidFill>
      </dgm:spPr>
      <dgm:t>
        <a:bodyPr/>
        <a:lstStyle/>
        <a:p>
          <a:pPr algn="l"/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We are a startup company supported by TIDES Bio incubator IIT Roorkee. We're here to develop innovations in healthcare and the food and agriculture sectors.</a:t>
          </a:r>
          <a:endParaRPr lang="en-IN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"Revolutionizing Health and Nutrition: Our Startup Journey with TIDES Bio incubator, IIT Roorkee"</a:t>
          </a:r>
          <a:endParaRPr lang="en-IN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2" custLinFactNeighborX="338" custLinFactNeighborY="498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2" custLinFactNeighborX="254" custLinFactNeighborY="498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4DB83B-206D-48A3-BFB8-5D22FE276FA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0AB7018-7FE8-45A9-B4D2-6B7B1F0AEB67}">
      <dgm:prSet phldrT="[Text]" custT="1"/>
      <dgm:spPr>
        <a:solidFill>
          <a:srgbClr val="7F7F7F"/>
        </a:solidFill>
      </dgm:spPr>
      <dgm:t>
        <a:bodyPr/>
        <a:lstStyle/>
        <a:p>
          <a:pPr algn="ctr">
            <a:lnSpc>
              <a:spcPct val="150000"/>
            </a:lnSpc>
          </a:pPr>
          <a:r>
            <a:rPr lang="en-US" sz="2000" b="0" i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Production Plan? </a:t>
          </a:r>
        </a:p>
        <a:p>
          <a:pPr algn="just">
            <a:lnSpc>
              <a:spcPct val="150000"/>
            </a:lnSpc>
          </a:pPr>
          <a:endParaRPr lang="en-US" sz="2000" b="0" i="0" dirty="0">
            <a:solidFill>
              <a:srgbClr val="FFFF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>
            <a:lnSpc>
              <a:spcPct val="150000"/>
            </a:lnSpc>
          </a:pPr>
          <a:r>
            <a:rPr lang="en-US" sz="1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Our production plan involves multiple stages, from raw material procurement to coating application and quality control. We are implementing a phased approach to ensure scalability and consistent quality.</a:t>
          </a:r>
          <a:endParaRPr lang="en-I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41ACD8-8372-4EB6-9CA7-ECD18BE45413}" type="parTrans" cxnId="{C3929DE4-B95D-4FBB-8584-E8C53E18E2A5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A8CC7DB-E268-4139-9F83-6E0E1C2B6CEE}" type="sibTrans" cxnId="{C3929DE4-B95D-4FBB-8584-E8C53E18E2A5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9BEE7083-627E-446F-81DD-42C51409D1B1}">
      <dgm:prSet phldrT="[Text]" custT="1"/>
      <dgm:spPr>
        <a:solidFill>
          <a:srgbClr val="F04034"/>
        </a:solidFill>
      </dgm:spPr>
      <dgm:t>
        <a:bodyPr/>
        <a:lstStyle/>
        <a:p>
          <a:pPr algn="ctr"/>
          <a:r>
            <a:rPr lang="en-IN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Resource Requirement – Human &amp; Technology &amp; Infrastructure/</a:t>
          </a:r>
        </a:p>
        <a:p>
          <a:pPr algn="ctr"/>
          <a:endParaRPr lang="en-IN" sz="1800" dirty="0">
            <a:solidFill>
              <a:srgbClr val="FFFF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/>
          <a:r>
            <a:rPr lang="en-I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Facility </a:t>
          </a:r>
          <a:r>
            <a:rPr lang="en-IN" sz="14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Human Resources: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• Research Scientists: Specialized in nanofiber technology and coating formulation.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•  Production Team: Skilled technicians for coating application and quality control.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•  Sales and Marketing: Professionals to promote the product and engage with customers.</a:t>
          </a:r>
        </a:p>
        <a:p>
          <a:pPr algn="just">
            <a:buFont typeface="Arial" panose="020B0604020202020204" pitchFamily="34" charset="0"/>
            <a:buChar char="•"/>
          </a:pPr>
          <a:endParaRPr lang="en-US" sz="1400" b="1" i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>
            <a:buFont typeface="Arial" panose="020B0604020202020204" pitchFamily="34" charset="0"/>
            <a:buChar char="•"/>
          </a:pPr>
          <a:r>
            <a:rPr lang="en-IN" sz="14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Technology and Infrastructure: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• Laboratory Facilities: Equipped for nanofiber creation and coating testing.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•  Production Machinery: Electrospinning equipment and coating application tools.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• Quality Control: Sensors and equipment for evaluating coating effectiveness.</a:t>
          </a:r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FB774DE3-20A6-44D1-8B37-6B2A975DB86B}" type="parTrans" cxnId="{A50B58E3-2AFB-4BBB-A872-B21E4410F4A4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A8416F6E-C974-4E48-81A2-30AC84CCF304}" type="sibTrans" cxnId="{A50B58E3-2AFB-4BBB-A872-B21E4410F4A4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3499A7-4FA0-4DD9-ACAC-28D408ACCCA1}">
      <dgm:prSet phldrT="[Text]" custT="1"/>
      <dgm:spPr>
        <a:solidFill>
          <a:srgbClr val="7F7F7F"/>
        </a:solidFill>
      </dgm:spPr>
      <dgm:t>
        <a:bodyPr/>
        <a:lstStyle/>
        <a:p>
          <a:pPr algn="ctr"/>
          <a:r>
            <a:rPr lang="en-US" sz="2400" b="0" i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Financial/Fund Raised/received from Alternatives Sources</a:t>
          </a:r>
        </a:p>
        <a:p>
          <a:pPr algn="ctr"/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Govt. Grant, Friends, Bootstrapping, Bank loans etc. </a:t>
          </a:r>
        </a:p>
        <a:p>
          <a:pPr algn="just"/>
          <a:endParaRPr lang="en-US" sz="12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/>
          <a:r>
            <a: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BIRAC Grants:</a:t>
          </a:r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Secured a research grant from a government agency to support initial R&amp;D.</a:t>
          </a:r>
        </a:p>
      </dgm:t>
    </dgm:pt>
    <dgm:pt modelId="{4C42FB7F-A756-4013-8DF5-EDEA386F8751}" type="parTrans" cxnId="{B07914FB-BF71-4903-9F5E-80CFEFA7A4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98D9DE61-326F-4B94-A869-999CF2A03DE3}" type="sibTrans" cxnId="{B07914FB-BF71-4903-9F5E-80CFEFA7A4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DD1DD2BC-B051-4A6D-A8CF-DF8F8687E883}" type="pres">
      <dgm:prSet presAssocID="{424DB83B-206D-48A3-BFB8-5D22FE276FA1}" presName="diagram" presStyleCnt="0">
        <dgm:presLayoutVars>
          <dgm:dir/>
          <dgm:resizeHandles val="exact"/>
        </dgm:presLayoutVars>
      </dgm:prSet>
      <dgm:spPr/>
    </dgm:pt>
    <dgm:pt modelId="{103E0D37-EBD3-4B88-9FCB-5404958D7CD8}" type="pres">
      <dgm:prSet presAssocID="{D0AB7018-7FE8-45A9-B4D2-6B7B1F0AEB67}" presName="node" presStyleLbl="node1" presStyleIdx="0" presStyleCnt="3" custScaleX="132821" custScaleY="292081" custLinFactNeighborX="1213" custLinFactNeighborY="9334">
        <dgm:presLayoutVars>
          <dgm:bulletEnabled val="1"/>
        </dgm:presLayoutVars>
      </dgm:prSet>
      <dgm:spPr/>
    </dgm:pt>
    <dgm:pt modelId="{62D5A905-0574-4E3B-ABB6-9E23BB24DFE2}" type="pres">
      <dgm:prSet presAssocID="{6A8CC7DB-E268-4139-9F83-6E0E1C2B6CEE}" presName="sibTrans" presStyleCnt="0"/>
      <dgm:spPr/>
    </dgm:pt>
    <dgm:pt modelId="{9A09CD44-6373-48BA-94CF-0D0DE4938535}" type="pres">
      <dgm:prSet presAssocID="{9BEE7083-627E-446F-81DD-42C51409D1B1}" presName="node" presStyleLbl="node1" presStyleIdx="1" presStyleCnt="3" custScaleX="132821" custScaleY="295941" custLinFactNeighborX="-1274" custLinFactNeighborY="10299">
        <dgm:presLayoutVars>
          <dgm:bulletEnabled val="1"/>
        </dgm:presLayoutVars>
      </dgm:prSet>
      <dgm:spPr/>
    </dgm:pt>
    <dgm:pt modelId="{D1CBE8DC-E9ED-49AB-BA64-9734C1429FD9}" type="pres">
      <dgm:prSet presAssocID="{A8416F6E-C974-4E48-81A2-30AC84CCF304}" presName="sibTrans" presStyleCnt="0"/>
      <dgm:spPr/>
    </dgm:pt>
    <dgm:pt modelId="{E605F1CE-1F62-4171-80D5-6035D90FBEDC}" type="pres">
      <dgm:prSet presAssocID="{083499A7-4FA0-4DD9-ACAC-28D408ACCCA1}" presName="node" presStyleLbl="node1" presStyleIdx="2" presStyleCnt="3" custScaleX="134612" custScaleY="303894" custLinFactNeighborX="-1969" custLinFactNeighborY="18743">
        <dgm:presLayoutVars>
          <dgm:bulletEnabled val="1"/>
        </dgm:presLayoutVars>
      </dgm:prSet>
      <dgm:spPr/>
    </dgm:pt>
  </dgm:ptLst>
  <dgm:cxnLst>
    <dgm:cxn modelId="{504B4B32-9931-4F67-BF09-DB5C8C798275}" type="presOf" srcId="{9BEE7083-627E-446F-81DD-42C51409D1B1}" destId="{9A09CD44-6373-48BA-94CF-0D0DE4938535}" srcOrd="0" destOrd="0" presId="urn:microsoft.com/office/officeart/2005/8/layout/default"/>
    <dgm:cxn modelId="{80AFE762-FFE6-4E0F-9D59-12CC2EAE60F6}" type="presOf" srcId="{083499A7-4FA0-4DD9-ACAC-28D408ACCCA1}" destId="{E605F1CE-1F62-4171-80D5-6035D90FBEDC}" srcOrd="0" destOrd="0" presId="urn:microsoft.com/office/officeart/2005/8/layout/default"/>
    <dgm:cxn modelId="{90C9A759-7F93-4873-948B-7FAB77F5F57A}" type="presOf" srcId="{D0AB7018-7FE8-45A9-B4D2-6B7B1F0AEB67}" destId="{103E0D37-EBD3-4B88-9FCB-5404958D7CD8}" srcOrd="0" destOrd="0" presId="urn:microsoft.com/office/officeart/2005/8/layout/default"/>
    <dgm:cxn modelId="{A50B58E3-2AFB-4BBB-A872-B21E4410F4A4}" srcId="{424DB83B-206D-48A3-BFB8-5D22FE276FA1}" destId="{9BEE7083-627E-446F-81DD-42C51409D1B1}" srcOrd="1" destOrd="0" parTransId="{FB774DE3-20A6-44D1-8B37-6B2A975DB86B}" sibTransId="{A8416F6E-C974-4E48-81A2-30AC84CCF304}"/>
    <dgm:cxn modelId="{C3929DE4-B95D-4FBB-8584-E8C53E18E2A5}" srcId="{424DB83B-206D-48A3-BFB8-5D22FE276FA1}" destId="{D0AB7018-7FE8-45A9-B4D2-6B7B1F0AEB67}" srcOrd="0" destOrd="0" parTransId="{D541ACD8-8372-4EB6-9CA7-ECD18BE45413}" sibTransId="{6A8CC7DB-E268-4139-9F83-6E0E1C2B6CEE}"/>
    <dgm:cxn modelId="{D8B097F0-6E95-4677-9FF2-195739C0A3DD}" type="presOf" srcId="{424DB83B-206D-48A3-BFB8-5D22FE276FA1}" destId="{DD1DD2BC-B051-4A6D-A8CF-DF8F8687E883}" srcOrd="0" destOrd="0" presId="urn:microsoft.com/office/officeart/2005/8/layout/default"/>
    <dgm:cxn modelId="{B07914FB-BF71-4903-9F5E-80CFEFA7A48F}" srcId="{424DB83B-206D-48A3-BFB8-5D22FE276FA1}" destId="{083499A7-4FA0-4DD9-ACAC-28D408ACCCA1}" srcOrd="2" destOrd="0" parTransId="{4C42FB7F-A756-4013-8DF5-EDEA386F8751}" sibTransId="{98D9DE61-326F-4B94-A869-999CF2A03DE3}"/>
    <dgm:cxn modelId="{6D30FF92-78EB-445B-A687-A44CD0C8BAC7}" type="presParOf" srcId="{DD1DD2BC-B051-4A6D-A8CF-DF8F8687E883}" destId="{103E0D37-EBD3-4B88-9FCB-5404958D7CD8}" srcOrd="0" destOrd="0" presId="urn:microsoft.com/office/officeart/2005/8/layout/default"/>
    <dgm:cxn modelId="{485EE8A9-794C-4405-9C43-E3D14ED184B2}" type="presParOf" srcId="{DD1DD2BC-B051-4A6D-A8CF-DF8F8687E883}" destId="{62D5A905-0574-4E3B-ABB6-9E23BB24DFE2}" srcOrd="1" destOrd="0" presId="urn:microsoft.com/office/officeart/2005/8/layout/default"/>
    <dgm:cxn modelId="{5C65F756-2B13-41F4-8BBC-EB94D4BD75A6}" type="presParOf" srcId="{DD1DD2BC-B051-4A6D-A8CF-DF8F8687E883}" destId="{9A09CD44-6373-48BA-94CF-0D0DE4938535}" srcOrd="2" destOrd="0" presId="urn:microsoft.com/office/officeart/2005/8/layout/default"/>
    <dgm:cxn modelId="{35B6CE9E-8596-447E-9EC0-C035057002E9}" type="presParOf" srcId="{DD1DD2BC-B051-4A6D-A8CF-DF8F8687E883}" destId="{D1CBE8DC-E9ED-49AB-BA64-9734C1429FD9}" srcOrd="3" destOrd="0" presId="urn:microsoft.com/office/officeart/2005/8/layout/default"/>
    <dgm:cxn modelId="{ECC72B54-0354-48E0-8599-BBA87242ABA3}" type="presParOf" srcId="{DD1DD2BC-B051-4A6D-A8CF-DF8F8687E883}" destId="{E605F1CE-1F62-4171-80D5-6035D90FBED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24DB83B-206D-48A3-BFB8-5D22FE276FA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0AB7018-7FE8-45A9-B4D2-6B7B1F0AEB67}">
      <dgm:prSet phldrT="[Text]" custT="1"/>
      <dgm:spPr>
        <a:solidFill>
          <a:srgbClr val="7F7F7F"/>
        </a:solidFill>
      </dgm:spPr>
      <dgm:t>
        <a:bodyPr/>
        <a:lstStyle/>
        <a:p>
          <a:pPr algn="just"/>
          <a:r>
            <a:rPr lang="en-US" sz="2400" b="1" i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Incubation Unit</a:t>
          </a:r>
          <a:r>
            <a:rPr lang="en-US" sz="2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Joining a reputable incubation program to gain mentorship, access to resources, and networking opportunities.</a:t>
          </a:r>
        </a:p>
        <a:p>
          <a:pPr algn="just"/>
          <a:endParaRPr lang="en-US" sz="2000" b="0" i="0" dirty="0">
            <a:solidFill>
              <a:srgbClr val="FFFF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>
            <a:buFont typeface="Arial" panose="020B0604020202020204" pitchFamily="34" charset="0"/>
            <a:buChar char="•"/>
          </a:pPr>
          <a:r>
            <a:rPr lang="en-US" sz="2400" b="1" i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Prototype Development</a:t>
          </a:r>
          <a:r>
            <a:rPr lang="en-US" sz="20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Focus on finalizing the nanofiber coating prototype and conducting comprehensive testing.</a:t>
          </a:r>
        </a:p>
      </dgm:t>
    </dgm:pt>
    <dgm:pt modelId="{D541ACD8-8372-4EB6-9CA7-ECD18BE45413}" type="parTrans" cxnId="{C3929DE4-B95D-4FBB-8584-E8C53E18E2A5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A8CC7DB-E268-4139-9F83-6E0E1C2B6CEE}" type="sibTrans" cxnId="{C3929DE4-B95D-4FBB-8584-E8C53E18E2A5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9BEE7083-627E-446F-81DD-42C51409D1B1}">
      <dgm:prSet phldrT="[Text]" custT="1"/>
      <dgm:spPr>
        <a:solidFill>
          <a:srgbClr val="F04034"/>
        </a:solidFill>
      </dgm:spPr>
      <dgm:t>
        <a:bodyPr/>
        <a:lstStyle/>
        <a:p>
          <a:pPr algn="ctr"/>
          <a:r>
            <a:rPr lang="en-IN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Mid term if any?</a:t>
          </a:r>
        </a:p>
        <a:p>
          <a:pPr algn="ctr"/>
          <a:endParaRPr lang="en-IN" sz="2800" dirty="0">
            <a:solidFill>
              <a:srgbClr val="FFFF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/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Product Launch</a:t>
          </a:r>
          <a:r>
            <a:rPr lang="en-US" sz="1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Launch the nanofiber coating product in the market, targeting Super Fresh Produce Retailers.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Market Enrollment</a:t>
          </a:r>
          <a:r>
            <a:rPr lang="en-US" sz="1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Expand distribution and build partnerships with retailers, distributors, and potential customers.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Equity Dilution</a:t>
          </a:r>
          <a:r>
            <a:rPr lang="en-US" sz="1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Consider equity dilution to secure further funding for scaling operations and market penetration.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Incubation and Acceleration</a:t>
          </a:r>
          <a:r>
            <a:rPr lang="en-US" sz="1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Participate in accelerator programs for growth-oriented mentorship.</a:t>
          </a:r>
          <a:endParaRPr lang="en-IN" sz="1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774DE3-20A6-44D1-8B37-6B2A975DB86B}" type="parTrans" cxnId="{A50B58E3-2AFB-4BBB-A872-B21E4410F4A4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A8416F6E-C974-4E48-81A2-30AC84CCF304}" type="sibTrans" cxnId="{A50B58E3-2AFB-4BBB-A872-B21E4410F4A4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3499A7-4FA0-4DD9-ACAC-28D408ACCCA1}">
      <dgm:prSet phldrT="[Text]" custT="1"/>
      <dgm:spPr>
        <a:solidFill>
          <a:srgbClr val="7F7F7F"/>
        </a:solidFill>
      </dgm:spPr>
      <dgm:t>
        <a:bodyPr/>
        <a:lstStyle/>
        <a:p>
          <a:pPr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Long term if any?</a:t>
          </a:r>
        </a:p>
        <a:p>
          <a:pPr marL="0" marR="0" indent="0" algn="l" defTabSz="10668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n-US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Investor Onboarding: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Attract angel and venture capital partners for equity or debt funding to support expansion.</a:t>
          </a:r>
        </a:p>
        <a:p>
          <a:pPr mar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IPO Consideration: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Evaluate the potential of an Initial Public Offering (IPO) to raise substantial capital for expansion.</a:t>
          </a:r>
        </a:p>
        <a:p>
          <a:pPr mar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Strategic Partnerships: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Explore mergers and acquisitions (M&amp;A) opportunities with aligned industry players.</a:t>
          </a:r>
        </a:p>
        <a:p>
          <a:pPr mar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Global Expansion: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Establish a presence in international markets through strategic alliances and partnerships.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42FB7F-A756-4013-8DF5-EDEA386F8751}" type="parTrans" cxnId="{B07914FB-BF71-4903-9F5E-80CFEFA7A4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98D9DE61-326F-4B94-A869-999CF2A03DE3}" type="sibTrans" cxnId="{B07914FB-BF71-4903-9F5E-80CFEFA7A4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DD1DD2BC-B051-4A6D-A8CF-DF8F8687E883}" type="pres">
      <dgm:prSet presAssocID="{424DB83B-206D-48A3-BFB8-5D22FE276FA1}" presName="diagram" presStyleCnt="0">
        <dgm:presLayoutVars>
          <dgm:dir/>
          <dgm:resizeHandles val="exact"/>
        </dgm:presLayoutVars>
      </dgm:prSet>
      <dgm:spPr/>
    </dgm:pt>
    <dgm:pt modelId="{103E0D37-EBD3-4B88-9FCB-5404958D7CD8}" type="pres">
      <dgm:prSet presAssocID="{D0AB7018-7FE8-45A9-B4D2-6B7B1F0AEB67}" presName="node" presStyleLbl="node1" presStyleIdx="0" presStyleCnt="3" custScaleX="132821" custScaleY="261842" custLinFactNeighborX="-597" custLinFactNeighborY="553">
        <dgm:presLayoutVars>
          <dgm:bulletEnabled val="1"/>
        </dgm:presLayoutVars>
      </dgm:prSet>
      <dgm:spPr/>
    </dgm:pt>
    <dgm:pt modelId="{62D5A905-0574-4E3B-ABB6-9E23BB24DFE2}" type="pres">
      <dgm:prSet presAssocID="{6A8CC7DB-E268-4139-9F83-6E0E1C2B6CEE}" presName="sibTrans" presStyleCnt="0"/>
      <dgm:spPr/>
    </dgm:pt>
    <dgm:pt modelId="{9A09CD44-6373-48BA-94CF-0D0DE4938535}" type="pres">
      <dgm:prSet presAssocID="{9BEE7083-627E-446F-81DD-42C51409D1B1}" presName="node" presStyleLbl="node1" presStyleIdx="1" presStyleCnt="3" custScaleX="132821" custScaleY="261842" custLinFactNeighborX="1208" custLinFactNeighborY="553">
        <dgm:presLayoutVars>
          <dgm:bulletEnabled val="1"/>
        </dgm:presLayoutVars>
      </dgm:prSet>
      <dgm:spPr/>
    </dgm:pt>
    <dgm:pt modelId="{D1CBE8DC-E9ED-49AB-BA64-9734C1429FD9}" type="pres">
      <dgm:prSet presAssocID="{A8416F6E-C974-4E48-81A2-30AC84CCF304}" presName="sibTrans" presStyleCnt="0"/>
      <dgm:spPr/>
    </dgm:pt>
    <dgm:pt modelId="{E605F1CE-1F62-4171-80D5-6035D90FBEDC}" type="pres">
      <dgm:prSet presAssocID="{083499A7-4FA0-4DD9-ACAC-28D408ACCCA1}" presName="node" presStyleLbl="node1" presStyleIdx="2" presStyleCnt="3" custScaleX="134612" custScaleY="263272" custLinFactNeighborX="-1390" custLinFactNeighborY="-162">
        <dgm:presLayoutVars>
          <dgm:bulletEnabled val="1"/>
        </dgm:presLayoutVars>
      </dgm:prSet>
      <dgm:spPr/>
    </dgm:pt>
  </dgm:ptLst>
  <dgm:cxnLst>
    <dgm:cxn modelId="{504B4B32-9931-4F67-BF09-DB5C8C798275}" type="presOf" srcId="{9BEE7083-627E-446F-81DD-42C51409D1B1}" destId="{9A09CD44-6373-48BA-94CF-0D0DE4938535}" srcOrd="0" destOrd="0" presId="urn:microsoft.com/office/officeart/2005/8/layout/default"/>
    <dgm:cxn modelId="{80AFE762-FFE6-4E0F-9D59-12CC2EAE60F6}" type="presOf" srcId="{083499A7-4FA0-4DD9-ACAC-28D408ACCCA1}" destId="{E605F1CE-1F62-4171-80D5-6035D90FBEDC}" srcOrd="0" destOrd="0" presId="urn:microsoft.com/office/officeart/2005/8/layout/default"/>
    <dgm:cxn modelId="{90C9A759-7F93-4873-948B-7FAB77F5F57A}" type="presOf" srcId="{D0AB7018-7FE8-45A9-B4D2-6B7B1F0AEB67}" destId="{103E0D37-EBD3-4B88-9FCB-5404958D7CD8}" srcOrd="0" destOrd="0" presId="urn:microsoft.com/office/officeart/2005/8/layout/default"/>
    <dgm:cxn modelId="{A50B58E3-2AFB-4BBB-A872-B21E4410F4A4}" srcId="{424DB83B-206D-48A3-BFB8-5D22FE276FA1}" destId="{9BEE7083-627E-446F-81DD-42C51409D1B1}" srcOrd="1" destOrd="0" parTransId="{FB774DE3-20A6-44D1-8B37-6B2A975DB86B}" sibTransId="{A8416F6E-C974-4E48-81A2-30AC84CCF304}"/>
    <dgm:cxn modelId="{C3929DE4-B95D-4FBB-8584-E8C53E18E2A5}" srcId="{424DB83B-206D-48A3-BFB8-5D22FE276FA1}" destId="{D0AB7018-7FE8-45A9-B4D2-6B7B1F0AEB67}" srcOrd="0" destOrd="0" parTransId="{D541ACD8-8372-4EB6-9CA7-ECD18BE45413}" sibTransId="{6A8CC7DB-E268-4139-9F83-6E0E1C2B6CEE}"/>
    <dgm:cxn modelId="{D8B097F0-6E95-4677-9FF2-195739C0A3DD}" type="presOf" srcId="{424DB83B-206D-48A3-BFB8-5D22FE276FA1}" destId="{DD1DD2BC-B051-4A6D-A8CF-DF8F8687E883}" srcOrd="0" destOrd="0" presId="urn:microsoft.com/office/officeart/2005/8/layout/default"/>
    <dgm:cxn modelId="{B07914FB-BF71-4903-9F5E-80CFEFA7A48F}" srcId="{424DB83B-206D-48A3-BFB8-5D22FE276FA1}" destId="{083499A7-4FA0-4DD9-ACAC-28D408ACCCA1}" srcOrd="2" destOrd="0" parTransId="{4C42FB7F-A756-4013-8DF5-EDEA386F8751}" sibTransId="{98D9DE61-326F-4B94-A869-999CF2A03DE3}"/>
    <dgm:cxn modelId="{6D30FF92-78EB-445B-A687-A44CD0C8BAC7}" type="presParOf" srcId="{DD1DD2BC-B051-4A6D-A8CF-DF8F8687E883}" destId="{103E0D37-EBD3-4B88-9FCB-5404958D7CD8}" srcOrd="0" destOrd="0" presId="urn:microsoft.com/office/officeart/2005/8/layout/default"/>
    <dgm:cxn modelId="{485EE8A9-794C-4405-9C43-E3D14ED184B2}" type="presParOf" srcId="{DD1DD2BC-B051-4A6D-A8CF-DF8F8687E883}" destId="{62D5A905-0574-4E3B-ABB6-9E23BB24DFE2}" srcOrd="1" destOrd="0" presId="urn:microsoft.com/office/officeart/2005/8/layout/default"/>
    <dgm:cxn modelId="{5C65F756-2B13-41F4-8BBC-EB94D4BD75A6}" type="presParOf" srcId="{DD1DD2BC-B051-4A6D-A8CF-DF8F8687E883}" destId="{9A09CD44-6373-48BA-94CF-0D0DE4938535}" srcOrd="2" destOrd="0" presId="urn:microsoft.com/office/officeart/2005/8/layout/default"/>
    <dgm:cxn modelId="{35B6CE9E-8596-447E-9EC0-C035057002E9}" type="presParOf" srcId="{DD1DD2BC-B051-4A6D-A8CF-DF8F8687E883}" destId="{D1CBE8DC-E9ED-49AB-BA64-9734C1429FD9}" srcOrd="3" destOrd="0" presId="urn:microsoft.com/office/officeart/2005/8/layout/default"/>
    <dgm:cxn modelId="{ECC72B54-0354-48E0-8599-BBA87242ABA3}" type="presParOf" srcId="{DD1DD2BC-B051-4A6D-A8CF-DF8F8687E883}" destId="{E605F1CE-1F62-4171-80D5-6035D90FBED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US" sz="2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Founders</a:t>
          </a:r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Dr. P. Gopinath</a:t>
          </a:r>
        </a:p>
        <a:p>
          <a:pPr algn="l"/>
          <a:r>
            <a:rPr lang="en-US" sz="2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Co-Founder</a:t>
          </a:r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Mr. Dravin Pratap Singh </a:t>
          </a: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algn="l"/>
          <a:r>
            <a:rPr lang="en-US" sz="1600" b="1" i="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Explain the unique value each person brings to the startup: </a:t>
          </a:r>
        </a:p>
        <a:p>
          <a:pPr algn="l"/>
          <a:r>
            <a:rPr lang="en-US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Entrepreneurial Expertise: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Dr. Gopinath's extensive experience in entrepreneurship and mentorship infuses the startup with a visionary outlook, guiding its strategic direction with valuable insights.</a:t>
          </a:r>
        </a:p>
        <a:p>
          <a:pPr algn="l">
            <a:buFont typeface="+mj-lt"/>
            <a:buAutoNum type="arabicPeriod"/>
          </a:pPr>
          <a:r>
            <a:rPr lang="en-US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Strategic Leadership: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As a seasoned leader, he leverages his industry network to align business objectives and execution, promoting sustainable innovation and fostering growth. </a:t>
          </a:r>
        </a:p>
        <a:p>
          <a:pPr algn="l">
            <a:buFont typeface="+mj-lt"/>
            <a:buAutoNum type="arabicPeriod"/>
          </a:pP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Mr. Singh's exceptional proficiency in Food, </a:t>
          </a:r>
          <a:r>
            <a:rPr lang="en-US" sz="1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Nanonutraceuticals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, Nanofood Therapeutics, and Agriculture Nanotechnology establishes a robust technical base for the startup</a:t>
          </a:r>
        </a:p>
        <a:p>
          <a:pPr algn="l"/>
          <a:r>
            <a:rPr lang="en-US" sz="1600" b="1" i="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Talk about their passion for the project and why they decided to work for a startup</a:t>
          </a:r>
          <a:r>
            <a:rPr lang="en-US" sz="1600" b="0" i="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pPr algn="l"/>
          <a:r>
            <a:rPr lang="en-US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Dr. P. Gopinath (Founder and Mentor):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Driven by a fervent commitment to innovation, he chose the startup path to directly impart expertise and create impactful change.</a:t>
          </a:r>
        </a:p>
        <a:p>
          <a:pPr algn="l"/>
          <a:r>
            <a:rPr lang="en-US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Mr. Dravin Pratap Singh (Co-founder and PhD Scholar):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Passionate about converting science into solutions, he's drawn to startups for their agility in translating ideas into real-world impact.</a:t>
          </a:r>
          <a:endParaRPr lang="en-IN" sz="1600" u="sng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9E03FDE5-998D-4C83-9AAD-BDC9C8B9C762}">
      <dgm:prSet phldrT="[Text]"/>
      <dgm:spPr>
        <a:solidFill>
          <a:srgbClr val="7F7F7F"/>
        </a:solidFill>
      </dgm:spPr>
      <dgm:t>
        <a:bodyPr/>
        <a:lstStyle/>
        <a:p>
          <a:r>
            <a:rPr lang="en-IN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Team member’s history</a:t>
          </a:r>
        </a:p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Educational: Prof. P. Gopinath, Head, Centre for Nanotechnology</a:t>
          </a:r>
        </a:p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Mentor and Founder of the company</a:t>
          </a:r>
        </a:p>
        <a:p>
          <a:r>
            <a:rPr lang="en-US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Mr. Dravin P. Singh: PhD Scholar</a:t>
          </a:r>
        </a:p>
        <a:p>
          <a:r>
            <a:rPr lang="en-US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Areas of expertise: Food and Agriculture Nanotechnology</a:t>
          </a:r>
          <a:endParaRPr lang="en-US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CFA62C-8936-41D3-85E1-CB56CD0F19AB}" type="parTrans" cxnId="{5456BEC2-1A7B-47C8-8702-3612181C0976}">
      <dgm:prSet/>
      <dgm:spPr/>
      <dgm:t>
        <a:bodyPr/>
        <a:lstStyle/>
        <a:p>
          <a:endParaRPr lang="en-IN"/>
        </a:p>
      </dgm:t>
    </dgm:pt>
    <dgm:pt modelId="{8904D867-6F54-4827-9D1A-8DC01B643311}" type="sibTrans" cxnId="{5456BEC2-1A7B-47C8-8702-3612181C0976}">
      <dgm:prSet/>
      <dgm:spPr/>
      <dgm:t>
        <a:bodyPr/>
        <a:lstStyle/>
        <a:p>
          <a:endParaRPr lang="en-IN"/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3" custScaleX="184470" custScaleY="75588" custLinFactNeighborX="-1230" custLinFactNeighborY="3733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CD85CA74-B1D5-4B19-9B05-A8AC79D2F8B4}" type="pres">
      <dgm:prSet presAssocID="{9E03FDE5-998D-4C83-9AAD-BDC9C8B9C762}" presName="node" presStyleLbl="node1" presStyleIdx="1" presStyleCnt="3" custScaleX="184470" custScaleY="75588" custLinFactNeighborX="-1230" custLinFactNeighborY="3733">
        <dgm:presLayoutVars>
          <dgm:bulletEnabled val="1"/>
        </dgm:presLayoutVars>
      </dgm:prSet>
      <dgm:spPr/>
    </dgm:pt>
    <dgm:pt modelId="{6A7E1F48-19AD-4759-A620-D3FA768E326C}" type="pres">
      <dgm:prSet presAssocID="{8904D867-6F54-4827-9D1A-8DC01B643311}" presName="sibTrans" presStyleCnt="0"/>
      <dgm:spPr/>
    </dgm:pt>
    <dgm:pt modelId="{7887EDED-12AF-4382-A7A3-8629FCB97637}" type="pres">
      <dgm:prSet presAssocID="{69CFE273-6634-4AF2-ADF7-195FCFD02937}" presName="node" presStyleLbl="node1" presStyleIdx="2" presStyleCnt="3" custScaleX="378585" custScaleY="181558" custLinFactNeighborY="-5392">
        <dgm:presLayoutVars>
          <dgm:bulletEnabled val="1"/>
        </dgm:presLayoutVars>
      </dgm:prSet>
      <dgm:spPr/>
    </dgm:pt>
  </dgm:ptLst>
  <dgm:cxnLst>
    <dgm:cxn modelId="{677D9F02-2957-414E-B07D-92CAA543D1B8}" type="presOf" srcId="{9E03FDE5-998D-4C83-9AAD-BDC9C8B9C762}" destId="{CD85CA74-B1D5-4B19-9B05-A8AC79D2F8B4}" srcOrd="0" destOrd="0" presId="urn:microsoft.com/office/officeart/2005/8/layout/default"/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F2D26463-A756-459D-8F8F-64F6F789D0EB}" srcId="{F63AB343-5A73-47E4-8646-CD6F6FB8F31C}" destId="{69CFE273-6634-4AF2-ADF7-195FCFD02937}" srcOrd="2" destOrd="0" parTransId="{464AEF01-3A62-4C91-9C64-6508F6716BD3}" sibTransId="{F652DB56-D174-4C1C-A4B6-0A7ADDCA9A74}"/>
    <dgm:cxn modelId="{5456BEC2-1A7B-47C8-8702-3612181C0976}" srcId="{F63AB343-5A73-47E4-8646-CD6F6FB8F31C}" destId="{9E03FDE5-998D-4C83-9AAD-BDC9C8B9C762}" srcOrd="1" destOrd="0" parTransId="{C3CFA62C-8936-41D3-85E1-CB56CD0F19AB}" sibTransId="{8904D867-6F54-4827-9D1A-8DC01B643311}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D224A4E-CD7B-4F5D-9899-30A4AD8A3F2F}" type="presParOf" srcId="{4BC6EFDF-A91D-4DDE-B436-D0306CA8FB22}" destId="{CD85CA74-B1D5-4B19-9B05-A8AC79D2F8B4}" srcOrd="2" destOrd="0" presId="urn:microsoft.com/office/officeart/2005/8/layout/default"/>
    <dgm:cxn modelId="{E40D163B-FDE3-4D5F-91F2-8D4647B52AF7}" type="presParOf" srcId="{4BC6EFDF-A91D-4DDE-B436-D0306CA8FB22}" destId="{6A7E1F48-19AD-4759-A620-D3FA768E326C}" srcOrd="3" destOrd="0" presId="urn:microsoft.com/office/officeart/2005/8/layout/default"/>
    <dgm:cxn modelId="{ED29095C-383F-4177-AD69-9BFAFD17496C}" type="presParOf" srcId="{4BC6EFDF-A91D-4DDE-B436-D0306CA8FB22}" destId="{7887EDED-12AF-4382-A7A3-8629FCB97637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24DB83B-206D-48A3-BFB8-5D22FE276FA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0AB7018-7FE8-45A9-B4D2-6B7B1F0AEB67}">
      <dgm:prSet phldrT="[Text]" custT="1"/>
      <dgm:spPr>
        <a:solidFill>
          <a:srgbClr val="7F7F7F"/>
        </a:solidFill>
      </dgm:spPr>
      <dgm:t>
        <a:bodyPr/>
        <a:lstStyle/>
        <a:p>
          <a:r>
            <a:rPr lang="en-I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Contact no</a:t>
          </a:r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: 979760907526, 9410193513</a:t>
          </a:r>
        </a:p>
      </dgm:t>
    </dgm:pt>
    <dgm:pt modelId="{D541ACD8-8372-4EB6-9CA7-ECD18BE45413}" type="parTrans" cxnId="{C3929DE4-B95D-4FBB-8584-E8C53E18E2A5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A8CC7DB-E268-4139-9F83-6E0E1C2B6CEE}" type="sibTrans" cxnId="{C3929DE4-B95D-4FBB-8584-E8C53E18E2A5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9BEE7083-627E-446F-81DD-42C51409D1B1}">
      <dgm:prSet phldrT="[Text]" custT="1"/>
      <dgm:spPr>
        <a:solidFill>
          <a:srgbClr val="F04034"/>
        </a:solidFill>
      </dgm:spPr>
      <dgm:t>
        <a:bodyPr/>
        <a:lstStyle/>
        <a:p>
          <a:r>
            <a:rPr lang="en-US" sz="2400" b="0" i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Email id</a:t>
          </a:r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nanobiogopi@gmail.com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774DE3-20A6-44D1-8B37-6B2A975DB86B}" type="parTrans" cxnId="{A50B58E3-2AFB-4BBB-A872-B21E4410F4A4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A8416F6E-C974-4E48-81A2-30AC84CCF304}" type="sibTrans" cxnId="{A50B58E3-2AFB-4BBB-A872-B21E4410F4A4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DD1DD2BC-B051-4A6D-A8CF-DF8F8687E883}" type="pres">
      <dgm:prSet presAssocID="{424DB83B-206D-48A3-BFB8-5D22FE276FA1}" presName="diagram" presStyleCnt="0">
        <dgm:presLayoutVars>
          <dgm:dir/>
          <dgm:resizeHandles val="exact"/>
        </dgm:presLayoutVars>
      </dgm:prSet>
      <dgm:spPr/>
    </dgm:pt>
    <dgm:pt modelId="{103E0D37-EBD3-4B88-9FCB-5404958D7CD8}" type="pres">
      <dgm:prSet presAssocID="{D0AB7018-7FE8-45A9-B4D2-6B7B1F0AEB67}" presName="node" presStyleLbl="node1" presStyleIdx="0" presStyleCnt="2" custScaleX="132821" custScaleY="169029" custLinFactNeighborX="-597" custLinFactNeighborY="553">
        <dgm:presLayoutVars>
          <dgm:bulletEnabled val="1"/>
        </dgm:presLayoutVars>
      </dgm:prSet>
      <dgm:spPr/>
    </dgm:pt>
    <dgm:pt modelId="{62D5A905-0574-4E3B-ABB6-9E23BB24DFE2}" type="pres">
      <dgm:prSet presAssocID="{6A8CC7DB-E268-4139-9F83-6E0E1C2B6CEE}" presName="sibTrans" presStyleCnt="0"/>
      <dgm:spPr/>
    </dgm:pt>
    <dgm:pt modelId="{9A09CD44-6373-48BA-94CF-0D0DE4938535}" type="pres">
      <dgm:prSet presAssocID="{9BEE7083-627E-446F-81DD-42C51409D1B1}" presName="node" presStyleLbl="node1" presStyleIdx="1" presStyleCnt="2" custScaleX="132821" custScaleY="169029" custLinFactNeighborX="1208" custLinFactNeighborY="553">
        <dgm:presLayoutVars>
          <dgm:bulletEnabled val="1"/>
        </dgm:presLayoutVars>
      </dgm:prSet>
      <dgm:spPr/>
    </dgm:pt>
  </dgm:ptLst>
  <dgm:cxnLst>
    <dgm:cxn modelId="{504B4B32-9931-4F67-BF09-DB5C8C798275}" type="presOf" srcId="{9BEE7083-627E-446F-81DD-42C51409D1B1}" destId="{9A09CD44-6373-48BA-94CF-0D0DE4938535}" srcOrd="0" destOrd="0" presId="urn:microsoft.com/office/officeart/2005/8/layout/default"/>
    <dgm:cxn modelId="{90C9A759-7F93-4873-948B-7FAB77F5F57A}" type="presOf" srcId="{D0AB7018-7FE8-45A9-B4D2-6B7B1F0AEB67}" destId="{103E0D37-EBD3-4B88-9FCB-5404958D7CD8}" srcOrd="0" destOrd="0" presId="urn:microsoft.com/office/officeart/2005/8/layout/default"/>
    <dgm:cxn modelId="{A50B58E3-2AFB-4BBB-A872-B21E4410F4A4}" srcId="{424DB83B-206D-48A3-BFB8-5D22FE276FA1}" destId="{9BEE7083-627E-446F-81DD-42C51409D1B1}" srcOrd="1" destOrd="0" parTransId="{FB774DE3-20A6-44D1-8B37-6B2A975DB86B}" sibTransId="{A8416F6E-C974-4E48-81A2-30AC84CCF304}"/>
    <dgm:cxn modelId="{C3929DE4-B95D-4FBB-8584-E8C53E18E2A5}" srcId="{424DB83B-206D-48A3-BFB8-5D22FE276FA1}" destId="{D0AB7018-7FE8-45A9-B4D2-6B7B1F0AEB67}" srcOrd="0" destOrd="0" parTransId="{D541ACD8-8372-4EB6-9CA7-ECD18BE45413}" sibTransId="{6A8CC7DB-E268-4139-9F83-6E0E1C2B6CEE}"/>
    <dgm:cxn modelId="{D8B097F0-6E95-4677-9FF2-195739C0A3DD}" type="presOf" srcId="{424DB83B-206D-48A3-BFB8-5D22FE276FA1}" destId="{DD1DD2BC-B051-4A6D-A8CF-DF8F8687E883}" srcOrd="0" destOrd="0" presId="urn:microsoft.com/office/officeart/2005/8/layout/default"/>
    <dgm:cxn modelId="{6D30FF92-78EB-445B-A687-A44CD0C8BAC7}" type="presParOf" srcId="{DD1DD2BC-B051-4A6D-A8CF-DF8F8687E883}" destId="{103E0D37-EBD3-4B88-9FCB-5404958D7CD8}" srcOrd="0" destOrd="0" presId="urn:microsoft.com/office/officeart/2005/8/layout/default"/>
    <dgm:cxn modelId="{485EE8A9-794C-4405-9C43-E3D14ED184B2}" type="presParOf" srcId="{DD1DD2BC-B051-4A6D-A8CF-DF8F8687E883}" destId="{62D5A905-0574-4E3B-ABB6-9E23BB24DFE2}" srcOrd="1" destOrd="0" presId="urn:microsoft.com/office/officeart/2005/8/layout/default"/>
    <dgm:cxn modelId="{5C65F756-2B13-41F4-8BBC-EB94D4BD75A6}" type="presParOf" srcId="{DD1DD2BC-B051-4A6D-A8CF-DF8F8687E883}" destId="{9A09CD44-6373-48BA-94CF-0D0DE493853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"Addressing Challenges Head-On: Reducing Food Waste and Enhancing Produce Quality, Elevating Shelf-Life, and Reducing Waste: "</a:t>
          </a:r>
          <a:endParaRPr lang="en-IN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"Meet Our Ideal Beneficiary: Innovators in Agriculture and Health Industries"</a:t>
          </a:r>
          <a:endParaRPr lang="en-IN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algn="l"/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How the innovation/startup solves it - concept &amp; key elements. </a:t>
          </a:r>
        </a:p>
        <a:p>
          <a:pPr algn="l"/>
          <a:endParaRPr lang="en-US" sz="24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"Innovative Solution Unveiled: Transforming Agriculture and Health with Cutting-edge Nanofiber Coating"</a:t>
          </a:r>
          <a:endParaRPr lang="en-IN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3" custScaleX="132821" custScaleY="84616" custLinFactNeighborX="-599" custLinFactNeighborY="1700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3" custScaleX="132821" custScaleY="87245" custLinFactNeighborX="651" custLinFactNeighborY="1836">
        <dgm:presLayoutVars>
          <dgm:bulletEnabled val="1"/>
        </dgm:presLayoutVars>
      </dgm:prSet>
      <dgm:spPr/>
    </dgm:pt>
    <dgm:pt modelId="{31BF777E-F773-4B16-B97D-600CC3D57321}" type="pres">
      <dgm:prSet presAssocID="{2017CCE2-2B64-4B81-8732-0E2B02FC527F}" presName="sibTrans" presStyleCnt="0"/>
      <dgm:spPr/>
    </dgm:pt>
    <dgm:pt modelId="{7887EDED-12AF-4382-A7A3-8629FCB97637}" type="pres">
      <dgm:prSet presAssocID="{69CFE273-6634-4AF2-ADF7-195FCFD02937}" presName="node" presStyleLbl="node1" presStyleIdx="2" presStyleCnt="3" custScaleX="276011" custLinFactNeighborX="-1849" custLinFactNeighborY="-8978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F2D26463-A756-459D-8F8F-64F6F789D0EB}" srcId="{F63AB343-5A73-47E4-8646-CD6F6FB8F31C}" destId="{69CFE273-6634-4AF2-ADF7-195FCFD02937}" srcOrd="2" destOrd="0" parTransId="{464AEF01-3A62-4C91-9C64-6508F6716BD3}" sibTransId="{F652DB56-D174-4C1C-A4B6-0A7ADDCA9A74}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  <dgm:cxn modelId="{6CC580AA-C8EF-4614-80E1-02DFB1C7D5B5}" type="presParOf" srcId="{4BC6EFDF-A91D-4DDE-B436-D0306CA8FB22}" destId="{31BF777E-F773-4B16-B97D-600CC3D57321}" srcOrd="3" destOrd="0" presId="urn:microsoft.com/office/officeart/2005/8/layout/default"/>
    <dgm:cxn modelId="{ED29095C-383F-4177-AD69-9BFAFD17496C}" type="presParOf" srcId="{4BC6EFDF-A91D-4DDE-B436-D0306CA8FB22}" destId="{7887EDED-12AF-4382-A7A3-8629FCB97637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Our Nanofiber Coating Technology for Fresher Produce</a:t>
          </a:r>
          <a:endParaRPr lang="en-IN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"Empowering a Greener Future with Enhanced Produce Quality."</a:t>
          </a:r>
        </a:p>
        <a:p>
          <a:pPr algn="l"/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algn="ctr"/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Include explainer videos, images, demos, product screenshots</a:t>
          </a:r>
          <a:endParaRPr lang="en-IN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3" custScaleX="132821" custLinFactNeighborX="-597" custLinFactNeighborY="553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3" custScaleX="132821" custLinFactNeighborX="1705" custLinFactNeighborY="3000">
        <dgm:presLayoutVars>
          <dgm:bulletEnabled val="1"/>
        </dgm:presLayoutVars>
      </dgm:prSet>
      <dgm:spPr/>
    </dgm:pt>
    <dgm:pt modelId="{31BF777E-F773-4B16-B97D-600CC3D57321}" type="pres">
      <dgm:prSet presAssocID="{2017CCE2-2B64-4B81-8732-0E2B02FC527F}" presName="sibTrans" presStyleCnt="0"/>
      <dgm:spPr/>
    </dgm:pt>
    <dgm:pt modelId="{7887EDED-12AF-4382-A7A3-8629FCB97637}" type="pres">
      <dgm:prSet presAssocID="{69CFE273-6634-4AF2-ADF7-195FCFD02937}" presName="node" presStyleLbl="node1" presStyleIdx="2" presStyleCnt="3" custScaleX="276011" custLinFactNeighborX="-1849" custLinFactNeighborY="-8978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F2D26463-A756-459D-8F8F-64F6F789D0EB}" srcId="{F63AB343-5A73-47E4-8646-CD6F6FB8F31C}" destId="{69CFE273-6634-4AF2-ADF7-195FCFD02937}" srcOrd="2" destOrd="0" parTransId="{464AEF01-3A62-4C91-9C64-6508F6716BD3}" sibTransId="{F652DB56-D174-4C1C-A4B6-0A7ADDCA9A74}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  <dgm:cxn modelId="{6CC580AA-C8EF-4614-80E1-02DFB1C7D5B5}" type="presParOf" srcId="{4BC6EFDF-A91D-4DDE-B436-D0306CA8FB22}" destId="{31BF777E-F773-4B16-B97D-600CC3D57321}" srcOrd="3" destOrd="0" presId="urn:microsoft.com/office/officeart/2005/8/layout/default"/>
    <dgm:cxn modelId="{ED29095C-383F-4177-AD69-9BFAFD17496C}" type="presParOf" srcId="{4BC6EFDF-A91D-4DDE-B436-D0306CA8FB22}" destId="{7887EDED-12AF-4382-A7A3-8629FCB97637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algn="ctr"/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Include explainer videos, demos, product screenshots</a:t>
          </a:r>
        </a:p>
        <a:p>
          <a:pPr algn="ctr"/>
          <a:r>
            <a:rPr lang="en-US" sz="24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Include </a:t>
          </a:r>
          <a:r>
            <a:rPr lang="en-US" sz="24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PoCs.Include</a:t>
          </a:r>
          <a:r>
            <a:rPr lang="en-US" sz="24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testimonials of actual customers, if any. </a:t>
          </a:r>
          <a:endParaRPr lang="en-IN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5AA219E4-6F04-4808-99CD-944D382DA16F}">
      <dgm:prSet phldrT="[Text]" custT="1"/>
      <dgm:spPr>
        <a:solidFill>
          <a:srgbClr val="7F7F7F"/>
        </a:solidFill>
      </dgm:spPr>
      <dgm:t>
        <a:bodyPr/>
        <a:lstStyle/>
        <a:p>
          <a:pPr algn="just"/>
          <a:r>
            <a:rPr lang="en-US" sz="1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(i) Value Proposition of Product/Service: 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Our innovative nanofiber edible coating, derived from silk fibroin, honey, and curcumin, extends the shelf-life of fruits and vegetables by forming a protective layer that inhibits microbial growth. This breakthrough technology enhances produce quality and addresses the pressing challenge of post-harvest waste.</a:t>
          </a:r>
          <a:endParaRPr lang="en-IN" sz="18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A1AEFC-FD9E-42A6-B854-B51EA6D7FAF4}" type="parTrans" cxnId="{C6CD2E43-23F2-408E-811C-230D5C14FF0B}">
      <dgm:prSet/>
      <dgm:spPr/>
      <dgm:t>
        <a:bodyPr/>
        <a:lstStyle/>
        <a:p>
          <a:endParaRPr lang="en-IN"/>
        </a:p>
      </dgm:t>
    </dgm:pt>
    <dgm:pt modelId="{1785BD5B-1126-43E6-948E-27439901DD8E}" type="sibTrans" cxnId="{C6CD2E43-23F2-408E-811C-230D5C14FF0B}">
      <dgm:prSet/>
      <dgm:spPr/>
      <dgm:t>
        <a:bodyPr/>
        <a:lstStyle/>
        <a:p>
          <a:endParaRPr lang="en-IN"/>
        </a:p>
      </dgm:t>
    </dgm:pt>
    <dgm:pt modelId="{20A84CF6-C920-43EB-963B-429CB27461B2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IN" sz="13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(ii) Benefits/Impact Created:</a:t>
          </a:r>
        </a:p>
        <a:p>
          <a:pPr algn="l"/>
          <a:r>
            <a:rPr lang="en-IN" sz="13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Waste to Wealth: </a:t>
          </a:r>
          <a:r>
            <a:rPr lang="en-IN" sz="13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We use protein from silk cocoons which is the waste of silk industry.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3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Environmental Impact:</a:t>
          </a:r>
          <a:r>
            <a:rPr lang="en-US" sz="13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By curbing food waste, we contribute to reducing carbon emissions and conserving resources.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3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Economic Viability:</a:t>
          </a:r>
          <a:r>
            <a:rPr lang="en-US" sz="13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Farmers and distributors benefit from reduced losses, translating to improved profitability and economic sustainability.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3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Protein based </a:t>
          </a:r>
          <a:r>
            <a:rPr lang="en-US" sz="13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edible coating which is non toxic, unlike chemical based coating </a:t>
          </a:r>
          <a:endParaRPr lang="en-IN" sz="13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924F2D-2F35-4B59-91D3-81630C94CF0D}" type="parTrans" cxnId="{545FB7EC-01A3-4E64-ACBB-015BA7FFD102}">
      <dgm:prSet/>
      <dgm:spPr/>
      <dgm:t>
        <a:bodyPr/>
        <a:lstStyle/>
        <a:p>
          <a:endParaRPr lang="en-IN"/>
        </a:p>
      </dgm:t>
    </dgm:pt>
    <dgm:pt modelId="{17D3D3CF-5A68-4C22-A3BF-C7A687102626}" type="sibTrans" cxnId="{545FB7EC-01A3-4E64-ACBB-015BA7FFD102}">
      <dgm:prSet/>
      <dgm:spPr/>
      <dgm:t>
        <a:bodyPr/>
        <a:lstStyle/>
        <a:p>
          <a:endParaRPr lang="en-IN"/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7887EDED-12AF-4382-A7A3-8629FCB97637}" type="pres">
      <dgm:prSet presAssocID="{69CFE273-6634-4AF2-ADF7-195FCFD02937}" presName="node" presStyleLbl="node1" presStyleIdx="0" presStyleCnt="3" custScaleX="250070" custLinFactY="2207" custLinFactNeighborY="100000">
        <dgm:presLayoutVars>
          <dgm:bulletEnabled val="1"/>
        </dgm:presLayoutVars>
      </dgm:prSet>
      <dgm:spPr/>
    </dgm:pt>
    <dgm:pt modelId="{8A0F2E01-FC71-4E22-96F2-B7052CA7FFD3}" type="pres">
      <dgm:prSet presAssocID="{F652DB56-D174-4C1C-A4B6-0A7ADDCA9A74}" presName="sibTrans" presStyleCnt="0"/>
      <dgm:spPr/>
    </dgm:pt>
    <dgm:pt modelId="{64F4BD2C-8BE8-4AD4-98EC-0A172FB0E49F}" type="pres">
      <dgm:prSet presAssocID="{5AA219E4-6F04-4808-99CD-944D382DA16F}" presName="node" presStyleLbl="node1" presStyleIdx="1" presStyleCnt="3" custScaleX="131251" custLinFactY="-23010" custLinFactNeighborX="2785" custLinFactNeighborY="-100000">
        <dgm:presLayoutVars>
          <dgm:bulletEnabled val="1"/>
        </dgm:presLayoutVars>
      </dgm:prSet>
      <dgm:spPr/>
    </dgm:pt>
    <dgm:pt modelId="{72F1705D-CD2E-4048-AFE3-11381C8E9CD9}" type="pres">
      <dgm:prSet presAssocID="{1785BD5B-1126-43E6-948E-27439901DD8E}" presName="sibTrans" presStyleCnt="0"/>
      <dgm:spPr/>
    </dgm:pt>
    <dgm:pt modelId="{518354C5-EF36-4063-9CED-F62D20F993CC}" type="pres">
      <dgm:prSet presAssocID="{20A84CF6-C920-43EB-963B-429CB27461B2}" presName="node" presStyleLbl="node1" presStyleIdx="2" presStyleCnt="3" custScaleX="117574" custLinFactY="-15632" custLinFactNeighborX="-4041" custLinFactNeighborY="-100000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C6CD2E43-23F2-408E-811C-230D5C14FF0B}" srcId="{F63AB343-5A73-47E4-8646-CD6F6FB8F31C}" destId="{5AA219E4-6F04-4808-99CD-944D382DA16F}" srcOrd="1" destOrd="0" parTransId="{CBA1AEFC-FD9E-42A6-B854-B51EA6D7FAF4}" sibTransId="{1785BD5B-1126-43E6-948E-27439901DD8E}"/>
    <dgm:cxn modelId="{F2D26463-A756-459D-8F8F-64F6F789D0EB}" srcId="{F63AB343-5A73-47E4-8646-CD6F6FB8F31C}" destId="{69CFE273-6634-4AF2-ADF7-195FCFD02937}" srcOrd="0" destOrd="0" parTransId="{464AEF01-3A62-4C91-9C64-6508F6716BD3}" sibTransId="{F652DB56-D174-4C1C-A4B6-0A7ADDCA9A74}"/>
    <dgm:cxn modelId="{E31A3D51-FE36-4A97-B46F-E1D3C72147CB}" type="presOf" srcId="{5AA219E4-6F04-4808-99CD-944D382DA16F}" destId="{64F4BD2C-8BE8-4AD4-98EC-0A172FB0E49F}" srcOrd="0" destOrd="0" presId="urn:microsoft.com/office/officeart/2005/8/layout/default"/>
    <dgm:cxn modelId="{E4F633EA-24E6-4C9F-986E-35F4BDABB6D0}" type="presOf" srcId="{20A84CF6-C920-43EB-963B-429CB27461B2}" destId="{518354C5-EF36-4063-9CED-F62D20F993CC}" srcOrd="0" destOrd="0" presId="urn:microsoft.com/office/officeart/2005/8/layout/default"/>
    <dgm:cxn modelId="{545FB7EC-01A3-4E64-ACBB-015BA7FFD102}" srcId="{F63AB343-5A73-47E4-8646-CD6F6FB8F31C}" destId="{20A84CF6-C920-43EB-963B-429CB27461B2}" srcOrd="2" destOrd="0" parTransId="{1C924F2D-2F35-4B59-91D3-81630C94CF0D}" sibTransId="{17D3D3CF-5A68-4C22-A3BF-C7A687102626}"/>
    <dgm:cxn modelId="{ED29095C-383F-4177-AD69-9BFAFD17496C}" type="presParOf" srcId="{4BC6EFDF-A91D-4DDE-B436-D0306CA8FB22}" destId="{7887EDED-12AF-4382-A7A3-8629FCB97637}" srcOrd="0" destOrd="0" presId="urn:microsoft.com/office/officeart/2005/8/layout/default"/>
    <dgm:cxn modelId="{49F030FA-5476-4C2D-BFFE-911AD6FEDBDB}" type="presParOf" srcId="{4BC6EFDF-A91D-4DDE-B436-D0306CA8FB22}" destId="{8A0F2E01-FC71-4E22-96F2-B7052CA7FFD3}" srcOrd="1" destOrd="0" presId="urn:microsoft.com/office/officeart/2005/8/layout/default"/>
    <dgm:cxn modelId="{3EA64667-3E88-4116-A58C-0CE0552B5510}" type="presParOf" srcId="{4BC6EFDF-A91D-4DDE-B436-D0306CA8FB22}" destId="{64F4BD2C-8BE8-4AD4-98EC-0A172FB0E49F}" srcOrd="2" destOrd="0" presId="urn:microsoft.com/office/officeart/2005/8/layout/default"/>
    <dgm:cxn modelId="{54C07CB6-2F45-4AE7-B491-A7BFACCBA896}" type="presParOf" srcId="{4BC6EFDF-A91D-4DDE-B436-D0306CA8FB22}" destId="{72F1705D-CD2E-4048-AFE3-11381C8E9CD9}" srcOrd="3" destOrd="0" presId="urn:microsoft.com/office/officeart/2005/8/layout/default"/>
    <dgm:cxn modelId="{BC998796-4795-43DF-88F1-DC6E1A96702E}" type="presParOf" srcId="{4BC6EFDF-A91D-4DDE-B436-D0306CA8FB22}" destId="{518354C5-EF36-4063-9CED-F62D20F993CC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ctr"/>
          <a:r>
            <a: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Total Addressable Market (TAM)</a:t>
          </a:r>
        </a:p>
        <a:p>
          <a:pPr algn="ctr"/>
          <a:endParaRPr lang="en-US" sz="12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/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Based on extensive research, the TAM for our nanofiber edible coating spans the global agricultural and food industries, estimated to be valued at </a:t>
          </a:r>
          <a:r>
            <a: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$5 trillion</a:t>
          </a:r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as of 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2022</a:t>
          </a:r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 This figure includes all potential customers who could benefit from enhanced produce quality and reduced waste.</a:t>
          </a:r>
          <a:endParaRPr lang="en-IN" sz="12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18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18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ctr"/>
          <a:r>
            <a: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Serviceable Addressable Market (SAM)</a:t>
          </a:r>
        </a:p>
        <a:p>
          <a:pPr algn="ctr"/>
          <a:endParaRPr lang="en-US" sz="12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/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Our SAM, focusing on the Indian Landscape is estimated to be valued at </a:t>
          </a:r>
          <a:r>
            <a: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$435 Billion</a:t>
          </a:r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as of 2022. </a:t>
          </a:r>
        </a:p>
        <a:p>
          <a:pPr algn="just"/>
          <a:endParaRPr lang="en-US" sz="12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Service Obtainable Market (SOM)</a:t>
          </a:r>
        </a:p>
        <a:p>
          <a:pPr algn="ctr"/>
          <a:endParaRPr lang="en-US" sz="11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/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Expecting to capture 3-5% of SAM, we get </a:t>
          </a:r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$13.05-21.75 Billion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market.</a:t>
          </a:r>
          <a:endParaRPr lang="en-IN" sz="11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18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1800">
            <a:latin typeface="Montserrat" panose="00000500000000000000" pitchFamily="2" charset="0"/>
          </a:endParaRPr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algn="just"/>
          <a:r>
            <a:rPr lang="en-US" sz="1050" b="1" i="0" dirty="0"/>
            <a:t>(</a:t>
          </a:r>
          <a:endParaRPr lang="en-US" sz="1050" b="0" i="0" dirty="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1800">
            <a:latin typeface="Montserrat" panose="00000500000000000000" pitchFamily="2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1800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3" custScaleX="156806" custScaleY="141235" custLinFactNeighborX="-7116" custLinFactNeighborY="13609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3" custScaleX="147599" custScaleY="145976" custLinFactNeighborX="5052" custLinFactNeighborY="13011">
        <dgm:presLayoutVars>
          <dgm:bulletEnabled val="1"/>
        </dgm:presLayoutVars>
      </dgm:prSet>
      <dgm:spPr/>
    </dgm:pt>
    <dgm:pt modelId="{31BF777E-F773-4B16-B97D-600CC3D57321}" type="pres">
      <dgm:prSet presAssocID="{2017CCE2-2B64-4B81-8732-0E2B02FC527F}" presName="sibTrans" presStyleCnt="0"/>
      <dgm:spPr/>
    </dgm:pt>
    <dgm:pt modelId="{7887EDED-12AF-4382-A7A3-8629FCB97637}" type="pres">
      <dgm:prSet presAssocID="{69CFE273-6634-4AF2-ADF7-195FCFD02937}" presName="node" presStyleLbl="node1" presStyleIdx="2" presStyleCnt="3" custScaleX="458898" custScaleY="190087" custLinFactNeighborX="-7900" custLinFactNeighborY="1347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F2D26463-A756-459D-8F8F-64F6F789D0EB}" srcId="{F63AB343-5A73-47E4-8646-CD6F6FB8F31C}" destId="{69CFE273-6634-4AF2-ADF7-195FCFD02937}" srcOrd="2" destOrd="0" parTransId="{464AEF01-3A62-4C91-9C64-6508F6716BD3}" sibTransId="{F652DB56-D174-4C1C-A4B6-0A7ADDCA9A74}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  <dgm:cxn modelId="{6CC580AA-C8EF-4614-80E1-02DFB1C7D5B5}" type="presParOf" srcId="{4BC6EFDF-A91D-4DDE-B436-D0306CA8FB22}" destId="{31BF777E-F773-4B16-B97D-600CC3D57321}" srcOrd="3" destOrd="0" presId="urn:microsoft.com/office/officeart/2005/8/layout/default"/>
    <dgm:cxn modelId="{ED29095C-383F-4177-AD69-9BFAFD17496C}" type="presParOf" srcId="{4BC6EFDF-A91D-4DDE-B436-D0306CA8FB22}" destId="{7887EDED-12AF-4382-A7A3-8629FCB97637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IN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Stage of the development of solution</a:t>
          </a:r>
        </a:p>
        <a:p>
          <a:pPr algn="l"/>
          <a:r>
            <a:rPr lang="en-IN" sz="24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TRL: 5/6</a:t>
          </a: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Highlight the Intellectual Property (IP) component </a:t>
          </a:r>
        </a:p>
        <a:p>
          <a:pPr algn="l"/>
          <a:endParaRPr lang="en-IN" sz="16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IN" sz="1600" b="1" dirty="0">
              <a:latin typeface="Times New Roman" pitchFamily="18" charset="0"/>
              <a:cs typeface="Times New Roman" pitchFamily="18" charset="0"/>
            </a:rPr>
            <a:t>Electrospun edible silk based composite nanofibers and dip coating process and product for packaging perishables (fruits, vegetables etc).</a:t>
          </a:r>
        </a:p>
        <a:p>
          <a:pPr algn="l"/>
          <a:r>
            <a:rPr lang="en-IN" sz="1600" b="1" dirty="0">
              <a:latin typeface="Times New Roman" pitchFamily="18" charset="0"/>
              <a:cs typeface="Times New Roman" pitchFamily="18" charset="0"/>
            </a:rPr>
            <a:t>Silk fibroin-honey-turmeric blend nanofibers coating  &amp; dip coating for industrial  &amp; local vendors respectively</a:t>
          </a:r>
          <a:endParaRPr lang="en-IN" sz="16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marL="0" marR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0" i="0" dirty="0"/>
            <a:t>1.</a:t>
          </a: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R&amp;D Phase: Optimize nanofiber formulation and coating techniques.</a:t>
          </a:r>
        </a:p>
        <a:p>
          <a:pPr marL="0" indent="0" algn="l" defTabSz="914400">
            <a:lnSpc>
              <a:spcPct val="100000"/>
            </a:lnSpc>
            <a:spcBef>
              <a:spcPts val="0"/>
            </a:spcBef>
            <a:spcAft>
              <a:spcPts val="0"/>
            </a:spcAft>
            <a:buFont typeface="+mj-lt"/>
            <a:buAutoNum type="arabicPeriod"/>
          </a:pP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2. Prototyping and Testing: Trials on various produce, collaborate with research institutions.</a:t>
          </a:r>
        </a:p>
        <a:p>
          <a:pPr marL="0" indent="0" algn="l" defTabSz="914400">
            <a:lnSpc>
              <a:spcPct val="100000"/>
            </a:lnSpc>
            <a:spcBef>
              <a:spcPts val="0"/>
            </a:spcBef>
            <a:spcAft>
              <a:spcPts val="0"/>
            </a:spcAft>
            <a:buFont typeface="+mj-lt"/>
            <a:buAutoNum type="arabicPeriod"/>
          </a:pP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3. Pilot Testing: Engage select retailers, gather real-world data.</a:t>
          </a:r>
        </a:p>
        <a:p>
          <a:pPr marL="0" indent="0" algn="l" defTabSz="914400">
            <a:lnSpc>
              <a:spcPct val="100000"/>
            </a:lnSpc>
            <a:spcBef>
              <a:spcPts val="0"/>
            </a:spcBef>
            <a:spcAft>
              <a:spcPts val="0"/>
            </a:spcAft>
            <a:buFont typeface="+mj-lt"/>
            <a:buAutoNum type="arabicPeriod"/>
          </a:pP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4. Refinement and Scale-Up: Incorporate feedback, establish production facilities.</a:t>
          </a:r>
        </a:p>
        <a:p>
          <a:pPr marL="0" indent="0" algn="l" defTabSz="914400">
            <a:lnSpc>
              <a:spcPct val="100000"/>
            </a:lnSpc>
            <a:spcBef>
              <a:spcPts val="0"/>
            </a:spcBef>
            <a:spcAft>
              <a:spcPts val="0"/>
            </a:spcAft>
            <a:buFont typeface="+mj-lt"/>
            <a:buAutoNum type="arabicPeriod"/>
          </a:pP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5. Market Expansion: Launch production, collaborate with distributors.</a:t>
          </a:r>
        </a:p>
        <a:p>
          <a:pPr marL="0" indent="0" algn="l" defTabSz="914400">
            <a:lnSpc>
              <a:spcPct val="100000"/>
            </a:lnSpc>
            <a:spcBef>
              <a:spcPts val="0"/>
            </a:spcBef>
            <a:spcAft>
              <a:spcPts val="0"/>
            </a:spcAft>
            <a:buFont typeface="+mj-lt"/>
            <a:buAutoNum type="arabicPeriod"/>
          </a:pP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6. Continuous Improvement: Monitor feedback, explore partnerships.</a:t>
          </a:r>
        </a:p>
        <a:p>
          <a:pPr marL="0" indent="0" algn="l" defTabSz="914400">
            <a:lnSpc>
              <a:spcPct val="100000"/>
            </a:lnSpc>
            <a:spcBef>
              <a:spcPts val="0"/>
            </a:spcBef>
            <a:spcAft>
              <a:spcPts val="0"/>
            </a:spcAft>
            <a:buFont typeface="+mj-lt"/>
            <a:buAutoNum type="arabicPeriod"/>
          </a:pP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7. International Expansion: Expand based on success, adapt technology globally.</a:t>
          </a:r>
          <a:endParaRPr lang="en-IN" sz="1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3" custScaleX="132821" custLinFactNeighborX="-597" custLinFactNeighborY="553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3" custScaleX="132821" custLinFactNeighborX="1705" custLinFactNeighborY="3000">
        <dgm:presLayoutVars>
          <dgm:bulletEnabled val="1"/>
        </dgm:presLayoutVars>
      </dgm:prSet>
      <dgm:spPr/>
    </dgm:pt>
    <dgm:pt modelId="{31BF777E-F773-4B16-B97D-600CC3D57321}" type="pres">
      <dgm:prSet presAssocID="{2017CCE2-2B64-4B81-8732-0E2B02FC527F}" presName="sibTrans" presStyleCnt="0"/>
      <dgm:spPr/>
    </dgm:pt>
    <dgm:pt modelId="{7887EDED-12AF-4382-A7A3-8629FCB97637}" type="pres">
      <dgm:prSet presAssocID="{69CFE273-6634-4AF2-ADF7-195FCFD02937}" presName="node" presStyleLbl="node1" presStyleIdx="2" presStyleCnt="3" custScaleX="276011" custLinFactNeighborX="-1849" custLinFactNeighborY="-8978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F2D26463-A756-459D-8F8F-64F6F789D0EB}" srcId="{F63AB343-5A73-47E4-8646-CD6F6FB8F31C}" destId="{69CFE273-6634-4AF2-ADF7-195FCFD02937}" srcOrd="2" destOrd="0" parTransId="{464AEF01-3A62-4C91-9C64-6508F6716BD3}" sibTransId="{F652DB56-D174-4C1C-A4B6-0A7ADDCA9A74}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  <dgm:cxn modelId="{6CC580AA-C8EF-4614-80E1-02DFB1C7D5B5}" type="presParOf" srcId="{4BC6EFDF-A91D-4DDE-B436-D0306CA8FB22}" destId="{31BF777E-F773-4B16-B97D-600CC3D57321}" srcOrd="3" destOrd="0" presId="urn:microsoft.com/office/officeart/2005/8/layout/default"/>
    <dgm:cxn modelId="{ED29095C-383F-4177-AD69-9BFAFD17496C}" type="presParOf" srcId="{4BC6EFDF-A91D-4DDE-B436-D0306CA8FB22}" destId="{7887EDED-12AF-4382-A7A3-8629FCB97637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endParaRPr lang="en-IN" sz="1100" b="1" u="sng" dirty="0">
            <a:solidFill>
              <a:schemeClr val="bg1"/>
            </a:solidFill>
            <a:latin typeface="+mn-lt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IN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Tell about what sets you apart from competitors </a:t>
          </a:r>
        </a:p>
        <a:p>
          <a:pPr algn="l"/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Natural </a:t>
          </a:r>
          <a:r>
            <a:rPr lang="en-US" sz="105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Ingredients:</a:t>
          </a:r>
          <a:r>
            <a:rPr lang="en-US" sz="105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Our nanofiber coating utilizes silk fibroin, honey, and curcumin, offering a natural and sustainable solution.</a:t>
          </a:r>
        </a:p>
        <a:p>
          <a:pPr algn="l"/>
          <a:endParaRPr lang="en-US" sz="105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buFont typeface="+mj-lt"/>
            <a:buAutoNum type="arabicPeriod"/>
          </a:pPr>
          <a:r>
            <a:rPr lang="en-US" sz="105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Antimicrobial Efficacy:</a:t>
          </a:r>
          <a:r>
            <a:rPr lang="en-US" sz="105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The combination of curcumin and honey provides enhanced antimicrobial properties, setting us apart from chemical coatings.</a:t>
          </a:r>
        </a:p>
        <a:p>
          <a:pPr algn="l">
            <a:buFont typeface="+mj-lt"/>
            <a:buAutoNum type="arabicPeriod"/>
          </a:pPr>
          <a:endParaRPr lang="en-US" sz="105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buFont typeface="+mj-lt"/>
            <a:buAutoNum type="arabicPeriod"/>
          </a:pPr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Active Preservation: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Unlike passive solutions, our coating actively inhibits microbial growth, leading to longer-lasting produce.</a:t>
          </a:r>
        </a:p>
        <a:p>
          <a:pPr algn="l">
            <a:buFont typeface="+mj-lt"/>
            <a:buAutoNum type="arabicPeriod"/>
          </a:pPr>
          <a:endParaRPr lang="en-US" sz="11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buFont typeface="+mj-lt"/>
            <a:buAutoNum type="arabicPeriod"/>
          </a:pP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Protein based non toxic edible coating</a:t>
          </a:r>
          <a:r>
            <a:rPr lang="en-US" sz="11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105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algn="l"/>
          <a:endParaRPr lang="en-US" sz="1100" b="1" i="0" u="sng" dirty="0">
            <a:solidFill>
              <a:schemeClr val="bg1"/>
            </a:solidFill>
            <a:latin typeface="Montserrat" panose="00000500000000000000" pitchFamily="2" charset="0"/>
          </a:endParaRPr>
        </a:p>
        <a:p>
          <a:pPr algn="l"/>
          <a:endParaRPr lang="en-US" sz="1100" b="1" i="0" u="sng" dirty="0">
            <a:solidFill>
              <a:schemeClr val="bg1"/>
            </a:solidFill>
            <a:latin typeface="Montserrat" panose="00000500000000000000" pitchFamily="2" charset="0"/>
          </a:endParaRPr>
        </a:p>
        <a:p>
          <a:pPr algn="l"/>
          <a:endParaRPr lang="en-US" sz="1100" b="1" i="0" u="sng" dirty="0">
            <a:solidFill>
              <a:schemeClr val="bg1"/>
            </a:solidFill>
            <a:latin typeface="Montserrat" panose="00000500000000000000" pitchFamily="2" charset="0"/>
          </a:endParaRPr>
        </a:p>
        <a:p>
          <a:pPr algn="l"/>
          <a:endParaRPr lang="en-IN" sz="9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3" custScaleX="132821" custLinFactNeighborX="-371" custLinFactNeighborY="-14235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3" custScaleX="132821" custLinFactNeighborX="371" custLinFactNeighborY="-15321">
        <dgm:presLayoutVars>
          <dgm:bulletEnabled val="1"/>
        </dgm:presLayoutVars>
      </dgm:prSet>
      <dgm:spPr/>
    </dgm:pt>
    <dgm:pt modelId="{31BF777E-F773-4B16-B97D-600CC3D57321}" type="pres">
      <dgm:prSet presAssocID="{2017CCE2-2B64-4B81-8732-0E2B02FC527F}" presName="sibTrans" presStyleCnt="0"/>
      <dgm:spPr/>
    </dgm:pt>
    <dgm:pt modelId="{7887EDED-12AF-4382-A7A3-8629FCB97637}" type="pres">
      <dgm:prSet presAssocID="{69CFE273-6634-4AF2-ADF7-195FCFD02937}" presName="node" presStyleLbl="node1" presStyleIdx="2" presStyleCnt="3" custScaleX="276011" custScaleY="129216" custLinFactNeighborX="-1849" custLinFactNeighborY="-8978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F2D26463-A756-459D-8F8F-64F6F789D0EB}" srcId="{F63AB343-5A73-47E4-8646-CD6F6FB8F31C}" destId="{69CFE273-6634-4AF2-ADF7-195FCFD02937}" srcOrd="2" destOrd="0" parTransId="{464AEF01-3A62-4C91-9C64-6508F6716BD3}" sibTransId="{F652DB56-D174-4C1C-A4B6-0A7ADDCA9A74}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  <dgm:cxn modelId="{6CC580AA-C8EF-4614-80E1-02DFB1C7D5B5}" type="presParOf" srcId="{4BC6EFDF-A91D-4DDE-B436-D0306CA8FB22}" destId="{31BF777E-F773-4B16-B97D-600CC3D57321}" srcOrd="3" destOrd="0" presId="urn:microsoft.com/office/officeart/2005/8/layout/default"/>
    <dgm:cxn modelId="{ED29095C-383F-4177-AD69-9BFAFD17496C}" type="presParOf" srcId="{4BC6EFDF-A91D-4DDE-B436-D0306CA8FB22}" destId="{7887EDED-12AF-4382-A7A3-8629FCB97637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ctr"/>
          <a:r>
            <a:rPr lang="en-IN" sz="2400" b="1" i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Source of Revenue:</a:t>
          </a:r>
        </a:p>
        <a:p>
          <a:pPr algn="ctr"/>
          <a:endParaRPr lang="en-IN" sz="1800" b="0" i="0" dirty="0">
            <a:solidFill>
              <a:srgbClr val="FFFF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Our revenue model is primarily based on product sales: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Direct Sales: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Selling our nanofiber coating to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   retailers, distributors, and directly to consumers.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2. Subscription Model: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Offering subscription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   packages to retailers for regular supply.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3. Licensing Agreements: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Exploring partnerships to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   license our patented technology for wider adoption.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4. Premium Services: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Providing value-added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   services like customized coating formulations for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   specific produce types</a:t>
          </a: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16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A1A64FDF-DB09-4C10-9862-AD171F88F002}">
      <dgm:prSet phldrT="[Text]" custT="1"/>
      <dgm:spPr>
        <a:solidFill>
          <a:srgbClr val="F04034"/>
        </a:solidFill>
      </dgm:spPr>
      <dgm:t>
        <a:bodyPr/>
        <a:lstStyle/>
        <a:p>
          <a:pPr algn="ctr"/>
          <a:r>
            <a:rPr lang="en-IN" sz="2000" b="1" i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Viable Business Model:</a:t>
          </a:r>
        </a:p>
        <a:p>
          <a:pPr algn="l"/>
          <a:endParaRPr lang="en-US" sz="18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Our focus on sales, subscription, and licensing</a:t>
          </a:r>
        </a:p>
        <a:p>
          <a:pPr algn="l"/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  agreements ensures multiple revenue streams.</a:t>
          </a:r>
        </a:p>
        <a:p>
          <a:pPr algn="l"/>
          <a:endParaRPr lang="en-US" sz="16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• While profitability may not be immediate, our</a:t>
          </a:r>
        </a:p>
        <a:p>
          <a:pPr algn="l"/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  strategic partnerships, expanding customer</a:t>
          </a:r>
        </a:p>
        <a:p>
          <a:pPr algn="l"/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  base, and increasing demand project</a:t>
          </a:r>
        </a:p>
        <a:p>
          <a:pPr algn="l"/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  sustainable growth. </a:t>
          </a:r>
        </a:p>
        <a:p>
          <a:pPr algn="l"/>
          <a:endParaRPr lang="en-US" sz="16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• We are committed to optimizing operational</a:t>
          </a:r>
        </a:p>
        <a:p>
          <a:pPr algn="l"/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 efficiency and maintaining a sustainable</a:t>
          </a:r>
        </a:p>
        <a:p>
          <a:pPr algn="l"/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 financial trajectory that aligns with our long</a:t>
          </a:r>
        </a:p>
        <a:p>
          <a:pPr algn="l"/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 term business goals.</a:t>
          </a:r>
          <a:endParaRPr lang="en-IN" sz="16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C5F85D-045D-4296-B74F-0CC184592E34}" type="parTrans" cxnId="{DDC889BB-3881-4CDD-9E72-1F3CF5A6655B}">
      <dgm:prSet/>
      <dgm:spPr/>
      <dgm:t>
        <a:bodyPr/>
        <a:lstStyle/>
        <a:p>
          <a:endParaRPr lang="en-US"/>
        </a:p>
      </dgm:t>
    </dgm:pt>
    <dgm:pt modelId="{79A5BFD3-93C2-411C-B65B-46EAAE43AB6B}" type="sibTrans" cxnId="{DDC889BB-3881-4CDD-9E72-1F3CF5A6655B}">
      <dgm:prSet/>
      <dgm:spPr/>
      <dgm:t>
        <a:bodyPr/>
        <a:lstStyle/>
        <a:p>
          <a:endParaRPr lang="en-US"/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2" custScaleX="132821" custScaleY="196125" custLinFactNeighborX="-597" custLinFactNeighborY="553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8CFFFA3B-2F5A-4E03-BDFF-2ADEB6CF60BC}" type="pres">
      <dgm:prSet presAssocID="{A1A64FDF-DB09-4C10-9862-AD171F88F002}" presName="node" presStyleLbl="node1" presStyleIdx="1" presStyleCnt="2" custScaleX="132821" custScaleY="192057" custLinFactNeighborX="-1138" custLinFactNeighborY="-893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6C3F06BA-BA2B-4E9B-B527-32F2B33577F0}" type="presOf" srcId="{A1A64FDF-DB09-4C10-9862-AD171F88F002}" destId="{8CFFFA3B-2F5A-4E03-BDFF-2ADEB6CF60BC}" srcOrd="0" destOrd="0" presId="urn:microsoft.com/office/officeart/2005/8/layout/default"/>
    <dgm:cxn modelId="{DDC889BB-3881-4CDD-9E72-1F3CF5A6655B}" srcId="{F63AB343-5A73-47E4-8646-CD6F6FB8F31C}" destId="{A1A64FDF-DB09-4C10-9862-AD171F88F002}" srcOrd="1" destOrd="0" parTransId="{2FC5F85D-045D-4296-B74F-0CC184592E34}" sibTransId="{79A5BFD3-93C2-411C-B65B-46EAAE43AB6B}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5159DA84-E32B-495F-AD05-D7D6DF842816}" type="presParOf" srcId="{4BC6EFDF-A91D-4DDE-B436-D0306CA8FB22}" destId="{8CFFFA3B-2F5A-4E03-BDFF-2ADEB6CF60BC}" srcOrd="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just"/>
          <a:r>
            <a:rPr lang="en-US" sz="1600" b="0" i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1600" b="1" i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Mention any business traction you received so far for</a:t>
          </a:r>
        </a:p>
        <a:p>
          <a:pPr algn="just"/>
          <a:r>
            <a:rPr lang="en-US" sz="1600" b="1" i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your innovation/product/service</a:t>
          </a:r>
        </a:p>
        <a:p>
          <a:pPr algn="just"/>
          <a:endParaRPr lang="en-US" sz="12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/>
          <a:r>
            <a: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Received positive feedback from beta testers on the coating's effectiveness and improved produce quality.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Engaged in discussions with a major startup for potential distribution.</a:t>
          </a:r>
        </a:p>
        <a:p>
          <a:pPr algn="just">
            <a:buFont typeface="Arial" panose="020B0604020202020204" pitchFamily="34" charset="0"/>
            <a:buChar char="•"/>
          </a:pPr>
          <a:endParaRPr lang="en-US" sz="12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>
            <a:buFont typeface="Arial" panose="020B0604020202020204" pitchFamily="34" charset="0"/>
            <a:buChar char="•"/>
          </a:pPr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1600" b="1" i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Talk about Key Performance Indicators (KPIs)starting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600" b="1" i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from product development to product launch and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600" b="1" i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growth of business</a:t>
          </a:r>
        </a:p>
        <a:p>
          <a:pPr algn="just">
            <a:buFont typeface="Arial" panose="020B0604020202020204" pitchFamily="34" charset="0"/>
            <a:buChar char="•"/>
          </a:pPr>
          <a:endParaRPr lang="en-US" sz="1600" b="1" i="0" dirty="0">
            <a:solidFill>
              <a:srgbClr val="FFFF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>
            <a:buFont typeface="Arial" panose="020B0604020202020204" pitchFamily="34" charset="0"/>
            <a:buChar char="•"/>
          </a:pPr>
          <a:r>
            <a:rPr lang="en-US" sz="1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Product Development Phase: Formulation optimization timeline., Successful completion of lab trials and effectiveness assessment.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Pre-Launch Phase:  Number of pre-orders or letter of intents received, Beta sign-up rate for product testing.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Product Launch and Growth: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KPI: Sales growth rate and customer acquisition rate.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KPI: Customer retention rate and satisfaction surveys.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KPI: Month-on-month revenue growth rate.</a:t>
          </a:r>
          <a:endParaRPr lang="en-IN" sz="12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rgbClr val="F04034"/>
        </a:solidFill>
      </dgm:spPr>
      <dgm:t>
        <a:bodyPr/>
        <a:lstStyle/>
        <a:p>
          <a:pPr algn="just"/>
          <a:r>
            <a:rPr lang="en-US" sz="2000" b="0" i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Month on month growth rate </a:t>
          </a:r>
        </a:p>
        <a:p>
          <a:pPr algn="just"/>
          <a:r>
            <a: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Our target is to achieve a steady month-on-month growth rate of at least 15% during the first year of product launch. This growth will be monitored closely and strategies adjusted as needed to meet or exceed this target.</a:t>
          </a:r>
        </a:p>
        <a:p>
          <a:pPr algn="just"/>
          <a:endParaRPr lang="en-US" sz="12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/>
          <a:r>
            <a:rPr lang="en-US" sz="2000" b="0" i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 orders Pre-orders</a:t>
          </a:r>
        </a:p>
        <a:p>
          <a:pPr algn="just"/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Targeting a minimum of 500 pre-orders before product launch.</a:t>
          </a:r>
        </a:p>
        <a:p>
          <a:pPr algn="just"/>
          <a:endParaRPr lang="en-US" sz="12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>
            <a:buFont typeface="Arial" panose="020B0604020202020204" pitchFamily="34" charset="0"/>
            <a:buChar char="•"/>
          </a:pPr>
          <a:r>
            <a:rPr lang="en-US" sz="2000" b="0" i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Letter of Intent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Aiming for at least 3 strategic partnerships expressed through letters of intent.</a:t>
          </a:r>
        </a:p>
        <a:p>
          <a:pPr algn="just">
            <a:buFont typeface="Arial" panose="020B0604020202020204" pitchFamily="34" charset="0"/>
            <a:buChar char="•"/>
          </a:pPr>
          <a:endParaRPr lang="en-US" sz="12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/>
          <a:r>
            <a:rPr lang="en-US" sz="2000" b="0" i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Beta sign ups </a:t>
          </a:r>
        </a:p>
        <a:p>
          <a:pPr algn="just"/>
          <a:r>
            <a: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Targeting 1000+ beta sign-ups from interested users and potential partners.</a:t>
          </a:r>
        </a:p>
        <a:p>
          <a:pPr algn="just"/>
          <a:endParaRPr lang="en-US" sz="20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/>
          <a:r>
            <a:rPr lang="en-US" sz="2000" b="0" i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Key Partnerships/Licenses </a:t>
          </a:r>
        </a:p>
        <a:p>
          <a:pPr algn="just"/>
          <a:r>
            <a: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Engaging with at least one major distributor and exploring licensing opportunities with research institutions.</a:t>
          </a:r>
          <a:endParaRPr lang="en-IN" sz="11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2" custScaleX="132821" custScaleY="216672" custLinFactNeighborX="-597" custLinFactNeighborY="553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2" custScaleX="132821" custScaleY="216672" custLinFactNeighborX="1208" custLinFactNeighborY="553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19211" y="1119697"/>
          <a:ext cx="5283005" cy="3169803"/>
        </a:xfrm>
        <a:prstGeom prst="rect">
          <a:avLst/>
        </a:prstGeom>
        <a:solidFill>
          <a:srgbClr val="EE25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are a startup company supported by TIDES Bio incubator IIT Roorkee. We're here to develop innovations in healthcare and the food and agriculture sectors.</a:t>
          </a:r>
          <a:endParaRPr lang="en-IN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211" y="1119697"/>
        <a:ext cx="5283005" cy="3169803"/>
      </dsp:txXfrm>
    </dsp:sp>
    <dsp:sp modelId="{1B6A54B0-7323-418C-B8EE-1A870FF5188A}">
      <dsp:nvSpPr>
        <dsp:cNvPr id="0" name=""/>
        <dsp:cNvSpPr/>
      </dsp:nvSpPr>
      <dsp:spPr>
        <a:xfrm>
          <a:off x="5814014" y="1119697"/>
          <a:ext cx="5283005" cy="3169803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"Revolutionizing Health and Nutrition: Our Startup Journey with TIDES Bio incubator, IIT Roorkee"</a:t>
          </a:r>
          <a:endParaRPr lang="en-IN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14014" y="1119697"/>
        <a:ext cx="5283005" cy="31698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E0D37-EBD3-4B88-9FCB-5404958D7CD8}">
      <dsp:nvSpPr>
        <dsp:cNvPr id="0" name=""/>
        <dsp:cNvSpPr/>
      </dsp:nvSpPr>
      <dsp:spPr>
        <a:xfrm>
          <a:off x="35608" y="350969"/>
          <a:ext cx="3495756" cy="4612421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Production Plan? </a:t>
          </a:r>
        </a:p>
        <a:p>
          <a:pPr marL="0" lvl="0" indent="0" algn="just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>
            <a:solidFill>
              <a:srgbClr val="FFFF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Our production plan involves multiple stages, from raw material procurement to coating application and quality control. We are implementing a phased approach to ensure scalability and consistent quality.</a:t>
          </a:r>
          <a:endParaRPr lang="en-I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08" y="350969"/>
        <a:ext cx="3495756" cy="4612421"/>
      </dsp:txXfrm>
    </dsp:sp>
    <dsp:sp modelId="{9A09CD44-6373-48BA-94CF-0D0DE4938535}">
      <dsp:nvSpPr>
        <dsp:cNvPr id="0" name=""/>
        <dsp:cNvSpPr/>
      </dsp:nvSpPr>
      <dsp:spPr>
        <a:xfrm>
          <a:off x="3729101" y="335730"/>
          <a:ext cx="3495756" cy="4673377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Resource Requirement – Human &amp; Technology &amp; Infrastructure/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>
            <a:solidFill>
              <a:srgbClr val="FFFF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Facility </a:t>
          </a:r>
          <a:r>
            <a:rPr lang="en-IN" sz="14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Human Resources: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Research Scientists: Specialized in nanofiber technology and coating formulation.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 Production Team: Skilled technicians for coating application and quality control.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 Sales and Marketing: Professionals to promote the product and engage with customers.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400" b="1" i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Technology and Infrastructure: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Laboratory Facilities: Equipped for nanofiber creation and coating testing.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 Production Machinery: Electrospinning equipment and coating application tools.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Quality Control: Sensors and equipment for evaluating coating effectiveness.</a:t>
          </a: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3729101" y="335730"/>
        <a:ext cx="3495756" cy="4673377"/>
      </dsp:txXfrm>
    </dsp:sp>
    <dsp:sp modelId="{E605F1CE-1F62-4171-80D5-6035D90FBEDC}">
      <dsp:nvSpPr>
        <dsp:cNvPr id="0" name=""/>
        <dsp:cNvSpPr/>
      </dsp:nvSpPr>
      <dsp:spPr>
        <a:xfrm>
          <a:off x="7469759" y="220596"/>
          <a:ext cx="3542894" cy="4798967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Financial/Fund Raised/received from Alternatives Sources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Govt. Grant, Friends, Bootstrapping, Bank loans etc. 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BIRAC Grants:</a:t>
          </a: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Secured a research grant from a government agency to support initial R&amp;D.</a:t>
          </a:r>
        </a:p>
      </dsp:txBody>
      <dsp:txXfrm>
        <a:off x="7469759" y="220596"/>
        <a:ext cx="3542894" cy="47989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E0D37-EBD3-4B88-9FCB-5404958D7CD8}">
      <dsp:nvSpPr>
        <dsp:cNvPr id="0" name=""/>
        <dsp:cNvSpPr/>
      </dsp:nvSpPr>
      <dsp:spPr>
        <a:xfrm>
          <a:off x="0" y="451064"/>
          <a:ext cx="3495756" cy="4134899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Incubation Unit</a:t>
          </a:r>
          <a:r>
            <a:rPr lang="en-US" sz="2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Joining a reputable incubation program to gain mentorship, access to resources, and networking opportunities.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>
            <a:solidFill>
              <a:srgbClr val="FFFF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i="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Prototype Development</a:t>
          </a:r>
          <a:r>
            <a:rPr lang="en-US" sz="20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Focus on finalizing the nanofiber coating prototype and conducting comprehensive testing.</a:t>
          </a:r>
        </a:p>
      </dsp:txBody>
      <dsp:txXfrm>
        <a:off x="0" y="451064"/>
        <a:ext cx="3495756" cy="4134899"/>
      </dsp:txXfrm>
    </dsp:sp>
    <dsp:sp modelId="{9A09CD44-6373-48BA-94CF-0D0DE4938535}">
      <dsp:nvSpPr>
        <dsp:cNvPr id="0" name=""/>
        <dsp:cNvSpPr/>
      </dsp:nvSpPr>
      <dsp:spPr>
        <a:xfrm>
          <a:off x="3794426" y="451064"/>
          <a:ext cx="3495756" cy="4134899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Mid term if any?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 dirty="0">
            <a:solidFill>
              <a:srgbClr val="FFFF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Product Launch</a:t>
          </a:r>
          <a:r>
            <a:rPr lang="en-US" sz="1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Launch the nanofiber coating product in the market, targeting Super Fresh Produce Retailers.</a:t>
          </a:r>
        </a:p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Market Enrollment</a:t>
          </a:r>
          <a:r>
            <a:rPr lang="en-US" sz="1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Expand distribution and build partnerships with retailers, distributors, and potential customers.</a:t>
          </a:r>
        </a:p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Equity Dilution</a:t>
          </a:r>
          <a:r>
            <a:rPr lang="en-US" sz="1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Consider equity dilution to secure further funding for scaling operations and market penetration.</a:t>
          </a:r>
        </a:p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Incubation and Acceleration</a:t>
          </a:r>
          <a:r>
            <a:rPr lang="en-US" sz="1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Participate in accelerator programs for growth-oriented mentorship.</a:t>
          </a:r>
          <a:endParaRPr lang="en-IN" sz="1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94426" y="451064"/>
        <a:ext cx="3495756" cy="4134899"/>
      </dsp:txXfrm>
    </dsp:sp>
    <dsp:sp modelId="{E605F1CE-1F62-4171-80D5-6035D90FBEDC}">
      <dsp:nvSpPr>
        <dsp:cNvPr id="0" name=""/>
        <dsp:cNvSpPr/>
      </dsp:nvSpPr>
      <dsp:spPr>
        <a:xfrm>
          <a:off x="7484998" y="428482"/>
          <a:ext cx="3542894" cy="4157481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Long term if any?</a:t>
          </a:r>
        </a:p>
        <a:p>
          <a:pPr marL="0" marR="0" lvl="0" indent="0" algn="l" defTabSz="10668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n-US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Investor Onboarding: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Attract angel and venture capital partners for equity or debt funding to support expansion.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IPO Consideration: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Evaluate the potential of an Initial Public Offering (IPO) to raise substantial capital for expansion.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Strategic Partnerships: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Explore mergers and acquisitions (M&amp;A) opportunities with aligned industry players.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Global Expansion: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Establish a presence in international markets through strategic alliances and partnerships.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84998" y="428482"/>
        <a:ext cx="3542894" cy="41574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190751"/>
          <a:ext cx="5327350" cy="1309753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Founders</a:t>
          </a: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Dr. P. Gopinath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Co-Founder</a:t>
          </a: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Mr. Dravin Pratap Singh </a:t>
          </a:r>
        </a:p>
      </dsp:txBody>
      <dsp:txXfrm>
        <a:off x="0" y="190751"/>
        <a:ext cx="5327350" cy="1309753"/>
      </dsp:txXfrm>
    </dsp:sp>
    <dsp:sp modelId="{CD85CA74-B1D5-4B19-9B05-A8AC79D2F8B4}">
      <dsp:nvSpPr>
        <dsp:cNvPr id="0" name=""/>
        <dsp:cNvSpPr/>
      </dsp:nvSpPr>
      <dsp:spPr>
        <a:xfrm>
          <a:off x="5585231" y="190751"/>
          <a:ext cx="5327350" cy="1309753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member’s history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Educational: Prof. P. Gopinath, Head, Centre for Nanotechnology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Mentor and Founder of the company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Mr. Dravin P. Singh: PhD Scholar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Areas of expertise: Food and Agriculture Nanotechnology</a:t>
          </a:r>
          <a:endParaRPr lang="en-US" sz="13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5231" y="190751"/>
        <a:ext cx="5327350" cy="1309753"/>
      </dsp:txXfrm>
    </dsp:sp>
    <dsp:sp modelId="{7887EDED-12AF-4382-A7A3-8629FCB97637}">
      <dsp:nvSpPr>
        <dsp:cNvPr id="0" name=""/>
        <dsp:cNvSpPr/>
      </dsp:nvSpPr>
      <dsp:spPr>
        <a:xfrm>
          <a:off x="9736" y="1631183"/>
          <a:ext cx="10933240" cy="3145952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sng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Explain the unique value each person brings to the startup: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Entrepreneurial Expertise: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Dr. Gopinath's extensive experience in entrepreneurship and mentorship infuses the startup with a visionary outlook, guiding its strategic direction with valuable insights.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Strategic Leadership: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As a seasoned leader, he leverages his industry network to align business objectives and execution, promoting sustainable innovation and fostering growth.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Mr. Singh's exceptional proficiency in Food, </a:t>
          </a:r>
          <a:r>
            <a:rPr lang="en-US" sz="1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Nanonutraceuticals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Nanofood Therapeutics, and Agriculture Nanotechnology establishes a robust technical base for the startup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sng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Talk about their passion for the project and why they decided to work for a startup</a:t>
          </a:r>
          <a:r>
            <a:rPr lang="en-US" sz="1600" b="0" i="0" u="sng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Dr. P. Gopinath (Founder and Mentor):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Driven by a fervent commitment to innovation, he chose the startup path to directly impart expertise and create impactful change.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Mr. Dravin Pratap Singh (Co-founder and PhD Scholar):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Passionate about converting science into solutions, he's drawn to startups for their agility in translating ideas into real-world impact.</a:t>
          </a:r>
          <a:endParaRPr lang="en-IN" sz="1600" u="sng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736" y="1631183"/>
        <a:ext cx="10933240" cy="314595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E0D37-EBD3-4B88-9FCB-5404958D7CD8}">
      <dsp:nvSpPr>
        <dsp:cNvPr id="0" name=""/>
        <dsp:cNvSpPr/>
      </dsp:nvSpPr>
      <dsp:spPr>
        <a:xfrm>
          <a:off x="0" y="489645"/>
          <a:ext cx="5326183" cy="4066884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Contact no</a:t>
          </a: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979760907526, 9410193513</a:t>
          </a:r>
        </a:p>
      </dsp:txBody>
      <dsp:txXfrm>
        <a:off x="0" y="489645"/>
        <a:ext cx="5326183" cy="4066884"/>
      </dsp:txXfrm>
    </dsp:sp>
    <dsp:sp modelId="{9A09CD44-6373-48BA-94CF-0D0DE4938535}">
      <dsp:nvSpPr>
        <dsp:cNvPr id="0" name=""/>
        <dsp:cNvSpPr/>
      </dsp:nvSpPr>
      <dsp:spPr>
        <a:xfrm>
          <a:off x="5741976" y="489645"/>
          <a:ext cx="5326183" cy="4066884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Email id</a:t>
          </a: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nanobiogopi@gmail.com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41976" y="489645"/>
        <a:ext cx="5326183" cy="4066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219728"/>
          <a:ext cx="5098044" cy="1948680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"Addressing Challenges Head-On: Reducing Food Waste and Enhancing Produce Quality, Elevating Shelf-Life, and Reducing Waste: "</a:t>
          </a:r>
          <a:endParaRPr lang="en-IN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9728"/>
        <a:ext cx="5098044" cy="1948680"/>
      </dsp:txXfrm>
    </dsp:sp>
    <dsp:sp modelId="{1B6A54B0-7323-418C-B8EE-1A870FF5188A}">
      <dsp:nvSpPr>
        <dsp:cNvPr id="0" name=""/>
        <dsp:cNvSpPr/>
      </dsp:nvSpPr>
      <dsp:spPr>
        <a:xfrm>
          <a:off x="5510325" y="192587"/>
          <a:ext cx="5098044" cy="2009225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"Meet Our Ideal Beneficiary: Innovators in Agriculture and Health Industries"</a:t>
          </a:r>
          <a:endParaRPr lang="en-IN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10325" y="192587"/>
        <a:ext cx="5098044" cy="2009225"/>
      </dsp:txXfrm>
    </dsp:sp>
    <dsp:sp modelId="{7887EDED-12AF-4382-A7A3-8629FCB97637}">
      <dsp:nvSpPr>
        <dsp:cNvPr id="0" name=""/>
        <dsp:cNvSpPr/>
      </dsp:nvSpPr>
      <dsp:spPr>
        <a:xfrm>
          <a:off x="0" y="2336598"/>
          <a:ext cx="10594081" cy="2302969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How the innovation/startup solves it - concept &amp; key elements.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"Innovative Solution Unveiled: Transforming Agriculture and Health with Cutting-edge Nanofiber Coating"</a:t>
          </a:r>
          <a:endParaRPr lang="en-IN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336598"/>
        <a:ext cx="10594081" cy="2302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16168"/>
          <a:ext cx="5098044" cy="2302969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Our Nanofiber Coating Technology for Fresher Produce</a:t>
          </a:r>
          <a:endParaRPr lang="en-IN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168"/>
        <a:ext cx="5098044" cy="2302969"/>
      </dsp:txXfrm>
    </dsp:sp>
    <dsp:sp modelId="{1B6A54B0-7323-418C-B8EE-1A870FF5188A}">
      <dsp:nvSpPr>
        <dsp:cNvPr id="0" name=""/>
        <dsp:cNvSpPr/>
      </dsp:nvSpPr>
      <dsp:spPr>
        <a:xfrm>
          <a:off x="5510325" y="72522"/>
          <a:ext cx="5098044" cy="2302969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"Empowering a Greener Future with Enhanced Produce Quality."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510325" y="72522"/>
        <a:ext cx="5098044" cy="2302969"/>
      </dsp:txXfrm>
    </dsp:sp>
    <dsp:sp modelId="{7887EDED-12AF-4382-A7A3-8629FCB97637}">
      <dsp:nvSpPr>
        <dsp:cNvPr id="0" name=""/>
        <dsp:cNvSpPr/>
      </dsp:nvSpPr>
      <dsp:spPr>
        <a:xfrm>
          <a:off x="0" y="2483470"/>
          <a:ext cx="10594081" cy="2302969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Include explainer videos, images, demos, product screenshots</a:t>
          </a:r>
          <a:endParaRPr lang="en-IN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83470"/>
        <a:ext cx="10594081" cy="23029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7EDED-12AF-4382-A7A3-8629FCB97637}">
      <dsp:nvSpPr>
        <dsp:cNvPr id="0" name=""/>
        <dsp:cNvSpPr/>
      </dsp:nvSpPr>
      <dsp:spPr>
        <a:xfrm>
          <a:off x="498512" y="2357039"/>
          <a:ext cx="9611345" cy="2306077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Include explainer videos, demos, product screenshots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Include </a:t>
          </a:r>
          <a:r>
            <a:rPr lang="en-US" sz="24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PoCs.Include</a:t>
          </a:r>
          <a:r>
            <a:rPr lang="en-US" sz="24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testimonials of actual customers, if any. </a:t>
          </a:r>
          <a:endParaRPr lang="en-IN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8512" y="2357039"/>
        <a:ext cx="9611345" cy="2306077"/>
      </dsp:txXfrm>
    </dsp:sp>
    <dsp:sp modelId="{64F4BD2C-8BE8-4AD4-98EC-0A172FB0E49F}">
      <dsp:nvSpPr>
        <dsp:cNvPr id="0" name=""/>
        <dsp:cNvSpPr/>
      </dsp:nvSpPr>
      <dsp:spPr>
        <a:xfrm>
          <a:off x="437304" y="0"/>
          <a:ext cx="5044582" cy="2306077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(i) Value Proposition of Product/Service: 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Our innovative nanofiber edible coating, derived from silk fibroin, honey, and curcumin, extends the shelf-life of fruits and vegetables by forming a protective layer that inhibits microbial growth. This breakthrough technology enhances produce quality and addresses the pressing challenge of post-harvest waste.</a:t>
          </a:r>
          <a:endParaRPr lang="en-IN" sz="18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7304" y="0"/>
        <a:ext cx="5044582" cy="2306077"/>
      </dsp:txXfrm>
    </dsp:sp>
    <dsp:sp modelId="{518354C5-EF36-4063-9CED-F62D20F993CC}">
      <dsp:nvSpPr>
        <dsp:cNvPr id="0" name=""/>
        <dsp:cNvSpPr/>
      </dsp:nvSpPr>
      <dsp:spPr>
        <a:xfrm>
          <a:off x="5603878" y="23926"/>
          <a:ext cx="4518912" cy="2306077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(ii) Benefits/Impact Created: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Waste to Wealth: </a:t>
          </a:r>
          <a:r>
            <a:rPr lang="en-IN" sz="1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use protein from silk cocoons which is the waste of silk industry.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Environmental Impact:</a:t>
          </a:r>
          <a:r>
            <a:rPr lang="en-US" sz="1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By curbing food waste, we contribute to reducing carbon emissions and conserving resources.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Economic Viability:</a:t>
          </a:r>
          <a:r>
            <a:rPr lang="en-US" sz="1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Farmers and distributors benefit from reduced losses, translating to improved profitability and economic sustainability.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Protein based </a:t>
          </a:r>
          <a:r>
            <a:rPr lang="en-US" sz="13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edible coating which is non toxic, unlike chemical based coating </a:t>
          </a:r>
          <a:endParaRPr lang="en-IN" sz="13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03878" y="23926"/>
        <a:ext cx="4518912" cy="23060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1821863" y="236073"/>
          <a:ext cx="3812418" cy="2060304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Total Addressable Market (TAM)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Based on extensive research, the TAM for our nanofiber edible coating spans the global agricultural and food industries, estimated to be valued at </a:t>
          </a: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$5 trillion</a:t>
          </a: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as of </a:t>
          </a: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2022</a:t>
          </a: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This figure includes all potential customers who could benefit from enhanced produce quality and reduced waste.</a:t>
          </a:r>
          <a:endParaRPr lang="en-IN" sz="12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21863" y="236073"/>
        <a:ext cx="3812418" cy="2060304"/>
      </dsp:txXfrm>
    </dsp:sp>
    <dsp:sp modelId="{1B6A54B0-7323-418C-B8EE-1A870FF5188A}">
      <dsp:nvSpPr>
        <dsp:cNvPr id="0" name=""/>
        <dsp:cNvSpPr/>
      </dsp:nvSpPr>
      <dsp:spPr>
        <a:xfrm>
          <a:off x="6173251" y="192770"/>
          <a:ext cx="3588568" cy="2129465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Serviceable Addressable Market (SAM)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Our SAM, focusing on the Indian Landscape is estimated to be valued at </a:t>
          </a: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$435 Billion</a:t>
          </a: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as of 2022. </a:t>
          </a:r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Service Obtainable Market (SOM)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Expecting to capture 3-5% of SAM, we get </a:t>
          </a:r>
          <a:r>
            <a:rPr lang="en-US" sz="1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$13.05-21.75 Billion</a:t>
          </a: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market.</a:t>
          </a:r>
          <a:endParaRPr lang="en-IN" sz="11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73251" y="192770"/>
        <a:ext cx="3588568" cy="2129465"/>
      </dsp:txXfrm>
    </dsp:sp>
    <dsp:sp modelId="{7887EDED-12AF-4382-A7A3-8629FCB97637}">
      <dsp:nvSpPr>
        <dsp:cNvPr id="0" name=""/>
        <dsp:cNvSpPr/>
      </dsp:nvSpPr>
      <dsp:spPr>
        <a:xfrm>
          <a:off x="46275" y="2378532"/>
          <a:ext cx="11157169" cy="2772946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just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i="0" kern="1200" dirty="0"/>
            <a:t>(</a:t>
          </a:r>
          <a:endParaRPr lang="en-US" sz="1050" b="0" i="0" kern="1200" dirty="0">
            <a:latin typeface="Montserrat" panose="00000500000000000000" pitchFamily="2" charset="0"/>
          </a:endParaRPr>
        </a:p>
      </dsp:txBody>
      <dsp:txXfrm>
        <a:off x="46275" y="2378532"/>
        <a:ext cx="11157169" cy="27729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16168"/>
          <a:ext cx="5098044" cy="2302969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Stage of the development of solution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TRL: 5/6</a:t>
          </a:r>
        </a:p>
      </dsp:txBody>
      <dsp:txXfrm>
        <a:off x="0" y="16168"/>
        <a:ext cx="5098044" cy="2302969"/>
      </dsp:txXfrm>
    </dsp:sp>
    <dsp:sp modelId="{1B6A54B0-7323-418C-B8EE-1A870FF5188A}">
      <dsp:nvSpPr>
        <dsp:cNvPr id="0" name=""/>
        <dsp:cNvSpPr/>
      </dsp:nvSpPr>
      <dsp:spPr>
        <a:xfrm>
          <a:off x="5510325" y="72522"/>
          <a:ext cx="5098044" cy="2302969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Highlight the Intellectual Property (IP) component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Times New Roman" pitchFamily="18" charset="0"/>
              <a:cs typeface="Times New Roman" pitchFamily="18" charset="0"/>
            </a:rPr>
            <a:t>Electrospun edible silk based composite nanofibers and dip coating process and product for packaging perishables (fruits, vegetables etc).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Times New Roman" pitchFamily="18" charset="0"/>
              <a:cs typeface="Times New Roman" pitchFamily="18" charset="0"/>
            </a:rPr>
            <a:t>Silk fibroin-honey-turmeric blend nanofibers coating  &amp; dip coating for industrial  &amp; local vendors respectively</a:t>
          </a:r>
          <a:endParaRPr lang="en-IN" sz="16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10325" y="72522"/>
        <a:ext cx="5098044" cy="2302969"/>
      </dsp:txXfrm>
    </dsp:sp>
    <dsp:sp modelId="{7887EDED-12AF-4382-A7A3-8629FCB97637}">
      <dsp:nvSpPr>
        <dsp:cNvPr id="0" name=""/>
        <dsp:cNvSpPr/>
      </dsp:nvSpPr>
      <dsp:spPr>
        <a:xfrm>
          <a:off x="0" y="2483470"/>
          <a:ext cx="10594081" cy="2302969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0" i="0" kern="1200" dirty="0"/>
            <a:t>1.</a:t>
          </a: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R&amp;D Phase: Optimize nanofiber formulation and coating techniques.</a:t>
          </a:r>
        </a:p>
        <a:p>
          <a:pPr marL="0" lvl="0" indent="0" algn="l" defTabSz="914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Prototyping and Testing: Trials on various produce, collaborate with research institutions.</a:t>
          </a:r>
        </a:p>
        <a:p>
          <a:pPr marL="0" lvl="0" indent="0" algn="l" defTabSz="914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Pilot Testing: Engage select retailers, gather real-world data.</a:t>
          </a:r>
        </a:p>
        <a:p>
          <a:pPr marL="0" lvl="0" indent="0" algn="l" defTabSz="914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Refinement and Scale-Up: Incorporate feedback, establish production facilities.</a:t>
          </a:r>
        </a:p>
        <a:p>
          <a:pPr marL="0" lvl="0" indent="0" algn="l" defTabSz="914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Market Expansion: Launch production, collaborate with distributors.</a:t>
          </a:r>
        </a:p>
        <a:p>
          <a:pPr marL="0" lvl="0" indent="0" algn="l" defTabSz="914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6. Continuous Improvement: Monitor feedback, explore partnerships.</a:t>
          </a:r>
        </a:p>
        <a:p>
          <a:pPr marL="0" lvl="0" indent="0" algn="l" defTabSz="914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7. International Expansion: Expand based on success, adapt technology globally.</a:t>
          </a:r>
          <a:endParaRPr lang="en-IN" sz="1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83470"/>
        <a:ext cx="10594081" cy="23029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0"/>
          <a:ext cx="5098044" cy="2302969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b="1" u="sng" kern="1200" dirty="0">
            <a:solidFill>
              <a:schemeClr val="bg1"/>
            </a:solidFill>
            <a:latin typeface="+mn-lt"/>
          </a:endParaRPr>
        </a:p>
      </dsp:txBody>
      <dsp:txXfrm>
        <a:off x="0" y="0"/>
        <a:ext cx="5098044" cy="2302969"/>
      </dsp:txXfrm>
    </dsp:sp>
    <dsp:sp modelId="{1B6A54B0-7323-418C-B8EE-1A870FF5188A}">
      <dsp:nvSpPr>
        <dsp:cNvPr id="0" name=""/>
        <dsp:cNvSpPr/>
      </dsp:nvSpPr>
      <dsp:spPr>
        <a:xfrm>
          <a:off x="5510325" y="0"/>
          <a:ext cx="5098044" cy="2302969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Tell about what sets you apart from competitors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Natural </a:t>
          </a:r>
          <a:r>
            <a:rPr lang="en-US" sz="105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Ingredients:</a:t>
          </a:r>
          <a:r>
            <a:rPr lang="en-US" sz="105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Our nanofiber coating utilizes silk fibroin, honey, and curcumin, offering a natural and sustainable solution.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5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Antimicrobial Efficacy:</a:t>
          </a:r>
          <a:r>
            <a:rPr lang="en-US" sz="105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The combination of curcumin and honey provides enhanced antimicrobial properties, setting us apart from chemical coatings.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105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Active Preservation:</a:t>
          </a: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Unlike passive solutions, our coating actively inhibits microbial growth, leading to longer-lasting produce.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11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Protein based non toxic edible coating</a:t>
          </a:r>
          <a:r>
            <a:rPr lang="en-US" sz="11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105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10325" y="0"/>
        <a:ext cx="5098044" cy="2302969"/>
      </dsp:txXfrm>
    </dsp:sp>
    <dsp:sp modelId="{7887EDED-12AF-4382-A7A3-8629FCB97637}">
      <dsp:nvSpPr>
        <dsp:cNvPr id="0" name=""/>
        <dsp:cNvSpPr/>
      </dsp:nvSpPr>
      <dsp:spPr>
        <a:xfrm>
          <a:off x="0" y="2547750"/>
          <a:ext cx="10594081" cy="2975804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i="0" u="sng" kern="1200" dirty="0">
            <a:solidFill>
              <a:schemeClr val="bg1"/>
            </a:solidFill>
            <a:latin typeface="Montserrat" panose="00000500000000000000" pitchFamily="2" charset="0"/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i="0" u="sng" kern="1200" dirty="0">
            <a:solidFill>
              <a:schemeClr val="bg1"/>
            </a:solidFill>
            <a:latin typeface="Montserrat" panose="00000500000000000000" pitchFamily="2" charset="0"/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i="0" u="sng" kern="1200" dirty="0">
            <a:solidFill>
              <a:schemeClr val="bg1"/>
            </a:solidFill>
            <a:latin typeface="Montserrat" panose="00000500000000000000" pitchFamily="2" charset="0"/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2547750"/>
        <a:ext cx="10594081" cy="29758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249672"/>
          <a:ext cx="5104924" cy="4522794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Source of Revenue: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0" i="0" kern="1200" dirty="0">
            <a:solidFill>
              <a:srgbClr val="FFFF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Our revenue model is primarily based on product sales: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Direct Sales: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Selling our nanofiber coating to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retailers, distributors, and directly to consumers.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Subscription Model: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Offering subscription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packages to retailers for regular supply.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Licensing Agreements: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Exploring partnerships to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license our patented technology for wider adoption.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Premium Services: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Providing value-added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services like customized coating formulations for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specific produce types</a:t>
          </a: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16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9672"/>
        <a:ext cx="5104924" cy="4522794"/>
      </dsp:txXfrm>
    </dsp:sp>
    <dsp:sp modelId="{8CFFFA3B-2F5A-4E03-BDFF-2ADEB6CF60BC}">
      <dsp:nvSpPr>
        <dsp:cNvPr id="0" name=""/>
        <dsp:cNvSpPr/>
      </dsp:nvSpPr>
      <dsp:spPr>
        <a:xfrm>
          <a:off x="5452619" y="263232"/>
          <a:ext cx="5104924" cy="4428982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Viable Business Model: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Our focus on sales, subscription, and licensing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agreements ensures multiple revenue streams.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While profitability may not be immediate, our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strategic partnerships, expanding customer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base, and increasing demand project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sustainable growth.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We are committed to optimizing operational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efficiency and maintaining a sustainable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financial trajectory that aligns with our long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term business goals.</a:t>
          </a:r>
          <a:endParaRPr lang="en-IN" sz="16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52619" y="263232"/>
        <a:ext cx="5104924" cy="44289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10"/>
          <a:ext cx="5104924" cy="4996623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1600" b="1" i="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Mention any business traction you received so far for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your innovation/product/service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Received positive feedback from beta testers on the coating's effectiveness and improved produce quality.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Engaged in discussions with a major startup for potential distribution.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2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1600" b="1" i="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Talk about Key Performance Indicators (KPIs)starting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from product development to product launch and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growth of business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600" b="1" i="0" kern="1200" dirty="0">
            <a:solidFill>
              <a:srgbClr val="FFFF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i="0" kern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Product Development Phase: Formulation optimization timeline., Successful completion of lab trials and effectiveness assessment.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i="0" kern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Pre-Launch Phase:  Number of pre-orders or letter of intents received, Beta sign-up rate for product testing.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i="0" kern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Product Launch and Growth: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i="0" kern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KPI: Sales growth rate and customer acquisition rate.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i="0" kern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KPI: Customer retention rate and satisfaction surveys.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i="0" kern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KPI: Month-on-month revenue growth rate.</a:t>
          </a:r>
          <a:endParaRPr lang="en-IN" sz="12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0"/>
        <a:ext cx="5104924" cy="4996623"/>
      </dsp:txXfrm>
    </dsp:sp>
    <dsp:sp modelId="{1B6A54B0-7323-418C-B8EE-1A870FF5188A}">
      <dsp:nvSpPr>
        <dsp:cNvPr id="0" name=""/>
        <dsp:cNvSpPr/>
      </dsp:nvSpPr>
      <dsp:spPr>
        <a:xfrm>
          <a:off x="5503445" y="10"/>
          <a:ext cx="5104924" cy="4996623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Month on month growth rate 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Our target is to achieve a steady month-on-month growth rate of at least 15% during the first year of product launch. This growth will be monitored closely and strategies adjusted as needed to meet or exceed this target.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 orders Pre-orders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Targeting a minimum of 500 pre-orders before product launch.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Letter of Intent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Aiming for at least 3 strategic partnerships expressed through letters of intent.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2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Beta sign ups 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Targeting 1000+ beta sign-ups from interested users and potential partners.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Key Partnerships/Licenses 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Engaging with at least one major distributor and exploring licensing opportunities with research institutions.</a:t>
          </a:r>
          <a:endParaRPr lang="en-IN" sz="11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03445" y="10"/>
        <a:ext cx="5104924" cy="4996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EBC1-D45A-4584-BEC9-4C32FB35D207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8F7D2-DBF7-47B1-8A95-599CF99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6E162F-09E4-4F97-91E2-A255FA7955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" t="16155" r="46167" b="14753"/>
          <a:stretch>
            <a:fillRect/>
          </a:stretch>
        </p:blipFill>
        <p:spPr>
          <a:xfrm>
            <a:off x="690880" y="1107905"/>
            <a:ext cx="5872480" cy="4738300"/>
          </a:xfrm>
          <a:custGeom>
            <a:avLst/>
            <a:gdLst>
              <a:gd name="connsiteX0" fmla="*/ 4174488 w 5872480"/>
              <a:gd name="connsiteY0" fmla="*/ 1655999 h 4738300"/>
              <a:gd name="connsiteX1" fmla="*/ 5049498 w 5872480"/>
              <a:gd name="connsiteY1" fmla="*/ 1655999 h 4738300"/>
              <a:gd name="connsiteX2" fmla="*/ 4611993 w 5872480"/>
              <a:gd name="connsiteY2" fmla="*/ 2410318 h 4738300"/>
              <a:gd name="connsiteX3" fmla="*/ 4611993 w 5872480"/>
              <a:gd name="connsiteY3" fmla="*/ 825866 h 4738300"/>
              <a:gd name="connsiteX4" fmla="*/ 5049498 w 5872480"/>
              <a:gd name="connsiteY4" fmla="*/ 1580184 h 4738300"/>
              <a:gd name="connsiteX5" fmla="*/ 4174488 w 5872480"/>
              <a:gd name="connsiteY5" fmla="*/ 1580184 h 4738300"/>
              <a:gd name="connsiteX6" fmla="*/ 1759292 w 5872480"/>
              <a:gd name="connsiteY6" fmla="*/ 687469 h 4738300"/>
              <a:gd name="connsiteX7" fmla="*/ 3231335 w 5872480"/>
              <a:gd name="connsiteY7" fmla="*/ 3225474 h 4738300"/>
              <a:gd name="connsiteX8" fmla="*/ 4113188 w 5872480"/>
              <a:gd name="connsiteY8" fmla="*/ 1705039 h 4738300"/>
              <a:gd name="connsiteX9" fmla="*/ 5872480 w 5872480"/>
              <a:gd name="connsiteY9" fmla="*/ 4738300 h 4738300"/>
              <a:gd name="connsiteX10" fmla="*/ 2353896 w 5872480"/>
              <a:gd name="connsiteY10" fmla="*/ 4738300 h 4738300"/>
              <a:gd name="connsiteX11" fmla="*/ 2944086 w 5872480"/>
              <a:gd name="connsiteY11" fmla="*/ 3720731 h 4738300"/>
              <a:gd name="connsiteX12" fmla="*/ 0 w 5872480"/>
              <a:gd name="connsiteY12" fmla="*/ 3720731 h 4738300"/>
              <a:gd name="connsiteX13" fmla="*/ 1469615 w 5872480"/>
              <a:gd name="connsiteY13" fmla="*/ 0 h 4738300"/>
              <a:gd name="connsiteX14" fmla="*/ 4988199 w 5872480"/>
              <a:gd name="connsiteY14" fmla="*/ 0 h 4738300"/>
              <a:gd name="connsiteX15" fmla="*/ 3228907 w 5872480"/>
              <a:gd name="connsiteY15" fmla="*/ 3033262 h 47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72480" h="4738300">
                <a:moveTo>
                  <a:pt x="4174488" y="1655999"/>
                </a:moveTo>
                <a:lnTo>
                  <a:pt x="5049498" y="1655999"/>
                </a:lnTo>
                <a:lnTo>
                  <a:pt x="4611993" y="2410318"/>
                </a:lnTo>
                <a:close/>
                <a:moveTo>
                  <a:pt x="4611993" y="825866"/>
                </a:moveTo>
                <a:lnTo>
                  <a:pt x="5049498" y="1580184"/>
                </a:lnTo>
                <a:lnTo>
                  <a:pt x="4174488" y="1580184"/>
                </a:lnTo>
                <a:close/>
                <a:moveTo>
                  <a:pt x="1759292" y="687469"/>
                </a:moveTo>
                <a:lnTo>
                  <a:pt x="3231335" y="3225474"/>
                </a:lnTo>
                <a:lnTo>
                  <a:pt x="4113188" y="1705039"/>
                </a:lnTo>
                <a:lnTo>
                  <a:pt x="5872480" y="4738300"/>
                </a:lnTo>
                <a:lnTo>
                  <a:pt x="2353896" y="4738300"/>
                </a:lnTo>
                <a:lnTo>
                  <a:pt x="2944086" y="3720731"/>
                </a:lnTo>
                <a:lnTo>
                  <a:pt x="0" y="3720731"/>
                </a:lnTo>
                <a:close/>
                <a:moveTo>
                  <a:pt x="1469615" y="0"/>
                </a:moveTo>
                <a:lnTo>
                  <a:pt x="4988199" y="0"/>
                </a:lnTo>
                <a:lnTo>
                  <a:pt x="3228907" y="30332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876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EF6555-EF9F-4581-A38A-38BDC30ED1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0" t="5241" r="3417" b="5241"/>
          <a:stretch>
            <a:fillRect/>
          </a:stretch>
        </p:blipFill>
        <p:spPr>
          <a:xfrm>
            <a:off x="6492239" y="359410"/>
            <a:ext cx="5283200" cy="6139180"/>
          </a:xfrm>
          <a:custGeom>
            <a:avLst/>
            <a:gdLst>
              <a:gd name="connsiteX0" fmla="*/ 1334703 w 5283200"/>
              <a:gd name="connsiteY0" fmla="*/ 3802380 h 6139180"/>
              <a:gd name="connsiteX1" fmla="*/ 2613794 w 5283200"/>
              <a:gd name="connsiteY1" fmla="*/ 3802380 h 6139180"/>
              <a:gd name="connsiteX2" fmla="*/ 2613794 w 5283200"/>
              <a:gd name="connsiteY2" fmla="*/ 6139180 h 6139180"/>
              <a:gd name="connsiteX3" fmla="*/ 1334703 w 5283200"/>
              <a:gd name="connsiteY3" fmla="*/ 6139180 h 6139180"/>
              <a:gd name="connsiteX4" fmla="*/ 4004109 w 5283200"/>
              <a:gd name="connsiteY4" fmla="*/ 2413000 h 6139180"/>
              <a:gd name="connsiteX5" fmla="*/ 5283200 w 5283200"/>
              <a:gd name="connsiteY5" fmla="*/ 2413000 h 6139180"/>
              <a:gd name="connsiteX6" fmla="*/ 5283200 w 5283200"/>
              <a:gd name="connsiteY6" fmla="*/ 4749800 h 6139180"/>
              <a:gd name="connsiteX7" fmla="*/ 4004109 w 5283200"/>
              <a:gd name="connsiteY7" fmla="*/ 4749800 h 6139180"/>
              <a:gd name="connsiteX8" fmla="*/ 0 w 5283200"/>
              <a:gd name="connsiteY8" fmla="*/ 1022350 h 6139180"/>
              <a:gd name="connsiteX9" fmla="*/ 1279091 w 5283200"/>
              <a:gd name="connsiteY9" fmla="*/ 1022350 h 6139180"/>
              <a:gd name="connsiteX10" fmla="*/ 1279091 w 5283200"/>
              <a:gd name="connsiteY10" fmla="*/ 4768850 h 6139180"/>
              <a:gd name="connsiteX11" fmla="*/ 0 w 5283200"/>
              <a:gd name="connsiteY11" fmla="*/ 4768850 h 6139180"/>
              <a:gd name="connsiteX12" fmla="*/ 2669406 w 5283200"/>
              <a:gd name="connsiteY12" fmla="*/ 1003301 h 6139180"/>
              <a:gd name="connsiteX13" fmla="*/ 3948497 w 5283200"/>
              <a:gd name="connsiteY13" fmla="*/ 1003301 h 6139180"/>
              <a:gd name="connsiteX14" fmla="*/ 3948497 w 5283200"/>
              <a:gd name="connsiteY14" fmla="*/ 5435600 h 6139180"/>
              <a:gd name="connsiteX15" fmla="*/ 2669406 w 5283200"/>
              <a:gd name="connsiteY15" fmla="*/ 5435600 h 6139180"/>
              <a:gd name="connsiteX16" fmla="*/ 1334703 w 5283200"/>
              <a:gd name="connsiteY16" fmla="*/ 0 h 6139180"/>
              <a:gd name="connsiteX17" fmla="*/ 2613794 w 5283200"/>
              <a:gd name="connsiteY17" fmla="*/ 0 h 6139180"/>
              <a:gd name="connsiteX18" fmla="*/ 2613794 w 5283200"/>
              <a:gd name="connsiteY18" fmla="*/ 3746500 h 6139180"/>
              <a:gd name="connsiteX19" fmla="*/ 1334703 w 5283200"/>
              <a:gd name="connsiteY19" fmla="*/ 3746500 h 613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83200" h="6139180">
                <a:moveTo>
                  <a:pt x="1334703" y="3802380"/>
                </a:moveTo>
                <a:lnTo>
                  <a:pt x="2613794" y="3802380"/>
                </a:lnTo>
                <a:lnTo>
                  <a:pt x="2613794" y="6139180"/>
                </a:lnTo>
                <a:lnTo>
                  <a:pt x="1334703" y="6139180"/>
                </a:lnTo>
                <a:close/>
                <a:moveTo>
                  <a:pt x="4004109" y="2413000"/>
                </a:moveTo>
                <a:lnTo>
                  <a:pt x="5283200" y="2413000"/>
                </a:lnTo>
                <a:lnTo>
                  <a:pt x="5283200" y="4749800"/>
                </a:lnTo>
                <a:lnTo>
                  <a:pt x="4004109" y="4749800"/>
                </a:lnTo>
                <a:close/>
                <a:moveTo>
                  <a:pt x="0" y="1022350"/>
                </a:moveTo>
                <a:lnTo>
                  <a:pt x="1279091" y="1022350"/>
                </a:lnTo>
                <a:lnTo>
                  <a:pt x="1279091" y="4768850"/>
                </a:lnTo>
                <a:lnTo>
                  <a:pt x="0" y="4768850"/>
                </a:lnTo>
                <a:close/>
                <a:moveTo>
                  <a:pt x="2669406" y="1003301"/>
                </a:moveTo>
                <a:lnTo>
                  <a:pt x="3948497" y="1003301"/>
                </a:lnTo>
                <a:lnTo>
                  <a:pt x="3948497" y="5435600"/>
                </a:lnTo>
                <a:lnTo>
                  <a:pt x="2669406" y="5435600"/>
                </a:lnTo>
                <a:close/>
                <a:moveTo>
                  <a:pt x="1334703" y="0"/>
                </a:moveTo>
                <a:lnTo>
                  <a:pt x="2613794" y="0"/>
                </a:lnTo>
                <a:lnTo>
                  <a:pt x="2613794" y="3746500"/>
                </a:lnTo>
                <a:lnTo>
                  <a:pt x="1334703" y="37465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157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BCEE87-031F-49C9-AC3B-784278BEAF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>
          <a:xfrm>
            <a:off x="0" y="1"/>
            <a:ext cx="12192000" cy="4937759"/>
          </a:xfrm>
          <a:custGeom>
            <a:avLst/>
            <a:gdLst>
              <a:gd name="connsiteX0" fmla="*/ 0 w 12192000"/>
              <a:gd name="connsiteY0" fmla="*/ 0 h 4937759"/>
              <a:gd name="connsiteX1" fmla="*/ 12192000 w 12192000"/>
              <a:gd name="connsiteY1" fmla="*/ 0 h 4937759"/>
              <a:gd name="connsiteX2" fmla="*/ 12192000 w 12192000"/>
              <a:gd name="connsiteY2" fmla="*/ 4937759 h 4937759"/>
              <a:gd name="connsiteX3" fmla="*/ 0 w 12192000"/>
              <a:gd name="connsiteY3" fmla="*/ 4937759 h 493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937759">
                <a:moveTo>
                  <a:pt x="0" y="0"/>
                </a:moveTo>
                <a:lnTo>
                  <a:pt x="12192000" y="0"/>
                </a:lnTo>
                <a:lnTo>
                  <a:pt x="12192000" y="4937759"/>
                </a:lnTo>
                <a:lnTo>
                  <a:pt x="0" y="493775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385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30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89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310F-4D2E-431D-ACB1-4BAFF2853B4F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9D83-CF09-43CB-9643-4CF430E56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47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 Model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Employee badge">
            <a:extLst>
              <a:ext uri="{FF2B5EF4-FFF2-40B4-BE49-F238E27FC236}">
                <a16:creationId xmlns:a16="http://schemas.microsoft.com/office/drawing/2014/main" id="{637D86DF-E6FE-4EFC-B80B-25ECFCAE1D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4783" y="2336009"/>
            <a:ext cx="576000" cy="576000"/>
          </a:xfrm>
          <a:prstGeom prst="rect">
            <a:avLst/>
          </a:prstGeom>
        </p:spPr>
      </p:pic>
      <p:pic>
        <p:nvPicPr>
          <p:cNvPr id="7" name="Graphic 6" descr="Lightbulb and gear">
            <a:extLst>
              <a:ext uri="{FF2B5EF4-FFF2-40B4-BE49-F238E27FC236}">
                <a16:creationId xmlns:a16="http://schemas.microsoft.com/office/drawing/2014/main" id="{36FF85F1-BDF0-4421-9281-0C6398B123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7987" y="2319801"/>
            <a:ext cx="576000" cy="576000"/>
          </a:xfrm>
          <a:prstGeom prst="rect">
            <a:avLst/>
          </a:prstGeom>
        </p:spPr>
      </p:pic>
      <p:pic>
        <p:nvPicPr>
          <p:cNvPr id="8" name="Graphic 7" descr="Money">
            <a:extLst>
              <a:ext uri="{FF2B5EF4-FFF2-40B4-BE49-F238E27FC236}">
                <a16:creationId xmlns:a16="http://schemas.microsoft.com/office/drawing/2014/main" id="{30A756DC-A7F2-4832-95C3-A7F702BE36C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5851" y="5730612"/>
            <a:ext cx="576000" cy="576000"/>
          </a:xfrm>
          <a:prstGeom prst="rect">
            <a:avLst/>
          </a:prstGeom>
        </p:spPr>
      </p:pic>
      <p:pic>
        <p:nvPicPr>
          <p:cNvPr id="9" name="Graphic 8" descr="Eye">
            <a:extLst>
              <a:ext uri="{FF2B5EF4-FFF2-40B4-BE49-F238E27FC236}">
                <a16:creationId xmlns:a16="http://schemas.microsoft.com/office/drawing/2014/main" id="{90C45DE2-636A-4272-80A6-C3F367341F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6400" y="1458813"/>
            <a:ext cx="576000" cy="576000"/>
          </a:xfrm>
          <a:prstGeom prst="rect">
            <a:avLst/>
          </a:prstGeom>
        </p:spPr>
      </p:pic>
      <p:pic>
        <p:nvPicPr>
          <p:cNvPr id="10" name="Graphic 9" descr="Money">
            <a:extLst>
              <a:ext uri="{FF2B5EF4-FFF2-40B4-BE49-F238E27FC236}">
                <a16:creationId xmlns:a16="http://schemas.microsoft.com/office/drawing/2014/main" id="{CFA85E23-33A8-4D40-ABE4-01A7400CDA4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3776" y="5719233"/>
            <a:ext cx="576000" cy="576000"/>
          </a:xfrm>
          <a:prstGeom prst="rect">
            <a:avLst/>
          </a:prstGeom>
        </p:spPr>
      </p:pic>
      <p:pic>
        <p:nvPicPr>
          <p:cNvPr id="11" name="Graphic 10" descr="Customer review">
            <a:extLst>
              <a:ext uri="{FF2B5EF4-FFF2-40B4-BE49-F238E27FC236}">
                <a16:creationId xmlns:a16="http://schemas.microsoft.com/office/drawing/2014/main" id="{69051EB2-5216-417F-B73E-6784CDD2FF7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897935" y="2286571"/>
            <a:ext cx="576000" cy="576000"/>
          </a:xfrm>
          <a:prstGeom prst="rect">
            <a:avLst/>
          </a:prstGeom>
        </p:spPr>
      </p:pic>
      <p:pic>
        <p:nvPicPr>
          <p:cNvPr id="12" name="Graphic 11" descr="Playbook">
            <a:extLst>
              <a:ext uri="{FF2B5EF4-FFF2-40B4-BE49-F238E27FC236}">
                <a16:creationId xmlns:a16="http://schemas.microsoft.com/office/drawing/2014/main" id="{993A030E-7204-473A-B4EE-C988DB0C50A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8246400" y="3607978"/>
            <a:ext cx="576000" cy="576000"/>
          </a:xfrm>
          <a:prstGeom prst="rect">
            <a:avLst/>
          </a:prstGeom>
        </p:spPr>
      </p:pic>
      <p:pic>
        <p:nvPicPr>
          <p:cNvPr id="13" name="Graphic 12" descr="Puzzle pieces">
            <a:extLst>
              <a:ext uri="{FF2B5EF4-FFF2-40B4-BE49-F238E27FC236}">
                <a16:creationId xmlns:a16="http://schemas.microsoft.com/office/drawing/2014/main" id="{60A24F37-E2D3-4ABF-BB27-7F476B0EEF24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3368807" y="3607978"/>
            <a:ext cx="576000" cy="576000"/>
          </a:xfrm>
          <a:prstGeom prst="rect">
            <a:avLst/>
          </a:prstGeom>
        </p:spPr>
      </p:pic>
      <p:pic>
        <p:nvPicPr>
          <p:cNvPr id="14" name="Graphic 13" descr="Checklist">
            <a:extLst>
              <a:ext uri="{FF2B5EF4-FFF2-40B4-BE49-F238E27FC236}">
                <a16:creationId xmlns:a16="http://schemas.microsoft.com/office/drawing/2014/main" id="{08EE316E-A639-43A7-9113-D5E0BE7A6A72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72136" y="1453661"/>
            <a:ext cx="576000" cy="576000"/>
          </a:xfrm>
          <a:prstGeom prst="rect">
            <a:avLst/>
          </a:prstGeom>
        </p:spPr>
      </p:pic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F93AC94-FD78-419D-9550-E5BA2E79C2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0639" y="5180278"/>
            <a:ext cx="6049168" cy="1653910"/>
          </a:xfrm>
        </p:spPr>
        <p:txBody>
          <a:bodyPr lIns="36000" tIns="36000" rIns="36000" bIns="36000">
            <a:normAutofit/>
          </a:bodyPr>
          <a:lstStyle>
            <a:lvl1pPr marL="108000" indent="-108000">
              <a:spcBef>
                <a:spcPts val="200"/>
              </a:spcBef>
              <a:defRPr sz="1100"/>
            </a:lvl1pPr>
            <a:lvl2pPr marL="216000" indent="-108000">
              <a:spcBef>
                <a:spcPts val="200"/>
              </a:spcBef>
              <a:defRPr sz="1050"/>
            </a:lvl2pPr>
            <a:lvl3pPr marL="324000" indent="-108000">
              <a:spcBef>
                <a:spcPts val="200"/>
              </a:spcBef>
              <a:defRPr sz="1000"/>
            </a:lvl3pPr>
            <a:lvl4pPr marL="432000" indent="-108000">
              <a:spcBef>
                <a:spcPts val="200"/>
              </a:spcBef>
              <a:defRPr sz="900"/>
            </a:lvl4pPr>
          </a:lstStyle>
          <a:p>
            <a:pPr lvl="0"/>
            <a:r>
              <a:rPr lang="en-US" dirty="0"/>
              <a:t>What might your resources cost? Will your channels take commission of your sales?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DF5CB28-FD6D-4186-B15C-C90D5128E6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638" y="885825"/>
            <a:ext cx="2398712" cy="3870761"/>
          </a:xfrm>
        </p:spPr>
        <p:txBody>
          <a:bodyPr lIns="36000" tIns="36000" rIns="36000" bIns="36000">
            <a:normAutofit/>
          </a:bodyPr>
          <a:lstStyle>
            <a:lvl1pPr marL="108000" indent="-108000">
              <a:spcBef>
                <a:spcPts val="200"/>
              </a:spcBef>
              <a:defRPr sz="1100"/>
            </a:lvl1pPr>
            <a:lvl2pPr marL="216000" indent="-108000">
              <a:spcBef>
                <a:spcPts val="200"/>
              </a:spcBef>
              <a:defRPr sz="1050"/>
            </a:lvl2pPr>
            <a:lvl3pPr marL="324000" indent="-108000">
              <a:spcBef>
                <a:spcPts val="200"/>
              </a:spcBef>
              <a:defRPr sz="1000"/>
            </a:lvl3pPr>
            <a:lvl4pPr marL="432000" indent="-108000">
              <a:spcBef>
                <a:spcPts val="200"/>
              </a:spcBef>
              <a:defRPr sz="900"/>
            </a:lvl4pPr>
          </a:lstStyle>
          <a:p>
            <a:pPr lvl="0"/>
            <a:r>
              <a:rPr lang="en-US" dirty="0"/>
              <a:t>Do you need partners and suppliers to make the business work?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865A4CB-6B56-4C68-B874-2C5E731E5F2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7451" y="885825"/>
            <a:ext cx="2398712" cy="1721976"/>
          </a:xfrm>
        </p:spPr>
        <p:txBody>
          <a:bodyPr lIns="36000" tIns="36000" rIns="36000" bIns="36000">
            <a:normAutofit/>
          </a:bodyPr>
          <a:lstStyle>
            <a:lvl1pPr marL="108000" indent="-108000">
              <a:spcBef>
                <a:spcPts val="200"/>
              </a:spcBef>
              <a:defRPr sz="1100"/>
            </a:lvl1pPr>
            <a:lvl2pPr marL="216000" indent="-108000">
              <a:spcBef>
                <a:spcPts val="200"/>
              </a:spcBef>
              <a:defRPr sz="1050"/>
            </a:lvl2pPr>
            <a:lvl3pPr marL="324000" indent="-108000">
              <a:spcBef>
                <a:spcPts val="200"/>
              </a:spcBef>
              <a:defRPr sz="1000"/>
            </a:lvl3pPr>
            <a:lvl4pPr marL="432000" indent="-108000">
              <a:spcBef>
                <a:spcPts val="200"/>
              </a:spcBef>
              <a:defRPr sz="900"/>
            </a:lvl4pPr>
          </a:lstStyle>
          <a:p>
            <a:pPr lvl="0"/>
            <a:r>
              <a:rPr lang="en-US" dirty="0"/>
              <a:t>Do we source raw materials? Engage customers for retail sales? How might you maintain visibility of your business performance?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72570D5-7874-436D-963D-194BDD6642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90508" y="885825"/>
            <a:ext cx="2398712" cy="3870761"/>
          </a:xfrm>
        </p:spPr>
        <p:txBody>
          <a:bodyPr lIns="36000" tIns="36000" rIns="36000" bIns="36000">
            <a:normAutofit/>
          </a:bodyPr>
          <a:lstStyle>
            <a:lvl1pPr marL="108000" indent="-108000">
              <a:spcBef>
                <a:spcPts val="200"/>
              </a:spcBef>
              <a:defRPr sz="1100"/>
            </a:lvl1pPr>
            <a:lvl2pPr marL="216000" indent="-108000">
              <a:spcBef>
                <a:spcPts val="200"/>
              </a:spcBef>
              <a:defRPr sz="1050"/>
            </a:lvl2pPr>
            <a:lvl3pPr marL="324000" indent="-108000">
              <a:spcBef>
                <a:spcPts val="200"/>
              </a:spcBef>
              <a:defRPr sz="1000"/>
            </a:lvl3pPr>
            <a:lvl4pPr marL="432000" indent="-108000">
              <a:spcBef>
                <a:spcPts val="200"/>
              </a:spcBef>
              <a:defRPr sz="900"/>
            </a:lvl4pPr>
          </a:lstStyle>
          <a:p>
            <a:pPr lvl="0"/>
            <a:r>
              <a:rPr lang="en-US" dirty="0"/>
              <a:t>How are you solving the stated problem for your customers and how will you know that the problem is being solved?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FD73EB5-AAC5-45F2-BA57-46E8FF1563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37709" y="888595"/>
            <a:ext cx="2398712" cy="1721976"/>
          </a:xfrm>
        </p:spPr>
        <p:txBody>
          <a:bodyPr lIns="36000" tIns="36000" rIns="36000" bIns="36000">
            <a:normAutofit/>
          </a:bodyPr>
          <a:lstStyle>
            <a:lvl1pPr marL="108000" indent="-108000">
              <a:spcBef>
                <a:spcPts val="200"/>
              </a:spcBef>
              <a:defRPr sz="1100"/>
            </a:lvl1pPr>
            <a:lvl2pPr marL="216000" indent="-108000">
              <a:spcBef>
                <a:spcPts val="200"/>
              </a:spcBef>
              <a:defRPr sz="1050"/>
            </a:lvl2pPr>
            <a:lvl3pPr marL="324000" indent="-108000">
              <a:spcBef>
                <a:spcPts val="200"/>
              </a:spcBef>
              <a:defRPr sz="1000"/>
            </a:lvl3pPr>
            <a:lvl4pPr marL="432000" indent="-108000">
              <a:spcBef>
                <a:spcPts val="200"/>
              </a:spcBef>
              <a:defRPr sz="900"/>
            </a:lvl4pPr>
          </a:lstStyle>
          <a:p>
            <a:pPr lvl="0"/>
            <a:r>
              <a:rPr lang="en-US" dirty="0"/>
              <a:t>What sort of relationship do you want to create with your customers? What will they feel when you do business together?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5B73DF3-61EA-4BF2-82E3-EFE3D860197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770766" y="888595"/>
            <a:ext cx="2398712" cy="3870761"/>
          </a:xfrm>
        </p:spPr>
        <p:txBody>
          <a:bodyPr lIns="36000" tIns="36000" rIns="36000" bIns="36000">
            <a:normAutofit/>
          </a:bodyPr>
          <a:lstStyle>
            <a:lvl1pPr marL="108000" indent="-108000">
              <a:spcBef>
                <a:spcPts val="200"/>
              </a:spcBef>
              <a:defRPr sz="1100"/>
            </a:lvl1pPr>
            <a:lvl2pPr marL="216000" indent="-108000">
              <a:spcBef>
                <a:spcPts val="200"/>
              </a:spcBef>
              <a:defRPr sz="1050"/>
            </a:lvl2pPr>
            <a:lvl3pPr marL="324000" indent="-108000">
              <a:spcBef>
                <a:spcPts val="200"/>
              </a:spcBef>
              <a:defRPr sz="1000"/>
            </a:lvl3pPr>
            <a:lvl4pPr marL="432000" indent="-108000">
              <a:spcBef>
                <a:spcPts val="200"/>
              </a:spcBef>
              <a:defRPr sz="900"/>
            </a:lvl4pPr>
          </a:lstStyle>
          <a:p>
            <a:pPr lvl="0"/>
            <a:r>
              <a:rPr lang="en-AU" noProof="0" dirty="0"/>
              <a:t>Who are the people or organisations for which you create value?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57EF870-98F9-4CC8-A03A-6F923223BF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37709" y="3037760"/>
            <a:ext cx="2398712" cy="1721976"/>
          </a:xfrm>
        </p:spPr>
        <p:txBody>
          <a:bodyPr lIns="36000" tIns="36000" rIns="36000" bIns="36000">
            <a:normAutofit/>
          </a:bodyPr>
          <a:lstStyle>
            <a:lvl1pPr marL="108000" indent="-108000">
              <a:spcBef>
                <a:spcPts val="200"/>
              </a:spcBef>
              <a:defRPr sz="1100"/>
            </a:lvl1pPr>
            <a:lvl2pPr marL="216000" indent="-108000">
              <a:spcBef>
                <a:spcPts val="200"/>
              </a:spcBef>
              <a:defRPr sz="1050"/>
            </a:lvl2pPr>
            <a:lvl3pPr marL="324000" indent="-108000">
              <a:spcBef>
                <a:spcPts val="200"/>
              </a:spcBef>
              <a:defRPr sz="1000"/>
            </a:lvl3pPr>
            <a:lvl4pPr marL="432000" indent="-108000">
              <a:spcBef>
                <a:spcPts val="200"/>
              </a:spcBef>
              <a:defRPr sz="900"/>
            </a:lvl4pPr>
          </a:lstStyle>
          <a:p>
            <a:pPr lvl="0"/>
            <a:r>
              <a:rPr lang="en-US" dirty="0"/>
              <a:t>What are the touch points by which you interact with customers and deliver value?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711F054-97D6-4A51-AF55-D2A385BC66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16639" y="5180278"/>
            <a:ext cx="6049168" cy="1653910"/>
          </a:xfrm>
        </p:spPr>
        <p:txBody>
          <a:bodyPr lIns="36000" tIns="36000" rIns="36000" bIns="36000">
            <a:normAutofit/>
          </a:bodyPr>
          <a:lstStyle>
            <a:lvl1pPr marL="108000" indent="-108000">
              <a:spcBef>
                <a:spcPts val="200"/>
              </a:spcBef>
              <a:defRPr sz="1100"/>
            </a:lvl1pPr>
            <a:lvl2pPr marL="216000" indent="-108000">
              <a:spcBef>
                <a:spcPts val="200"/>
              </a:spcBef>
              <a:defRPr sz="1050"/>
            </a:lvl2pPr>
            <a:lvl3pPr marL="324000" indent="-108000">
              <a:spcBef>
                <a:spcPts val="200"/>
              </a:spcBef>
              <a:defRPr sz="1000"/>
            </a:lvl3pPr>
            <a:lvl4pPr marL="432000" indent="-108000">
              <a:spcBef>
                <a:spcPts val="200"/>
              </a:spcBef>
              <a:defRPr sz="900"/>
            </a:lvl4pPr>
          </a:lstStyle>
          <a:p>
            <a:pPr lvl="0"/>
            <a:r>
              <a:rPr lang="en-AU" dirty="0"/>
              <a:t>What is valuable to your customers and how does that translate to a pricing mechanisms?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FF697-8B4E-4517-A09A-53C29F514171}"/>
              </a:ext>
            </a:extLst>
          </p:cNvPr>
          <p:cNvSpPr txBox="1"/>
          <p:nvPr userDrawn="1"/>
        </p:nvSpPr>
        <p:spPr>
          <a:xfrm>
            <a:off x="0" y="467543"/>
            <a:ext cx="243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/>
            <a:r>
              <a:rPr lang="en-AU" sz="1400" dirty="0">
                <a:latin typeface="+mj-lt"/>
              </a:rPr>
              <a:t>Key partnerships</a:t>
            </a:r>
          </a:p>
          <a:p>
            <a:pPr marL="288000"/>
            <a:r>
              <a:rPr lang="en-AU" sz="600" dirty="0">
                <a:latin typeface="+mn-lt"/>
              </a:rPr>
              <a:t>Who are our key partners?</a:t>
            </a:r>
            <a:endParaRPr lang="en-AU" sz="500" dirty="0">
              <a:latin typeface="+mn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591EA6-4927-4B51-BA8F-30376639C103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4783560"/>
            <a:ext cx="0" cy="207444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74EC24-68CE-475A-A8AE-CA0E2167C31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4783560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64C485-C996-4F67-894F-67F0397C2A51}"/>
              </a:ext>
            </a:extLst>
          </p:cNvPr>
          <p:cNvCxnSpPr>
            <a:cxnSpLocks/>
          </p:cNvCxnSpPr>
          <p:nvPr userDrawn="1"/>
        </p:nvCxnSpPr>
        <p:spPr>
          <a:xfrm flipV="1">
            <a:off x="4876800" y="464456"/>
            <a:ext cx="0" cy="4320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5B8955-AC50-406B-A3DD-3F914E41B43E}"/>
              </a:ext>
            </a:extLst>
          </p:cNvPr>
          <p:cNvCxnSpPr>
            <a:cxnSpLocks/>
          </p:cNvCxnSpPr>
          <p:nvPr userDrawn="1"/>
        </p:nvCxnSpPr>
        <p:spPr>
          <a:xfrm flipV="1">
            <a:off x="2438400" y="464456"/>
            <a:ext cx="0" cy="431910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63F288-CAB9-4916-AA37-2209C408C646}"/>
              </a:ext>
            </a:extLst>
          </p:cNvPr>
          <p:cNvCxnSpPr>
            <a:cxnSpLocks/>
          </p:cNvCxnSpPr>
          <p:nvPr userDrawn="1"/>
        </p:nvCxnSpPr>
        <p:spPr>
          <a:xfrm flipV="1">
            <a:off x="7315200" y="464456"/>
            <a:ext cx="0" cy="4320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495E62-BBA9-4041-8305-FE6B1AA451AB}"/>
              </a:ext>
            </a:extLst>
          </p:cNvPr>
          <p:cNvCxnSpPr>
            <a:cxnSpLocks/>
          </p:cNvCxnSpPr>
          <p:nvPr userDrawn="1"/>
        </p:nvCxnSpPr>
        <p:spPr>
          <a:xfrm flipV="1">
            <a:off x="9753600" y="464456"/>
            <a:ext cx="0" cy="4320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9044B6-1D88-4314-AE66-21A17BD64F09}"/>
              </a:ext>
            </a:extLst>
          </p:cNvPr>
          <p:cNvCxnSpPr>
            <a:cxnSpLocks/>
          </p:cNvCxnSpPr>
          <p:nvPr userDrawn="1"/>
        </p:nvCxnSpPr>
        <p:spPr>
          <a:xfrm>
            <a:off x="7315200" y="2618807"/>
            <a:ext cx="243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1310D0-02FF-4B3A-A6F5-7F1BDC82F873}"/>
              </a:ext>
            </a:extLst>
          </p:cNvPr>
          <p:cNvCxnSpPr>
            <a:cxnSpLocks/>
          </p:cNvCxnSpPr>
          <p:nvPr userDrawn="1"/>
        </p:nvCxnSpPr>
        <p:spPr>
          <a:xfrm>
            <a:off x="2438400" y="2618807"/>
            <a:ext cx="243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FFDC4C-2375-4B99-B6AE-A5E63EBCA71A}"/>
              </a:ext>
            </a:extLst>
          </p:cNvPr>
          <p:cNvSpPr txBox="1"/>
          <p:nvPr userDrawn="1"/>
        </p:nvSpPr>
        <p:spPr>
          <a:xfrm>
            <a:off x="0" y="456593"/>
            <a:ext cx="383377" cy="405683"/>
          </a:xfrm>
          <a:prstGeom prst="rect">
            <a:avLst/>
          </a:prstGeom>
          <a:noFill/>
        </p:spPr>
        <p:txBody>
          <a:bodyPr wrap="square" tIns="18000" bIns="18000" rtlCol="0" anchor="ctr">
            <a:spAutoFit/>
          </a:bodyPr>
          <a:lstStyle/>
          <a:p>
            <a:pPr algn="ctr"/>
            <a:r>
              <a:rPr lang="en-AU" sz="23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4E0E88-5724-4819-8D93-7EC472FD7101}"/>
              </a:ext>
            </a:extLst>
          </p:cNvPr>
          <p:cNvSpPr txBox="1"/>
          <p:nvPr userDrawn="1"/>
        </p:nvSpPr>
        <p:spPr>
          <a:xfrm>
            <a:off x="2438399" y="467543"/>
            <a:ext cx="243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/>
            <a:r>
              <a:rPr lang="en-AU" sz="1400" dirty="0">
                <a:latin typeface="+mj-lt"/>
              </a:rPr>
              <a:t>Key activities</a:t>
            </a:r>
          </a:p>
          <a:p>
            <a:pPr marL="288000"/>
            <a:r>
              <a:rPr lang="en-AU" sz="600" dirty="0">
                <a:latin typeface="+mn-lt"/>
              </a:rPr>
              <a:t>What things do you do to deliver your value proposition?</a:t>
            </a:r>
            <a:endParaRPr lang="en-AU" sz="500" dirty="0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42F36-E7FD-49EA-A0B7-C7A4BA143B00}"/>
              </a:ext>
            </a:extLst>
          </p:cNvPr>
          <p:cNvSpPr txBox="1"/>
          <p:nvPr userDrawn="1"/>
        </p:nvSpPr>
        <p:spPr>
          <a:xfrm>
            <a:off x="2438401" y="2615416"/>
            <a:ext cx="243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/>
            <a:r>
              <a:rPr lang="en-AU" sz="1400" dirty="0">
                <a:latin typeface="+mj-lt"/>
              </a:rPr>
              <a:t>Resources</a:t>
            </a:r>
          </a:p>
          <a:p>
            <a:pPr marL="288000"/>
            <a:r>
              <a:rPr lang="en-AU" sz="600" dirty="0">
                <a:latin typeface="+mn-lt"/>
              </a:rPr>
              <a:t>What assets do you need to make it a reality?</a:t>
            </a:r>
            <a:endParaRPr lang="en-AU" sz="500" dirty="0">
              <a:latin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B58708-8F87-4123-9577-F8E72B786FCE}"/>
              </a:ext>
            </a:extLst>
          </p:cNvPr>
          <p:cNvSpPr txBox="1"/>
          <p:nvPr userDrawn="1"/>
        </p:nvSpPr>
        <p:spPr>
          <a:xfrm>
            <a:off x="0" y="2246"/>
            <a:ext cx="15544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/>
            <a:r>
              <a:rPr lang="en-AU" sz="1050" dirty="0">
                <a:solidFill>
                  <a:schemeClr val="tx2"/>
                </a:solidFill>
                <a:latin typeface="+mj-lt"/>
              </a:rPr>
              <a:t>Business Model Canvas</a:t>
            </a:r>
            <a:endParaRPr lang="en-AU" sz="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360DEB-169A-4C05-B0E6-8EA02256A1A7}"/>
              </a:ext>
            </a:extLst>
          </p:cNvPr>
          <p:cNvSpPr txBox="1"/>
          <p:nvPr userDrawn="1"/>
        </p:nvSpPr>
        <p:spPr>
          <a:xfrm>
            <a:off x="-1" y="203856"/>
            <a:ext cx="383377" cy="108000"/>
          </a:xfrm>
          <a:prstGeom prst="rect">
            <a:avLst/>
          </a:prstGeom>
          <a:noFill/>
        </p:spPr>
        <p:txBody>
          <a:bodyPr wrap="square" lIns="90000" tIns="18000" rIns="90000" bIns="18000" rtlCol="0" anchor="ctr" anchorCtr="0">
            <a:spAutoFit/>
          </a:bodyPr>
          <a:lstStyle/>
          <a:p>
            <a:pPr marL="0" algn="l"/>
            <a:r>
              <a:rPr lang="en-AU" sz="700" dirty="0">
                <a:solidFill>
                  <a:schemeClr val="tx2"/>
                </a:solidFill>
                <a:latin typeface="+mn-lt"/>
              </a:rPr>
              <a:t>Date:</a:t>
            </a:r>
            <a:endParaRPr lang="en-AU" sz="1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8" name="Text Placeholder 44">
            <a:extLst>
              <a:ext uri="{FF2B5EF4-FFF2-40B4-BE49-F238E27FC236}">
                <a16:creationId xmlns:a16="http://schemas.microsoft.com/office/drawing/2014/main" id="{BCCE09CE-B13A-415A-A59A-7157453F1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2665" y="0"/>
            <a:ext cx="8694961" cy="4442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AU" dirty="0">
                <a:latin typeface="+mj-lt"/>
              </a:rPr>
              <a:t>Click to add a canvas title</a:t>
            </a:r>
            <a:endParaRPr lang="en-AU" dirty="0"/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A1ED222E-3649-4FB2-8ED4-4E3A7D39E4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29488"/>
            <a:ext cx="1664494" cy="108000"/>
          </a:xfrm>
        </p:spPr>
        <p:txBody>
          <a:bodyPr tIns="18000" bIns="18000" anchor="ctr" anchorCtr="0">
            <a:normAutofit/>
          </a:bodyPr>
          <a:lstStyle>
            <a:lvl1pPr marL="0" indent="0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 dirty="0"/>
              <a:t>Link to document master copy</a:t>
            </a:r>
          </a:p>
        </p:txBody>
      </p:sp>
      <p:sp>
        <p:nvSpPr>
          <p:cNvPr id="40" name="Text Placeholder 47">
            <a:extLst>
              <a:ext uri="{FF2B5EF4-FFF2-40B4-BE49-F238E27FC236}">
                <a16:creationId xmlns:a16="http://schemas.microsoft.com/office/drawing/2014/main" id="{B5AD25F1-01C1-48C2-A0C9-8AB98BF7AC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4325" y="217361"/>
            <a:ext cx="1350169" cy="108000"/>
          </a:xfrm>
        </p:spPr>
        <p:txBody>
          <a:bodyPr lIns="36000" tIns="18000" bIns="18000" anchor="ctr" anchorCtr="0">
            <a:normAutofit/>
          </a:bodyPr>
          <a:lstStyle>
            <a:lvl1pPr marL="0" indent="0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 dirty="0"/>
              <a:t>Click to add date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6DA-2B32-47D8-8A49-B9415DA770B6}"/>
              </a:ext>
            </a:extLst>
          </p:cNvPr>
          <p:cNvSpPr txBox="1"/>
          <p:nvPr userDrawn="1"/>
        </p:nvSpPr>
        <p:spPr>
          <a:xfrm>
            <a:off x="2438399" y="456593"/>
            <a:ext cx="383377" cy="405683"/>
          </a:xfrm>
          <a:prstGeom prst="rect">
            <a:avLst/>
          </a:prstGeom>
          <a:noFill/>
        </p:spPr>
        <p:txBody>
          <a:bodyPr wrap="square" tIns="18000" bIns="18000" rtlCol="0" anchor="ctr">
            <a:spAutoFit/>
          </a:bodyPr>
          <a:lstStyle/>
          <a:p>
            <a:pPr algn="ctr"/>
            <a:r>
              <a:rPr lang="en-AU" sz="23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D30194-B8EF-4BBA-91F6-92516FE482F5}"/>
              </a:ext>
            </a:extLst>
          </p:cNvPr>
          <p:cNvSpPr txBox="1"/>
          <p:nvPr userDrawn="1"/>
        </p:nvSpPr>
        <p:spPr>
          <a:xfrm>
            <a:off x="2438399" y="2609295"/>
            <a:ext cx="383377" cy="405683"/>
          </a:xfrm>
          <a:prstGeom prst="rect">
            <a:avLst/>
          </a:prstGeom>
          <a:noFill/>
        </p:spPr>
        <p:txBody>
          <a:bodyPr wrap="square" tIns="18000" bIns="18000" rtlCol="0" anchor="ctr">
            <a:spAutoFit/>
          </a:bodyPr>
          <a:lstStyle/>
          <a:p>
            <a:pPr algn="ctr"/>
            <a:r>
              <a:rPr lang="en-AU" sz="23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BE50D7-8BBE-4EB7-9B5B-F155F73810B6}"/>
              </a:ext>
            </a:extLst>
          </p:cNvPr>
          <p:cNvSpPr txBox="1"/>
          <p:nvPr userDrawn="1"/>
        </p:nvSpPr>
        <p:spPr>
          <a:xfrm>
            <a:off x="1" y="4785495"/>
            <a:ext cx="348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/>
            <a:r>
              <a:rPr lang="en-AU" sz="1400" dirty="0">
                <a:latin typeface="+mj-lt"/>
              </a:rPr>
              <a:t>Cost structure</a:t>
            </a:r>
          </a:p>
          <a:p>
            <a:pPr marL="288000"/>
            <a:r>
              <a:rPr lang="en-AU" sz="600" dirty="0">
                <a:latin typeface="+mn-lt"/>
              </a:rPr>
              <a:t>What are the most important and expensive resources that you’re going to have to pay for?</a:t>
            </a:r>
            <a:endParaRPr lang="en-AU" sz="500" dirty="0">
              <a:latin typeface="+mn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1A5FFB-D2FB-4441-892C-6FF5CA4CB5BC}"/>
              </a:ext>
            </a:extLst>
          </p:cNvPr>
          <p:cNvSpPr txBox="1"/>
          <p:nvPr userDrawn="1"/>
        </p:nvSpPr>
        <p:spPr>
          <a:xfrm>
            <a:off x="0" y="4779374"/>
            <a:ext cx="383377" cy="405683"/>
          </a:xfrm>
          <a:prstGeom prst="rect">
            <a:avLst/>
          </a:prstGeom>
          <a:noFill/>
        </p:spPr>
        <p:txBody>
          <a:bodyPr wrap="square" tIns="18000" bIns="18000" rtlCol="0" anchor="ctr">
            <a:spAutoFit/>
          </a:bodyPr>
          <a:lstStyle/>
          <a:p>
            <a:pPr algn="ctr"/>
            <a:r>
              <a:rPr lang="en-AU" sz="23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EB7712-3F01-4574-BA9D-75582D5C18E3}"/>
              </a:ext>
            </a:extLst>
          </p:cNvPr>
          <p:cNvSpPr txBox="1"/>
          <p:nvPr userDrawn="1"/>
        </p:nvSpPr>
        <p:spPr>
          <a:xfrm>
            <a:off x="6096001" y="4784678"/>
            <a:ext cx="5010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/>
            <a:r>
              <a:rPr lang="en-AU" sz="1400" dirty="0">
                <a:latin typeface="+mj-lt"/>
              </a:rPr>
              <a:t>Revenue streams</a:t>
            </a:r>
          </a:p>
          <a:p>
            <a:pPr marL="288000"/>
            <a:r>
              <a:rPr lang="en-AU" sz="600" dirty="0">
                <a:latin typeface="+mn-lt"/>
              </a:rPr>
              <a:t>How do you actually make money to sustain your business?</a:t>
            </a:r>
            <a:endParaRPr lang="en-AU" sz="500" dirty="0">
              <a:latin typeface="+mn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F21924-D499-45E6-ACE8-2D26E1544850}"/>
              </a:ext>
            </a:extLst>
          </p:cNvPr>
          <p:cNvSpPr txBox="1"/>
          <p:nvPr userDrawn="1"/>
        </p:nvSpPr>
        <p:spPr>
          <a:xfrm>
            <a:off x="6096000" y="4778557"/>
            <a:ext cx="383377" cy="405683"/>
          </a:xfrm>
          <a:prstGeom prst="rect">
            <a:avLst/>
          </a:prstGeom>
          <a:noFill/>
        </p:spPr>
        <p:txBody>
          <a:bodyPr wrap="square" tIns="18000" bIns="18000" rtlCol="0" anchor="ctr">
            <a:spAutoFit/>
          </a:bodyPr>
          <a:lstStyle/>
          <a:p>
            <a:pPr algn="ctr"/>
            <a:r>
              <a:rPr lang="en-AU" sz="23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738020-C735-4DF5-834E-215FF2D1D3A0}"/>
              </a:ext>
            </a:extLst>
          </p:cNvPr>
          <p:cNvSpPr txBox="1"/>
          <p:nvPr userDrawn="1"/>
        </p:nvSpPr>
        <p:spPr>
          <a:xfrm>
            <a:off x="7315203" y="461755"/>
            <a:ext cx="243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/>
            <a:r>
              <a:rPr lang="en-AU" sz="1400" dirty="0">
                <a:latin typeface="+mj-lt"/>
              </a:rPr>
              <a:t>Customer relationships</a:t>
            </a:r>
          </a:p>
          <a:p>
            <a:pPr marL="288000"/>
            <a:r>
              <a:rPr lang="en-AU" sz="600" dirty="0">
                <a:latin typeface="+mn-lt"/>
              </a:rPr>
              <a:t>How do you find customers, keep them and grow user base?</a:t>
            </a:r>
            <a:endParaRPr lang="en-AU" sz="500" dirty="0">
              <a:latin typeface="+mn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6FBBA0-F7C0-4706-8AC8-5671D646C5BB}"/>
              </a:ext>
            </a:extLst>
          </p:cNvPr>
          <p:cNvSpPr txBox="1"/>
          <p:nvPr userDrawn="1"/>
        </p:nvSpPr>
        <p:spPr>
          <a:xfrm>
            <a:off x="7315201" y="455634"/>
            <a:ext cx="383377" cy="405683"/>
          </a:xfrm>
          <a:prstGeom prst="rect">
            <a:avLst/>
          </a:prstGeom>
          <a:noFill/>
        </p:spPr>
        <p:txBody>
          <a:bodyPr wrap="square" tIns="18000" bIns="18000" rtlCol="0" anchor="ctr">
            <a:spAutoFit/>
          </a:bodyPr>
          <a:lstStyle/>
          <a:p>
            <a:pPr algn="ctr"/>
            <a:r>
              <a:rPr lang="en-AU" sz="23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2AC192-7AF4-4944-A82C-559F72A25F7C}"/>
              </a:ext>
            </a:extLst>
          </p:cNvPr>
          <p:cNvSpPr txBox="1"/>
          <p:nvPr userDrawn="1"/>
        </p:nvSpPr>
        <p:spPr>
          <a:xfrm>
            <a:off x="7315202" y="2615416"/>
            <a:ext cx="243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/>
            <a:r>
              <a:rPr lang="en-AU" sz="1400" dirty="0">
                <a:latin typeface="+mj-lt"/>
              </a:rPr>
              <a:t>Channels</a:t>
            </a:r>
          </a:p>
          <a:p>
            <a:pPr marL="288000"/>
            <a:r>
              <a:rPr lang="en-AU" sz="600" dirty="0">
                <a:latin typeface="+mn-lt"/>
              </a:rPr>
              <a:t>How does your product or service get to your customer?</a:t>
            </a:r>
            <a:endParaRPr lang="en-AU" sz="500" dirty="0">
              <a:latin typeface="+mn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07E71-3D0B-4CF6-8BA5-2EAC34E3F92F}"/>
              </a:ext>
            </a:extLst>
          </p:cNvPr>
          <p:cNvSpPr txBox="1"/>
          <p:nvPr userDrawn="1"/>
        </p:nvSpPr>
        <p:spPr>
          <a:xfrm>
            <a:off x="7315200" y="2609295"/>
            <a:ext cx="383377" cy="405683"/>
          </a:xfrm>
          <a:prstGeom prst="rect">
            <a:avLst/>
          </a:prstGeom>
          <a:noFill/>
        </p:spPr>
        <p:txBody>
          <a:bodyPr wrap="square" tIns="18000" bIns="18000" rtlCol="0" anchor="ctr">
            <a:spAutoFit/>
          </a:bodyPr>
          <a:lstStyle/>
          <a:p>
            <a:pPr algn="ctr"/>
            <a:r>
              <a:rPr lang="en-AU" sz="23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C662E8-22E7-4619-BBDF-B65F8FAC31AE}"/>
              </a:ext>
            </a:extLst>
          </p:cNvPr>
          <p:cNvSpPr txBox="1"/>
          <p:nvPr userDrawn="1"/>
        </p:nvSpPr>
        <p:spPr>
          <a:xfrm>
            <a:off x="4876785" y="467796"/>
            <a:ext cx="243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/>
            <a:r>
              <a:rPr lang="en-AU" sz="1400" dirty="0">
                <a:latin typeface="+mj-lt"/>
              </a:rPr>
              <a:t>Value proposition</a:t>
            </a:r>
          </a:p>
          <a:p>
            <a:pPr marL="288000"/>
            <a:r>
              <a:rPr lang="en-AU" sz="600" dirty="0">
                <a:latin typeface="+mn-lt"/>
              </a:rPr>
              <a:t>What problem or need are you solving for?</a:t>
            </a:r>
            <a:endParaRPr lang="en-AU" sz="500" dirty="0">
              <a:latin typeface="+mn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3251B1-8D3B-4AFE-8C6C-664D98845871}"/>
              </a:ext>
            </a:extLst>
          </p:cNvPr>
          <p:cNvSpPr txBox="1"/>
          <p:nvPr userDrawn="1"/>
        </p:nvSpPr>
        <p:spPr>
          <a:xfrm>
            <a:off x="4876785" y="456846"/>
            <a:ext cx="383377" cy="405683"/>
          </a:xfrm>
          <a:prstGeom prst="rect">
            <a:avLst/>
          </a:prstGeom>
          <a:noFill/>
        </p:spPr>
        <p:txBody>
          <a:bodyPr wrap="square" tIns="18000" bIns="18000" rtlCol="0" anchor="ctr">
            <a:spAutoFit/>
          </a:bodyPr>
          <a:lstStyle/>
          <a:p>
            <a:pPr algn="ctr"/>
            <a:r>
              <a:rPr lang="en-AU" sz="23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0D1429-6258-42C1-BA7C-0BDA05611A3E}"/>
              </a:ext>
            </a:extLst>
          </p:cNvPr>
          <p:cNvSpPr txBox="1"/>
          <p:nvPr userDrawn="1"/>
        </p:nvSpPr>
        <p:spPr>
          <a:xfrm>
            <a:off x="9753604" y="468292"/>
            <a:ext cx="243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/>
            <a:r>
              <a:rPr lang="en-AU" sz="1400" dirty="0">
                <a:latin typeface="+mj-lt"/>
              </a:rPr>
              <a:t>Customer segments</a:t>
            </a:r>
          </a:p>
          <a:p>
            <a:pPr marL="288000"/>
            <a:r>
              <a:rPr lang="en-AU" sz="600" dirty="0">
                <a:latin typeface="+mn-lt"/>
              </a:rPr>
              <a:t>Who are your customers? What are the different groupings?</a:t>
            </a:r>
            <a:endParaRPr lang="en-AU" sz="500" dirty="0">
              <a:latin typeface="+mn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EC4E71-1B5B-43C5-957A-5904EC271668}"/>
              </a:ext>
            </a:extLst>
          </p:cNvPr>
          <p:cNvSpPr txBox="1"/>
          <p:nvPr userDrawn="1"/>
        </p:nvSpPr>
        <p:spPr>
          <a:xfrm>
            <a:off x="9753604" y="457342"/>
            <a:ext cx="383377" cy="405683"/>
          </a:xfrm>
          <a:prstGeom prst="rect">
            <a:avLst/>
          </a:prstGeom>
          <a:noFill/>
        </p:spPr>
        <p:txBody>
          <a:bodyPr wrap="square" tIns="18000" bIns="18000" rtlCol="0" anchor="ctr">
            <a:spAutoFit/>
          </a:bodyPr>
          <a:lstStyle/>
          <a:p>
            <a:pPr algn="ctr"/>
            <a:r>
              <a:rPr lang="en-AU" sz="23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1</a:t>
            </a:r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2BE139DE-24AE-460C-BBB3-AE2E0EF4B8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57451" y="3034990"/>
            <a:ext cx="2398712" cy="1721976"/>
          </a:xfrm>
        </p:spPr>
        <p:txBody>
          <a:bodyPr lIns="36000" tIns="36000" rIns="36000" bIns="36000">
            <a:normAutofit/>
          </a:bodyPr>
          <a:lstStyle>
            <a:lvl1pPr marL="108000" indent="-108000">
              <a:spcBef>
                <a:spcPts val="200"/>
              </a:spcBef>
              <a:defRPr sz="1100"/>
            </a:lvl1pPr>
            <a:lvl2pPr marL="216000" indent="-108000">
              <a:spcBef>
                <a:spcPts val="200"/>
              </a:spcBef>
              <a:defRPr sz="1050"/>
            </a:lvl2pPr>
            <a:lvl3pPr marL="324000" indent="-108000">
              <a:spcBef>
                <a:spcPts val="200"/>
              </a:spcBef>
              <a:defRPr sz="1000"/>
            </a:lvl3pPr>
            <a:lvl4pPr marL="432000" indent="-108000">
              <a:spcBef>
                <a:spcPts val="200"/>
              </a:spcBef>
              <a:defRPr sz="900"/>
            </a:lvl4pPr>
          </a:lstStyle>
          <a:p>
            <a:pPr lvl="0"/>
            <a:r>
              <a:rPr lang="en-US" dirty="0"/>
              <a:t>What does the infrastructure look like to enable your revenue streams and key relationships?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8" name="Picture 57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76573A0A-59DD-49EE-8BA1-445AEBB7DBA0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116997"/>
            <a:ext cx="1488867" cy="23098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02C3A-D013-45AC-800F-E2548473410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417627" y="0"/>
            <a:ext cx="1748974" cy="437488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2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EAB91F2-9F58-4078-B3F2-1ECADF2CC9C6}"/>
              </a:ext>
            </a:extLst>
          </p:cNvPr>
          <p:cNvSpPr/>
          <p:nvPr userDrawn="1"/>
        </p:nvSpPr>
        <p:spPr>
          <a:xfrm>
            <a:off x="1905" y="464456"/>
            <a:ext cx="12182971" cy="63828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13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9">
            <a:alphaModFix amt="1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31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7" r:id="rId4"/>
    <p:sldLayoutId id="2147483670" r:id="rId5"/>
    <p:sldLayoutId id="2147483671" r:id="rId6"/>
    <p:sldLayoutId id="214748367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.wdp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miroverse/problem-framing-canvas-1/" TargetMode="External"/><Relationship Id="rId2" Type="http://schemas.openxmlformats.org/officeDocument/2006/relationships/hyperlink" Target="https://www.metabeta.com/blog/process/problem-statement-canvas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miroverse/empathy-map-canvas-1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mailto:yukti@aicte-india.org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D53FA9-7356-4623-B129-4764C3F1E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881"/>
          <a:stretch/>
        </p:blipFill>
        <p:spPr>
          <a:xfrm>
            <a:off x="0" y="0"/>
            <a:ext cx="12192000" cy="493776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9" name="Rectangle 28"/>
          <p:cNvSpPr/>
          <p:nvPr/>
        </p:nvSpPr>
        <p:spPr>
          <a:xfrm>
            <a:off x="0" y="0"/>
            <a:ext cx="12192000" cy="4937760"/>
          </a:xfrm>
          <a:prstGeom prst="rect">
            <a:avLst/>
          </a:prstGeom>
          <a:solidFill>
            <a:schemeClr val="tx1">
              <a:lumMod val="85000"/>
              <a:lumOff val="1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9993" y="3299403"/>
            <a:ext cx="10952013" cy="2026288"/>
          </a:xfrm>
          <a:prstGeom prst="roundRect">
            <a:avLst>
              <a:gd name="adj" fmla="val 50000"/>
            </a:avLst>
          </a:prstGeom>
          <a:solidFill>
            <a:srgbClr val="F04034"/>
          </a:solidFill>
          <a:ln>
            <a:noFill/>
          </a:ln>
          <a:effectLst>
            <a:outerShdw blurRad="889000" dist="368300" dir="8400000" sx="102000" sy="102000" algn="c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rgbClr val="FFFF00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Innovation Title: </a:t>
            </a:r>
            <a:r>
              <a:rPr lang="en-IN" sz="3200" b="1" dirty="0">
                <a:solidFill>
                  <a:schemeClr val="bg1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“Silk Fibroin Nanofiber based Edible Coating for enhancing the Shelf Life of Horticulture products”</a:t>
            </a:r>
            <a:endParaRPr lang="en-US" sz="3200" b="1" dirty="0"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0391" y="283980"/>
            <a:ext cx="11831215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YUKTI Innovation Challenge 2023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Institution’s Innovation Council (IIC), 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 of Education’s Innovation Cell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of Assignments 1-5 for 1</a:t>
            </a:r>
            <a:r>
              <a:rPr lang="en-I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Evaluation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AB65A-9930-4692-A810-1D36B837F291}"/>
              </a:ext>
            </a:extLst>
          </p:cNvPr>
          <p:cNvSpPr txBox="1"/>
          <p:nvPr/>
        </p:nvSpPr>
        <p:spPr>
          <a:xfrm>
            <a:off x="180391" y="1893404"/>
            <a:ext cx="56270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 ID: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IIC Institute Name: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 Name: Dr. P. Gopinath</a:t>
            </a:r>
          </a:p>
          <a:p>
            <a:pPr algn="ctr"/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AB65A-9930-4692-A810-1D36B837F291}"/>
              </a:ext>
            </a:extLst>
          </p:cNvPr>
          <p:cNvSpPr txBox="1"/>
          <p:nvPr/>
        </p:nvSpPr>
        <p:spPr>
          <a:xfrm>
            <a:off x="5631401" y="1893404"/>
            <a:ext cx="660832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Theme/Sector of Focus: Food Nanotechnology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Name: Dr. P. Gopinath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Mr. Dravin Pratap Singh</a:t>
            </a:r>
          </a:p>
          <a:p>
            <a:pPr algn="ctr"/>
            <a:endParaRPr lang="id-ID" sz="20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79991DD-220B-DED6-34E5-8934C07926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450" y="6029489"/>
            <a:ext cx="2202023" cy="781718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4C4E51A-F5A9-07B7-8CA1-FFF57D5932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782" y="6074121"/>
            <a:ext cx="692455" cy="692455"/>
          </a:xfrm>
          <a:prstGeom prst="rect">
            <a:avLst/>
          </a:prstGeom>
        </p:spPr>
      </p:pic>
      <p:pic>
        <p:nvPicPr>
          <p:cNvPr id="13" name="Picture 2" descr="Logo &amp; Them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721" y="6155901"/>
            <a:ext cx="1085434" cy="61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65" y="6245483"/>
            <a:ext cx="2097799" cy="431510"/>
          </a:xfrm>
          <a:prstGeom prst="rect">
            <a:avLst/>
          </a:prstGeom>
        </p:spPr>
      </p:pic>
      <p:pic>
        <p:nvPicPr>
          <p:cNvPr id="15" name="Picture 2" descr="Azadi Ka Amrit Mahotsav (Hindi) Logo PNG Vector (EPS) Free Downloa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7" y="6153070"/>
            <a:ext cx="901960" cy="61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181" y="6181146"/>
            <a:ext cx="1294870" cy="5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040835"/>
            <a:ext cx="11425645" cy="306125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Assignment 5: Submit Brief Presentation on your Innovation and Business Opportunity Plan</a:t>
            </a:r>
            <a:br>
              <a:rPr lang="en-IN" b="1" dirty="0">
                <a:solidFill>
                  <a:srgbClr val="C00000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br>
              <a:rPr lang="en-IN" dirty="0">
                <a:solidFill>
                  <a:srgbClr val="C00000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endParaRPr lang="en-IN" sz="2800" i="1" dirty="0">
              <a:solidFill>
                <a:srgbClr val="C00000"/>
              </a:soli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885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390698" y="474269"/>
            <a:ext cx="1104882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  <a:cs typeface="Microsoft New Tai Lue" panose="020B0502040204020203" pitchFamily="34" charset="0"/>
              </a:rPr>
              <a:t>1. The Overview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HP Simplified Jpan" panose="020B0500000000000000" pitchFamily="34" charset="-128"/>
              <a:ea typeface="HP Simplified Jpan" panose="020B0500000000000000" pitchFamily="34" charset="-128"/>
              <a:cs typeface="Microsoft New Tai Lue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107700"/>
            <a:ext cx="8768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04034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C</a:t>
            </a:r>
            <a:r>
              <a:rPr lang="en-US" sz="2000" b="0" i="0" dirty="0">
                <a:solidFill>
                  <a:srgbClr val="F04034"/>
                </a:solidFill>
                <a:effectLst/>
                <a:latin typeface="HP Simplified Jpan" panose="020B0500000000000000" pitchFamily="34" charset="-128"/>
                <a:ea typeface="HP Simplified Jpan" panose="020B0500000000000000" pitchFamily="34" charset="-128"/>
              </a:rPr>
              <a:t>reate a very high-level overview of your product or service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990767"/>
              </p:ext>
            </p:extLst>
          </p:nvPr>
        </p:nvGraphicFramePr>
        <p:xfrm>
          <a:off x="547490" y="1388933"/>
          <a:ext cx="11097020" cy="5377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64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2. The Problem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127724"/>
            <a:ext cx="8768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04034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What problem are you trying to solve? Is it really a problem?</a:t>
            </a:r>
            <a:endParaRPr lang="en-US" sz="2000" b="0" i="0" dirty="0">
              <a:solidFill>
                <a:srgbClr val="F04034"/>
              </a:solidFill>
              <a:effectLst/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4390383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320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3.The Solution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131457"/>
            <a:ext cx="8768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F04034"/>
                </a:solidFill>
                <a:effectLst/>
                <a:latin typeface="HP Simplified Jpan" panose="020B0500000000000000" pitchFamily="34" charset="-128"/>
                <a:ea typeface="HP Simplified Jpan" panose="020B0500000000000000" pitchFamily="34" charset="-128"/>
              </a:rPr>
              <a:t>Describe how are you solving the problem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381283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73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4. The Product/Service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131457"/>
            <a:ext cx="8768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F04034"/>
                </a:solidFill>
                <a:effectLst/>
                <a:latin typeface="HP Simplified Jpan" panose="020B0500000000000000" pitchFamily="34" charset="-128"/>
                <a:ea typeface="HP Simplified Jpan" panose="020B0500000000000000" pitchFamily="34" charset="-128"/>
              </a:rPr>
              <a:t>Describe how are you solving the problem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797182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168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191032" y="474269"/>
            <a:ext cx="11804233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5. Market &amp; Opportunity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131457"/>
            <a:ext cx="8768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F04034"/>
                </a:solidFill>
                <a:effectLst/>
                <a:latin typeface="HP Simplified Jpan" panose="020B0500000000000000" pitchFamily="34" charset="-128"/>
                <a:ea typeface="HP Simplified Jpan" panose="020B0500000000000000" pitchFamily="34" charset="-128"/>
              </a:rPr>
              <a:t>Describe/Highlight the size of your target market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013926"/>
              </p:ext>
            </p:extLst>
          </p:nvPr>
        </p:nvGraphicFramePr>
        <p:xfrm>
          <a:off x="791814" y="1611270"/>
          <a:ext cx="11633866" cy="515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AM SAM SOM - what it means and why it matters">
            <a:extLst>
              <a:ext uri="{FF2B5EF4-FFF2-40B4-BE49-F238E27FC236}">
                <a16:creationId xmlns:a16="http://schemas.microsoft.com/office/drawing/2014/main" id="{3E424DF2-DEE1-C865-ED2A-835D3B30D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811" y="4005009"/>
            <a:ext cx="2748280" cy="274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4FD568-7D61-4275-C873-10263D8B276E}"/>
              </a:ext>
            </a:extLst>
          </p:cNvPr>
          <p:cNvSpPr txBox="1"/>
          <p:nvPr/>
        </p:nvSpPr>
        <p:spPr>
          <a:xfrm>
            <a:off x="960987" y="4085093"/>
            <a:ext cx="5257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Market:</a:t>
            </a:r>
            <a:r>
              <a:rPr lang="en-US"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are targeting the "Super Fresh Produce Retailers" segment. This segment includes premium supermarkets, organic stores, and health-conscious consumers who prioritize freshness and quality.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endParaRPr lang="en-US" sz="1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N" sz="1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Research Data: </a:t>
            </a:r>
            <a:r>
              <a:rPr lang="en-US"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Surveys and interviews with 500+ retail managers and distributors. Industry reports and trade publications analysis.</a:t>
            </a:r>
          </a:p>
          <a:p>
            <a:pPr lvl="0" algn="just"/>
            <a:endParaRPr lang="en-US" sz="1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N" sz="1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Research Data:</a:t>
            </a:r>
            <a:r>
              <a:rPr lang="en-US"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agricultural associations and government agencies. Competitor analysis for market gaps and niches.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3947E4-E0C1-F6FF-209E-D3CBA3134983}"/>
              </a:ext>
            </a:extLst>
          </p:cNvPr>
          <p:cNvCxnSpPr/>
          <p:nvPr/>
        </p:nvCxnSpPr>
        <p:spPr>
          <a:xfrm>
            <a:off x="8248045" y="4516525"/>
            <a:ext cx="1194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B853B4-20F0-83D7-DC5C-88F19D69BB7F}"/>
              </a:ext>
            </a:extLst>
          </p:cNvPr>
          <p:cNvCxnSpPr/>
          <p:nvPr/>
        </p:nvCxnSpPr>
        <p:spPr>
          <a:xfrm>
            <a:off x="8248045" y="5423921"/>
            <a:ext cx="1194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950164-A939-D123-5A24-96B607A75676}"/>
              </a:ext>
            </a:extLst>
          </p:cNvPr>
          <p:cNvCxnSpPr/>
          <p:nvPr/>
        </p:nvCxnSpPr>
        <p:spPr>
          <a:xfrm>
            <a:off x="8328694" y="6138122"/>
            <a:ext cx="1194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06599E-E74C-550D-55FC-E514C2E1488A}"/>
              </a:ext>
            </a:extLst>
          </p:cNvPr>
          <p:cNvSpPr txBox="1"/>
          <p:nvPr/>
        </p:nvSpPr>
        <p:spPr>
          <a:xfrm>
            <a:off x="9441891" y="4060631"/>
            <a:ext cx="1769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 trillion</a:t>
            </a:r>
            <a:r>
              <a:rPr lang="en-US"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Global agriculture and food industr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as of 2022.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E6AF2-D224-6BA4-B72F-361392DC0569}"/>
              </a:ext>
            </a:extLst>
          </p:cNvPr>
          <p:cNvSpPr txBox="1"/>
          <p:nvPr/>
        </p:nvSpPr>
        <p:spPr>
          <a:xfrm>
            <a:off x="9461307" y="4894386"/>
            <a:ext cx="1769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$435 Billion: </a:t>
            </a:r>
            <a:r>
              <a:rPr lang="en-US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agriculture and food industry as of 2022.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5B46F-12B7-725B-1F74-FE45FA2E4384}"/>
              </a:ext>
            </a:extLst>
          </p:cNvPr>
          <p:cNvSpPr txBox="1"/>
          <p:nvPr/>
        </p:nvSpPr>
        <p:spPr>
          <a:xfrm>
            <a:off x="9487544" y="5633050"/>
            <a:ext cx="17697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$13.05- $21.75 Billion: </a:t>
            </a:r>
            <a:r>
              <a:rPr lang="en-US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to capture 3-5% of SAM. (Initial stage of development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04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6. The Technology/Innovation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131457"/>
            <a:ext cx="9688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F04034"/>
                </a:solidFill>
                <a:effectLst/>
                <a:latin typeface="Montserrat" panose="00000500000000000000" pitchFamily="2" charset="0"/>
              </a:rPr>
              <a:t>Describe the technologies you are using to solve the problem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79810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408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13135" y="163620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7. Competitive Landscape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198691" y="756235"/>
            <a:ext cx="9794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F04034"/>
                </a:solidFill>
                <a:effectLst/>
                <a:latin typeface="HP Simplified Jpan" panose="020B0500000000000000" pitchFamily="34" charset="-128"/>
                <a:ea typeface="HP Simplified Jpan" panose="020B0500000000000000" pitchFamily="34" charset="-128"/>
              </a:rPr>
              <a:t>What are the alternative solutions available in th</a:t>
            </a:r>
            <a:r>
              <a:rPr lang="en-US" sz="2000" dirty="0">
                <a:solidFill>
                  <a:srgbClr val="F04034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e market</a:t>
            </a:r>
            <a:r>
              <a:rPr lang="en-US" sz="2000" b="0" i="0" dirty="0">
                <a:solidFill>
                  <a:srgbClr val="F04034"/>
                </a:solidFill>
                <a:effectLst/>
                <a:latin typeface="HP Simplified Jpan" panose="020B0500000000000000" pitchFamily="34" charset="-128"/>
                <a:ea typeface="HP Simplified Jpan" panose="020B0500000000000000" pitchFamily="34" charset="-128"/>
              </a:rPr>
              <a:t>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9325370"/>
              </p:ext>
            </p:extLst>
          </p:nvPr>
        </p:nvGraphicFramePr>
        <p:xfrm>
          <a:off x="791815" y="1302566"/>
          <a:ext cx="10608370" cy="5798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D1D712E-0F5B-F1C9-967A-89B41DF6AACA}"/>
              </a:ext>
            </a:extLst>
          </p:cNvPr>
          <p:cNvSpPr txBox="1"/>
          <p:nvPr/>
        </p:nvSpPr>
        <p:spPr>
          <a:xfrm>
            <a:off x="791813" y="3924829"/>
            <a:ext cx="5264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 Barriers to entry – Key partnerships, IP</a:t>
            </a:r>
          </a:p>
          <a:p>
            <a:pPr lvl="0" algn="l"/>
            <a:endParaRPr lang="en-US" sz="10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Partnerships:</a:t>
            </a:r>
            <a:r>
              <a:rPr lang="en-US" sz="1000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Collaborations with research institutions and distributors provide a competitive edge through expertise and market access.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Intellectual Property (IP):</a:t>
            </a:r>
            <a:r>
              <a:rPr lang="en-US" sz="1000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Patented nanofiber coating formulation safeguards against replication.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Expertise:</a:t>
            </a:r>
            <a:r>
              <a:rPr lang="en-US" sz="1000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Specialized knowledge in nanofiber creation and coating application acts as a barrier for new entrants.</a:t>
            </a:r>
          </a:p>
          <a:p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59014-CF49-F22C-26D0-E6BA416E6480}"/>
              </a:ext>
            </a:extLst>
          </p:cNvPr>
          <p:cNvSpPr txBox="1"/>
          <p:nvPr/>
        </p:nvSpPr>
        <p:spPr>
          <a:xfrm>
            <a:off x="791813" y="5256022"/>
            <a:ext cx="5343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endParaRPr lang="en-US" sz="1000" b="1" i="0" u="sng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0" algn="l"/>
            <a:r>
              <a:rPr lang="en-US" sz="1000" b="1" i="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Opportunities for collaboration and co-creation</a:t>
            </a:r>
          </a:p>
          <a:p>
            <a:pPr lvl="0" algn="l"/>
            <a:endParaRPr lang="en-US" sz="10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Collaborating with agricultural research institutions to optimize coating performance.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Partnering with retail chains to conduct joint trials and gather real-world data.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Co-creating with packaging companies to explore integrated solutions for extended shelf-life.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Engaging with sustainability-focused organizations to promote our eco-friendly approach.</a:t>
            </a:r>
            <a:endParaRPr lang="en-IN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3F61C-9084-8957-672B-9FEE28C8A7EA}"/>
              </a:ext>
            </a:extLst>
          </p:cNvPr>
          <p:cNvSpPr txBox="1"/>
          <p:nvPr/>
        </p:nvSpPr>
        <p:spPr>
          <a:xfrm>
            <a:off x="791814" y="1377078"/>
            <a:ext cx="4948585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IN" sz="1000" b="1" i="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 Potential Competitors</a:t>
            </a:r>
          </a:p>
          <a:p>
            <a:pPr lvl="0" algn="l"/>
            <a:endParaRPr lang="en-IN" sz="1000" b="1" i="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0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Chemical Coatings:</a:t>
            </a:r>
            <a:r>
              <a:rPr lang="en-US" sz="1000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</a:t>
            </a:r>
            <a:r>
              <a:rPr lang="en-US" sz="900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chemical-based</a:t>
            </a:r>
            <a:r>
              <a:rPr lang="en-US" sz="1000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coatings that may have limited natural ingredients. (21% market share)</a:t>
            </a:r>
          </a:p>
          <a:p>
            <a:pPr lvl="0" algn="l"/>
            <a:endParaRPr lang="en-US" sz="1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0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Atmosphere Packaging:</a:t>
            </a:r>
            <a:r>
              <a:rPr lang="en-US" sz="1000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Packaging solutions to extend shelf-life, but without active preservation benefits. (32% market share)</a:t>
            </a:r>
          </a:p>
          <a:p>
            <a:pPr lvl="0" algn="l"/>
            <a:endParaRPr lang="en-US" sz="1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0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Cold Storage Solutions:</a:t>
            </a:r>
            <a:r>
              <a:rPr lang="en-US" sz="1000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Cooling systems to delay spoilage, but not as effective as active preservation methods. (47% market share)</a:t>
            </a:r>
          </a:p>
          <a:p>
            <a:pPr lvl="0" algn="l"/>
            <a:endParaRPr lang="en-US" sz="10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IN" sz="1000" b="1" i="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 Competitive Advantage of your Product over others </a:t>
            </a:r>
          </a:p>
          <a:p>
            <a:pPr lvl="0" algn="l"/>
            <a:endParaRPr lang="en-IN" sz="9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Ingredients, </a:t>
            </a:r>
            <a:r>
              <a:rPr lang="en-IN" sz="9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IN" sz="1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preservation, enhanced microbial power</a:t>
            </a:r>
            <a:endParaRPr lang="en-IN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4BC775-A693-0A41-CEB1-0C4F92B20A4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24" t="6324" r="17265" b="11680"/>
          <a:stretch/>
        </p:blipFill>
        <p:spPr>
          <a:xfrm>
            <a:off x="7284720" y="3940560"/>
            <a:ext cx="2875280" cy="2804286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5179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8. Business Model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752475" y="1131457"/>
            <a:ext cx="1081053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00" b="0" i="0" dirty="0">
                <a:solidFill>
                  <a:srgbClr val="F04034"/>
                </a:solidFill>
                <a:effectLst/>
                <a:latin typeface="HP Simplified Jpan" panose="020B0500000000000000" pitchFamily="34" charset="-128"/>
                <a:ea typeface="HP Simplified Jpan" panose="020B0500000000000000" pitchFamily="34" charset="-128"/>
              </a:rPr>
              <a:t>What is your revenue model?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4531931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9390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9. Traction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-66716" y="1131457"/>
            <a:ext cx="1232543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00" dirty="0">
                <a:solidFill>
                  <a:srgbClr val="F04034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Customer Validation</a:t>
            </a:r>
            <a:endParaRPr lang="en-US" sz="1900" b="0" i="0" dirty="0">
              <a:solidFill>
                <a:srgbClr val="F04034"/>
              </a:solidFill>
              <a:effectLst/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068698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65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30629"/>
            <a:ext cx="11425645" cy="6500948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C00000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Assignment 1: Problem Framing/Statement Canvas</a:t>
            </a:r>
            <a:br>
              <a:rPr lang="en-IN" b="1" dirty="0"/>
            </a:br>
            <a:br>
              <a:rPr lang="en-IN" dirty="0"/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and Submission of a Problem Statement Canvas Sheet for Validation of your Idea/Prototype/Innovation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few Sample Problem Statement/Framing Canvas copy for Reference and Blank Formats for Fill up and Upload of the same (jpg or pdf) in the YUKTI Portal. </a:t>
            </a:r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5428" y="5465178"/>
            <a:ext cx="11321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refer the example and format of Problem Statement Canvas provided at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https://www.metabeta.com/blog/process/problem-statement-canvas/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Alternatively can refer the Problem Framing Canvas at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https://miro.com/miroverse/problem-framing-canvas-1/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14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47474" y="472096"/>
            <a:ext cx="1202260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10. Resource Mobilisation Plan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-66716" y="1131457"/>
            <a:ext cx="1232543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00" dirty="0">
                <a:solidFill>
                  <a:srgbClr val="F04034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What is your Resource Mobilization Strategy and What you have done so far? </a:t>
            </a:r>
            <a:endParaRPr lang="en-US" sz="1900" b="0" i="0" dirty="0">
              <a:solidFill>
                <a:srgbClr val="F04034"/>
              </a:solidFill>
              <a:effectLst/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6F2617C-0CCB-480D-A055-56858B538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6258972"/>
              </p:ext>
            </p:extLst>
          </p:nvPr>
        </p:nvGraphicFramePr>
        <p:xfrm>
          <a:off x="619015" y="1408439"/>
          <a:ext cx="11068160" cy="5019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005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47474" y="472096"/>
            <a:ext cx="1202260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11. Way forward Strategy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-66716" y="1131457"/>
            <a:ext cx="1232543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00" dirty="0">
                <a:solidFill>
                  <a:srgbClr val="F04034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What is your implementation strategy in short-term, midterm and long-term?</a:t>
            </a:r>
            <a:endParaRPr lang="en-US" sz="1900" b="0" i="0" dirty="0">
              <a:solidFill>
                <a:srgbClr val="F04034"/>
              </a:solidFill>
              <a:effectLst/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6F2617C-0CCB-480D-A055-56858B538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382826"/>
              </p:ext>
            </p:extLst>
          </p:nvPr>
        </p:nvGraphicFramePr>
        <p:xfrm>
          <a:off x="619015" y="1408439"/>
          <a:ext cx="11068160" cy="5019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641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12. The Team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099149"/>
            <a:ext cx="8768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04034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Show the people behind the idea and briefly describe their role</a:t>
            </a:r>
            <a:endParaRPr lang="en-US" sz="2000" b="0" i="0" dirty="0">
              <a:solidFill>
                <a:srgbClr val="F04034"/>
              </a:solidFill>
              <a:effectLst/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3735010"/>
              </p:ext>
            </p:extLst>
          </p:nvPr>
        </p:nvGraphicFramePr>
        <p:xfrm>
          <a:off x="447472" y="1499259"/>
          <a:ext cx="10952713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962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2096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13. Contact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-66716" y="1131457"/>
            <a:ext cx="1232543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00" dirty="0">
                <a:solidFill>
                  <a:srgbClr val="F04034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Leave your contact details and let people know how to reach you quickly</a:t>
            </a:r>
            <a:endParaRPr lang="en-US" sz="1900" b="0" i="0" dirty="0">
              <a:solidFill>
                <a:srgbClr val="F04034"/>
              </a:solidFill>
              <a:effectLst/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6F2617C-0CCB-480D-A055-56858B538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190628"/>
              </p:ext>
            </p:extLst>
          </p:nvPr>
        </p:nvGraphicFramePr>
        <p:xfrm>
          <a:off x="619015" y="1408439"/>
          <a:ext cx="11068160" cy="5019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009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ircle: Hollow 5">
            <a:extLst>
              <a:ext uri="{FF2B5EF4-FFF2-40B4-BE49-F238E27FC236}">
                <a16:creationId xmlns:a16="http://schemas.microsoft.com/office/drawing/2014/main" id="{97ACA13C-58B6-4BC3-A6B8-14B40AA351A6}"/>
              </a:ext>
            </a:extLst>
          </p:cNvPr>
          <p:cNvSpPr/>
          <p:nvPr/>
        </p:nvSpPr>
        <p:spPr>
          <a:xfrm>
            <a:off x="2313991" y="223933"/>
            <a:ext cx="7008534" cy="6450253"/>
          </a:xfrm>
          <a:prstGeom prst="donut">
            <a:avLst>
              <a:gd name="adj" fmla="val 22544"/>
            </a:avLst>
          </a:prstGeom>
          <a:solidFill>
            <a:srgbClr val="F9F9F9"/>
          </a:solidFill>
          <a:ln>
            <a:noFill/>
          </a:ln>
          <a:effectLst>
            <a:outerShdw blurRad="6731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2B2FAB-385E-41D5-BFD5-0E6058CF3BED}"/>
              </a:ext>
            </a:extLst>
          </p:cNvPr>
          <p:cNvSpPr/>
          <p:nvPr/>
        </p:nvSpPr>
        <p:spPr>
          <a:xfrm>
            <a:off x="3082833" y="2332957"/>
            <a:ext cx="3233533" cy="1746913"/>
          </a:xfrm>
          <a:prstGeom prst="rect">
            <a:avLst/>
          </a:prstGeom>
          <a:noFill/>
          <a:ln w="571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8ACB6-E0DB-4E25-9B73-FB3450893755}"/>
              </a:ext>
            </a:extLst>
          </p:cNvPr>
          <p:cNvSpPr/>
          <p:nvPr/>
        </p:nvSpPr>
        <p:spPr>
          <a:xfrm>
            <a:off x="5553228" y="2552458"/>
            <a:ext cx="1326108" cy="1307910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6EEB4-FBA9-4485-A351-F1CE6BD5232A}"/>
              </a:ext>
            </a:extLst>
          </p:cNvPr>
          <p:cNvSpPr txBox="1"/>
          <p:nvPr/>
        </p:nvSpPr>
        <p:spPr>
          <a:xfrm>
            <a:off x="3428443" y="2421583"/>
            <a:ext cx="54232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Thank</a:t>
            </a:r>
            <a:r>
              <a:rPr lang="en-US" sz="8800" i="1" spc="600" dirty="0">
                <a:solidFill>
                  <a:srgbClr val="EE2516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you</a:t>
            </a:r>
            <a:endParaRPr lang="id-ID" sz="8800" i="1" spc="600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020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0272" y="124199"/>
            <a:ext cx="11895153" cy="6624303"/>
            <a:chOff x="143122" y="105149"/>
            <a:chExt cx="11895153" cy="6624303"/>
          </a:xfrm>
        </p:grpSpPr>
        <p:pic>
          <p:nvPicPr>
            <p:cNvPr id="5122" name="Picture 2" descr="Problem statement canvas for startups and innovation team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22" y="1075149"/>
              <a:ext cx="11895153" cy="5654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623437" y="632525"/>
              <a:ext cx="528761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Who is your Customer Segment: Farmers, food packaging companies, Consumers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23436" y="208095"/>
              <a:ext cx="528761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Idea/Innovation Title: Nanofibers based edible coating for fruits and vegetables</a:t>
              </a:r>
            </a:p>
            <a:p>
              <a:r>
                <a:rPr lang="en-IN" sz="1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890" y="779963"/>
              <a:ext cx="420762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Prepared By</a:t>
              </a:r>
              <a:r>
                <a:rPr lang="en-IN" sz="1000" dirty="0">
                  <a:solidFill>
                    <a:srgbClr val="C00000"/>
                  </a:solidFill>
                </a:rPr>
                <a:t>: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5890" y="105149"/>
              <a:ext cx="4207621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rgbClr val="C00000"/>
                  </a:solidFill>
                  <a:latin typeface="HP Simplified Jpan" panose="020B0500000000000000" pitchFamily="34" charset="-128"/>
                  <a:ea typeface="HP Simplified Jpan" panose="020B0500000000000000" pitchFamily="34" charset="-128"/>
                </a:rPr>
                <a:t>Problem Statement Canvas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76879" y="197377"/>
              <a:ext cx="180343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YUKTI Proto ID</a:t>
              </a:r>
              <a:r>
                <a:rPr lang="en-IN" sz="1000" dirty="0">
                  <a:solidFill>
                    <a:srgbClr val="C00000"/>
                  </a:solidFill>
                </a:rPr>
                <a:t>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76879" y="510355"/>
              <a:ext cx="180343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Date of Submission: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76879" y="807050"/>
              <a:ext cx="180343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 No: 9760907526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902" y="1991205"/>
              <a:ext cx="3776871" cy="16312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9653" y="1991205"/>
              <a:ext cx="3642090" cy="184665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Answer</a:t>
              </a:r>
              <a:r>
                <a:rPr lang="en-I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sz="1600" b="0" i="0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 primary etiology resides in the intricate interplay of biological, logistical, and behavioral determinants within the </a:t>
              </a:r>
              <a:r>
                <a:rPr lang="en-US" sz="1600" b="0" i="0" dirty="0" err="1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agro</a:t>
              </a:r>
              <a:r>
                <a:rPr lang="en-US" sz="1600" b="0" i="0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-ecosystem, precipitating suboptimal protocols for harvesting, post-harvest management, storage, and utilization."</a:t>
              </a:r>
              <a:endParaRPr lang="en-I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61403" y="1991205"/>
              <a:ext cx="3642090" cy="273921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Answer: </a:t>
              </a:r>
              <a:r>
                <a:rPr lang="en-US" sz="1600" b="0" i="0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"Customers can contribute to resolving the issue by adopting responsible purchasing decisions, minimizing overbuying, and embracing proper storage practices for fruits and vegetables."</a:t>
              </a:r>
              <a:endParaRPr lang="en-I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N" sz="16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7903" y="4767535"/>
              <a:ext cx="3642090" cy="172354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Answer: </a:t>
              </a:r>
              <a:r>
                <a:rPr lang="en-US" sz="1600" b="0" i="0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"Producers in the agricultural supply chain often encounter the most pronounced challenges pertaining to fruit and vegetable waste due to intricate factors influencing cultivation, harvesting, and distribution."</a:t>
              </a:r>
              <a:endParaRPr lang="en-IN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61403" y="4854135"/>
              <a:ext cx="3642090" cy="172354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Answer: </a:t>
              </a:r>
              <a:r>
                <a:rPr lang="en-US" sz="1600" b="0" i="0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"Alternative approaches to mitigate fruit and vegetable waste, such as increased preservation techniques or enhanced distribution systems, may entail higher energy consumption and potential trade-offs in nutritional quality."</a:t>
              </a:r>
              <a:endParaRPr lang="en-IN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69653" y="4490536"/>
              <a:ext cx="3642090" cy="41549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Answer: </a:t>
              </a:r>
              <a:r>
                <a:rPr lang="en-US" sz="1000" b="0" i="0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"</a:t>
              </a:r>
              <a:r>
                <a:rPr lang="en-US" sz="1050" b="0" i="0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Fruit and vegetable waste may induce customer guilt and frustration due to ethical and environmental concerns."</a:t>
              </a:r>
              <a:endParaRPr lang="en-IN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69653" y="5762938"/>
              <a:ext cx="364209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Answer: </a:t>
              </a:r>
              <a:r>
                <a:rPr lang="en-US" sz="1200" b="0" i="0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“Food losses and waste amounts to USD 680B in developed and USD 310B in developing countries every year."</a:t>
              </a:r>
              <a:endParaRPr lang="en-I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05BE93-E419-5B30-1CBB-16998689B578}"/>
              </a:ext>
            </a:extLst>
          </p:cNvPr>
          <p:cNvSpPr txBox="1"/>
          <p:nvPr/>
        </p:nvSpPr>
        <p:spPr>
          <a:xfrm>
            <a:off x="335052" y="2005683"/>
            <a:ext cx="37768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Answer: </a:t>
            </a:r>
            <a:r>
              <a:rPr lang="en-US" sz="1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quandary of fruit and vegetable waste materializes throughout the agricultural supply chain due to factors encompassing pre-harvest, post-harvest, transportation, and consumption stages."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7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30629"/>
            <a:ext cx="11425645" cy="650094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Assignment 2: Empathy Map/Opportunity Canvas</a:t>
            </a:r>
            <a:br>
              <a:rPr lang="en-IN" b="1" dirty="0"/>
            </a:br>
            <a:br>
              <a:rPr lang="en-IN" dirty="0"/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and Submission of an Empathy Map/ Opportunity Canvas Sheet for Validation of your Prototype/Innovation</a:t>
            </a:r>
            <a:br>
              <a:rPr lang="en-IN" dirty="0"/>
            </a:br>
            <a:br>
              <a:rPr lang="en-IN" dirty="0"/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few Sample empathy canvas copy for Reference and a Blank Format for Fill up and Upload of the same (jpg or pdf) in the YUKTI Portal.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9800" y="5377896"/>
            <a:ext cx="12143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Guidance of Preparing Empathy Canvas with Templet Available at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https://miro.com/miroverse/empathy-map-canvas-1/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Canvas at </a:t>
            </a:r>
          </a:p>
        </p:txBody>
      </p:sp>
    </p:spTree>
    <p:extLst>
      <p:ext uri="{BB962C8B-B14F-4D97-AF65-F5344CB8AC3E}">
        <p14:creationId xmlns:p14="http://schemas.microsoft.com/office/powerpoint/2010/main" val="28106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-373380" y="0"/>
            <a:ext cx="12192000" cy="6858000"/>
            <a:chOff x="0" y="0"/>
            <a:chExt cx="12192000" cy="6858000"/>
          </a:xfrm>
        </p:grpSpPr>
        <p:pic>
          <p:nvPicPr>
            <p:cNvPr id="1026" name="Picture 2" descr="Empathy Map Canvas | Personas | | Soft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96182" y="2527789"/>
              <a:ext cx="3599096" cy="209288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213" y="1280065"/>
              <a:ext cx="4120153" cy="117724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                   Your Answer:</a:t>
              </a:r>
            </a:p>
            <a:p>
              <a:br>
                <a:rPr lang="en-US" sz="1000" dirty="0"/>
              </a:br>
              <a:endParaRPr lang="en-US" sz="1000" dirty="0"/>
            </a:p>
            <a:p>
              <a:endParaRPr lang="en-US" sz="1000" b="0" i="0" dirty="0">
                <a:solidFill>
                  <a:srgbClr val="374151"/>
                </a:solidFill>
                <a:effectLst/>
                <a:latin typeface="Söhne"/>
              </a:endParaRPr>
            </a:p>
            <a:p>
              <a:r>
                <a:rPr lang="en-US" sz="1050" b="1" i="1" dirty="0">
                  <a:solidFill>
                    <a:srgbClr val="0070C0"/>
                  </a:solidFill>
                  <a:effectLst/>
                  <a:latin typeface="Söhne"/>
                </a:rPr>
                <a:t>, 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97130" y="197377"/>
              <a:ext cx="2156668" cy="861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Who is your Customer Segment: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71155" y="197377"/>
              <a:ext cx="3584525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Idea/Innovation Title: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r>
                <a:rPr lang="en-IN" sz="1000" dirty="0">
                  <a:solidFill>
                    <a:srgbClr val="C00000"/>
                  </a:solidFill>
                </a:rPr>
                <a:t>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71154" y="825641"/>
              <a:ext cx="358452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YUKTI Proto ID: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1301" y="840601"/>
              <a:ext cx="223134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Designed By: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9998" y="825641"/>
              <a:ext cx="2199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Date of Submission: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26335" y="3001020"/>
              <a:ext cx="1969665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82926" y="3001020"/>
              <a:ext cx="1733165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04298" y="4445001"/>
              <a:ext cx="3661560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   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34649" y="1230213"/>
              <a:ext cx="6888479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16090" y="2274658"/>
              <a:ext cx="3814337" cy="178510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54291" y="4007138"/>
              <a:ext cx="292019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9787" y="5669131"/>
              <a:ext cx="712156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4D4BAE6-E5ED-BC7D-9691-D910417B855E}"/>
              </a:ext>
            </a:extLst>
          </p:cNvPr>
          <p:cNvSpPr txBox="1"/>
          <p:nvPr/>
        </p:nvSpPr>
        <p:spPr>
          <a:xfrm>
            <a:off x="136023" y="1539047"/>
            <a:ext cx="862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"We empathize with (i) the farmers who strive to manage post-harvest losses</a:t>
            </a:r>
            <a:endParaRPr lang="en-IN" sz="800" b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E1CCC-8E32-111B-8B44-92451FED7E92}"/>
              </a:ext>
            </a:extLst>
          </p:cNvPr>
          <p:cNvSpPr txBox="1"/>
          <p:nvPr/>
        </p:nvSpPr>
        <p:spPr>
          <a:xfrm>
            <a:off x="786306" y="1935510"/>
            <a:ext cx="1364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(ii) navigating complex supply chains and unpredictable conditions, and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532E41-EE85-4C99-3D5E-7FBBA72B9528}"/>
              </a:ext>
            </a:extLst>
          </p:cNvPr>
          <p:cNvSpPr txBox="1"/>
          <p:nvPr/>
        </p:nvSpPr>
        <p:spPr>
          <a:xfrm>
            <a:off x="4396779" y="1236120"/>
            <a:ext cx="3912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>
                <a:solidFill>
                  <a:srgbClr val="C00000"/>
                </a:solidFill>
                <a:highlight>
                  <a:srgbClr val="FFFF00"/>
                </a:highlight>
              </a:rPr>
              <a:t>Your Answer:</a:t>
            </a:r>
          </a:p>
          <a:p>
            <a:pPr algn="just"/>
            <a:r>
              <a:rPr lang="en-US" sz="8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"They need to </a:t>
            </a:r>
          </a:p>
          <a:p>
            <a:pPr algn="just"/>
            <a:r>
              <a:rPr lang="en-US" sz="8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en-US" sz="800" b="1" i="0" dirty="0" err="1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i</a:t>
            </a:r>
            <a:r>
              <a:rPr lang="en-US" sz="8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) adopt innovative storage and distribution practices,</a:t>
            </a:r>
          </a:p>
          <a:p>
            <a:pPr algn="just"/>
            <a:r>
              <a:rPr lang="en-US" sz="8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(ii) efficiently handle logistics and minimize waste</a:t>
            </a:r>
            <a:r>
              <a:rPr lang="en-US" sz="800" b="1" dirty="0">
                <a:solidFill>
                  <a:srgbClr val="0070C0"/>
                </a:solidFill>
                <a:highlight>
                  <a:srgbClr val="FFFF00"/>
                </a:highlight>
              </a:rPr>
              <a:t>.</a:t>
            </a:r>
            <a:endParaRPr lang="en-US" sz="800" b="1" i="0" dirty="0">
              <a:solidFill>
                <a:srgbClr val="0070C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9EC928-B8E5-5142-6AB1-66B1C7566648}"/>
              </a:ext>
            </a:extLst>
          </p:cNvPr>
          <p:cNvSpPr txBox="1"/>
          <p:nvPr/>
        </p:nvSpPr>
        <p:spPr>
          <a:xfrm>
            <a:off x="7627622" y="1875208"/>
            <a:ext cx="1623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6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(iv) success will be evident through reduced food loss, improved resource utilization, and enhanced economic viability."</a:t>
            </a:r>
            <a:endParaRPr lang="en-IN" sz="6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2555AF-C3C0-5B19-58F1-ECACFAF9F041}"/>
              </a:ext>
            </a:extLst>
          </p:cNvPr>
          <p:cNvSpPr txBox="1"/>
          <p:nvPr/>
        </p:nvSpPr>
        <p:spPr>
          <a:xfrm>
            <a:off x="9897250" y="2220012"/>
            <a:ext cx="14272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"They perceive (i) fluctuating market demands and consumer preferences</a:t>
            </a:r>
          </a:p>
          <a:p>
            <a:endParaRPr lang="en-IN" sz="1000" b="1" i="1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D06DCC-E97D-D849-A1AE-5BDE8679EC1F}"/>
              </a:ext>
            </a:extLst>
          </p:cNvPr>
          <p:cNvSpPr txBox="1"/>
          <p:nvPr/>
        </p:nvSpPr>
        <p:spPr>
          <a:xfrm>
            <a:off x="9908126" y="2606224"/>
            <a:ext cx="140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(ii) challenges in storage  facilities and transportation infrastructure</a:t>
            </a:r>
            <a:endParaRPr lang="en-IN" sz="8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E9A0CC-D8DD-204A-4D3F-7EFC42DFAFA0}"/>
              </a:ext>
            </a:extLst>
          </p:cNvPr>
          <p:cNvSpPr txBox="1"/>
          <p:nvPr/>
        </p:nvSpPr>
        <p:spPr>
          <a:xfrm>
            <a:off x="8826770" y="2457508"/>
            <a:ext cx="13440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(iii) industry trends towards sustainability</a:t>
            </a:r>
            <a:endParaRPr lang="en-IN" sz="8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62507B-197E-733D-A074-D8F5E6C67033}"/>
              </a:ext>
            </a:extLst>
          </p:cNvPr>
          <p:cNvSpPr txBox="1"/>
          <p:nvPr/>
        </p:nvSpPr>
        <p:spPr>
          <a:xfrm>
            <a:off x="9209576" y="3381870"/>
            <a:ext cx="2586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(iv) monitoring market trends, technological advancements, and consumer behaviors</a:t>
            </a:r>
            <a:endParaRPr lang="en-IN" sz="8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878CD4-9883-AEAB-AF4F-7CEF3A564AC9}"/>
              </a:ext>
            </a:extLst>
          </p:cNvPr>
          <p:cNvSpPr txBox="1"/>
          <p:nvPr/>
        </p:nvSpPr>
        <p:spPr>
          <a:xfrm>
            <a:off x="9832933" y="4093445"/>
            <a:ext cx="16634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They express (i) concerns about yield losses and supply chain inefficiencies</a:t>
            </a:r>
            <a:endParaRPr lang="en-IN" sz="8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E7054B-1238-5A7E-7263-3311CD453F48}"/>
              </a:ext>
            </a:extLst>
          </p:cNvPr>
          <p:cNvSpPr txBox="1"/>
          <p:nvPr/>
        </p:nvSpPr>
        <p:spPr>
          <a:xfrm>
            <a:off x="8593233" y="4795657"/>
            <a:ext cx="2920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(ii) potential discussions on adopting advanced preservation methods and optimizing distribution networks."</a:t>
            </a:r>
            <a:endParaRPr lang="en-IN" sz="8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64BCBC-D79B-B5EB-ECA6-01E950643862}"/>
              </a:ext>
            </a:extLst>
          </p:cNvPr>
          <p:cNvSpPr txBox="1"/>
          <p:nvPr/>
        </p:nvSpPr>
        <p:spPr>
          <a:xfrm>
            <a:off x="1244078" y="2573515"/>
            <a:ext cx="20822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They receive auditory inputs including (i) discussions on sustainable agricultural practices and waste reduction across the industry</a:t>
            </a:r>
            <a:endParaRPr lang="en-IN" sz="8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34876C-BEEF-C62C-B303-D572C2A12788}"/>
              </a:ext>
            </a:extLst>
          </p:cNvPr>
          <p:cNvSpPr txBox="1"/>
          <p:nvPr/>
        </p:nvSpPr>
        <p:spPr>
          <a:xfrm>
            <a:off x="67510" y="2812484"/>
            <a:ext cx="8809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(ii) conversations about food waste and its environmental implications from friends</a:t>
            </a:r>
            <a:endParaRPr lang="en-IN" sz="8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759DED-4224-1B77-7092-F551AE170A1D}"/>
              </a:ext>
            </a:extLst>
          </p:cNvPr>
          <p:cNvSpPr txBox="1"/>
          <p:nvPr/>
        </p:nvSpPr>
        <p:spPr>
          <a:xfrm>
            <a:off x="318800" y="4132154"/>
            <a:ext cx="14953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(iii) insights on improved post-harvest handling techniques from colleagues</a:t>
            </a:r>
            <a:endParaRPr lang="en-IN" sz="8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EB2EE1-7F3D-8CD7-46C5-25B30AEF74F3}"/>
              </a:ext>
            </a:extLst>
          </p:cNvPr>
          <p:cNvSpPr txBox="1"/>
          <p:nvPr/>
        </p:nvSpPr>
        <p:spPr>
          <a:xfrm>
            <a:off x="2110247" y="4115418"/>
            <a:ext cx="1534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(iv) indirect insights through industry reports and news."</a:t>
            </a:r>
            <a:endParaRPr lang="en-IN" sz="8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EA3C75-EF67-B28D-6784-B8A2A6C88C7B}"/>
              </a:ext>
            </a:extLst>
          </p:cNvPr>
          <p:cNvSpPr txBox="1"/>
          <p:nvPr/>
        </p:nvSpPr>
        <p:spPr>
          <a:xfrm>
            <a:off x="2551245" y="5846456"/>
            <a:ext cx="2403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They currently (i) implement traditional storage methods, (ii) exhibit patterns of discarding visually imperfect produce</a:t>
            </a:r>
            <a:endParaRPr lang="en-IN" sz="8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387681-4CE9-B9B8-6C1E-1255EE0FAB2D}"/>
              </a:ext>
            </a:extLst>
          </p:cNvPr>
          <p:cNvSpPr txBox="1"/>
          <p:nvPr/>
        </p:nvSpPr>
        <p:spPr>
          <a:xfrm>
            <a:off x="6960373" y="5732301"/>
            <a:ext cx="23675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(iii) could potentially adopt smart storage technologies and participate in community-driven efforts to minimize food waste.</a:t>
            </a:r>
            <a:endParaRPr lang="en-IN" sz="8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7717CF-D2A2-4E0C-707A-97C6F55E0215}"/>
              </a:ext>
            </a:extLst>
          </p:cNvPr>
          <p:cNvSpPr txBox="1"/>
          <p:nvPr/>
        </p:nvSpPr>
        <p:spPr>
          <a:xfrm>
            <a:off x="3685633" y="3265373"/>
            <a:ext cx="2093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8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"They experience (i) concerns over income stability due to yield losses and post-harvest wastage, along with frustrations about inefficient distribution systems;</a:t>
            </a:r>
            <a:endParaRPr lang="en-IN" sz="8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C9FC38-4C00-A9EE-227F-F0B241928542}"/>
              </a:ext>
            </a:extLst>
          </p:cNvPr>
          <p:cNvSpPr txBox="1"/>
          <p:nvPr/>
        </p:nvSpPr>
        <p:spPr>
          <a:xfrm>
            <a:off x="5764846" y="3259620"/>
            <a:ext cx="17996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8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(ii) aspirations for improved harvest yield, reduced waste, and sustainable practices that align with their values and long-term goals."</a:t>
            </a:r>
            <a:endParaRPr lang="en-IN" sz="8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B6A307-1413-72F1-DC63-37326BA9C7A9}"/>
              </a:ext>
            </a:extLst>
          </p:cNvPr>
          <p:cNvSpPr txBox="1"/>
          <p:nvPr/>
        </p:nvSpPr>
        <p:spPr>
          <a:xfrm>
            <a:off x="4319225" y="4639986"/>
            <a:ext cx="29201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The prospect of enhanced market competitiveness through reduced waste and improved product quality may also drive their behavior."</a:t>
            </a:r>
            <a:endParaRPr lang="en-IN" sz="8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E29352-17E1-EA9D-9D06-532935C81E3B}"/>
              </a:ext>
            </a:extLst>
          </p:cNvPr>
          <p:cNvSpPr txBox="1"/>
          <p:nvPr/>
        </p:nvSpPr>
        <p:spPr>
          <a:xfrm>
            <a:off x="2892392" y="1993459"/>
            <a:ext cx="150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(iii) playing a pivotal role in sustainable food production."</a:t>
            </a:r>
            <a:endParaRPr lang="en-IN" sz="8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D2D22E-6467-14C0-FEF2-77DCB91898A9}"/>
              </a:ext>
            </a:extLst>
          </p:cNvPr>
          <p:cNvSpPr txBox="1"/>
          <p:nvPr/>
        </p:nvSpPr>
        <p:spPr>
          <a:xfrm>
            <a:off x="4868026" y="1953723"/>
            <a:ext cx="3912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(iii) decide on optimal harvest timings and </a:t>
            </a:r>
          </a:p>
          <a:p>
            <a:pPr algn="just"/>
            <a:r>
              <a:rPr lang="en-US" sz="7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</a:rPr>
              <a:t>post-harvest interventions.</a:t>
            </a:r>
            <a:endParaRPr lang="en-IN" sz="700" b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234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30629"/>
            <a:ext cx="11425645" cy="6500948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C00000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Assignment 3: Business Model Canvas</a:t>
            </a:r>
            <a:br>
              <a:rPr lang="en-IN" b="1" dirty="0"/>
            </a:br>
            <a:br>
              <a:rPr lang="en-IN" dirty="0"/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and Submission of an Business Model Canvas Sheet for Business Opportunity Validation your Prototype/Innovation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few Sample Business Model Validation copy for Reference and a Blank Framework for Fill up and Upload of the same (jpg or pdf) in the YUKTI Portal</a:t>
            </a:r>
            <a:r>
              <a:rPr lang="en-IN" sz="2400" i="1" dirty="0"/>
              <a:t>. 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288464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6E2773F-F0A6-43E3-A16E-251DFD4A3BD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105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 Materials Procurement:</a:t>
            </a:r>
            <a:r>
              <a:rPr lang="en-US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Silk fibroin, honey, and curcumin are essential ingredients, which may involve costs for sourcing and quality control.</a:t>
            </a:r>
          </a:p>
          <a:p>
            <a:pPr algn="just">
              <a:buFont typeface="+mj-lt"/>
              <a:buAutoNum type="arabicPeriod"/>
            </a:pPr>
            <a:r>
              <a:rPr lang="en-US" sz="105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Development Expenses:</a:t>
            </a:r>
            <a:r>
              <a:rPr lang="en-US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Investments in research facilities, equipment, and skilled personnel for ongoing innovation.</a:t>
            </a:r>
          </a:p>
          <a:p>
            <a:pPr algn="just">
              <a:buFont typeface="+mj-lt"/>
              <a:buAutoNum type="arabicPeriod"/>
            </a:pPr>
            <a:r>
              <a:rPr lang="en-US" sz="105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Costs: </a:t>
            </a:r>
            <a:r>
              <a:rPr lang="en-US" sz="105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Expenses related to distribution, logistics, and transportation of the nanofiber coating to various stakeholders.</a:t>
            </a:r>
          </a:p>
          <a:p>
            <a:pPr algn="just">
              <a:buFont typeface="+mj-lt"/>
              <a:buAutoNum type="arabicPeriod"/>
            </a:pPr>
            <a:r>
              <a:rPr lang="en-US" sz="105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 and Promotion:</a:t>
            </a:r>
            <a:r>
              <a:rPr lang="en-US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Costs for advertising, digital marketing, and branding activities to create awareness and drive sales.</a:t>
            </a:r>
          </a:p>
          <a:p>
            <a:pPr algn="just">
              <a:buFont typeface="+mj-lt"/>
              <a:buAutoNum type="arabicPeriod"/>
            </a:pPr>
            <a:r>
              <a:rPr lang="en-US" sz="105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Commission or Partnership Fees:</a:t>
            </a:r>
            <a:r>
              <a:rPr lang="en-US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fees associated with partnerships or distribution channels that take a percentage of sales.</a:t>
            </a:r>
          </a:p>
          <a:p>
            <a:pPr algn="just">
              <a:buFont typeface="+mj-lt"/>
              <a:buAutoNum type="arabicPeriod"/>
            </a:pPr>
            <a:endParaRPr lang="en-US" sz="1050" b="0" i="0" dirty="0">
              <a:solidFill>
                <a:srgbClr val="0070C0"/>
              </a:solidFill>
              <a:effectLst/>
            </a:endParaRPr>
          </a:p>
          <a:p>
            <a:pPr algn="just"/>
            <a:endParaRPr lang="en-AU" sz="1050" dirty="0">
              <a:solidFill>
                <a:srgbClr val="0070C0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4F5A431-A5FC-4E1F-A322-8A1F91107DB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05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Institutions and Universities:</a:t>
            </a:r>
            <a:endParaRPr lang="en-US" sz="105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Collaborating with academic institutions for cutting-edge research in biomaterials and nanotechnology.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their expertise to continuously improve the coating's effectiveness.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05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Suppliers of Raw Materials:</a:t>
            </a:r>
            <a:endParaRPr lang="en-US" sz="105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partnerships with suppliers of silk fibroin, honey, and curcumin.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a steady supply of high-quality ingredients for nanofiber coating production.</a:t>
            </a:r>
          </a:p>
          <a:p>
            <a:pPr algn="just">
              <a:lnSpc>
                <a:spcPct val="150000"/>
              </a:lnSpc>
            </a:pPr>
            <a:endParaRPr lang="en-AU" sz="1050" dirty="0">
              <a:solidFill>
                <a:srgbClr val="0070C0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2F723AA-2DA6-49DC-ABC9-5DF78E6443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57451" y="802701"/>
            <a:ext cx="2398712" cy="1721976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sz="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Partnering</a:t>
            </a:r>
            <a:r>
              <a:rPr lang="en-US" sz="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farmers and food packaging companies</a:t>
            </a:r>
            <a:endParaRPr lang="en-US" sz="800" b="1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Development:</a:t>
            </a:r>
            <a:r>
              <a:rPr lang="en-US" sz="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researching and refining the nanofiber coating formulation. Experimenting with different ratios of silk fibroin, honey, and curcumin for optimal results.</a:t>
            </a:r>
          </a:p>
          <a:p>
            <a:pPr algn="just">
              <a:buFont typeface="+mj-lt"/>
              <a:buAutoNum type="arabicPeriod"/>
            </a:pPr>
            <a:r>
              <a:rPr lang="en-US" sz="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Management and Customer Engagement:</a:t>
            </a:r>
            <a:r>
              <a:rPr lang="en-US" sz="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Sourcing raw materials for the coating's production. Engaging customers through </a:t>
            </a:r>
            <a:r>
              <a:rPr lang="en-US" sz="7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en-US" sz="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sales, and support channels.</a:t>
            </a:r>
          </a:p>
          <a:p>
            <a:pPr algn="just">
              <a:buFont typeface="+mj-lt"/>
              <a:buAutoNum type="arabicPeriod"/>
            </a:pPr>
            <a:r>
              <a:rPr lang="en-US" sz="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Monitoring and Analysis:</a:t>
            </a:r>
            <a:r>
              <a:rPr lang="en-US" sz="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data tracking systems to monitor sales, customer feedback, and product performance. Analyzing collected data to assess business performance and identify areas for improvement.</a:t>
            </a:r>
          </a:p>
          <a:p>
            <a:pPr algn="just"/>
            <a:endParaRPr lang="en-AU" sz="870" dirty="0">
              <a:solidFill>
                <a:srgbClr val="0070C0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8BC8C9C-844D-4430-BE5A-D9A0F084C8E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</a:rPr>
              <a:t>Nanofiber edible coating, derived from silk fibroin, honey, and curcumin.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</a:rPr>
              <a:t>Enhances produce quality and addresses the pressing challenge of post-harvest waste.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</a:rPr>
              <a:t>Protein based edible coating which is non toxic, unlike chemical based coating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</a:rPr>
              <a:t>Protein used is derived from silk cocoons which is the waste of silk industry: “Waste to Wealth”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200" dirty="0">
              <a:solidFill>
                <a:srgbClr val="0070C0"/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endParaRPr lang="en-US" sz="95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AU" sz="950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E68275F-F252-44FA-99F3-CB9FEE90F5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 and Support: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Employing digital marketing strategies to reach target customers effectively.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Providing excellent pre and post-purchase support for inquiries, technical assistance, and feedback.</a:t>
            </a:r>
          </a:p>
          <a:p>
            <a:pPr algn="l"/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and Experience: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a personalized and trust-based relationship with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Aiming for customers to feel valued, supported, and empowered to make sustainable choices.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000" i="0" dirty="0">
              <a:solidFill>
                <a:srgbClr val="0070C0"/>
              </a:solidFill>
              <a:effectLst/>
            </a:endParaRPr>
          </a:p>
          <a:p>
            <a:endParaRPr lang="en-AU" sz="1000" dirty="0">
              <a:solidFill>
                <a:srgbClr val="0070C0"/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3413FFE-1ED3-43E3-B2F3-8440B1FAB5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37709" y="3006500"/>
            <a:ext cx="2398712" cy="1721976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9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Partnerships: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9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Collaborating with agricultural supply chains, distributors, and retailers.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9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established networks to efficiently reach farmers, distributors, and end consumers.</a:t>
            </a:r>
          </a:p>
          <a:p>
            <a:pPr algn="l">
              <a:buFont typeface="+mj-lt"/>
              <a:buAutoNum type="arabicPeriod"/>
            </a:pPr>
            <a:r>
              <a:rPr lang="en-US" sz="9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and Offline Sales Channels: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9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Utilizing e-commerce platforms for direct-to-consumer sales.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9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partnerships with brick-and-mortar retailers for in-store availability.</a:t>
            </a:r>
          </a:p>
          <a:p>
            <a:endParaRPr lang="en-AU" sz="9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53F81F-464C-4D15-95A4-AB2639B594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Sales: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1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Generating revenue through the sale of the innovative silk fibroin-honey and curcumin-based electrospun nanofiber edible coating.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1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Offering different product variants and sizes to cater to diverse customer needs.</a:t>
            </a:r>
          </a:p>
          <a:p>
            <a:pPr marL="457200" lvl="1" indent="0" algn="just">
              <a:buNone/>
            </a:pPr>
            <a:endParaRPr lang="en-US" sz="110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Models or Licensing Agreements: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1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subscription-based models for regular supply to distributors and retailers.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1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Considering licensing arrangements for wider adoption of the technology in the industry.</a:t>
            </a:r>
          </a:p>
          <a:p>
            <a:pPr algn="just"/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14CEAE-DC56-4439-B12E-8564CB8B6A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943064A-A560-4004-B693-73D5E4FE2FF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43307" y="2951555"/>
            <a:ext cx="2398712" cy="1721976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sz="10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Development Infrastructure: </a:t>
            </a:r>
            <a:r>
              <a:rPr lang="en-US" sz="10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laboratories equipped for formulation and testing of nanofiber coatings. Skilled researchers and scientists proficient in biomaterials, nanotechnology, and food science.</a:t>
            </a:r>
          </a:p>
          <a:p>
            <a:pPr algn="just">
              <a:buFont typeface="+mj-lt"/>
              <a:buAutoNum type="arabicPeriod"/>
            </a:pPr>
            <a:r>
              <a:rPr lang="en-US" sz="10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Production and Distribution Setup: </a:t>
            </a:r>
            <a:r>
              <a:rPr lang="en-US" sz="10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facilities capable of producing nanofiber coatings at scale. Efficient distribution network with warehousing, logistics, and delivery capabilities.</a:t>
            </a:r>
          </a:p>
          <a:p>
            <a:endParaRPr lang="en-AU" sz="900" dirty="0">
              <a:solidFill>
                <a:srgbClr val="0070C0"/>
              </a:solidFill>
            </a:endParaRPr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F1946070-EBC9-431A-BA99-4C35152B0F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624" y="214118"/>
            <a:ext cx="1350169" cy="108000"/>
          </a:xfrm>
        </p:spPr>
        <p:txBody>
          <a:bodyPr>
            <a:normAutofit fontScale="92500" lnSpcReduction="20000"/>
          </a:bodyPr>
          <a:lstStyle/>
          <a:p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1738907" y="22077"/>
            <a:ext cx="869683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C00000"/>
                </a:solidFill>
              </a:rPr>
              <a:t>Idea/Innovation Title:</a:t>
            </a:r>
          </a:p>
          <a:p>
            <a:r>
              <a:rPr lang="en-IN" sz="10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53854" y="25140"/>
            <a:ext cx="163337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rgbClr val="C00000"/>
                </a:solidFill>
              </a:rPr>
              <a:t>YUKTI Proto ID:</a:t>
            </a:r>
          </a:p>
          <a:p>
            <a:endParaRPr lang="en-IN" sz="1000" dirty="0">
              <a:solidFill>
                <a:srgbClr val="C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2A7DE9-0171-AD23-2C18-0872A16E7DB5}"/>
              </a:ext>
            </a:extLst>
          </p:cNvPr>
          <p:cNvSpPr>
            <a:spLocks noGrp="1" noChangeArrowheads="1"/>
          </p:cNvSpPr>
          <p:nvPr>
            <p:ph type="body" sz="quarter" idx="26"/>
          </p:nvPr>
        </p:nvSpPr>
        <p:spPr bwMode="auto">
          <a:xfrm>
            <a:off x="9760378" y="864806"/>
            <a:ext cx="2395042" cy="369331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Farmers and Agricultural Producers: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Those seeking to enhance the quality and shelf-life of their produce.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from reduced post-harvest losses and improved marketability.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Distributors and Retailers: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Entities interested in delivering fresh and high-quality fruits and vegetables to consumers.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through extended shelf-life, reduced waste, and improved customer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 looking for fresher and longer-lasting fruits and vegetables.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from increased freshness, reduced food waste, and healthier choices.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Organizations and Regulatory Bodies: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Entities focused on sustainable practices and reducing food waste.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from endorsing an innovative solution contributing to environmental conservation.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A2B49-FAB4-0878-ED92-95FC5186C5CA}"/>
              </a:ext>
            </a:extLst>
          </p:cNvPr>
          <p:cNvSpPr txBox="1"/>
          <p:nvPr/>
        </p:nvSpPr>
        <p:spPr>
          <a:xfrm>
            <a:off x="5158740" y="691393"/>
            <a:ext cx="1664970" cy="1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" b="0" i="0" dirty="0">
                <a:effectLst/>
                <a:highlight>
                  <a:srgbClr val="C0C0C0"/>
                </a:highlight>
                <a:latin typeface="Google Sans"/>
              </a:rPr>
              <a:t>why a customer would choose your product or service.</a:t>
            </a:r>
            <a:endParaRPr lang="en-IN" sz="52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923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30629"/>
            <a:ext cx="11425645" cy="650094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Assignment 4: Recent Images of Prototype/Innovation</a:t>
            </a:r>
            <a:br>
              <a:rPr lang="en-IN" b="1" dirty="0">
                <a:solidFill>
                  <a:srgbClr val="C00000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br>
              <a:rPr lang="en-IN" b="1" dirty="0">
                <a:solidFill>
                  <a:srgbClr val="C00000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br>
              <a:rPr lang="en-IN" b="1" dirty="0"/>
            </a:br>
            <a:endParaRPr lang="en-IN" sz="1600" i="1" dirty="0"/>
          </a:p>
        </p:txBody>
      </p:sp>
      <p:sp>
        <p:nvSpPr>
          <p:cNvPr id="4" name="Rectangle 3"/>
          <p:cNvSpPr/>
          <p:nvPr/>
        </p:nvSpPr>
        <p:spPr>
          <a:xfrm>
            <a:off x="214210" y="2086245"/>
            <a:ext cx="66901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at least two –three recent images of your product/innovation</a:t>
            </a:r>
            <a:br>
              <a:rPr lang="en-IN" sz="2400" b="1" dirty="0">
                <a:latin typeface="+mj-lt"/>
              </a:rPr>
            </a:br>
            <a:br>
              <a:rPr lang="en-IN" sz="2400" b="1" dirty="0">
                <a:latin typeface="+mj-lt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URL of maximum 3 minutes video on your product/innovation. Refer video preparation guideline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0" y="5550424"/>
            <a:ext cx="6291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video contains the IP component then video may be uploaded in the google drive and access shall be given to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yukti@aicte-india.org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ease of accessibility, the video may be uploaded on YouTube and video link should be provided. 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provide video URL/Link and no video should be sent in email to MIC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241" y="819673"/>
            <a:ext cx="5069901" cy="4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2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9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3399"/>
      </a:accent1>
      <a:accent2>
        <a:srgbClr val="FF6600"/>
      </a:accent2>
      <a:accent3>
        <a:srgbClr val="FF3399"/>
      </a:accent3>
      <a:accent4>
        <a:srgbClr val="FF6600"/>
      </a:accent4>
      <a:accent5>
        <a:srgbClr val="FF3399"/>
      </a:accent5>
      <a:accent6>
        <a:srgbClr val="FF66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3892</Words>
  <Application>Microsoft Office PowerPoint</Application>
  <PresentationFormat>Widescreen</PresentationFormat>
  <Paragraphs>424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HP Simplified Jpan</vt:lpstr>
      <vt:lpstr>Arial</vt:lpstr>
      <vt:lpstr>Calibri</vt:lpstr>
      <vt:lpstr>Calibri Light</vt:lpstr>
      <vt:lpstr>Google Sans</vt:lpstr>
      <vt:lpstr>Montserrat</vt:lpstr>
      <vt:lpstr>Söhne</vt:lpstr>
      <vt:lpstr>Times New Roman</vt:lpstr>
      <vt:lpstr>Office Theme</vt:lpstr>
      <vt:lpstr>PowerPoint Presentation</vt:lpstr>
      <vt:lpstr>Assignment 1: Problem Framing/Statement Canvas  Preparation and Submission of a Problem Statement Canvas Sheet for Validation of your Idea/Prototype/Innovation  Find few Sample Problem Statement/Framing Canvas copy for Reference and Blank Formats for Fill up and Upload of the same (jpg or pdf) in the YUKTI Portal. </vt:lpstr>
      <vt:lpstr>PowerPoint Presentation</vt:lpstr>
      <vt:lpstr>Assignment 2: Empathy Map/Opportunity Canvas  Preparation and Submission of an Empathy Map/ Opportunity Canvas Sheet for Validation of your Prototype/Innovation  Find few Sample empathy canvas copy for Reference and a Blank Format for Fill up and Upload of the same (jpg or pdf) in the YUKTI Portal. </vt:lpstr>
      <vt:lpstr>PowerPoint Presentation</vt:lpstr>
      <vt:lpstr>Assignment 3: Business Model Canvas  Preparation and Submission of an Business Model Canvas Sheet for Business Opportunity Validation your Prototype/Innovation  Find few Sample Business Model Validation copy for Reference and a Blank Framework for Fill up and Upload of the same (jpg or pdf) in the YUKTI Portal. </vt:lpstr>
      <vt:lpstr>PowerPoint Presentation</vt:lpstr>
      <vt:lpstr>Assignment 4: Recent Images of Prototype/Innovation   </vt:lpstr>
      <vt:lpstr>PowerPoint Presentation</vt:lpstr>
      <vt:lpstr>Assignment 5: Submit Brief Presentation on your Innovation and Business Opportunity Plan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 ROG</dc:creator>
  <cp:lastModifiedBy>Krish Sharma</cp:lastModifiedBy>
  <cp:revision>282</cp:revision>
  <dcterms:created xsi:type="dcterms:W3CDTF">2018-08-17T08:14:21Z</dcterms:created>
  <dcterms:modified xsi:type="dcterms:W3CDTF">2023-09-03T10:32:03Z</dcterms:modified>
</cp:coreProperties>
</file>