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70" r:id="rId13"/>
    <p:sldId id="269" r:id="rId14"/>
    <p:sldId id="271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F0E17-BAB0-48F1-8204-57CC2E001FE4}" v="8" dt="2024-08-27T14:24:49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119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21D5EA-DBAF-1E03-B9E2-74229B177304}"/>
              </a:ext>
            </a:extLst>
          </p:cNvPr>
          <p:cNvSpPr txBox="1"/>
          <p:nvPr/>
        </p:nvSpPr>
        <p:spPr>
          <a:xfrm>
            <a:off x="1024386" y="592435"/>
            <a:ext cx="453102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IN" sz="3400" b="1" dirty="0"/>
              <a:t> </a:t>
            </a:r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CHEMISTRY</a:t>
            </a:r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13A7C180-E448-3258-BDD9-23DE6D65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494" y="592435"/>
            <a:ext cx="3379891" cy="1015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DFF8FD-94A6-8E0B-EB15-1DE12AD678C5}"/>
              </a:ext>
            </a:extLst>
          </p:cNvPr>
          <p:cNvSpPr txBox="1"/>
          <p:nvPr/>
        </p:nvSpPr>
        <p:spPr>
          <a:xfrm>
            <a:off x="1475477" y="2288615"/>
            <a:ext cx="92410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Inductively Coupled Plasma-Mass Spectrometry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2FFDC-DCA6-188E-1AAB-9E76386241DC}"/>
              </a:ext>
            </a:extLst>
          </p:cNvPr>
          <p:cNvSpPr txBox="1"/>
          <p:nvPr/>
        </p:nvSpPr>
        <p:spPr>
          <a:xfrm>
            <a:off x="6691939" y="3980433"/>
            <a:ext cx="3150799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62"/>
              </a:lnSpc>
              <a:buNone/>
            </a:pPr>
            <a:r>
              <a:rPr lang="en-US" sz="1800" b="1" kern="0" spc="-35" dirty="0">
                <a:solidFill>
                  <a:srgbClr val="272525"/>
                </a:solidFill>
                <a:latin typeface="Sitka Subheading Semibold" pitchFamily="2" charset="0"/>
                <a:ea typeface="Source Sans Pro" pitchFamily="34" charset="-122"/>
                <a:cs typeface="Source Sans Pro" pitchFamily="34" charset="-120"/>
              </a:rPr>
              <a:t>NAME :</a:t>
            </a:r>
            <a:r>
              <a:rPr lang="en-US" b="1" kern="0" spc="-35" dirty="0">
                <a:solidFill>
                  <a:srgbClr val="272525"/>
                </a:solidFill>
                <a:latin typeface="Sitka Subheading Semibold" pitchFamily="2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b="1" kern="0" spc="-35" dirty="0" err="1">
                <a:solidFill>
                  <a:srgbClr val="272525"/>
                </a:solidFill>
                <a:latin typeface="Sitka Subheading Semibold" pitchFamily="2" charset="0"/>
                <a:ea typeface="Source Sans Pro" pitchFamily="34" charset="-122"/>
                <a:cs typeface="Source Sans Pro" pitchFamily="34" charset="-120"/>
              </a:rPr>
              <a:t>Dhanyashree</a:t>
            </a:r>
            <a:r>
              <a:rPr lang="en-US" b="1" kern="0" spc="-35" dirty="0">
                <a:solidFill>
                  <a:srgbClr val="272525"/>
                </a:solidFill>
                <a:latin typeface="Sitka Subheading Semibold" pitchFamily="2" charset="0"/>
                <a:ea typeface="Source Sans Pro" pitchFamily="34" charset="-122"/>
                <a:cs typeface="Source Sans Pro" pitchFamily="34" charset="-120"/>
              </a:rPr>
              <a:t> H.R</a:t>
            </a:r>
          </a:p>
          <a:p>
            <a:pPr marL="0" indent="0">
              <a:lnSpc>
                <a:spcPts val="3062"/>
              </a:lnSpc>
              <a:buNone/>
            </a:pPr>
            <a:r>
              <a:rPr lang="en-US" sz="1800" b="1" kern="0" spc="-35" dirty="0">
                <a:solidFill>
                  <a:srgbClr val="272525"/>
                </a:solidFill>
                <a:latin typeface="Sitka Subheading Semibold" pitchFamily="2" charset="0"/>
                <a:ea typeface="Source Sans Pro" pitchFamily="34" charset="-122"/>
                <a:cs typeface="Source Sans Pro" pitchFamily="34" charset="-120"/>
              </a:rPr>
              <a:t>MS</a:t>
            </a:r>
            <a:r>
              <a:rPr lang="en-US" b="1" kern="0" spc="-35" dirty="0">
                <a:solidFill>
                  <a:srgbClr val="272525"/>
                </a:solidFill>
                <a:latin typeface="Sitka Subheading Semibold" pitchFamily="2" charset="0"/>
                <a:ea typeface="Source Sans Pro" pitchFamily="34" charset="-122"/>
                <a:cs typeface="Source Sans Pro" pitchFamily="34" charset="-120"/>
              </a:rPr>
              <a:t>c  1</a:t>
            </a:r>
            <a:r>
              <a:rPr lang="en-US" b="1" kern="0" spc="-35" baseline="30000" dirty="0">
                <a:solidFill>
                  <a:srgbClr val="272525"/>
                </a:solidFill>
                <a:latin typeface="Sitka Subheading Semibold" pitchFamily="2" charset="0"/>
                <a:ea typeface="Source Sans Pro" pitchFamily="34" charset="-122"/>
                <a:cs typeface="Source Sans Pro" pitchFamily="34" charset="-120"/>
              </a:rPr>
              <a:t>st</a:t>
            </a:r>
            <a:r>
              <a:rPr lang="en-US" b="1" kern="0" spc="-35" dirty="0">
                <a:solidFill>
                  <a:srgbClr val="272525"/>
                </a:solidFill>
                <a:latin typeface="Sitka Subheading Semibold" pitchFamily="2" charset="0"/>
                <a:ea typeface="Source Sans Pro" pitchFamily="34" charset="-122"/>
                <a:cs typeface="Source Sans Pro" pitchFamily="34" charset="-120"/>
              </a:rPr>
              <a:t>  Year </a:t>
            </a:r>
          </a:p>
          <a:p>
            <a:pPr marL="0" indent="0">
              <a:lnSpc>
                <a:spcPts val="3062"/>
              </a:lnSpc>
              <a:buNone/>
            </a:pPr>
            <a:r>
              <a:rPr lang="en-US" sz="1800" b="1" kern="0" spc="-35" dirty="0">
                <a:solidFill>
                  <a:srgbClr val="272525"/>
                </a:solidFill>
                <a:latin typeface="Sitka Subheading Semibold" pitchFamily="2" charset="0"/>
                <a:ea typeface="Source Sans Pro" pitchFamily="34" charset="-122"/>
                <a:cs typeface="Source Sans Pro" pitchFamily="34" charset="-120"/>
              </a:rPr>
              <a:t>Analytical Chemistry</a:t>
            </a:r>
          </a:p>
          <a:p>
            <a:pPr marL="0" indent="0">
              <a:lnSpc>
                <a:spcPts val="3062"/>
              </a:lnSpc>
              <a:buNone/>
            </a:pPr>
            <a:r>
              <a:rPr lang="en-US" sz="1800" b="1" kern="0" spc="-35" dirty="0">
                <a:solidFill>
                  <a:srgbClr val="272525"/>
                </a:solidFill>
                <a:latin typeface="Sitka Subheading Semibold" pitchFamily="2" charset="0"/>
                <a:ea typeface="Source Sans Pro" pitchFamily="34" charset="-122"/>
                <a:cs typeface="Source Sans Pro" pitchFamily="34" charset="-120"/>
              </a:rPr>
              <a:t>01JST23PAC007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55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9F6F-122D-88AF-6C21-341324F0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68" y="777341"/>
            <a:ext cx="8596668" cy="13208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SAMPLE ANALYSIS </a:t>
            </a:r>
            <a:r>
              <a:rPr lang="en-IN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7B68-F923-5165-0F82-2071FD6F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72" y="1720641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 samples are first nebulised in the sample introduction system , creating a fine aerosol that subsequently transferred to the argon plasma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temperature plasma atomised and ionises the sample generating ions. Ions which are then extracted through the interface region and into a set of electrostatic lenses called the ion optics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ion optics focused and guides the ion beam into the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quadropole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mass analyser . The mass analyser separates ion according to their M/Z ratio and these ions are measured at the detector </a:t>
            </a:r>
          </a:p>
        </p:txBody>
      </p:sp>
    </p:spTree>
    <p:extLst>
      <p:ext uri="{BB962C8B-B14F-4D97-AF65-F5344CB8AC3E}">
        <p14:creationId xmlns:p14="http://schemas.microsoft.com/office/powerpoint/2010/main" val="192696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E636-AF32-4BEC-4125-0D8B13EB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MASS SPECTRUM OF CO</a:t>
            </a:r>
            <a:r>
              <a:rPr lang="en-IN" sz="2000" dirty="0">
                <a:latin typeface="Algerian" panose="04020705040A02060702" pitchFamily="82" charset="0"/>
              </a:rPr>
              <a:t>2 </a:t>
            </a:r>
            <a:r>
              <a:rPr lang="en-IN" sz="5400" dirty="0">
                <a:latin typeface="Algerian" panose="04020705040A02060702" pitchFamily="82" charset="0"/>
              </a:rPr>
              <a:t>: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C88CB-C074-8665-1DD4-EE3BE1F57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92" t="15517" r="1854" b="17608"/>
          <a:stretch/>
        </p:blipFill>
        <p:spPr>
          <a:xfrm>
            <a:off x="1198445" y="1930400"/>
            <a:ext cx="7748850" cy="3487175"/>
          </a:xfrm>
        </p:spPr>
      </p:pic>
    </p:spTree>
    <p:extLst>
      <p:ext uri="{BB962C8B-B14F-4D97-AF65-F5344CB8AC3E}">
        <p14:creationId xmlns:p14="http://schemas.microsoft.com/office/powerpoint/2010/main" val="89624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6C176C19-3F4A-0BC6-D0C5-43A771133D89}"/>
              </a:ext>
            </a:extLst>
          </p:cNvPr>
          <p:cNvSpPr/>
          <p:nvPr/>
        </p:nvSpPr>
        <p:spPr>
          <a:xfrm>
            <a:off x="297725" y="767522"/>
            <a:ext cx="62326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applications of </a:t>
            </a:r>
            <a:r>
              <a:rPr lang="en-IN" sz="3600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icp-ms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8CA9E4-CB4F-36EB-8CD8-4D02C18A113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38065" y="1836164"/>
            <a:ext cx="702581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mainly used in the medical and forensic fields, particularly in toxicology.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also used to analyze blood, urine, plasma, and RBC samples.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instrument is mainly used in the environmental field, including soil and water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forensic field, it is used for glass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0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FC6149-DCE3-79A7-2991-7A9710195C05}"/>
              </a:ext>
            </a:extLst>
          </p:cNvPr>
          <p:cNvSpPr txBox="1"/>
          <p:nvPr/>
        </p:nvSpPr>
        <p:spPr>
          <a:xfrm>
            <a:off x="1675563" y="1067193"/>
            <a:ext cx="610437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in geochemistry for radioactive dating to analyze the relative abundance of different isotopes, mainly uranium and lead.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pharmaceutical industries, it is used for detecting inorganic impurities in pharmaceuticals and their ingredients.</a:t>
            </a:r>
          </a:p>
        </p:txBody>
      </p:sp>
    </p:spTree>
    <p:extLst>
      <p:ext uri="{BB962C8B-B14F-4D97-AF65-F5344CB8AC3E}">
        <p14:creationId xmlns:p14="http://schemas.microsoft.com/office/powerpoint/2010/main" val="250910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2D9351AC-F968-C83A-D848-27A04A7CACCD}"/>
              </a:ext>
            </a:extLst>
          </p:cNvPr>
          <p:cNvSpPr/>
          <p:nvPr/>
        </p:nvSpPr>
        <p:spPr>
          <a:xfrm>
            <a:off x="873689" y="104070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Conclusion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4ED605C6-1F25-6068-0718-F160410E812C}"/>
              </a:ext>
            </a:extLst>
          </p:cNvPr>
          <p:cNvSpPr/>
          <p:nvPr/>
        </p:nvSpPr>
        <p:spPr>
          <a:xfrm>
            <a:off x="1566147" y="2071889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ICP-MS is a powerful analytical technique that provides exceptional sensitivity, accuracy, and versatility for the detection and quantification of a wide range of elements and isotopes. Its applications span various fields, making it an indispensable tool for researchers and analysts.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674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E23811-D92D-9819-AB18-51C53EFAE033}"/>
              </a:ext>
            </a:extLst>
          </p:cNvPr>
          <p:cNvSpPr txBox="1"/>
          <p:nvPr/>
        </p:nvSpPr>
        <p:spPr>
          <a:xfrm>
            <a:off x="901840" y="895531"/>
            <a:ext cx="6104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Reference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6DE1D-E8F2-BC00-4107-78A34C455B79}"/>
              </a:ext>
            </a:extLst>
          </p:cNvPr>
          <p:cNvSpPr txBox="1"/>
          <p:nvPr/>
        </p:nvSpPr>
        <p:spPr>
          <a:xfrm>
            <a:off x="1966965" y="1912593"/>
            <a:ext cx="61043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Instrumental Methods of Chemical Analysis by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Gurudeep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Chatwal.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0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hank You Images - Free Download on Freepik">
            <a:extLst>
              <a:ext uri="{FF2B5EF4-FFF2-40B4-BE49-F238E27FC236}">
                <a16:creationId xmlns:a16="http://schemas.microsoft.com/office/drawing/2014/main" id="{FA423DD5-AB30-F7AE-B744-16CAB7B9B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7753" y="1443339"/>
            <a:ext cx="6282066" cy="3737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083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DD59-BF15-A039-9B85-4382C7A6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1A36-4C05-3C18-23BE-8FC65BB52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1318" y="1694762"/>
            <a:ext cx="7042079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preparation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78656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04FE-1A2F-4BE1-3A25-1D28FBEF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0478-DF95-1E80-5D92-403D2BAA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907" y="1585343"/>
            <a:ext cx="8596668" cy="407358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INDUCTIVELY COUPLED PLASMA MASS SPECTROPHOTOMETRY is a type of mass spectrophotometry which is capable of detecting metals and several non metals at concentration as low as parts per billion.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ICP-MS is a type of mass spectrometry that uses an inductively coupled plasma to ionise the sample which are then detected.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detect different isotopes of same element which makes it a versatile tool in isotopic labelling.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ICP-MS has greater speed , precision and sensitivity.</a:t>
            </a:r>
          </a:p>
        </p:txBody>
      </p:sp>
    </p:spTree>
    <p:extLst>
      <p:ext uri="{BB962C8B-B14F-4D97-AF65-F5344CB8AC3E}">
        <p14:creationId xmlns:p14="http://schemas.microsoft.com/office/powerpoint/2010/main" val="391440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A67A-114D-E628-5411-FDB9B888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83" y="471578"/>
            <a:ext cx="7379738" cy="753374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PRINCIPLE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0731-24BC-DBA5-9D33-3671E1A5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246" y="1393722"/>
            <a:ext cx="8251007" cy="389427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couples use of an ICP with MS for elemental analysis by generation of ions. The ICP is involved in generation of a high temperature plasma source at 10000 degree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celcius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sample is passed. The elements in sample at such high temperature are ionised 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Icp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atoms of elements in sample into ion) and directed further into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ions enter into an electric field and are separated according to their mass/charge ratio by mass spectrometry . The mass spectrometry then sorts the ions according to their mass/charge ratio followed by directing them to an electron multiplier tube detector . The detector then identifies and quantifies each ion. </a:t>
            </a:r>
          </a:p>
        </p:txBody>
      </p:sp>
    </p:spTree>
    <p:extLst>
      <p:ext uri="{BB962C8B-B14F-4D97-AF65-F5344CB8AC3E}">
        <p14:creationId xmlns:p14="http://schemas.microsoft.com/office/powerpoint/2010/main" val="393008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1074-000B-2EF4-5E4C-4EF2B87D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INSTRUMENTATION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BED25-0F8B-B52B-7931-0B6740007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459" y="1818413"/>
            <a:ext cx="8154981" cy="4016580"/>
          </a:xfrm>
        </p:spPr>
      </p:pic>
    </p:spTree>
    <p:extLst>
      <p:ext uri="{BB962C8B-B14F-4D97-AF65-F5344CB8AC3E}">
        <p14:creationId xmlns:p14="http://schemas.microsoft.com/office/powerpoint/2010/main" val="754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71160-2F0A-848A-2EB2-1D709E1421DB}"/>
              </a:ext>
            </a:extLst>
          </p:cNvPr>
          <p:cNvSpPr txBox="1"/>
          <p:nvPr/>
        </p:nvSpPr>
        <p:spPr>
          <a:xfrm>
            <a:off x="606076" y="1012954"/>
            <a:ext cx="90555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INLET SYSTEM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:-The sample is introduced and vapourised by heating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IONISATION SOURCE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sample molecules or atoms are ionised by knocking out one or more electrons (forms mixture of gaseous ions i.e., molecular ions and fragmented ions).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 bombardment – electrons generated in glowing filament bombard with sample molecules and produces a beam of light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ionisation – atoms gets ionised when in contact with heated metal surface (filament such as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Pt,W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current arc – plasma discharge (ionised gas with positive ions and electrons is produced when two electrodes are perpendicular to axis of electric field with high potential difference)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7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8340A-F02D-2FD1-52C9-79BF5B77F156}"/>
              </a:ext>
            </a:extLst>
          </p:cNvPr>
          <p:cNvSpPr txBox="1"/>
          <p:nvPr/>
        </p:nvSpPr>
        <p:spPr>
          <a:xfrm>
            <a:off x="796414" y="619432"/>
            <a:ext cx="887379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The ions are accelerated and focused as a single beam by passing through accelerating slits of higher potential [~10000v] to lower potential [0v] 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ANALYSER/SEPARATOR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The ions are sorted and separated based on mass to charge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Quadropole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separation based on combination of radio waves and DC electric fields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sector – it uses magnetic field to deflect the ions based on the mass.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lighter the ions [low M/Z ratio] are deflected more than the heavier ions [high M/Z ratio].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charged ions are deflected more than the low charged ions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7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47C3-F58F-E07A-494C-03CB17F4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64" y="497456"/>
            <a:ext cx="9434204" cy="54547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 DETECTOR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Electron multiplier, scintillation counter, faraday cup detector . Detects the number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ions entering the detector and produces electric current proportional to it 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it records the relative abundance of each ion having specific mass/charge ratio to give a mass spectrum.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number of ions with that m/z ratio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Total number of ions detected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FC43FF-E3B1-131A-8837-BB4AEDA3629A}"/>
              </a:ext>
            </a:extLst>
          </p:cNvPr>
          <p:cNvCxnSpPr>
            <a:cxnSpLocks/>
          </p:cNvCxnSpPr>
          <p:nvPr/>
        </p:nvCxnSpPr>
        <p:spPr>
          <a:xfrm>
            <a:off x="4882551" y="4307938"/>
            <a:ext cx="37934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5D11E7-4CD9-A8CD-F050-9821CABFB481}"/>
              </a:ext>
            </a:extLst>
          </p:cNvPr>
          <p:cNvSpPr txBox="1"/>
          <p:nvPr/>
        </p:nvSpPr>
        <p:spPr>
          <a:xfrm>
            <a:off x="8806892" y="4053151"/>
            <a:ext cx="8352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100</a:t>
            </a:r>
          </a:p>
          <a:p>
            <a:endParaRPr lang="en-IN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B8E45-8D49-ED5A-1DCF-9FC2E2D112E6}"/>
              </a:ext>
            </a:extLst>
          </p:cNvPr>
          <p:cNvSpPr txBox="1"/>
          <p:nvPr/>
        </p:nvSpPr>
        <p:spPr>
          <a:xfrm>
            <a:off x="1768415" y="4071036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abundance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613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FBA5-21C4-16BF-1B36-986CEE4D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SAMPLE PREPARATION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9B76-2BA0-77FB-3DD1-C2ED1999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80" y="1496355"/>
            <a:ext cx="8596668" cy="43264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ICP MS is mainly for liquid samples.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dissolved solids must be kept below 0.2%.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dissolution agents are nitric acid, perchloric acid ,hydrogen peroxide or various mixtures of these typically used for metals ,soils ,or sediments , minerals and biological samples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acid concentration in the final solution being presented to the instrument should ideally be 2-3% maximum . Appropriate corrosion resistant sample introduction components should be used for it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Ultrapure reagents and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milipores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 and argon should be used for preparation and dilution . Reagents should not contaminate or interfere with the analysis .</a:t>
            </a:r>
          </a:p>
        </p:txBody>
      </p:sp>
    </p:spTree>
    <p:extLst>
      <p:ext uri="{BB962C8B-B14F-4D97-AF65-F5344CB8AC3E}">
        <p14:creationId xmlns:p14="http://schemas.microsoft.com/office/powerpoint/2010/main" val="1358947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905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Sitka Subheading Semibold</vt:lpstr>
      <vt:lpstr>Times New Roman</vt:lpstr>
      <vt:lpstr>Trebuchet MS</vt:lpstr>
      <vt:lpstr>Wingdings</vt:lpstr>
      <vt:lpstr>Wingdings 3</vt:lpstr>
      <vt:lpstr>Facet</vt:lpstr>
      <vt:lpstr>PowerPoint Presentation</vt:lpstr>
      <vt:lpstr>CONTENTS</vt:lpstr>
      <vt:lpstr>INTRODUCTION</vt:lpstr>
      <vt:lpstr>PRINCIPLE </vt:lpstr>
      <vt:lpstr>INSTRUMENTATION</vt:lpstr>
      <vt:lpstr>PowerPoint Presentation</vt:lpstr>
      <vt:lpstr>PowerPoint Presentation</vt:lpstr>
      <vt:lpstr>PowerPoint Presentation</vt:lpstr>
      <vt:lpstr>SAMPLE PREPARATION :-</vt:lpstr>
      <vt:lpstr>SAMPLE ANALYSIS :-</vt:lpstr>
      <vt:lpstr>MASS SPECTRUM OF CO2 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Dhanya ramesh</dc:creator>
  <cp:lastModifiedBy>Nicole Reid</cp:lastModifiedBy>
  <cp:revision>4</cp:revision>
  <dcterms:created xsi:type="dcterms:W3CDTF">2024-08-26T15:50:57Z</dcterms:created>
  <dcterms:modified xsi:type="dcterms:W3CDTF">2024-08-29T06:41:52Z</dcterms:modified>
</cp:coreProperties>
</file>