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B13D8E-F08D-404E-AC86-5FA7EF099F64}">
          <p14:sldIdLst>
            <p14:sldId id="256"/>
            <p14:sldId id="257"/>
            <p14:sldId id="258"/>
            <p14:sldId id="259"/>
            <p14:sldId id="260"/>
            <p14:sldId id="261"/>
            <p14:sldId id="262"/>
            <p14:sldId id="263"/>
            <p14:sldId id="264"/>
            <p14:sldId id="265"/>
            <p14:sldId id="266"/>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3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132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4079742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731901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734661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296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2563411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4441783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6266753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121079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4480865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2904209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055028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778123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smtClean="0"/>
              <a:t>1/25/2024</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09130137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hyperlink" Target="https://huggingface.co/spaces/ought/raft-leaderboard"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2F2F2"/>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06410" y="2631162"/>
            <a:ext cx="7531179" cy="1612821"/>
          </a:xfrm>
          <a:prstGeom prst="rect">
            <a:avLst/>
          </a:prstGeom>
          <a:noFill/>
          <a:ln/>
        </p:spPr>
        <p:txBody>
          <a:bodyPr wrap="square" rtlCol="0" anchor="t"/>
          <a:lstStyle/>
          <a:p>
            <a:pPr marL="0" indent="0">
              <a:lnSpc>
                <a:spcPts val="6350"/>
              </a:lnSpc>
              <a:buNone/>
            </a:pPr>
            <a:r>
              <a:rPr lang="en-US" sz="5080" b="1" kern="0" spc="-152" dirty="0">
                <a:solidFill>
                  <a:srgbClr val="000000"/>
                </a:solidFill>
                <a:latin typeface="Inter" pitchFamily="34" charset="0"/>
                <a:ea typeface="Inter" pitchFamily="34" charset="-122"/>
                <a:cs typeface="Inter" pitchFamily="34" charset="-120"/>
              </a:rPr>
              <a:t>Classifying Corporate Announcements</a:t>
            </a:r>
            <a:endParaRPr lang="en-US" sz="5080" dirty="0"/>
          </a:p>
        </p:txBody>
      </p:sp>
      <p:sp>
        <p:nvSpPr>
          <p:cNvPr id="6" name="Text 3"/>
          <p:cNvSpPr/>
          <p:nvPr/>
        </p:nvSpPr>
        <p:spPr>
          <a:xfrm>
            <a:off x="806410" y="4566523"/>
            <a:ext cx="7531179" cy="1031915"/>
          </a:xfrm>
          <a:prstGeom prst="rect">
            <a:avLst/>
          </a:prstGeom>
          <a:noFill/>
          <a:ln/>
        </p:spPr>
        <p:txBody>
          <a:bodyPr wrap="square" rtlCol="0" anchor="t"/>
          <a:lstStyle/>
          <a:p>
            <a:pPr marL="0" indent="0">
              <a:lnSpc>
                <a:spcPts val="2709"/>
              </a:lnSpc>
              <a:buNone/>
            </a:pPr>
            <a:r>
              <a:rPr lang="en-US" sz="1693" kern="0" spc="-34" dirty="0">
                <a:solidFill>
                  <a:srgbClr val="272525"/>
                </a:solidFill>
                <a:latin typeface="Inter" pitchFamily="34" charset="0"/>
                <a:ea typeface="Inter" pitchFamily="34" charset="-122"/>
                <a:cs typeface="Inter" pitchFamily="34" charset="-120"/>
              </a:rPr>
              <a:t>This presentation provides a detailed overview of the classification and clustering of corporate announcements, as well as the model details, dataset, accuracy, and future work associated with this process.</a:t>
            </a:r>
            <a:endParaRPr lang="en-US" sz="1693"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2F2F2"/>
          </a:solidFill>
          <a:ln/>
        </p:spPr>
        <p:txBody>
          <a:bodyPr/>
          <a:lstStyle/>
          <a:p>
            <a:endParaRPr lang="en-IN" dirty="0"/>
          </a:p>
        </p:txBody>
      </p:sp>
      <p:sp>
        <p:nvSpPr>
          <p:cNvPr id="4" name="Shape 2"/>
          <p:cNvSpPr/>
          <p:nvPr/>
        </p:nvSpPr>
        <p:spPr>
          <a:xfrm>
            <a:off x="806410" y="672822"/>
            <a:ext cx="13017579" cy="1128832"/>
          </a:xfrm>
          <a:prstGeom prst="roundRect">
            <a:avLst>
              <a:gd name="adj" fmla="val 8573"/>
            </a:avLst>
          </a:prstGeom>
          <a:solidFill>
            <a:srgbClr val="DADBF1"/>
          </a:solidFill>
          <a:ln w="13335">
            <a:solidFill>
              <a:srgbClr val="C0C1D7"/>
            </a:solidFill>
            <a:prstDash val="solid"/>
          </a:ln>
        </p:spPr>
      </p:sp>
      <p:sp>
        <p:nvSpPr>
          <p:cNvPr id="5" name="Text 3"/>
          <p:cNvSpPr/>
          <p:nvPr/>
        </p:nvSpPr>
        <p:spPr>
          <a:xfrm>
            <a:off x="1034772" y="901184"/>
            <a:ext cx="7343656" cy="672108"/>
          </a:xfrm>
          <a:prstGeom prst="rect">
            <a:avLst/>
          </a:prstGeom>
          <a:noFill/>
          <a:ln/>
        </p:spPr>
        <p:txBody>
          <a:bodyPr wrap="none" rtlCol="0" anchor="t"/>
          <a:lstStyle/>
          <a:p>
            <a:pPr marL="0" indent="0">
              <a:lnSpc>
                <a:spcPts val="5292"/>
              </a:lnSpc>
              <a:buNone/>
            </a:pPr>
            <a:r>
              <a:rPr lang="en-US" sz="4233" b="1" kern="0" spc="-127" dirty="0">
                <a:solidFill>
                  <a:srgbClr val="272525"/>
                </a:solidFill>
                <a:latin typeface="Inter" pitchFamily="34" charset="0"/>
                <a:ea typeface="Inter" pitchFamily="34" charset="-122"/>
                <a:cs typeface="Inter" pitchFamily="34" charset="-120"/>
              </a:rPr>
              <a:t>Training_steps vs Loss Graph</a:t>
            </a:r>
            <a:endParaRPr lang="en-US" sz="4233" dirty="0"/>
          </a:p>
        </p:txBody>
      </p:sp>
      <p:pic>
        <p:nvPicPr>
          <p:cNvPr id="6" name="Image 0" descr="preencoded.png"/>
          <p:cNvPicPr>
            <a:picLocks noChangeAspect="1"/>
          </p:cNvPicPr>
          <p:nvPr/>
        </p:nvPicPr>
        <p:blipFill>
          <a:blip r:embed="rId3"/>
          <a:stretch>
            <a:fillRect/>
          </a:stretch>
        </p:blipFill>
        <p:spPr>
          <a:xfrm>
            <a:off x="3916799" y="2043589"/>
            <a:ext cx="6796802" cy="4927283"/>
          </a:xfrm>
          <a:prstGeom prst="rect">
            <a:avLst/>
          </a:prstGeom>
        </p:spPr>
      </p:pic>
      <p:sp>
        <p:nvSpPr>
          <p:cNvPr id="7" name="Text 4"/>
          <p:cNvSpPr/>
          <p:nvPr/>
        </p:nvSpPr>
        <p:spPr>
          <a:xfrm>
            <a:off x="806410" y="7212806"/>
            <a:ext cx="13017579" cy="343972"/>
          </a:xfrm>
          <a:prstGeom prst="rect">
            <a:avLst/>
          </a:prstGeom>
          <a:noFill/>
          <a:ln/>
        </p:spPr>
        <p:txBody>
          <a:bodyPr wrap="none" rtlCol="0" anchor="t"/>
          <a:lstStyle/>
          <a:p>
            <a:pPr marL="0" indent="0" algn="l">
              <a:lnSpc>
                <a:spcPts val="2709"/>
              </a:lnSpc>
              <a:buNone/>
            </a:pPr>
            <a:r>
              <a:rPr lang="en-US" sz="1693" kern="0" spc="-34" dirty="0">
                <a:solidFill>
                  <a:srgbClr val="272525"/>
                </a:solidFill>
                <a:latin typeface="Inter" pitchFamily="34" charset="0"/>
                <a:ea typeface="Inter" pitchFamily="34" charset="-122"/>
                <a:cs typeface="Inter" pitchFamily="34" charset="-120"/>
              </a:rPr>
              <a:t>This is the training_steps vs loss graph in which we can see significant decrease in loss as the training_steps goes on.</a:t>
            </a:r>
            <a:endParaRPr lang="en-US" sz="1693"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2F2F2"/>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06410" y="2424232"/>
            <a:ext cx="4301014" cy="672108"/>
          </a:xfrm>
          <a:prstGeom prst="rect">
            <a:avLst/>
          </a:prstGeom>
          <a:noFill/>
          <a:ln/>
        </p:spPr>
        <p:txBody>
          <a:bodyPr wrap="none" rtlCol="0" anchor="t"/>
          <a:lstStyle/>
          <a:p>
            <a:pPr marL="0" indent="0">
              <a:lnSpc>
                <a:spcPts val="5292"/>
              </a:lnSpc>
              <a:buNone/>
            </a:pPr>
            <a:r>
              <a:rPr lang="en-US" sz="4233" b="1" kern="0" spc="-127" dirty="0">
                <a:solidFill>
                  <a:srgbClr val="000000"/>
                </a:solidFill>
                <a:latin typeface="Inter" pitchFamily="34" charset="0"/>
                <a:ea typeface="Inter" pitchFamily="34" charset="-122"/>
                <a:cs typeface="Inter" pitchFamily="34" charset="-120"/>
              </a:rPr>
              <a:t>Future Work</a:t>
            </a:r>
            <a:endParaRPr lang="en-US" sz="4233" dirty="0"/>
          </a:p>
        </p:txBody>
      </p:sp>
      <p:sp>
        <p:nvSpPr>
          <p:cNvPr id="6" name="Text 3"/>
          <p:cNvSpPr/>
          <p:nvPr/>
        </p:nvSpPr>
        <p:spPr>
          <a:xfrm>
            <a:off x="806410" y="3612356"/>
            <a:ext cx="4417695" cy="430054"/>
          </a:xfrm>
          <a:prstGeom prst="rect">
            <a:avLst/>
          </a:prstGeom>
          <a:noFill/>
          <a:ln/>
        </p:spPr>
        <p:txBody>
          <a:bodyPr wrap="none" rtlCol="0" anchor="t"/>
          <a:lstStyle/>
          <a:p>
            <a:pPr marL="0" indent="0">
              <a:lnSpc>
                <a:spcPts val="3387"/>
              </a:lnSpc>
              <a:buNone/>
            </a:pPr>
            <a:r>
              <a:rPr lang="en-US" sz="2117" kern="0" spc="-34" dirty="0">
                <a:solidFill>
                  <a:srgbClr val="272525"/>
                </a:solidFill>
                <a:latin typeface="Inter" pitchFamily="34" charset="0"/>
                <a:ea typeface="Inter" pitchFamily="34" charset="-122"/>
                <a:cs typeface="Inter" pitchFamily="34" charset="-120"/>
              </a:rPr>
              <a:t>Enhanced Training</a:t>
            </a:r>
            <a:endParaRPr lang="en-US" sz="2117" dirty="0"/>
          </a:p>
        </p:txBody>
      </p:sp>
      <p:sp>
        <p:nvSpPr>
          <p:cNvPr id="7" name="Text 4"/>
          <p:cNvSpPr/>
          <p:nvPr/>
        </p:nvSpPr>
        <p:spPr>
          <a:xfrm>
            <a:off x="806410" y="4235887"/>
            <a:ext cx="4417695" cy="1031915"/>
          </a:xfrm>
          <a:prstGeom prst="rect">
            <a:avLst/>
          </a:prstGeom>
          <a:noFill/>
          <a:ln/>
        </p:spPr>
        <p:txBody>
          <a:bodyPr wrap="square" rtlCol="0" anchor="t"/>
          <a:lstStyle/>
          <a:p>
            <a:pPr marL="0" indent="0">
              <a:lnSpc>
                <a:spcPts val="2709"/>
              </a:lnSpc>
              <a:buNone/>
            </a:pPr>
            <a:r>
              <a:rPr lang="en-US" sz="1693" kern="0" spc="-34" dirty="0">
                <a:solidFill>
                  <a:srgbClr val="272525"/>
                </a:solidFill>
                <a:latin typeface="Inter" pitchFamily="34" charset="0"/>
                <a:ea typeface="Inter" pitchFamily="34" charset="-122"/>
                <a:cs typeface="Inter" pitchFamily="34" charset="-120"/>
              </a:rPr>
              <a:t>Continuous training and refinement to improve the model's performance and accuracy for real-time applications.</a:t>
            </a:r>
            <a:endParaRPr lang="en-US" sz="1693" dirty="0"/>
          </a:p>
        </p:txBody>
      </p:sp>
      <p:sp>
        <p:nvSpPr>
          <p:cNvPr id="8" name="Text 5"/>
          <p:cNvSpPr/>
          <p:nvPr/>
        </p:nvSpPr>
        <p:spPr>
          <a:xfrm>
            <a:off x="5756315" y="3612356"/>
            <a:ext cx="4417695" cy="430054"/>
          </a:xfrm>
          <a:prstGeom prst="rect">
            <a:avLst/>
          </a:prstGeom>
          <a:noFill/>
          <a:ln/>
        </p:spPr>
        <p:txBody>
          <a:bodyPr wrap="none" rtlCol="0" anchor="t"/>
          <a:lstStyle/>
          <a:p>
            <a:pPr marL="0" indent="0">
              <a:lnSpc>
                <a:spcPts val="3387"/>
              </a:lnSpc>
              <a:buNone/>
            </a:pPr>
            <a:r>
              <a:rPr lang="en-US" sz="2117" kern="0" spc="-34" dirty="0">
                <a:solidFill>
                  <a:srgbClr val="272525"/>
                </a:solidFill>
                <a:latin typeface="Inter" pitchFamily="34" charset="0"/>
                <a:ea typeface="Inter" pitchFamily="34" charset="-122"/>
                <a:cs typeface="Inter" pitchFamily="34" charset="-120"/>
              </a:rPr>
              <a:t>Expanded Datasets</a:t>
            </a:r>
            <a:endParaRPr lang="en-US" sz="2117" dirty="0"/>
          </a:p>
        </p:txBody>
      </p:sp>
      <p:sp>
        <p:nvSpPr>
          <p:cNvPr id="9" name="Text 6"/>
          <p:cNvSpPr/>
          <p:nvPr/>
        </p:nvSpPr>
        <p:spPr>
          <a:xfrm>
            <a:off x="5756315" y="4235887"/>
            <a:ext cx="4417695" cy="1375886"/>
          </a:xfrm>
          <a:prstGeom prst="rect">
            <a:avLst/>
          </a:prstGeom>
          <a:noFill/>
          <a:ln/>
        </p:spPr>
        <p:txBody>
          <a:bodyPr wrap="square" rtlCol="0" anchor="t"/>
          <a:lstStyle/>
          <a:p>
            <a:pPr marL="0" indent="0">
              <a:lnSpc>
                <a:spcPts val="2709"/>
              </a:lnSpc>
              <a:buNone/>
            </a:pPr>
            <a:r>
              <a:rPr lang="en-US" sz="1693" kern="0" spc="-34" dirty="0">
                <a:solidFill>
                  <a:srgbClr val="272525"/>
                </a:solidFill>
                <a:latin typeface="Inter" pitchFamily="34" charset="0"/>
                <a:ea typeface="Inter" pitchFamily="34" charset="-122"/>
                <a:cs typeface="Inter" pitchFamily="34" charset="-120"/>
              </a:rPr>
              <a:t>Incorporating larger and more diverse datasets to ensure robustness and adaptability across various corporate announcement scenarios.</a:t>
            </a:r>
            <a:endParaRPr lang="en-US" sz="1693"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Shape 2">
            <a:extLst>
              <a:ext uri="{FF2B5EF4-FFF2-40B4-BE49-F238E27FC236}">
                <a16:creationId xmlns:a16="http://schemas.microsoft.com/office/drawing/2014/main" id="{5D0F27E6-D6F8-CB00-1D9F-4875F379BE93}"/>
              </a:ext>
            </a:extLst>
          </p:cNvPr>
          <p:cNvSpPr/>
          <p:nvPr/>
        </p:nvSpPr>
        <p:spPr>
          <a:xfrm>
            <a:off x="1352948" y="3197948"/>
            <a:ext cx="13017579" cy="1128832"/>
          </a:xfrm>
          <a:prstGeom prst="roundRect">
            <a:avLst>
              <a:gd name="adj" fmla="val 8573"/>
            </a:avLst>
          </a:prstGeom>
          <a:solidFill>
            <a:srgbClr val="DADBF1"/>
          </a:solidFill>
          <a:ln w="13335">
            <a:solidFill>
              <a:srgbClr val="C0C1D7"/>
            </a:solidFill>
            <a:prstDash val="solid"/>
          </a:ln>
        </p:spPr>
        <p:txBody>
          <a:bodyPr/>
          <a:lstStyle/>
          <a:p>
            <a:r>
              <a:rPr lang="en-IN" sz="7200" dirty="0"/>
              <a:t>THANK YOU</a:t>
            </a:r>
          </a:p>
        </p:txBody>
      </p:sp>
    </p:spTree>
    <p:extLst>
      <p:ext uri="{BB962C8B-B14F-4D97-AF65-F5344CB8AC3E}">
        <p14:creationId xmlns:p14="http://schemas.microsoft.com/office/powerpoint/2010/main" val="1930911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2F2F2"/>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64010" y="856059"/>
            <a:ext cx="6963608" cy="672108"/>
          </a:xfrm>
          <a:prstGeom prst="rect">
            <a:avLst/>
          </a:prstGeom>
          <a:noFill/>
          <a:ln/>
        </p:spPr>
        <p:txBody>
          <a:bodyPr wrap="none" rtlCol="0" anchor="t"/>
          <a:lstStyle/>
          <a:p>
            <a:pPr marL="0" indent="0">
              <a:lnSpc>
                <a:spcPts val="5292"/>
              </a:lnSpc>
              <a:buNone/>
            </a:pPr>
            <a:r>
              <a:rPr lang="en-US" sz="4233" b="1" kern="0" spc="-127" dirty="0">
                <a:solidFill>
                  <a:srgbClr val="000000"/>
                </a:solidFill>
                <a:latin typeface="Inter" pitchFamily="34" charset="0"/>
                <a:ea typeface="Inter" pitchFamily="34" charset="-122"/>
                <a:cs typeface="Inter" pitchFamily="34" charset="-120"/>
              </a:rPr>
              <a:t>Efficient Few-Shot Learning</a:t>
            </a:r>
            <a:endParaRPr lang="en-US" sz="4233" dirty="0"/>
          </a:p>
        </p:txBody>
      </p:sp>
      <p:sp>
        <p:nvSpPr>
          <p:cNvPr id="6" name="Shape 3"/>
          <p:cNvSpPr/>
          <p:nvPr/>
        </p:nvSpPr>
        <p:spPr>
          <a:xfrm>
            <a:off x="4765119" y="1850708"/>
            <a:ext cx="42982" cy="5522833"/>
          </a:xfrm>
          <a:prstGeom prst="roundRect">
            <a:avLst>
              <a:gd name="adj" fmla="val 225149"/>
            </a:avLst>
          </a:prstGeom>
          <a:solidFill>
            <a:srgbClr val="C0C1D7"/>
          </a:solidFill>
          <a:ln/>
        </p:spPr>
      </p:sp>
      <p:sp>
        <p:nvSpPr>
          <p:cNvPr id="7" name="Shape 4"/>
          <p:cNvSpPr/>
          <p:nvPr/>
        </p:nvSpPr>
        <p:spPr>
          <a:xfrm>
            <a:off x="5028486" y="2239149"/>
            <a:ext cx="752594" cy="42982"/>
          </a:xfrm>
          <a:prstGeom prst="roundRect">
            <a:avLst>
              <a:gd name="adj" fmla="val 225149"/>
            </a:avLst>
          </a:prstGeom>
          <a:solidFill>
            <a:srgbClr val="C0C1D7"/>
          </a:solidFill>
          <a:ln/>
        </p:spPr>
      </p:sp>
      <p:sp>
        <p:nvSpPr>
          <p:cNvPr id="8" name="Shape 5"/>
          <p:cNvSpPr/>
          <p:nvPr/>
        </p:nvSpPr>
        <p:spPr>
          <a:xfrm>
            <a:off x="4544616" y="2018705"/>
            <a:ext cx="483870" cy="483870"/>
          </a:xfrm>
          <a:prstGeom prst="roundRect">
            <a:avLst>
              <a:gd name="adj" fmla="val 20000"/>
            </a:avLst>
          </a:prstGeom>
          <a:solidFill>
            <a:srgbClr val="DADBF1"/>
          </a:solidFill>
          <a:ln w="13335">
            <a:solidFill>
              <a:srgbClr val="C0C1D7"/>
            </a:solidFill>
            <a:prstDash val="solid"/>
          </a:ln>
        </p:spPr>
      </p:sp>
      <p:sp>
        <p:nvSpPr>
          <p:cNvPr id="9" name="Text 6"/>
          <p:cNvSpPr/>
          <p:nvPr/>
        </p:nvSpPr>
        <p:spPr>
          <a:xfrm>
            <a:off x="4712494" y="2059067"/>
            <a:ext cx="148114" cy="403146"/>
          </a:xfrm>
          <a:prstGeom prst="rect">
            <a:avLst/>
          </a:prstGeom>
          <a:noFill/>
          <a:ln/>
        </p:spPr>
        <p:txBody>
          <a:bodyPr wrap="none" rtlCol="0" anchor="t"/>
          <a:lstStyle/>
          <a:p>
            <a:pPr marL="0" indent="0" algn="ctr">
              <a:lnSpc>
                <a:spcPts val="3175"/>
              </a:lnSpc>
              <a:buNone/>
            </a:pPr>
            <a:r>
              <a:rPr lang="en-US" sz="2540" b="1" kern="0" spc="-34" dirty="0">
                <a:solidFill>
                  <a:srgbClr val="272525"/>
                </a:solidFill>
                <a:latin typeface="Inter" pitchFamily="34" charset="0"/>
                <a:ea typeface="Inter" pitchFamily="34" charset="-122"/>
                <a:cs typeface="Inter" pitchFamily="34" charset="-120"/>
              </a:rPr>
              <a:t>1</a:t>
            </a:r>
            <a:endParaRPr lang="en-US" sz="2540" dirty="0"/>
          </a:p>
        </p:txBody>
      </p:sp>
      <p:sp>
        <p:nvSpPr>
          <p:cNvPr id="10" name="Text 7"/>
          <p:cNvSpPr/>
          <p:nvPr/>
        </p:nvSpPr>
        <p:spPr>
          <a:xfrm>
            <a:off x="5969318" y="2065734"/>
            <a:ext cx="2150507" cy="335994"/>
          </a:xfrm>
          <a:prstGeom prst="rect">
            <a:avLst/>
          </a:prstGeom>
          <a:noFill/>
          <a:ln/>
        </p:spPr>
        <p:txBody>
          <a:bodyPr wrap="none" rtlCol="0" anchor="t"/>
          <a:lstStyle/>
          <a:p>
            <a:pPr marL="0" indent="0" algn="l">
              <a:lnSpc>
                <a:spcPts val="2646"/>
              </a:lnSpc>
              <a:buNone/>
            </a:pPr>
            <a:r>
              <a:rPr lang="en-US" sz="2117" b="1" kern="0" spc="-63" dirty="0">
                <a:solidFill>
                  <a:srgbClr val="272525"/>
                </a:solidFill>
                <a:latin typeface="Inter" pitchFamily="34" charset="0"/>
                <a:ea typeface="Inter" pitchFamily="34" charset="-122"/>
                <a:cs typeface="Inter" pitchFamily="34" charset="-120"/>
              </a:rPr>
              <a:t>SetFit Model</a:t>
            </a:r>
            <a:endParaRPr lang="en-US" sz="2117" dirty="0"/>
          </a:p>
        </p:txBody>
      </p:sp>
      <p:sp>
        <p:nvSpPr>
          <p:cNvPr id="11" name="Text 8"/>
          <p:cNvSpPr/>
          <p:nvPr/>
        </p:nvSpPr>
        <p:spPr>
          <a:xfrm>
            <a:off x="5969318" y="2530673"/>
            <a:ext cx="7854672" cy="1031915"/>
          </a:xfrm>
          <a:prstGeom prst="rect">
            <a:avLst/>
          </a:prstGeom>
          <a:noFill/>
          <a:ln/>
        </p:spPr>
        <p:txBody>
          <a:bodyPr wrap="square" rtlCol="0" anchor="t"/>
          <a:lstStyle/>
          <a:p>
            <a:pPr marL="0" indent="0" algn="l">
              <a:lnSpc>
                <a:spcPts val="2709"/>
              </a:lnSpc>
              <a:buNone/>
            </a:pPr>
            <a:r>
              <a:rPr lang="en-US" sz="1693" kern="0" spc="-34" dirty="0">
                <a:solidFill>
                  <a:srgbClr val="272525"/>
                </a:solidFill>
                <a:latin typeface="Inter" pitchFamily="34" charset="0"/>
                <a:ea typeface="Inter" pitchFamily="34" charset="-122"/>
                <a:cs typeface="Inter" pitchFamily="34" charset="-120"/>
              </a:rPr>
              <a:t>This is a SetFit model utilized for Text Classification. It leverages the sentence-transformers/all-mpnet-base-v2 as its Sentence Transformer embedding model and a LogisticRegression instance for classification.</a:t>
            </a:r>
            <a:endParaRPr lang="en-US" sz="1693" dirty="0"/>
          </a:p>
        </p:txBody>
      </p:sp>
      <p:sp>
        <p:nvSpPr>
          <p:cNvPr id="12" name="Shape 9"/>
          <p:cNvSpPr/>
          <p:nvPr/>
        </p:nvSpPr>
        <p:spPr>
          <a:xfrm>
            <a:off x="5028486" y="4381083"/>
            <a:ext cx="752594" cy="42982"/>
          </a:xfrm>
          <a:prstGeom prst="roundRect">
            <a:avLst>
              <a:gd name="adj" fmla="val 225149"/>
            </a:avLst>
          </a:prstGeom>
          <a:solidFill>
            <a:srgbClr val="C0C1D7"/>
          </a:solidFill>
          <a:ln/>
        </p:spPr>
      </p:sp>
      <p:sp>
        <p:nvSpPr>
          <p:cNvPr id="13" name="Shape 10"/>
          <p:cNvSpPr/>
          <p:nvPr/>
        </p:nvSpPr>
        <p:spPr>
          <a:xfrm>
            <a:off x="4544616" y="4160639"/>
            <a:ext cx="483870" cy="483870"/>
          </a:xfrm>
          <a:prstGeom prst="roundRect">
            <a:avLst>
              <a:gd name="adj" fmla="val 20000"/>
            </a:avLst>
          </a:prstGeom>
          <a:solidFill>
            <a:srgbClr val="DADBF1"/>
          </a:solidFill>
          <a:ln w="13335">
            <a:solidFill>
              <a:srgbClr val="C0C1D7"/>
            </a:solidFill>
            <a:prstDash val="solid"/>
          </a:ln>
        </p:spPr>
      </p:sp>
      <p:sp>
        <p:nvSpPr>
          <p:cNvPr id="14" name="Text 11"/>
          <p:cNvSpPr/>
          <p:nvPr/>
        </p:nvSpPr>
        <p:spPr>
          <a:xfrm>
            <a:off x="4689634" y="4201001"/>
            <a:ext cx="193834" cy="403146"/>
          </a:xfrm>
          <a:prstGeom prst="rect">
            <a:avLst/>
          </a:prstGeom>
          <a:noFill/>
          <a:ln/>
        </p:spPr>
        <p:txBody>
          <a:bodyPr wrap="none" rtlCol="0" anchor="t"/>
          <a:lstStyle/>
          <a:p>
            <a:pPr marL="0" indent="0" algn="ctr">
              <a:lnSpc>
                <a:spcPts val="3175"/>
              </a:lnSpc>
              <a:buNone/>
            </a:pPr>
            <a:r>
              <a:rPr lang="en-US" sz="2540" b="1" kern="0" spc="-34" dirty="0">
                <a:solidFill>
                  <a:srgbClr val="272525"/>
                </a:solidFill>
                <a:latin typeface="Inter" pitchFamily="34" charset="0"/>
                <a:ea typeface="Inter" pitchFamily="34" charset="-122"/>
                <a:cs typeface="Inter" pitchFamily="34" charset="-120"/>
              </a:rPr>
              <a:t>2</a:t>
            </a:r>
            <a:endParaRPr lang="en-US" sz="2540" dirty="0"/>
          </a:p>
        </p:txBody>
      </p:sp>
      <p:sp>
        <p:nvSpPr>
          <p:cNvPr id="15" name="Text 12"/>
          <p:cNvSpPr/>
          <p:nvPr/>
        </p:nvSpPr>
        <p:spPr>
          <a:xfrm>
            <a:off x="5969318" y="4207669"/>
            <a:ext cx="2150507" cy="335994"/>
          </a:xfrm>
          <a:prstGeom prst="rect">
            <a:avLst/>
          </a:prstGeom>
          <a:noFill/>
          <a:ln/>
        </p:spPr>
        <p:txBody>
          <a:bodyPr wrap="none" rtlCol="0" anchor="t"/>
          <a:lstStyle/>
          <a:p>
            <a:pPr marL="0" indent="0" algn="l">
              <a:lnSpc>
                <a:spcPts val="2646"/>
              </a:lnSpc>
              <a:buNone/>
            </a:pPr>
            <a:r>
              <a:rPr lang="en-US" sz="2117" b="1" kern="0" spc="-63" dirty="0">
                <a:solidFill>
                  <a:srgbClr val="272525"/>
                </a:solidFill>
                <a:latin typeface="Inter" pitchFamily="34" charset="0"/>
                <a:ea typeface="Inter" pitchFamily="34" charset="-122"/>
                <a:cs typeface="Inter" pitchFamily="34" charset="-120"/>
              </a:rPr>
              <a:t>Fine-Tuning</a:t>
            </a:r>
            <a:endParaRPr lang="en-US" sz="2117" dirty="0"/>
          </a:p>
        </p:txBody>
      </p:sp>
      <p:sp>
        <p:nvSpPr>
          <p:cNvPr id="16" name="Text 13"/>
          <p:cNvSpPr/>
          <p:nvPr/>
        </p:nvSpPr>
        <p:spPr>
          <a:xfrm>
            <a:off x="5969318" y="4672608"/>
            <a:ext cx="7854672" cy="687943"/>
          </a:xfrm>
          <a:prstGeom prst="rect">
            <a:avLst/>
          </a:prstGeom>
          <a:noFill/>
          <a:ln/>
        </p:spPr>
        <p:txBody>
          <a:bodyPr wrap="square" rtlCol="0" anchor="t"/>
          <a:lstStyle/>
          <a:p>
            <a:pPr marL="0" indent="0" algn="l">
              <a:lnSpc>
                <a:spcPts val="2709"/>
              </a:lnSpc>
              <a:buNone/>
            </a:pPr>
            <a:r>
              <a:rPr lang="en-US" sz="1693" kern="0" spc="-34" dirty="0">
                <a:solidFill>
                  <a:srgbClr val="272525"/>
                </a:solidFill>
                <a:latin typeface="Inter" pitchFamily="34" charset="0"/>
                <a:ea typeface="Inter" pitchFamily="34" charset="-122"/>
                <a:cs typeface="Inter" pitchFamily="34" charset="-120"/>
              </a:rPr>
              <a:t>The model has been fine-tuned with contrastive learning techniques, enhancing its ability to accurately cluster announcements based on their labels.</a:t>
            </a:r>
            <a:endParaRPr lang="en-US" sz="1693" dirty="0"/>
          </a:p>
        </p:txBody>
      </p:sp>
      <p:sp>
        <p:nvSpPr>
          <p:cNvPr id="17" name="Shape 14"/>
          <p:cNvSpPr/>
          <p:nvPr/>
        </p:nvSpPr>
        <p:spPr>
          <a:xfrm>
            <a:off x="5028486" y="6179046"/>
            <a:ext cx="752594" cy="42982"/>
          </a:xfrm>
          <a:prstGeom prst="roundRect">
            <a:avLst>
              <a:gd name="adj" fmla="val 225149"/>
            </a:avLst>
          </a:prstGeom>
          <a:solidFill>
            <a:srgbClr val="C0C1D7"/>
          </a:solidFill>
          <a:ln/>
        </p:spPr>
      </p:sp>
      <p:sp>
        <p:nvSpPr>
          <p:cNvPr id="18" name="Shape 15"/>
          <p:cNvSpPr/>
          <p:nvPr/>
        </p:nvSpPr>
        <p:spPr>
          <a:xfrm>
            <a:off x="4544616" y="5958602"/>
            <a:ext cx="483870" cy="483870"/>
          </a:xfrm>
          <a:prstGeom prst="roundRect">
            <a:avLst>
              <a:gd name="adj" fmla="val 20000"/>
            </a:avLst>
          </a:prstGeom>
          <a:solidFill>
            <a:srgbClr val="DADBF1"/>
          </a:solidFill>
          <a:ln w="13335">
            <a:solidFill>
              <a:srgbClr val="C0C1D7"/>
            </a:solidFill>
            <a:prstDash val="solid"/>
          </a:ln>
        </p:spPr>
      </p:sp>
      <p:sp>
        <p:nvSpPr>
          <p:cNvPr id="19" name="Text 16"/>
          <p:cNvSpPr/>
          <p:nvPr/>
        </p:nvSpPr>
        <p:spPr>
          <a:xfrm>
            <a:off x="4682014" y="5998964"/>
            <a:ext cx="209074" cy="403146"/>
          </a:xfrm>
          <a:prstGeom prst="rect">
            <a:avLst/>
          </a:prstGeom>
          <a:noFill/>
          <a:ln/>
        </p:spPr>
        <p:txBody>
          <a:bodyPr wrap="none" rtlCol="0" anchor="t"/>
          <a:lstStyle/>
          <a:p>
            <a:pPr marL="0" indent="0" algn="ctr">
              <a:lnSpc>
                <a:spcPts val="3175"/>
              </a:lnSpc>
              <a:buNone/>
            </a:pPr>
            <a:r>
              <a:rPr lang="en-US" sz="2540" b="1" kern="0" spc="-34" dirty="0">
                <a:solidFill>
                  <a:srgbClr val="272525"/>
                </a:solidFill>
                <a:latin typeface="Inter" pitchFamily="34" charset="0"/>
                <a:ea typeface="Inter" pitchFamily="34" charset="-122"/>
                <a:cs typeface="Inter" pitchFamily="34" charset="-120"/>
              </a:rPr>
              <a:t>3</a:t>
            </a:r>
            <a:endParaRPr lang="en-US" sz="2540" dirty="0"/>
          </a:p>
        </p:txBody>
      </p:sp>
      <p:sp>
        <p:nvSpPr>
          <p:cNvPr id="20" name="Text 17"/>
          <p:cNvSpPr/>
          <p:nvPr/>
        </p:nvSpPr>
        <p:spPr>
          <a:xfrm>
            <a:off x="5969318" y="6005632"/>
            <a:ext cx="2384346" cy="335994"/>
          </a:xfrm>
          <a:prstGeom prst="rect">
            <a:avLst/>
          </a:prstGeom>
          <a:noFill/>
          <a:ln/>
        </p:spPr>
        <p:txBody>
          <a:bodyPr wrap="none" rtlCol="0" anchor="t"/>
          <a:lstStyle/>
          <a:p>
            <a:pPr marL="0" indent="0" algn="l">
              <a:lnSpc>
                <a:spcPts val="2646"/>
              </a:lnSpc>
              <a:buNone/>
            </a:pPr>
            <a:r>
              <a:rPr lang="en-US" sz="2117" b="1" kern="0" spc="-63" dirty="0">
                <a:solidFill>
                  <a:srgbClr val="272525"/>
                </a:solidFill>
                <a:latin typeface="Inter" pitchFamily="34" charset="0"/>
                <a:ea typeface="Inter" pitchFamily="34" charset="-122"/>
                <a:cs typeface="Inter" pitchFamily="34" charset="-120"/>
              </a:rPr>
              <a:t>Classification Head</a:t>
            </a:r>
            <a:endParaRPr lang="en-US" sz="2117" dirty="0"/>
          </a:p>
        </p:txBody>
      </p:sp>
      <p:sp>
        <p:nvSpPr>
          <p:cNvPr id="21" name="Text 18"/>
          <p:cNvSpPr/>
          <p:nvPr/>
        </p:nvSpPr>
        <p:spPr>
          <a:xfrm>
            <a:off x="5969318" y="6470571"/>
            <a:ext cx="7854672" cy="687943"/>
          </a:xfrm>
          <a:prstGeom prst="rect">
            <a:avLst/>
          </a:prstGeom>
          <a:noFill/>
          <a:ln/>
        </p:spPr>
        <p:txBody>
          <a:bodyPr wrap="square" rtlCol="0" anchor="t"/>
          <a:lstStyle/>
          <a:p>
            <a:pPr marL="0" indent="0" algn="l">
              <a:lnSpc>
                <a:spcPts val="2709"/>
              </a:lnSpc>
              <a:buNone/>
            </a:pPr>
            <a:r>
              <a:rPr lang="en-US" sz="1693" kern="0" spc="-34" dirty="0">
                <a:solidFill>
                  <a:srgbClr val="272525"/>
                </a:solidFill>
                <a:latin typeface="Inter" pitchFamily="34" charset="0"/>
                <a:ea typeface="Inter" pitchFamily="34" charset="-122"/>
                <a:cs typeface="Inter" pitchFamily="34" charset="-120"/>
              </a:rPr>
              <a:t>A classification head has been trained using features from the fine-tuned Sentence Transformer, further enhancing the model's capability.</a:t>
            </a:r>
            <a:endParaRPr lang="en-US" sz="169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2F2F2"/>
          </a:solidFill>
          <a:ln/>
        </p:spPr>
      </p:sp>
      <p:sp>
        <p:nvSpPr>
          <p:cNvPr id="4" name="Shape 2"/>
          <p:cNvSpPr/>
          <p:nvPr/>
        </p:nvSpPr>
        <p:spPr>
          <a:xfrm>
            <a:off x="806410" y="650438"/>
            <a:ext cx="13017579" cy="1128832"/>
          </a:xfrm>
          <a:prstGeom prst="roundRect">
            <a:avLst>
              <a:gd name="adj" fmla="val 8573"/>
            </a:avLst>
          </a:prstGeom>
          <a:solidFill>
            <a:srgbClr val="DADBF1"/>
          </a:solidFill>
          <a:ln w="13335">
            <a:solidFill>
              <a:srgbClr val="C0C1D7"/>
            </a:solidFill>
            <a:prstDash val="solid"/>
          </a:ln>
        </p:spPr>
      </p:sp>
      <p:sp>
        <p:nvSpPr>
          <p:cNvPr id="5" name="Text 3"/>
          <p:cNvSpPr/>
          <p:nvPr/>
        </p:nvSpPr>
        <p:spPr>
          <a:xfrm>
            <a:off x="1034772" y="878800"/>
            <a:ext cx="4301014" cy="672108"/>
          </a:xfrm>
          <a:prstGeom prst="rect">
            <a:avLst/>
          </a:prstGeom>
          <a:noFill/>
          <a:ln/>
        </p:spPr>
        <p:txBody>
          <a:bodyPr wrap="none" rtlCol="0" anchor="t"/>
          <a:lstStyle/>
          <a:p>
            <a:pPr marL="0" indent="0">
              <a:lnSpc>
                <a:spcPts val="5292"/>
              </a:lnSpc>
              <a:buNone/>
            </a:pPr>
            <a:r>
              <a:rPr lang="en-US" sz="4233" b="1" kern="0" spc="-127" dirty="0">
                <a:solidFill>
                  <a:srgbClr val="272525"/>
                </a:solidFill>
                <a:latin typeface="Inter" pitchFamily="34" charset="0"/>
                <a:ea typeface="Inter" pitchFamily="34" charset="-122"/>
                <a:cs typeface="Inter" pitchFamily="34" charset="-120"/>
              </a:rPr>
              <a:t>Model details</a:t>
            </a:r>
            <a:endParaRPr lang="en-US" sz="4233" dirty="0"/>
          </a:p>
        </p:txBody>
      </p:sp>
      <p:sp>
        <p:nvSpPr>
          <p:cNvPr id="6" name="Shape 4"/>
          <p:cNvSpPr/>
          <p:nvPr/>
        </p:nvSpPr>
        <p:spPr>
          <a:xfrm>
            <a:off x="806410" y="2021205"/>
            <a:ext cx="13017579" cy="2421731"/>
          </a:xfrm>
          <a:prstGeom prst="roundRect">
            <a:avLst>
              <a:gd name="adj" fmla="val 3996"/>
            </a:avLst>
          </a:prstGeom>
          <a:noFill/>
          <a:ln w="13335">
            <a:solidFill>
              <a:srgbClr val="000000">
                <a:alpha val="8000"/>
              </a:srgbClr>
            </a:solidFill>
            <a:prstDash val="solid"/>
          </a:ln>
        </p:spPr>
      </p:sp>
      <p:sp>
        <p:nvSpPr>
          <p:cNvPr id="7" name="Shape 5"/>
          <p:cNvSpPr/>
          <p:nvPr/>
        </p:nvSpPr>
        <p:spPr>
          <a:xfrm>
            <a:off x="819745" y="2034540"/>
            <a:ext cx="12990909" cy="1777960"/>
          </a:xfrm>
          <a:prstGeom prst="rect">
            <a:avLst/>
          </a:prstGeom>
          <a:solidFill>
            <a:srgbClr val="FFFFFF">
              <a:alpha val="4000"/>
            </a:srgbClr>
          </a:solidFill>
          <a:ln/>
        </p:spPr>
      </p:sp>
      <p:sp>
        <p:nvSpPr>
          <p:cNvPr id="8" name="Text 6"/>
          <p:cNvSpPr/>
          <p:nvPr/>
        </p:nvSpPr>
        <p:spPr>
          <a:xfrm>
            <a:off x="1034772" y="2171105"/>
            <a:ext cx="12560856" cy="1031915"/>
          </a:xfrm>
          <a:prstGeom prst="rect">
            <a:avLst/>
          </a:prstGeom>
          <a:noFill/>
          <a:ln/>
        </p:spPr>
        <p:txBody>
          <a:bodyPr wrap="square" rtlCol="0" anchor="t"/>
          <a:lstStyle/>
          <a:p>
            <a:pPr marL="0" indent="0">
              <a:lnSpc>
                <a:spcPts val="2709"/>
              </a:lnSpc>
              <a:buNone/>
            </a:pPr>
            <a:r>
              <a:rPr lang="en-US" sz="1693" kern="0" spc="-34" dirty="0">
                <a:solidFill>
                  <a:srgbClr val="272525"/>
                </a:solidFill>
                <a:latin typeface="Inter" pitchFamily="34" charset="0"/>
                <a:ea typeface="Inter" pitchFamily="34" charset="-122"/>
                <a:cs typeface="Inter" pitchFamily="34" charset="-120"/>
              </a:rPr>
              <a:t>SetFit is designed with efficiency and simplicity in mind. SetFit first fine-tunes a Sentence Transformer model on a small number of labeled examples (typically 8 or 16 per class). This is followed by training a classifier head on the embeddings generated from the fine-tuned Sentence Transformer.</a:t>
            </a:r>
            <a:endParaRPr lang="en-US" sz="1693" dirty="0"/>
          </a:p>
        </p:txBody>
      </p:sp>
      <p:sp>
        <p:nvSpPr>
          <p:cNvPr id="9" name="Text 7"/>
          <p:cNvSpPr/>
          <p:nvPr/>
        </p:nvSpPr>
        <p:spPr>
          <a:xfrm>
            <a:off x="1034772" y="3331964"/>
            <a:ext cx="12560856" cy="343972"/>
          </a:xfrm>
          <a:prstGeom prst="rect">
            <a:avLst/>
          </a:prstGeom>
          <a:noFill/>
          <a:ln/>
        </p:spPr>
        <p:txBody>
          <a:bodyPr wrap="none" rtlCol="0" anchor="t"/>
          <a:lstStyle/>
          <a:p>
            <a:pPr marL="0" indent="0">
              <a:lnSpc>
                <a:spcPts val="2709"/>
              </a:lnSpc>
              <a:buNone/>
            </a:pPr>
            <a:endParaRPr lang="en-US" sz="1693" dirty="0"/>
          </a:p>
        </p:txBody>
      </p:sp>
      <p:sp>
        <p:nvSpPr>
          <p:cNvPr id="10" name="Shape 8"/>
          <p:cNvSpPr/>
          <p:nvPr/>
        </p:nvSpPr>
        <p:spPr>
          <a:xfrm>
            <a:off x="819745" y="3812500"/>
            <a:ext cx="12990909" cy="617101"/>
          </a:xfrm>
          <a:prstGeom prst="rect">
            <a:avLst/>
          </a:prstGeom>
          <a:solidFill>
            <a:srgbClr val="000000">
              <a:alpha val="4000"/>
            </a:srgbClr>
          </a:solidFill>
          <a:ln/>
        </p:spPr>
      </p:sp>
      <p:sp>
        <p:nvSpPr>
          <p:cNvPr id="11" name="Text 9"/>
          <p:cNvSpPr/>
          <p:nvPr/>
        </p:nvSpPr>
        <p:spPr>
          <a:xfrm>
            <a:off x="1034772" y="3949065"/>
            <a:ext cx="12560856" cy="343972"/>
          </a:xfrm>
          <a:prstGeom prst="rect">
            <a:avLst/>
          </a:prstGeom>
          <a:noFill/>
          <a:ln/>
        </p:spPr>
        <p:txBody>
          <a:bodyPr wrap="none" rtlCol="0" anchor="t"/>
          <a:lstStyle/>
          <a:p>
            <a:pPr marL="0" indent="0">
              <a:lnSpc>
                <a:spcPts val="2709"/>
              </a:lnSpc>
              <a:buNone/>
            </a:pPr>
            <a:r>
              <a:rPr lang="en-US" sz="1693" kern="0" spc="-34" dirty="0">
                <a:solidFill>
                  <a:srgbClr val="272525"/>
                </a:solidFill>
                <a:latin typeface="Inter" pitchFamily="34" charset="0"/>
                <a:ea typeface="Inter" pitchFamily="34" charset="-122"/>
                <a:cs typeface="Inter" pitchFamily="34" charset="-120"/>
              </a:rPr>
              <a:t>SetFit takes advantage of Sentence Transformers’ ability to generate dense embeddings based on paired sentences.</a:t>
            </a:r>
            <a:endParaRPr lang="en-US" sz="1693" dirty="0"/>
          </a:p>
        </p:txBody>
      </p:sp>
      <p:pic>
        <p:nvPicPr>
          <p:cNvPr id="12" name="Image 0" descr="preencoded.png"/>
          <p:cNvPicPr>
            <a:picLocks noChangeAspect="1"/>
          </p:cNvPicPr>
          <p:nvPr/>
        </p:nvPicPr>
        <p:blipFill>
          <a:blip r:embed="rId3"/>
          <a:stretch>
            <a:fillRect/>
          </a:stretch>
        </p:blipFill>
        <p:spPr>
          <a:xfrm>
            <a:off x="806410" y="4684871"/>
            <a:ext cx="13017579" cy="289417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9882902"/>
          </a:xfrm>
          <a:prstGeom prst="rect">
            <a:avLst/>
          </a:prstGeom>
          <a:solidFill>
            <a:srgbClr val="F2F2F2"/>
          </a:solidFill>
          <a:ln/>
        </p:spPr>
      </p:sp>
      <p:sp>
        <p:nvSpPr>
          <p:cNvPr id="4" name="Shape 2"/>
          <p:cNvSpPr/>
          <p:nvPr/>
        </p:nvSpPr>
        <p:spPr>
          <a:xfrm>
            <a:off x="806410" y="591383"/>
            <a:ext cx="13017579" cy="994291"/>
          </a:xfrm>
          <a:prstGeom prst="roundRect">
            <a:avLst>
              <a:gd name="adj" fmla="val 9733"/>
            </a:avLst>
          </a:prstGeom>
          <a:solidFill>
            <a:srgbClr val="DADBF1"/>
          </a:solidFill>
          <a:ln w="13335">
            <a:solidFill>
              <a:srgbClr val="C0C1D7"/>
            </a:solidFill>
            <a:prstDash val="solid"/>
          </a:ln>
        </p:spPr>
      </p:sp>
      <p:sp>
        <p:nvSpPr>
          <p:cNvPr id="5" name="Text 3"/>
          <p:cNvSpPr/>
          <p:nvPr/>
        </p:nvSpPr>
        <p:spPr>
          <a:xfrm>
            <a:off x="1034772" y="819745"/>
            <a:ext cx="3712607" cy="537567"/>
          </a:xfrm>
          <a:prstGeom prst="rect">
            <a:avLst/>
          </a:prstGeom>
          <a:noFill/>
          <a:ln/>
        </p:spPr>
        <p:txBody>
          <a:bodyPr wrap="none" rtlCol="0" anchor="t"/>
          <a:lstStyle/>
          <a:p>
            <a:pPr marL="0" indent="0">
              <a:lnSpc>
                <a:spcPts val="4233"/>
              </a:lnSpc>
              <a:buNone/>
            </a:pPr>
            <a:r>
              <a:rPr lang="en-US" sz="3387" b="1" kern="0" spc="-102" dirty="0">
                <a:solidFill>
                  <a:srgbClr val="272525"/>
                </a:solidFill>
                <a:latin typeface="Inter" pitchFamily="34" charset="0"/>
                <a:ea typeface="Inter" pitchFamily="34" charset="-122"/>
                <a:cs typeface="Inter" pitchFamily="34" charset="-120"/>
              </a:rPr>
              <a:t>Why SetFit Model?</a:t>
            </a:r>
            <a:endParaRPr lang="en-US" sz="3387" dirty="0"/>
          </a:p>
        </p:txBody>
      </p:sp>
      <p:sp>
        <p:nvSpPr>
          <p:cNvPr id="6" name="Shape 4"/>
          <p:cNvSpPr/>
          <p:nvPr/>
        </p:nvSpPr>
        <p:spPr>
          <a:xfrm>
            <a:off x="806410" y="1827609"/>
            <a:ext cx="13017579" cy="7463909"/>
          </a:xfrm>
          <a:prstGeom prst="roundRect">
            <a:avLst>
              <a:gd name="adj" fmla="val 1297"/>
            </a:avLst>
          </a:prstGeom>
          <a:noFill/>
          <a:ln w="13335">
            <a:solidFill>
              <a:srgbClr val="000000">
                <a:alpha val="8000"/>
              </a:srgbClr>
            </a:solidFill>
            <a:prstDash val="solid"/>
          </a:ln>
        </p:spPr>
      </p:sp>
      <p:sp>
        <p:nvSpPr>
          <p:cNvPr id="7" name="Shape 5"/>
          <p:cNvSpPr/>
          <p:nvPr/>
        </p:nvSpPr>
        <p:spPr>
          <a:xfrm>
            <a:off x="819745" y="1840944"/>
            <a:ext cx="12990909" cy="6820138"/>
          </a:xfrm>
          <a:prstGeom prst="rect">
            <a:avLst/>
          </a:prstGeom>
          <a:solidFill>
            <a:srgbClr val="FFFFFF">
              <a:alpha val="4000"/>
            </a:srgbClr>
          </a:solidFill>
          <a:ln/>
        </p:spPr>
      </p:sp>
      <p:pic>
        <p:nvPicPr>
          <p:cNvPr id="8" name="Image 0" descr="preencoded.png"/>
          <p:cNvPicPr>
            <a:picLocks noChangeAspect="1"/>
          </p:cNvPicPr>
          <p:nvPr/>
        </p:nvPicPr>
        <p:blipFill>
          <a:blip r:embed="rId3"/>
          <a:stretch>
            <a:fillRect/>
          </a:stretch>
        </p:blipFill>
        <p:spPr>
          <a:xfrm>
            <a:off x="1034772" y="1977509"/>
            <a:ext cx="6061591" cy="4010263"/>
          </a:xfrm>
          <a:prstGeom prst="rect">
            <a:avLst/>
          </a:prstGeom>
        </p:spPr>
      </p:pic>
      <p:sp>
        <p:nvSpPr>
          <p:cNvPr id="9" name="Text 6"/>
          <p:cNvSpPr/>
          <p:nvPr/>
        </p:nvSpPr>
        <p:spPr>
          <a:xfrm>
            <a:off x="1034772" y="6116717"/>
            <a:ext cx="6061591" cy="2407801"/>
          </a:xfrm>
          <a:prstGeom prst="rect">
            <a:avLst/>
          </a:prstGeom>
          <a:noFill/>
          <a:ln/>
        </p:spPr>
        <p:txBody>
          <a:bodyPr wrap="square" rtlCol="0" anchor="t"/>
          <a:lstStyle/>
          <a:p>
            <a:pPr marL="0" indent="0">
              <a:lnSpc>
                <a:spcPts val="2709"/>
              </a:lnSpc>
              <a:buNone/>
            </a:pPr>
            <a:r>
              <a:rPr lang="en-US" sz="1693" kern="0" spc="-34" dirty="0">
                <a:solidFill>
                  <a:srgbClr val="272525"/>
                </a:solidFill>
                <a:latin typeface="Inter" pitchFamily="34" charset="0"/>
                <a:ea typeface="Inter" pitchFamily="34" charset="-122"/>
                <a:cs typeface="Inter" pitchFamily="34" charset="-120"/>
              </a:rPr>
              <a:t>SetFit achieves high accuracy with relatively small models, it's blazing fast to train and at much lower cost. For instance, training SetFit on an NVIDIA V100 with 8 labeled examples takes just 30 seconds, at a cost of $0.025. By comparison, training T-Few 3B requires an NVIDIA A100 and takes 11 minutes, at a cost of around $0.7 for the same experiment - a factor of 28x more.</a:t>
            </a:r>
            <a:endParaRPr lang="en-US" sz="1693" dirty="0"/>
          </a:p>
        </p:txBody>
      </p:sp>
      <p:pic>
        <p:nvPicPr>
          <p:cNvPr id="10" name="Image 1" descr="preencoded.png"/>
          <p:cNvPicPr>
            <a:picLocks noChangeAspect="1"/>
          </p:cNvPicPr>
          <p:nvPr/>
        </p:nvPicPr>
        <p:blipFill>
          <a:blip r:embed="rId4"/>
          <a:stretch>
            <a:fillRect/>
          </a:stretch>
        </p:blipFill>
        <p:spPr>
          <a:xfrm>
            <a:off x="7534037" y="1977509"/>
            <a:ext cx="6061591" cy="2982516"/>
          </a:xfrm>
          <a:prstGeom prst="rect">
            <a:avLst/>
          </a:prstGeom>
        </p:spPr>
      </p:pic>
      <p:sp>
        <p:nvSpPr>
          <p:cNvPr id="11" name="Text 7"/>
          <p:cNvSpPr/>
          <p:nvPr/>
        </p:nvSpPr>
        <p:spPr>
          <a:xfrm>
            <a:off x="7534037" y="5088969"/>
            <a:ext cx="6061591" cy="2407801"/>
          </a:xfrm>
          <a:prstGeom prst="rect">
            <a:avLst/>
          </a:prstGeom>
          <a:noFill/>
          <a:ln/>
        </p:spPr>
        <p:txBody>
          <a:bodyPr wrap="square" rtlCol="0" anchor="t"/>
          <a:lstStyle/>
          <a:p>
            <a:pPr marL="0" indent="0">
              <a:lnSpc>
                <a:spcPts val="2709"/>
              </a:lnSpc>
              <a:buNone/>
            </a:pPr>
            <a:r>
              <a:rPr lang="en-US" sz="1693" kern="0" spc="-34" dirty="0">
                <a:solidFill>
                  <a:srgbClr val="272525"/>
                </a:solidFill>
                <a:latin typeface="Inter" pitchFamily="34" charset="0"/>
                <a:ea typeface="Inter" pitchFamily="34" charset="-122"/>
                <a:cs typeface="Inter" pitchFamily="34" charset="-120"/>
              </a:rPr>
              <a:t>SetFit performs on par or better than state of the art few-shot regimes on a variety of benchmarks. On </a:t>
            </a:r>
            <a:r>
              <a:rPr lang="en-US" sz="1693" b="1" u="sng" kern="0" spc="-34" dirty="0">
                <a:solidFill>
                  <a:srgbClr val="4950BC"/>
                </a:solidFill>
                <a:latin typeface="Inter" pitchFamily="34" charset="0"/>
                <a:ea typeface="Inter" pitchFamily="34" charset="-122"/>
                <a:cs typeface="Inter" pitchFamily="34" charset="-120"/>
                <a:hlinkClick r:id="rId5">
                  <a:extLst>
                    <a:ext uri="{A12FA001-AC4F-418D-AE19-62706E023703}">
                      <ahyp:hlinkClr xmlns:ahyp="http://schemas.microsoft.com/office/drawing/2018/hyperlinkcolor" val="tx"/>
                    </a:ext>
                  </a:extLst>
                </a:hlinkClick>
              </a:rPr>
              <a:t>RAFT</a:t>
            </a:r>
            <a:r>
              <a:rPr lang="en-US" sz="1693" kern="0" spc="-34" dirty="0">
                <a:solidFill>
                  <a:srgbClr val="272525"/>
                </a:solidFill>
                <a:latin typeface="Inter" pitchFamily="34" charset="0"/>
                <a:ea typeface="Inter" pitchFamily="34" charset="-122"/>
                <a:cs typeface="Inter" pitchFamily="34" charset="-120"/>
              </a:rPr>
              <a:t>, a few-shot classification benchmark, SetFit Roberta with 355 million parameters outperforms PET and GPT-3. It places just under average human performance and the 11 billion parameter T-few - a model 30 times the size of SetFit Roberta. SetFit also outperforms the human baseline on 7 of the 11 RAFT tasks</a:t>
            </a:r>
            <a:endParaRPr lang="en-US" sz="1693" dirty="0"/>
          </a:p>
        </p:txBody>
      </p:sp>
      <p:sp>
        <p:nvSpPr>
          <p:cNvPr id="12" name="Shape 8"/>
          <p:cNvSpPr/>
          <p:nvPr/>
        </p:nvSpPr>
        <p:spPr>
          <a:xfrm>
            <a:off x="819745" y="8661083"/>
            <a:ext cx="12990909" cy="617101"/>
          </a:xfrm>
          <a:prstGeom prst="rect">
            <a:avLst/>
          </a:prstGeom>
          <a:solidFill>
            <a:srgbClr val="000000">
              <a:alpha val="4000"/>
            </a:srgbClr>
          </a:solidFill>
          <a:ln/>
        </p:spPr>
      </p:sp>
      <p:sp>
        <p:nvSpPr>
          <p:cNvPr id="13" name="Text 9"/>
          <p:cNvSpPr/>
          <p:nvPr/>
        </p:nvSpPr>
        <p:spPr>
          <a:xfrm>
            <a:off x="1034772" y="8797647"/>
            <a:ext cx="6061591" cy="343972"/>
          </a:xfrm>
          <a:prstGeom prst="rect">
            <a:avLst/>
          </a:prstGeom>
          <a:noFill/>
          <a:ln/>
        </p:spPr>
        <p:txBody>
          <a:bodyPr wrap="none" rtlCol="0" anchor="t"/>
          <a:lstStyle/>
          <a:p>
            <a:pPr marL="0" indent="0">
              <a:lnSpc>
                <a:spcPts val="2709"/>
              </a:lnSpc>
              <a:buNone/>
            </a:pPr>
            <a:endParaRPr lang="en-US" sz="1693" dirty="0"/>
          </a:p>
        </p:txBody>
      </p:sp>
      <p:sp>
        <p:nvSpPr>
          <p:cNvPr id="14" name="Text 10"/>
          <p:cNvSpPr/>
          <p:nvPr/>
        </p:nvSpPr>
        <p:spPr>
          <a:xfrm>
            <a:off x="7534037" y="8797647"/>
            <a:ext cx="6061591" cy="343972"/>
          </a:xfrm>
          <a:prstGeom prst="rect">
            <a:avLst/>
          </a:prstGeom>
          <a:noFill/>
          <a:ln/>
        </p:spPr>
        <p:txBody>
          <a:bodyPr wrap="none" rtlCol="0" anchor="t"/>
          <a:lstStyle/>
          <a:p>
            <a:pPr marL="0" indent="0">
              <a:lnSpc>
                <a:spcPts val="2709"/>
              </a:lnSpc>
              <a:buNone/>
            </a:pPr>
            <a:endParaRPr lang="en-US" sz="1693"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2F2F2"/>
          </a:solidFill>
          <a:ln/>
        </p:spPr>
      </p:sp>
      <p:sp>
        <p:nvSpPr>
          <p:cNvPr id="4" name="Shape 2"/>
          <p:cNvSpPr/>
          <p:nvPr/>
        </p:nvSpPr>
        <p:spPr>
          <a:xfrm>
            <a:off x="806410" y="1602105"/>
            <a:ext cx="13017579" cy="1128832"/>
          </a:xfrm>
          <a:prstGeom prst="roundRect">
            <a:avLst>
              <a:gd name="adj" fmla="val 8573"/>
            </a:avLst>
          </a:prstGeom>
          <a:solidFill>
            <a:srgbClr val="DADBF1"/>
          </a:solidFill>
          <a:ln w="13335">
            <a:solidFill>
              <a:srgbClr val="C0C1D7"/>
            </a:solidFill>
            <a:prstDash val="solid"/>
          </a:ln>
        </p:spPr>
      </p:sp>
      <p:sp>
        <p:nvSpPr>
          <p:cNvPr id="5" name="Text 3"/>
          <p:cNvSpPr/>
          <p:nvPr/>
        </p:nvSpPr>
        <p:spPr>
          <a:xfrm>
            <a:off x="1034772" y="1830467"/>
            <a:ext cx="4474012" cy="672108"/>
          </a:xfrm>
          <a:prstGeom prst="rect">
            <a:avLst/>
          </a:prstGeom>
          <a:noFill/>
          <a:ln/>
        </p:spPr>
        <p:txBody>
          <a:bodyPr wrap="none" rtlCol="0" anchor="t"/>
          <a:lstStyle/>
          <a:p>
            <a:pPr marL="0" indent="0">
              <a:lnSpc>
                <a:spcPts val="5292"/>
              </a:lnSpc>
              <a:buNone/>
            </a:pPr>
            <a:r>
              <a:rPr lang="en-US" sz="4233" b="1" kern="0" spc="-127" dirty="0">
                <a:solidFill>
                  <a:srgbClr val="272525"/>
                </a:solidFill>
                <a:latin typeface="Inter" pitchFamily="34" charset="0"/>
                <a:ea typeface="Inter" pitchFamily="34" charset="-122"/>
                <a:cs typeface="Inter" pitchFamily="34" charset="-120"/>
              </a:rPr>
              <a:t>Dataset Overview</a:t>
            </a:r>
            <a:endParaRPr lang="en-US" sz="4233" dirty="0"/>
          </a:p>
        </p:txBody>
      </p:sp>
      <p:sp>
        <p:nvSpPr>
          <p:cNvPr id="6" name="Text 4"/>
          <p:cNvSpPr/>
          <p:nvPr/>
        </p:nvSpPr>
        <p:spPr>
          <a:xfrm>
            <a:off x="1150382" y="2972872"/>
            <a:ext cx="12673608" cy="773906"/>
          </a:xfrm>
          <a:prstGeom prst="rect">
            <a:avLst/>
          </a:prstGeom>
          <a:noFill/>
          <a:ln/>
        </p:spPr>
        <p:txBody>
          <a:bodyPr wrap="square" rtlCol="0" anchor="t"/>
          <a:lstStyle/>
          <a:p>
            <a:pPr marL="342900" indent="-342900" algn="l">
              <a:lnSpc>
                <a:spcPts val="3048"/>
              </a:lnSpc>
              <a:buSzPct val="100000"/>
              <a:buChar char="•"/>
            </a:pPr>
            <a:r>
              <a:rPr lang="en-US" sz="1693" kern="0" spc="-34" dirty="0">
                <a:solidFill>
                  <a:srgbClr val="272525"/>
                </a:solidFill>
                <a:latin typeface="Inter" pitchFamily="34" charset="0"/>
                <a:ea typeface="Inter" pitchFamily="34" charset="-122"/>
                <a:cs typeface="Inter" pitchFamily="34" charset="-120"/>
              </a:rPr>
              <a:t>The dataset for corporate announcement classification is meticulously curated, combining manual labeling of corporate announcements by scraping from BSE website and data generated by ChatGPT.</a:t>
            </a:r>
            <a:endParaRPr lang="en-US" sz="1693" dirty="0"/>
          </a:p>
        </p:txBody>
      </p:sp>
      <p:sp>
        <p:nvSpPr>
          <p:cNvPr id="7" name="Text 5"/>
          <p:cNvSpPr/>
          <p:nvPr/>
        </p:nvSpPr>
        <p:spPr>
          <a:xfrm>
            <a:off x="1150382" y="3832741"/>
            <a:ext cx="12673608" cy="773906"/>
          </a:xfrm>
          <a:prstGeom prst="rect">
            <a:avLst/>
          </a:prstGeom>
          <a:noFill/>
          <a:ln/>
        </p:spPr>
        <p:txBody>
          <a:bodyPr wrap="square" rtlCol="0" anchor="t"/>
          <a:lstStyle/>
          <a:p>
            <a:pPr marL="342900" indent="-342900" algn="l">
              <a:lnSpc>
                <a:spcPts val="3048"/>
              </a:lnSpc>
              <a:buSzPct val="100000"/>
              <a:buChar char="•"/>
            </a:pPr>
            <a:r>
              <a:rPr lang="en-US" sz="1693" kern="0" spc="-34" dirty="0">
                <a:solidFill>
                  <a:srgbClr val="272525"/>
                </a:solidFill>
                <a:latin typeface="Inter" pitchFamily="34" charset="0"/>
                <a:ea typeface="Inter" pitchFamily="34" charset="-122"/>
                <a:cs typeface="Inter" pitchFamily="34" charset="-120"/>
              </a:rPr>
              <a:t>The dataset covers a wide spectrum of corporate communications, including press releases, business updates, investor meetings, earnings calls, ESOP/ESPS announcements, legal matters, research findings, and resignations.</a:t>
            </a:r>
            <a:endParaRPr lang="en-US" sz="1693" dirty="0"/>
          </a:p>
        </p:txBody>
      </p:sp>
      <p:sp>
        <p:nvSpPr>
          <p:cNvPr id="8" name="Text 6"/>
          <p:cNvSpPr/>
          <p:nvPr/>
        </p:nvSpPr>
        <p:spPr>
          <a:xfrm>
            <a:off x="1150382" y="4692610"/>
            <a:ext cx="12673608" cy="1934766"/>
          </a:xfrm>
          <a:prstGeom prst="rect">
            <a:avLst/>
          </a:prstGeom>
          <a:noFill/>
          <a:ln/>
        </p:spPr>
        <p:txBody>
          <a:bodyPr wrap="square" rtlCol="0" anchor="t"/>
          <a:lstStyle/>
          <a:p>
            <a:pPr marL="342900" indent="-342900" algn="l">
              <a:lnSpc>
                <a:spcPts val="3048"/>
              </a:lnSpc>
              <a:buSzPct val="100000"/>
              <a:buChar char="•"/>
            </a:pPr>
            <a:r>
              <a:rPr lang="en-US" sz="1693" kern="0" spc="-34" dirty="0">
                <a:solidFill>
                  <a:srgbClr val="272525"/>
                </a:solidFill>
                <a:latin typeface="Inter" pitchFamily="34" charset="0"/>
                <a:ea typeface="Inter" pitchFamily="34" charset="-122"/>
                <a:cs typeface="Inter" pitchFamily="34" charset="-120"/>
              </a:rPr>
              <a:t>We employed a set of nine labels for more refined classification, ensuring comprehensive coverage of all types of corporate announcements. These labels encompass a wide spectrum, including press releases, business updates, investor meetings, earnings call transcripts, ESOP/ESPS announcements, legal matters, research findings, and resignations. This approach allows for a thorough and nuanced understanding of various corporate communication scenarios, providing a robust foundation for effective classification and analysis.</a:t>
            </a:r>
            <a:endParaRPr lang="en-US" sz="169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2F2F2"/>
          </a:solidFill>
          <a:ln/>
        </p:spPr>
      </p:sp>
      <p:sp>
        <p:nvSpPr>
          <p:cNvPr id="4" name="Text 2"/>
          <p:cNvSpPr/>
          <p:nvPr/>
        </p:nvSpPr>
        <p:spPr>
          <a:xfrm>
            <a:off x="806410" y="1900357"/>
            <a:ext cx="8302943" cy="672108"/>
          </a:xfrm>
          <a:prstGeom prst="rect">
            <a:avLst/>
          </a:prstGeom>
          <a:noFill/>
          <a:ln/>
        </p:spPr>
        <p:txBody>
          <a:bodyPr wrap="none" rtlCol="0" anchor="t"/>
          <a:lstStyle/>
          <a:p>
            <a:pPr marL="0" indent="0">
              <a:lnSpc>
                <a:spcPts val="5292"/>
              </a:lnSpc>
              <a:buNone/>
            </a:pPr>
            <a:r>
              <a:rPr lang="en-US" sz="4233" b="1" kern="0" spc="-127" dirty="0">
                <a:solidFill>
                  <a:srgbClr val="000000"/>
                </a:solidFill>
                <a:latin typeface="Inter" pitchFamily="34" charset="0"/>
                <a:ea typeface="Inter" pitchFamily="34" charset="-122"/>
                <a:cs typeface="Inter" pitchFamily="34" charset="-120"/>
              </a:rPr>
              <a:t>Corporate Announcement Labels</a:t>
            </a:r>
            <a:endParaRPr lang="en-US" sz="4233" dirty="0"/>
          </a:p>
        </p:txBody>
      </p:sp>
      <p:sp>
        <p:nvSpPr>
          <p:cNvPr id="5" name="Shape 3"/>
          <p:cNvSpPr/>
          <p:nvPr/>
        </p:nvSpPr>
        <p:spPr>
          <a:xfrm>
            <a:off x="806410" y="2895005"/>
            <a:ext cx="6401276" cy="1609606"/>
          </a:xfrm>
          <a:prstGeom prst="roundRect">
            <a:avLst>
              <a:gd name="adj" fmla="val 6012"/>
            </a:avLst>
          </a:prstGeom>
          <a:solidFill>
            <a:srgbClr val="DADBF1"/>
          </a:solidFill>
          <a:ln w="13335">
            <a:solidFill>
              <a:srgbClr val="C0C1D7"/>
            </a:solidFill>
            <a:prstDash val="solid"/>
          </a:ln>
        </p:spPr>
      </p:sp>
      <p:sp>
        <p:nvSpPr>
          <p:cNvPr id="6" name="Text 4"/>
          <p:cNvSpPr/>
          <p:nvPr/>
        </p:nvSpPr>
        <p:spPr>
          <a:xfrm>
            <a:off x="1034772" y="3123367"/>
            <a:ext cx="4882396" cy="335994"/>
          </a:xfrm>
          <a:prstGeom prst="rect">
            <a:avLst/>
          </a:prstGeom>
          <a:noFill/>
          <a:ln/>
        </p:spPr>
        <p:txBody>
          <a:bodyPr wrap="none" rtlCol="0" anchor="t"/>
          <a:lstStyle/>
          <a:p>
            <a:pPr marL="0" indent="0">
              <a:lnSpc>
                <a:spcPts val="2646"/>
              </a:lnSpc>
              <a:buNone/>
            </a:pPr>
            <a:r>
              <a:rPr lang="en-US" sz="2117" b="1" kern="0" spc="-63" dirty="0">
                <a:solidFill>
                  <a:srgbClr val="272525"/>
                </a:solidFill>
                <a:latin typeface="Inter" pitchFamily="34" charset="0"/>
                <a:ea typeface="Inter" pitchFamily="34" charset="-122"/>
                <a:cs typeface="Inter" pitchFamily="34" charset="-120"/>
              </a:rPr>
              <a:t>Press Release / Media Release (Label 0)</a:t>
            </a:r>
            <a:endParaRPr lang="en-US" sz="2117" dirty="0"/>
          </a:p>
        </p:txBody>
      </p:sp>
      <p:sp>
        <p:nvSpPr>
          <p:cNvPr id="7" name="Text 5"/>
          <p:cNvSpPr/>
          <p:nvPr/>
        </p:nvSpPr>
        <p:spPr>
          <a:xfrm>
            <a:off x="1034772" y="3588306"/>
            <a:ext cx="5944553" cy="687943"/>
          </a:xfrm>
          <a:prstGeom prst="rect">
            <a:avLst/>
          </a:prstGeom>
          <a:noFill/>
          <a:ln/>
        </p:spPr>
        <p:txBody>
          <a:bodyPr wrap="square" rtlCol="0" anchor="t"/>
          <a:lstStyle/>
          <a:p>
            <a:pPr marL="0" indent="0">
              <a:lnSpc>
                <a:spcPts val="2709"/>
              </a:lnSpc>
              <a:buNone/>
            </a:pPr>
            <a:r>
              <a:rPr lang="en-US" sz="1693" kern="0" spc="-34" dirty="0">
                <a:solidFill>
                  <a:srgbClr val="272525"/>
                </a:solidFill>
                <a:latin typeface="Inter" pitchFamily="34" charset="0"/>
                <a:ea typeface="Inter" pitchFamily="34" charset="-122"/>
                <a:cs typeface="Inter" pitchFamily="34" charset="-120"/>
              </a:rPr>
              <a:t>"Announcement under Regulation 30 (LODR)-Press Release / Media Release"</a:t>
            </a:r>
            <a:endParaRPr lang="en-US" sz="1693" dirty="0"/>
          </a:p>
        </p:txBody>
      </p:sp>
      <p:sp>
        <p:nvSpPr>
          <p:cNvPr id="8" name="Shape 6"/>
          <p:cNvSpPr/>
          <p:nvPr/>
        </p:nvSpPr>
        <p:spPr>
          <a:xfrm>
            <a:off x="7422713" y="2895005"/>
            <a:ext cx="6401276" cy="1609606"/>
          </a:xfrm>
          <a:prstGeom prst="roundRect">
            <a:avLst>
              <a:gd name="adj" fmla="val 6012"/>
            </a:avLst>
          </a:prstGeom>
          <a:solidFill>
            <a:srgbClr val="DADBF1"/>
          </a:solidFill>
          <a:ln w="13335">
            <a:solidFill>
              <a:srgbClr val="C0C1D7"/>
            </a:solidFill>
            <a:prstDash val="solid"/>
          </a:ln>
        </p:spPr>
      </p:sp>
      <p:sp>
        <p:nvSpPr>
          <p:cNvPr id="9" name="Text 7"/>
          <p:cNvSpPr/>
          <p:nvPr/>
        </p:nvSpPr>
        <p:spPr>
          <a:xfrm>
            <a:off x="7651075" y="3123367"/>
            <a:ext cx="3401854" cy="335994"/>
          </a:xfrm>
          <a:prstGeom prst="rect">
            <a:avLst/>
          </a:prstGeom>
          <a:noFill/>
          <a:ln/>
        </p:spPr>
        <p:txBody>
          <a:bodyPr wrap="none" rtlCol="0" anchor="t"/>
          <a:lstStyle/>
          <a:p>
            <a:pPr marL="0" indent="0">
              <a:lnSpc>
                <a:spcPts val="2646"/>
              </a:lnSpc>
              <a:buNone/>
            </a:pPr>
            <a:r>
              <a:rPr lang="en-US" sz="2117" b="1" kern="0" spc="-63" dirty="0">
                <a:solidFill>
                  <a:srgbClr val="272525"/>
                </a:solidFill>
                <a:latin typeface="Inter" pitchFamily="34" charset="0"/>
                <a:ea typeface="Inter" pitchFamily="34" charset="-122"/>
                <a:cs typeface="Inter" pitchFamily="34" charset="-120"/>
              </a:rPr>
              <a:t>Business Updates (Label 1):</a:t>
            </a:r>
            <a:endParaRPr lang="en-US" sz="2117" dirty="0"/>
          </a:p>
        </p:txBody>
      </p:sp>
      <p:sp>
        <p:nvSpPr>
          <p:cNvPr id="10" name="Text 8"/>
          <p:cNvSpPr/>
          <p:nvPr/>
        </p:nvSpPr>
        <p:spPr>
          <a:xfrm>
            <a:off x="7651075" y="3588306"/>
            <a:ext cx="5944553" cy="343972"/>
          </a:xfrm>
          <a:prstGeom prst="rect">
            <a:avLst/>
          </a:prstGeom>
          <a:noFill/>
          <a:ln/>
        </p:spPr>
        <p:txBody>
          <a:bodyPr wrap="none" rtlCol="0" anchor="t"/>
          <a:lstStyle/>
          <a:p>
            <a:pPr marL="0" indent="0">
              <a:lnSpc>
                <a:spcPts val="2709"/>
              </a:lnSpc>
              <a:buNone/>
            </a:pPr>
            <a:r>
              <a:rPr lang="en-US" sz="1693" kern="0" spc="-34" dirty="0">
                <a:solidFill>
                  <a:srgbClr val="272525"/>
                </a:solidFill>
                <a:latin typeface="Inter" pitchFamily="34" charset="0"/>
                <a:ea typeface="Inter" pitchFamily="34" charset="-122"/>
                <a:cs typeface="Inter" pitchFamily="34" charset="-120"/>
              </a:rPr>
              <a:t>"Updates - Corporate Insolvency Resolution Process"</a:t>
            </a:r>
            <a:endParaRPr lang="en-US" sz="1693" dirty="0"/>
          </a:p>
        </p:txBody>
      </p:sp>
      <p:sp>
        <p:nvSpPr>
          <p:cNvPr id="11" name="Shape 9"/>
          <p:cNvSpPr/>
          <p:nvPr/>
        </p:nvSpPr>
        <p:spPr>
          <a:xfrm>
            <a:off x="806410" y="4719638"/>
            <a:ext cx="6401276" cy="1609606"/>
          </a:xfrm>
          <a:prstGeom prst="roundRect">
            <a:avLst>
              <a:gd name="adj" fmla="val 6012"/>
            </a:avLst>
          </a:prstGeom>
          <a:solidFill>
            <a:srgbClr val="DADBF1"/>
          </a:solidFill>
          <a:ln w="13335">
            <a:solidFill>
              <a:srgbClr val="C0C1D7"/>
            </a:solidFill>
            <a:prstDash val="solid"/>
          </a:ln>
        </p:spPr>
      </p:sp>
      <p:sp>
        <p:nvSpPr>
          <p:cNvPr id="12" name="Text 10"/>
          <p:cNvSpPr/>
          <p:nvPr/>
        </p:nvSpPr>
        <p:spPr>
          <a:xfrm>
            <a:off x="1034772" y="4947999"/>
            <a:ext cx="5239583" cy="335994"/>
          </a:xfrm>
          <a:prstGeom prst="rect">
            <a:avLst/>
          </a:prstGeom>
          <a:noFill/>
          <a:ln/>
        </p:spPr>
        <p:txBody>
          <a:bodyPr wrap="none" rtlCol="0" anchor="t"/>
          <a:lstStyle/>
          <a:p>
            <a:pPr marL="0" indent="0">
              <a:lnSpc>
                <a:spcPts val="2646"/>
              </a:lnSpc>
              <a:buNone/>
            </a:pPr>
            <a:r>
              <a:rPr lang="en-US" sz="2117" b="1" kern="0" spc="-63" dirty="0">
                <a:solidFill>
                  <a:srgbClr val="272525"/>
                </a:solidFill>
                <a:latin typeface="Inter" pitchFamily="34" charset="0"/>
                <a:ea typeface="Inter" pitchFamily="34" charset="-122"/>
                <a:cs typeface="Inter" pitchFamily="34" charset="-120"/>
              </a:rPr>
              <a:t>Investor Meetings/Board Meeting (Label 2)</a:t>
            </a:r>
            <a:endParaRPr lang="en-US" sz="2117" dirty="0"/>
          </a:p>
        </p:txBody>
      </p:sp>
      <p:sp>
        <p:nvSpPr>
          <p:cNvPr id="13" name="Text 11"/>
          <p:cNvSpPr/>
          <p:nvPr/>
        </p:nvSpPr>
        <p:spPr>
          <a:xfrm>
            <a:off x="1034772" y="5412938"/>
            <a:ext cx="5944553" cy="687943"/>
          </a:xfrm>
          <a:prstGeom prst="rect">
            <a:avLst/>
          </a:prstGeom>
          <a:noFill/>
          <a:ln/>
        </p:spPr>
        <p:txBody>
          <a:bodyPr wrap="square" rtlCol="0" anchor="t"/>
          <a:lstStyle/>
          <a:p>
            <a:pPr marL="0" indent="0">
              <a:lnSpc>
                <a:spcPts val="2709"/>
              </a:lnSpc>
              <a:buNone/>
            </a:pPr>
            <a:r>
              <a:rPr lang="en-US" sz="1693" kern="0" spc="-34" dirty="0">
                <a:solidFill>
                  <a:srgbClr val="272525"/>
                </a:solidFill>
                <a:latin typeface="Inter" pitchFamily="34" charset="0"/>
                <a:ea typeface="Inter" pitchFamily="34" charset="-122"/>
                <a:cs typeface="Inter" pitchFamily="34" charset="-120"/>
              </a:rPr>
              <a:t>"Board Meeting - Un-Audited Financial Results For The Quarter Ended June 30, 2023"</a:t>
            </a:r>
            <a:endParaRPr lang="en-US" sz="1693" dirty="0"/>
          </a:p>
        </p:txBody>
      </p:sp>
      <p:sp>
        <p:nvSpPr>
          <p:cNvPr id="14" name="Shape 12"/>
          <p:cNvSpPr/>
          <p:nvPr/>
        </p:nvSpPr>
        <p:spPr>
          <a:xfrm>
            <a:off x="7422713" y="4719638"/>
            <a:ext cx="6401276" cy="1609606"/>
          </a:xfrm>
          <a:prstGeom prst="roundRect">
            <a:avLst>
              <a:gd name="adj" fmla="val 6012"/>
            </a:avLst>
          </a:prstGeom>
          <a:solidFill>
            <a:srgbClr val="DADBF1"/>
          </a:solidFill>
          <a:ln w="13335">
            <a:solidFill>
              <a:srgbClr val="C0C1D7"/>
            </a:solidFill>
            <a:prstDash val="solid"/>
          </a:ln>
        </p:spPr>
      </p:sp>
      <p:sp>
        <p:nvSpPr>
          <p:cNvPr id="15" name="Text 13"/>
          <p:cNvSpPr/>
          <p:nvPr/>
        </p:nvSpPr>
        <p:spPr>
          <a:xfrm>
            <a:off x="7651075" y="4947999"/>
            <a:ext cx="4076938" cy="335994"/>
          </a:xfrm>
          <a:prstGeom prst="rect">
            <a:avLst/>
          </a:prstGeom>
          <a:noFill/>
          <a:ln/>
        </p:spPr>
        <p:txBody>
          <a:bodyPr wrap="none" rtlCol="0" anchor="t"/>
          <a:lstStyle/>
          <a:p>
            <a:pPr marL="0" indent="0">
              <a:lnSpc>
                <a:spcPts val="2646"/>
              </a:lnSpc>
              <a:buNone/>
            </a:pPr>
            <a:r>
              <a:rPr lang="en-US" sz="2117" b="1" kern="0" spc="-63" dirty="0">
                <a:solidFill>
                  <a:srgbClr val="272525"/>
                </a:solidFill>
                <a:latin typeface="Inter" pitchFamily="34" charset="0"/>
                <a:ea typeface="Inter" pitchFamily="34" charset="-122"/>
                <a:cs typeface="Inter" pitchFamily="34" charset="-120"/>
              </a:rPr>
              <a:t>Earnings Call Transcript (Label 3)</a:t>
            </a:r>
            <a:endParaRPr lang="en-US" sz="2117" dirty="0"/>
          </a:p>
        </p:txBody>
      </p:sp>
      <p:sp>
        <p:nvSpPr>
          <p:cNvPr id="16" name="Text 14"/>
          <p:cNvSpPr/>
          <p:nvPr/>
        </p:nvSpPr>
        <p:spPr>
          <a:xfrm>
            <a:off x="7651075" y="5412938"/>
            <a:ext cx="5944553" cy="343972"/>
          </a:xfrm>
          <a:prstGeom prst="rect">
            <a:avLst/>
          </a:prstGeom>
          <a:noFill/>
          <a:ln/>
        </p:spPr>
        <p:txBody>
          <a:bodyPr wrap="none" rtlCol="0" anchor="t"/>
          <a:lstStyle/>
          <a:p>
            <a:pPr marL="0" indent="0">
              <a:lnSpc>
                <a:spcPts val="2709"/>
              </a:lnSpc>
              <a:buNone/>
            </a:pPr>
            <a:r>
              <a:rPr lang="en-US" sz="1693" kern="0" spc="-34" dirty="0">
                <a:solidFill>
                  <a:srgbClr val="272525"/>
                </a:solidFill>
                <a:latin typeface="Inter" pitchFamily="34" charset="0"/>
                <a:ea typeface="Inter" pitchFamily="34" charset="-122"/>
                <a:cs typeface="Inter" pitchFamily="34" charset="-120"/>
              </a:rPr>
              <a:t>"Earnings Call - Intimation"</a:t>
            </a:r>
            <a:endParaRPr lang="en-US" sz="1693"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2F2F2"/>
          </a:solidFill>
          <a:ln/>
        </p:spPr>
      </p:sp>
      <p:sp>
        <p:nvSpPr>
          <p:cNvPr id="4" name="Text 2"/>
          <p:cNvSpPr/>
          <p:nvPr/>
        </p:nvSpPr>
        <p:spPr>
          <a:xfrm>
            <a:off x="806410" y="1674614"/>
            <a:ext cx="8302943" cy="672108"/>
          </a:xfrm>
          <a:prstGeom prst="rect">
            <a:avLst/>
          </a:prstGeom>
          <a:noFill/>
          <a:ln/>
        </p:spPr>
        <p:txBody>
          <a:bodyPr wrap="none" rtlCol="0" anchor="t"/>
          <a:lstStyle/>
          <a:p>
            <a:pPr marL="0" indent="0">
              <a:lnSpc>
                <a:spcPts val="5292"/>
              </a:lnSpc>
              <a:buNone/>
            </a:pPr>
            <a:r>
              <a:rPr lang="en-US" sz="4233" b="1" kern="0" spc="-127" dirty="0">
                <a:solidFill>
                  <a:srgbClr val="000000"/>
                </a:solidFill>
                <a:latin typeface="Inter" pitchFamily="34" charset="0"/>
                <a:ea typeface="Inter" pitchFamily="34" charset="-122"/>
                <a:cs typeface="Inter" pitchFamily="34" charset="-120"/>
              </a:rPr>
              <a:t>Corporate Announcement Labels</a:t>
            </a:r>
            <a:endParaRPr lang="en-US" sz="4233" dirty="0"/>
          </a:p>
        </p:txBody>
      </p:sp>
      <p:sp>
        <p:nvSpPr>
          <p:cNvPr id="5" name="Shape 3"/>
          <p:cNvSpPr/>
          <p:nvPr/>
        </p:nvSpPr>
        <p:spPr>
          <a:xfrm>
            <a:off x="806410" y="2776776"/>
            <a:ext cx="6401276" cy="1953578"/>
          </a:xfrm>
          <a:prstGeom prst="roundRect">
            <a:avLst>
              <a:gd name="adj" fmla="val 4954"/>
            </a:avLst>
          </a:prstGeom>
          <a:solidFill>
            <a:srgbClr val="DADBF1"/>
          </a:solidFill>
          <a:ln w="13335">
            <a:solidFill>
              <a:srgbClr val="C0C1D7"/>
            </a:solidFill>
            <a:prstDash val="solid"/>
          </a:ln>
        </p:spPr>
      </p:sp>
      <p:sp>
        <p:nvSpPr>
          <p:cNvPr id="6" name="Text 4"/>
          <p:cNvSpPr/>
          <p:nvPr/>
        </p:nvSpPr>
        <p:spPr>
          <a:xfrm>
            <a:off x="1034772" y="3005138"/>
            <a:ext cx="2612946" cy="335994"/>
          </a:xfrm>
          <a:prstGeom prst="rect">
            <a:avLst/>
          </a:prstGeom>
          <a:noFill/>
          <a:ln/>
        </p:spPr>
        <p:txBody>
          <a:bodyPr wrap="none" rtlCol="0" anchor="t"/>
          <a:lstStyle/>
          <a:p>
            <a:pPr marL="0" indent="0">
              <a:lnSpc>
                <a:spcPts val="2646"/>
              </a:lnSpc>
              <a:buNone/>
            </a:pPr>
            <a:r>
              <a:rPr lang="en-US" sz="2117" b="1" kern="0" spc="-63" dirty="0">
                <a:solidFill>
                  <a:srgbClr val="272525"/>
                </a:solidFill>
                <a:latin typeface="Inter" pitchFamily="34" charset="0"/>
                <a:ea typeface="Inter" pitchFamily="34" charset="-122"/>
                <a:cs typeface="Inter" pitchFamily="34" charset="-120"/>
              </a:rPr>
              <a:t>ESOP/ESPS (Label 4)</a:t>
            </a:r>
            <a:endParaRPr lang="en-US" sz="2117" dirty="0"/>
          </a:p>
        </p:txBody>
      </p:sp>
      <p:sp>
        <p:nvSpPr>
          <p:cNvPr id="7" name="Text 5"/>
          <p:cNvSpPr/>
          <p:nvPr/>
        </p:nvSpPr>
        <p:spPr>
          <a:xfrm>
            <a:off x="1034772" y="3470077"/>
            <a:ext cx="5944553" cy="687943"/>
          </a:xfrm>
          <a:prstGeom prst="rect">
            <a:avLst/>
          </a:prstGeom>
          <a:noFill/>
          <a:ln/>
        </p:spPr>
        <p:txBody>
          <a:bodyPr wrap="square" rtlCol="0" anchor="t"/>
          <a:lstStyle/>
          <a:p>
            <a:pPr marL="0" indent="0">
              <a:lnSpc>
                <a:spcPts val="2709"/>
              </a:lnSpc>
              <a:buNone/>
            </a:pPr>
            <a:r>
              <a:rPr lang="en-US" sz="1693" kern="0" spc="-34" dirty="0">
                <a:solidFill>
                  <a:srgbClr val="272525"/>
                </a:solidFill>
                <a:latin typeface="Inter" pitchFamily="34" charset="0"/>
                <a:ea typeface="Inter" pitchFamily="34" charset="-122"/>
                <a:cs typeface="Inter" pitchFamily="34" charset="-120"/>
              </a:rPr>
              <a:t>"Grant Of Stock Options Under The Employee Stock Option Scheme Of The Bank (ESOP Scheme)."</a:t>
            </a:r>
            <a:endParaRPr lang="en-US" sz="1693" dirty="0"/>
          </a:p>
        </p:txBody>
      </p:sp>
      <p:sp>
        <p:nvSpPr>
          <p:cNvPr id="8" name="Shape 6"/>
          <p:cNvSpPr/>
          <p:nvPr/>
        </p:nvSpPr>
        <p:spPr>
          <a:xfrm>
            <a:off x="7422713" y="2776776"/>
            <a:ext cx="6401276" cy="1953578"/>
          </a:xfrm>
          <a:prstGeom prst="roundRect">
            <a:avLst>
              <a:gd name="adj" fmla="val 4954"/>
            </a:avLst>
          </a:prstGeom>
          <a:solidFill>
            <a:srgbClr val="DADBF1"/>
          </a:solidFill>
          <a:ln w="13335">
            <a:solidFill>
              <a:srgbClr val="C0C1D7"/>
            </a:solidFill>
            <a:prstDash val="solid"/>
          </a:ln>
        </p:spPr>
      </p:sp>
      <p:sp>
        <p:nvSpPr>
          <p:cNvPr id="9" name="Text 7"/>
          <p:cNvSpPr/>
          <p:nvPr/>
        </p:nvSpPr>
        <p:spPr>
          <a:xfrm>
            <a:off x="7651075" y="3005138"/>
            <a:ext cx="4517112" cy="335994"/>
          </a:xfrm>
          <a:prstGeom prst="rect">
            <a:avLst/>
          </a:prstGeom>
          <a:noFill/>
          <a:ln/>
        </p:spPr>
        <p:txBody>
          <a:bodyPr wrap="none" rtlCol="0" anchor="t"/>
          <a:lstStyle/>
          <a:p>
            <a:pPr marL="0" indent="0">
              <a:lnSpc>
                <a:spcPts val="2646"/>
              </a:lnSpc>
              <a:buNone/>
            </a:pPr>
            <a:r>
              <a:rPr lang="en-US" sz="2117" b="1" kern="0" spc="-63" dirty="0">
                <a:solidFill>
                  <a:srgbClr val="272525"/>
                </a:solidFill>
                <a:latin typeface="Inter" pitchFamily="34" charset="0"/>
                <a:ea typeface="Inter" pitchFamily="34" charset="-122"/>
                <a:cs typeface="Inter" pitchFamily="34" charset="-120"/>
              </a:rPr>
              <a:t>Violation/Litigation/Penalty (Label 5)</a:t>
            </a:r>
            <a:endParaRPr lang="en-US" sz="2117" dirty="0"/>
          </a:p>
        </p:txBody>
      </p:sp>
      <p:sp>
        <p:nvSpPr>
          <p:cNvPr id="10" name="Text 8"/>
          <p:cNvSpPr/>
          <p:nvPr/>
        </p:nvSpPr>
        <p:spPr>
          <a:xfrm>
            <a:off x="7651075" y="3470077"/>
            <a:ext cx="5944553" cy="1031915"/>
          </a:xfrm>
          <a:prstGeom prst="rect">
            <a:avLst/>
          </a:prstGeom>
          <a:noFill/>
          <a:ln/>
        </p:spPr>
        <p:txBody>
          <a:bodyPr wrap="square" rtlCol="0" anchor="t"/>
          <a:lstStyle/>
          <a:p>
            <a:pPr marL="0" indent="0">
              <a:lnSpc>
                <a:spcPts val="2709"/>
              </a:lnSpc>
              <a:buNone/>
            </a:pPr>
            <a:r>
              <a:rPr lang="en-US" sz="1693" kern="0" spc="-34" dirty="0">
                <a:solidFill>
                  <a:srgbClr val="272525"/>
                </a:solidFill>
                <a:latin typeface="Inter" pitchFamily="34" charset="0"/>
                <a:ea typeface="Inter" pitchFamily="34" charset="-122"/>
                <a:cs typeface="Inter" pitchFamily="34" charset="-120"/>
              </a:rPr>
              <a:t>"Intimation Regarding Change in Compliance Officer Under Regulation 30 Of SEBI (Listing Obligations and Disclosure Requirements) Regulations"</a:t>
            </a:r>
            <a:endParaRPr lang="en-US" sz="1693" dirty="0"/>
          </a:p>
        </p:txBody>
      </p:sp>
      <p:sp>
        <p:nvSpPr>
          <p:cNvPr id="11" name="Shape 9"/>
          <p:cNvSpPr/>
          <p:nvPr/>
        </p:nvSpPr>
        <p:spPr>
          <a:xfrm>
            <a:off x="806410" y="4945380"/>
            <a:ext cx="6401276" cy="1609606"/>
          </a:xfrm>
          <a:prstGeom prst="roundRect">
            <a:avLst>
              <a:gd name="adj" fmla="val 6012"/>
            </a:avLst>
          </a:prstGeom>
          <a:solidFill>
            <a:srgbClr val="DADBF1"/>
          </a:solidFill>
          <a:ln w="13335">
            <a:solidFill>
              <a:srgbClr val="C0C1D7"/>
            </a:solidFill>
            <a:prstDash val="solid"/>
          </a:ln>
        </p:spPr>
      </p:sp>
      <p:sp>
        <p:nvSpPr>
          <p:cNvPr id="12" name="Text 10"/>
          <p:cNvSpPr/>
          <p:nvPr/>
        </p:nvSpPr>
        <p:spPr>
          <a:xfrm>
            <a:off x="1034772" y="5173742"/>
            <a:ext cx="2285643" cy="335994"/>
          </a:xfrm>
          <a:prstGeom prst="rect">
            <a:avLst/>
          </a:prstGeom>
          <a:noFill/>
          <a:ln/>
        </p:spPr>
        <p:txBody>
          <a:bodyPr wrap="none" rtlCol="0" anchor="t"/>
          <a:lstStyle/>
          <a:p>
            <a:pPr marL="0" indent="0">
              <a:lnSpc>
                <a:spcPts val="2646"/>
              </a:lnSpc>
              <a:buNone/>
            </a:pPr>
            <a:r>
              <a:rPr lang="en-US" sz="2117" b="1" kern="0" spc="-63" dirty="0">
                <a:solidFill>
                  <a:srgbClr val="272525"/>
                </a:solidFill>
                <a:latin typeface="Inter" pitchFamily="34" charset="0"/>
                <a:ea typeface="Inter" pitchFamily="34" charset="-122"/>
                <a:cs typeface="Inter" pitchFamily="34" charset="-120"/>
              </a:rPr>
              <a:t>Research (Label 7)</a:t>
            </a:r>
            <a:endParaRPr lang="en-US" sz="2117" dirty="0"/>
          </a:p>
        </p:txBody>
      </p:sp>
      <p:sp>
        <p:nvSpPr>
          <p:cNvPr id="13" name="Text 11"/>
          <p:cNvSpPr/>
          <p:nvPr/>
        </p:nvSpPr>
        <p:spPr>
          <a:xfrm>
            <a:off x="1034772" y="5638681"/>
            <a:ext cx="5944553" cy="687943"/>
          </a:xfrm>
          <a:prstGeom prst="rect">
            <a:avLst/>
          </a:prstGeom>
          <a:noFill/>
          <a:ln/>
        </p:spPr>
        <p:txBody>
          <a:bodyPr wrap="square" rtlCol="0" anchor="t"/>
          <a:lstStyle/>
          <a:p>
            <a:pPr marL="0" indent="0">
              <a:lnSpc>
                <a:spcPts val="2709"/>
              </a:lnSpc>
              <a:buNone/>
            </a:pPr>
            <a:r>
              <a:rPr lang="en-US" sz="1693" kern="0" spc="-34" dirty="0">
                <a:solidFill>
                  <a:srgbClr val="272525"/>
                </a:solidFill>
                <a:latin typeface="Inter" pitchFamily="34" charset="0"/>
                <a:ea typeface="Inter" pitchFamily="34" charset="-122"/>
                <a:cs typeface="Inter" pitchFamily="34" charset="-120"/>
              </a:rPr>
              <a:t>"Energizing Change: Infosys-HFS Research Unveils Companies' Top 3 Priorities in the Energy Transition Era,"</a:t>
            </a:r>
            <a:endParaRPr lang="en-US" sz="1693" dirty="0"/>
          </a:p>
        </p:txBody>
      </p:sp>
      <p:sp>
        <p:nvSpPr>
          <p:cNvPr id="14" name="Shape 12"/>
          <p:cNvSpPr/>
          <p:nvPr/>
        </p:nvSpPr>
        <p:spPr>
          <a:xfrm>
            <a:off x="7422713" y="4945380"/>
            <a:ext cx="6401276" cy="1609606"/>
          </a:xfrm>
          <a:prstGeom prst="roundRect">
            <a:avLst>
              <a:gd name="adj" fmla="val 6012"/>
            </a:avLst>
          </a:prstGeom>
          <a:solidFill>
            <a:srgbClr val="DADBF1"/>
          </a:solidFill>
          <a:ln w="13335">
            <a:solidFill>
              <a:srgbClr val="C0C1D7"/>
            </a:solidFill>
            <a:prstDash val="solid"/>
          </a:ln>
        </p:spPr>
      </p:sp>
      <p:sp>
        <p:nvSpPr>
          <p:cNvPr id="15" name="Text 13"/>
          <p:cNvSpPr/>
          <p:nvPr/>
        </p:nvSpPr>
        <p:spPr>
          <a:xfrm>
            <a:off x="7651075" y="5173742"/>
            <a:ext cx="2619613" cy="335994"/>
          </a:xfrm>
          <a:prstGeom prst="rect">
            <a:avLst/>
          </a:prstGeom>
          <a:noFill/>
          <a:ln/>
        </p:spPr>
        <p:txBody>
          <a:bodyPr wrap="none" rtlCol="0" anchor="t"/>
          <a:lstStyle/>
          <a:p>
            <a:pPr marL="0" indent="0">
              <a:lnSpc>
                <a:spcPts val="2646"/>
              </a:lnSpc>
              <a:buNone/>
            </a:pPr>
            <a:r>
              <a:rPr lang="en-US" sz="2117" b="1" kern="0" spc="-63" dirty="0">
                <a:solidFill>
                  <a:srgbClr val="272525"/>
                </a:solidFill>
                <a:latin typeface="Inter" pitchFamily="34" charset="0"/>
                <a:ea typeface="Inter" pitchFamily="34" charset="-122"/>
                <a:cs typeface="Inter" pitchFamily="34" charset="-120"/>
              </a:rPr>
              <a:t>Resignation (Label 8)</a:t>
            </a:r>
            <a:endParaRPr lang="en-US" sz="2117" dirty="0"/>
          </a:p>
        </p:txBody>
      </p:sp>
      <p:sp>
        <p:nvSpPr>
          <p:cNvPr id="16" name="Text 14"/>
          <p:cNvSpPr/>
          <p:nvPr/>
        </p:nvSpPr>
        <p:spPr>
          <a:xfrm>
            <a:off x="7651075" y="5638681"/>
            <a:ext cx="5944553" cy="687943"/>
          </a:xfrm>
          <a:prstGeom prst="rect">
            <a:avLst/>
          </a:prstGeom>
          <a:noFill/>
          <a:ln/>
        </p:spPr>
        <p:txBody>
          <a:bodyPr wrap="square" rtlCol="0" anchor="t"/>
          <a:lstStyle/>
          <a:p>
            <a:pPr marL="0" indent="0">
              <a:lnSpc>
                <a:spcPts val="2709"/>
              </a:lnSpc>
              <a:buNone/>
            </a:pPr>
            <a:r>
              <a:rPr lang="en-US" sz="1693" kern="0" spc="-34" dirty="0">
                <a:solidFill>
                  <a:srgbClr val="272525"/>
                </a:solidFill>
                <a:latin typeface="Inter" pitchFamily="34" charset="0"/>
                <a:ea typeface="Inter" pitchFamily="34" charset="-122"/>
                <a:cs typeface="Inter" pitchFamily="34" charset="-120"/>
              </a:rPr>
              <a:t>"Resignation Of Smt. Nita M. Ambani From The Board Of The Company - Disclosure Dated August 28"</a:t>
            </a:r>
            <a:endParaRPr lang="en-US" sz="1693"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9128641"/>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9128641"/>
          </a:xfrm>
          <a:prstGeom prst="rect">
            <a:avLst/>
          </a:prstGeom>
        </p:spPr>
      </p:pic>
      <p:sp>
        <p:nvSpPr>
          <p:cNvPr id="5" name="Shape 2"/>
          <p:cNvSpPr/>
          <p:nvPr/>
        </p:nvSpPr>
        <p:spPr>
          <a:xfrm>
            <a:off x="0" y="0"/>
            <a:ext cx="14630400" cy="9128641"/>
          </a:xfrm>
          <a:prstGeom prst="rect">
            <a:avLst/>
          </a:prstGeom>
          <a:solidFill>
            <a:srgbClr val="FFFFFF">
              <a:alpha val="85000"/>
            </a:srgbClr>
          </a:solidFill>
          <a:ln/>
        </p:spPr>
      </p:sp>
      <p:sp>
        <p:nvSpPr>
          <p:cNvPr id="6" name="Shape 3"/>
          <p:cNvSpPr/>
          <p:nvPr/>
        </p:nvSpPr>
        <p:spPr>
          <a:xfrm>
            <a:off x="806410" y="591383"/>
            <a:ext cx="13017579" cy="1128832"/>
          </a:xfrm>
          <a:prstGeom prst="roundRect">
            <a:avLst>
              <a:gd name="adj" fmla="val 8573"/>
            </a:avLst>
          </a:prstGeom>
          <a:solidFill>
            <a:srgbClr val="DADBF1"/>
          </a:solidFill>
          <a:ln w="13335">
            <a:solidFill>
              <a:srgbClr val="C0C1D7"/>
            </a:solidFill>
            <a:prstDash val="solid"/>
          </a:ln>
        </p:spPr>
      </p:sp>
      <p:sp>
        <p:nvSpPr>
          <p:cNvPr id="7" name="Text 4"/>
          <p:cNvSpPr/>
          <p:nvPr/>
        </p:nvSpPr>
        <p:spPr>
          <a:xfrm>
            <a:off x="1034772" y="819745"/>
            <a:ext cx="4301014" cy="672108"/>
          </a:xfrm>
          <a:prstGeom prst="rect">
            <a:avLst/>
          </a:prstGeom>
          <a:noFill/>
          <a:ln/>
        </p:spPr>
        <p:txBody>
          <a:bodyPr wrap="none" rtlCol="0" anchor="t"/>
          <a:lstStyle/>
          <a:p>
            <a:pPr marL="0" indent="0">
              <a:lnSpc>
                <a:spcPts val="5292"/>
              </a:lnSpc>
              <a:buNone/>
            </a:pPr>
            <a:r>
              <a:rPr lang="en-US" sz="4233" b="1" kern="0" spc="-127" dirty="0">
                <a:solidFill>
                  <a:srgbClr val="272525"/>
                </a:solidFill>
                <a:latin typeface="Inter" pitchFamily="34" charset="0"/>
                <a:ea typeface="Inter" pitchFamily="34" charset="-122"/>
                <a:cs typeface="Inter" pitchFamily="34" charset="-120"/>
              </a:rPr>
              <a:t>Dataset Details</a:t>
            </a:r>
            <a:endParaRPr lang="en-US" sz="4233" dirty="0"/>
          </a:p>
        </p:txBody>
      </p:sp>
      <p:pic>
        <p:nvPicPr>
          <p:cNvPr id="8" name="Image 1" descr="preencoded.png"/>
          <p:cNvPicPr>
            <a:picLocks noChangeAspect="1"/>
          </p:cNvPicPr>
          <p:nvPr/>
        </p:nvPicPr>
        <p:blipFill>
          <a:blip r:embed="rId4"/>
          <a:stretch>
            <a:fillRect/>
          </a:stretch>
        </p:blipFill>
        <p:spPr>
          <a:xfrm>
            <a:off x="806410" y="2204085"/>
            <a:ext cx="6246495" cy="1142643"/>
          </a:xfrm>
          <a:prstGeom prst="rect">
            <a:avLst/>
          </a:prstGeom>
        </p:spPr>
      </p:pic>
      <p:sp>
        <p:nvSpPr>
          <p:cNvPr id="9" name="Text 5"/>
          <p:cNvSpPr/>
          <p:nvPr/>
        </p:nvSpPr>
        <p:spPr>
          <a:xfrm>
            <a:off x="806410" y="3588663"/>
            <a:ext cx="6246495" cy="687943"/>
          </a:xfrm>
          <a:prstGeom prst="rect">
            <a:avLst/>
          </a:prstGeom>
          <a:noFill/>
          <a:ln/>
        </p:spPr>
        <p:txBody>
          <a:bodyPr wrap="square" rtlCol="0" anchor="t"/>
          <a:lstStyle/>
          <a:p>
            <a:pPr marL="0" indent="0">
              <a:lnSpc>
                <a:spcPts val="2709"/>
              </a:lnSpc>
              <a:buNone/>
            </a:pPr>
            <a:r>
              <a:rPr lang="en-US" sz="1693" kern="0" spc="-34" dirty="0">
                <a:solidFill>
                  <a:srgbClr val="272525"/>
                </a:solidFill>
                <a:latin typeface="Inter" pitchFamily="34" charset="0"/>
                <a:ea typeface="Inter" pitchFamily="34" charset="-122"/>
                <a:cs typeface="Inter" pitchFamily="34" charset="-120"/>
              </a:rPr>
              <a:t>The dataset contains corporate announcements with a minimum length of 1 and a maximum length of 50.</a:t>
            </a:r>
            <a:endParaRPr lang="en-US" sz="1693" dirty="0"/>
          </a:p>
        </p:txBody>
      </p:sp>
      <p:pic>
        <p:nvPicPr>
          <p:cNvPr id="10" name="Image 2" descr="preencoded.png"/>
          <p:cNvPicPr>
            <a:picLocks noChangeAspect="1"/>
          </p:cNvPicPr>
          <p:nvPr/>
        </p:nvPicPr>
        <p:blipFill>
          <a:blip r:embed="rId5"/>
          <a:stretch>
            <a:fillRect/>
          </a:stretch>
        </p:blipFill>
        <p:spPr>
          <a:xfrm>
            <a:off x="7585115" y="2204085"/>
            <a:ext cx="3632002" cy="4521875"/>
          </a:xfrm>
          <a:prstGeom prst="rect">
            <a:avLst/>
          </a:prstGeom>
        </p:spPr>
      </p:pic>
      <p:sp>
        <p:nvSpPr>
          <p:cNvPr id="11" name="Text 6"/>
          <p:cNvSpPr/>
          <p:nvPr/>
        </p:nvSpPr>
        <p:spPr>
          <a:xfrm>
            <a:off x="7585115" y="6967895"/>
            <a:ext cx="6246495" cy="1375886"/>
          </a:xfrm>
          <a:prstGeom prst="rect">
            <a:avLst/>
          </a:prstGeom>
          <a:noFill/>
          <a:ln/>
        </p:spPr>
        <p:txBody>
          <a:bodyPr wrap="square" rtlCol="0" anchor="t"/>
          <a:lstStyle/>
          <a:p>
            <a:pPr marL="0" indent="0">
              <a:lnSpc>
                <a:spcPts val="2709"/>
              </a:lnSpc>
              <a:buNone/>
            </a:pPr>
            <a:r>
              <a:rPr lang="en-US" sz="1693" kern="0" spc="-34" dirty="0">
                <a:solidFill>
                  <a:srgbClr val="272525"/>
                </a:solidFill>
                <a:latin typeface="Inter" pitchFamily="34" charset="0"/>
                <a:ea typeface="Inter" pitchFamily="34" charset="-122"/>
                <a:cs typeface="Inter" pitchFamily="34" charset="-120"/>
              </a:rPr>
              <a:t>In this chart, we can see the distribution of data across different labels. It provides valuable insights into the composition of the dataset and helps us understand the patterns and trends within each label category.</a:t>
            </a:r>
            <a:endParaRPr lang="en-US" sz="1693"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829080"/>
          </a:xfrm>
          <a:prstGeom prst="rect">
            <a:avLst/>
          </a:prstGeom>
          <a:solidFill>
            <a:srgbClr val="F2F2F2"/>
          </a:solidFill>
          <a:ln/>
        </p:spPr>
      </p:sp>
      <p:sp>
        <p:nvSpPr>
          <p:cNvPr id="4" name="Shape 2"/>
          <p:cNvSpPr/>
          <p:nvPr/>
        </p:nvSpPr>
        <p:spPr>
          <a:xfrm>
            <a:off x="806410" y="591383"/>
            <a:ext cx="13017579" cy="1128832"/>
          </a:xfrm>
          <a:prstGeom prst="roundRect">
            <a:avLst>
              <a:gd name="adj" fmla="val 8573"/>
            </a:avLst>
          </a:prstGeom>
          <a:solidFill>
            <a:srgbClr val="DADBF1"/>
          </a:solidFill>
          <a:ln w="13335">
            <a:solidFill>
              <a:srgbClr val="C0C1D7"/>
            </a:solidFill>
            <a:prstDash val="solid"/>
          </a:ln>
        </p:spPr>
      </p:sp>
      <p:sp>
        <p:nvSpPr>
          <p:cNvPr id="5" name="Text 3"/>
          <p:cNvSpPr/>
          <p:nvPr/>
        </p:nvSpPr>
        <p:spPr>
          <a:xfrm>
            <a:off x="1034772" y="819745"/>
            <a:ext cx="4301014" cy="672108"/>
          </a:xfrm>
          <a:prstGeom prst="rect">
            <a:avLst/>
          </a:prstGeom>
          <a:noFill/>
          <a:ln/>
        </p:spPr>
        <p:txBody>
          <a:bodyPr wrap="none" rtlCol="0" anchor="t"/>
          <a:lstStyle/>
          <a:p>
            <a:pPr marL="0" indent="0">
              <a:lnSpc>
                <a:spcPts val="5292"/>
              </a:lnSpc>
              <a:buNone/>
            </a:pPr>
            <a:r>
              <a:rPr lang="en-US" sz="4233" b="1" kern="0" spc="-127" dirty="0">
                <a:solidFill>
                  <a:srgbClr val="272525"/>
                </a:solidFill>
                <a:latin typeface="Inter" pitchFamily="34" charset="0"/>
                <a:ea typeface="Inter" pitchFamily="34" charset="-122"/>
                <a:cs typeface="Inter" pitchFamily="34" charset="-120"/>
              </a:rPr>
              <a:t>Model Accuracy</a:t>
            </a:r>
            <a:endParaRPr lang="en-US" sz="4233" dirty="0"/>
          </a:p>
        </p:txBody>
      </p:sp>
      <p:sp>
        <p:nvSpPr>
          <p:cNvPr id="6" name="Text 4"/>
          <p:cNvSpPr/>
          <p:nvPr/>
        </p:nvSpPr>
        <p:spPr>
          <a:xfrm>
            <a:off x="6257092" y="3091101"/>
            <a:ext cx="2115979" cy="430054"/>
          </a:xfrm>
          <a:prstGeom prst="rect">
            <a:avLst/>
          </a:prstGeom>
          <a:noFill/>
          <a:ln/>
        </p:spPr>
        <p:txBody>
          <a:bodyPr wrap="none" rtlCol="0" anchor="t"/>
          <a:lstStyle/>
          <a:p>
            <a:pPr marL="0" indent="0" algn="ctr">
              <a:lnSpc>
                <a:spcPts val="3387"/>
              </a:lnSpc>
              <a:buNone/>
            </a:pPr>
            <a:r>
              <a:rPr lang="en-US" sz="3387" b="1" kern="0" spc="-34" dirty="0">
                <a:solidFill>
                  <a:srgbClr val="272525"/>
                </a:solidFill>
                <a:latin typeface="Inter" pitchFamily="34" charset="0"/>
                <a:ea typeface="Inter" pitchFamily="34" charset="-122"/>
                <a:cs typeface="Inter" pitchFamily="34" charset="-120"/>
              </a:rPr>
              <a:t>95.58</a:t>
            </a:r>
            <a:endParaRPr lang="en-US" sz="3387" dirty="0"/>
          </a:p>
        </p:txBody>
      </p:sp>
      <p:pic>
        <p:nvPicPr>
          <p:cNvPr id="7" name="Image 0" descr="preencoded.png"/>
          <p:cNvPicPr>
            <a:picLocks noChangeAspect="1"/>
          </p:cNvPicPr>
          <p:nvPr/>
        </p:nvPicPr>
        <p:blipFill>
          <a:blip r:embed="rId3"/>
          <a:stretch>
            <a:fillRect/>
          </a:stretch>
        </p:blipFill>
        <p:spPr>
          <a:xfrm>
            <a:off x="6024920" y="2015847"/>
            <a:ext cx="2580561" cy="2580561"/>
          </a:xfrm>
          <a:prstGeom prst="rect">
            <a:avLst/>
          </a:prstGeom>
        </p:spPr>
      </p:pic>
      <p:sp>
        <p:nvSpPr>
          <p:cNvPr id="8" name="Text 5"/>
          <p:cNvSpPr/>
          <p:nvPr/>
        </p:nvSpPr>
        <p:spPr>
          <a:xfrm>
            <a:off x="6206371" y="4865132"/>
            <a:ext cx="2217539" cy="335994"/>
          </a:xfrm>
          <a:prstGeom prst="rect">
            <a:avLst/>
          </a:prstGeom>
          <a:noFill/>
          <a:ln/>
        </p:spPr>
        <p:txBody>
          <a:bodyPr wrap="none" rtlCol="0" anchor="t"/>
          <a:lstStyle/>
          <a:p>
            <a:pPr marL="0" indent="0" algn="ctr">
              <a:lnSpc>
                <a:spcPts val="2646"/>
              </a:lnSpc>
              <a:buNone/>
            </a:pPr>
            <a:r>
              <a:rPr lang="en-US" sz="2117" b="1" kern="0" spc="-63" dirty="0">
                <a:solidFill>
                  <a:srgbClr val="272525"/>
                </a:solidFill>
                <a:latin typeface="Inter" pitchFamily="34" charset="0"/>
                <a:ea typeface="Inter" pitchFamily="34" charset="-122"/>
                <a:cs typeface="Inter" pitchFamily="34" charset="-120"/>
              </a:rPr>
              <a:t>Training Accuracy</a:t>
            </a:r>
            <a:endParaRPr lang="en-US" sz="2117" dirty="0"/>
          </a:p>
        </p:txBody>
      </p:sp>
      <p:sp>
        <p:nvSpPr>
          <p:cNvPr id="9" name="Text 6"/>
          <p:cNvSpPr/>
          <p:nvPr/>
        </p:nvSpPr>
        <p:spPr>
          <a:xfrm>
            <a:off x="806410" y="5330071"/>
            <a:ext cx="13017579" cy="687943"/>
          </a:xfrm>
          <a:prstGeom prst="rect">
            <a:avLst/>
          </a:prstGeom>
          <a:noFill/>
          <a:ln/>
        </p:spPr>
        <p:txBody>
          <a:bodyPr wrap="square" rtlCol="0" anchor="t"/>
          <a:lstStyle/>
          <a:p>
            <a:pPr marL="0" indent="0" algn="ctr">
              <a:lnSpc>
                <a:spcPts val="2709"/>
              </a:lnSpc>
              <a:buNone/>
            </a:pPr>
            <a:r>
              <a:rPr lang="en-US" sz="1693" kern="0" spc="-34" dirty="0">
                <a:solidFill>
                  <a:srgbClr val="272525"/>
                </a:solidFill>
                <a:latin typeface="Inter" pitchFamily="34" charset="0"/>
                <a:ea typeface="Inter" pitchFamily="34" charset="-122"/>
                <a:cs typeface="Inter" pitchFamily="34" charset="-120"/>
              </a:rPr>
              <a:t>Upon training for 2 epochs, the model achieved an impressive accuracy of 95.58% on nearly 40000 pairs generated from sentence generator.</a:t>
            </a:r>
            <a:endParaRPr lang="en-US" sz="1693" dirty="0"/>
          </a:p>
        </p:txBody>
      </p:sp>
      <p:sp>
        <p:nvSpPr>
          <p:cNvPr id="10" name="Text 7"/>
          <p:cNvSpPr/>
          <p:nvPr/>
        </p:nvSpPr>
        <p:spPr>
          <a:xfrm>
            <a:off x="806410" y="6146959"/>
            <a:ext cx="13017579" cy="687943"/>
          </a:xfrm>
          <a:prstGeom prst="rect">
            <a:avLst/>
          </a:prstGeom>
          <a:noFill/>
          <a:ln/>
        </p:spPr>
        <p:txBody>
          <a:bodyPr wrap="square" rtlCol="0" anchor="t"/>
          <a:lstStyle/>
          <a:p>
            <a:pPr marL="0" indent="0" algn="ctr">
              <a:lnSpc>
                <a:spcPts val="2709"/>
              </a:lnSpc>
              <a:buNone/>
            </a:pPr>
            <a:r>
              <a:rPr lang="en-US" sz="1693" kern="0" spc="-34" dirty="0">
                <a:solidFill>
                  <a:srgbClr val="272525"/>
                </a:solidFill>
                <a:latin typeface="Inter" pitchFamily="34" charset="0"/>
                <a:ea typeface="Inter" pitchFamily="34" charset="-122"/>
                <a:cs typeface="Inter" pitchFamily="34" charset="-120"/>
              </a:rPr>
              <a:t>This remarkable performance demonstrates the effectiveness and capability of the model in understanding and generating coherent sentences.</a:t>
            </a:r>
            <a:endParaRPr lang="en-US" sz="1693" dirty="0"/>
          </a:p>
        </p:txBody>
      </p:sp>
      <p:sp>
        <p:nvSpPr>
          <p:cNvPr id="11" name="Text 8"/>
          <p:cNvSpPr/>
          <p:nvPr/>
        </p:nvSpPr>
        <p:spPr>
          <a:xfrm>
            <a:off x="806410" y="6963847"/>
            <a:ext cx="13017579" cy="687943"/>
          </a:xfrm>
          <a:prstGeom prst="rect">
            <a:avLst/>
          </a:prstGeom>
          <a:noFill/>
          <a:ln/>
        </p:spPr>
        <p:txBody>
          <a:bodyPr wrap="square" rtlCol="0" anchor="t"/>
          <a:lstStyle/>
          <a:p>
            <a:pPr marL="0" indent="0" algn="ctr">
              <a:lnSpc>
                <a:spcPts val="2709"/>
              </a:lnSpc>
              <a:buNone/>
            </a:pPr>
            <a:r>
              <a:rPr lang="en-US" sz="1693" kern="0" spc="-34" dirty="0">
                <a:solidFill>
                  <a:srgbClr val="272525"/>
                </a:solidFill>
                <a:latin typeface="Inter" pitchFamily="34" charset="0"/>
                <a:ea typeface="Inter" pitchFamily="34" charset="-122"/>
                <a:cs typeface="Inter" pitchFamily="34" charset="-120"/>
              </a:rPr>
              <a:t>By leveraging advanced techniques and extensive training, the model has been able to achieve high levels of accuracy and generate meaningful text.</a:t>
            </a:r>
            <a:endParaRPr lang="en-US" sz="1693" dirty="0"/>
          </a:p>
        </p:txBody>
      </p:sp>
      <p:sp>
        <p:nvSpPr>
          <p:cNvPr id="12" name="Text 9"/>
          <p:cNvSpPr/>
          <p:nvPr/>
        </p:nvSpPr>
        <p:spPr>
          <a:xfrm>
            <a:off x="806410" y="7893725"/>
            <a:ext cx="13017579" cy="343972"/>
          </a:xfrm>
          <a:prstGeom prst="rect">
            <a:avLst/>
          </a:prstGeom>
          <a:noFill/>
          <a:ln/>
        </p:spPr>
        <p:txBody>
          <a:bodyPr wrap="none" rtlCol="0" anchor="t"/>
          <a:lstStyle/>
          <a:p>
            <a:pPr marL="0" indent="0">
              <a:lnSpc>
                <a:spcPts val="2709"/>
              </a:lnSpc>
              <a:buNone/>
            </a:pPr>
            <a:endParaRPr lang="en-US" sz="1693"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TotalTime>
  <Words>890</Words>
  <Application>Microsoft Office PowerPoint</Application>
  <PresentationFormat>Custom</PresentationFormat>
  <Paragraphs>68</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Krishna babu M</cp:lastModifiedBy>
  <cp:revision>2</cp:revision>
  <dcterms:created xsi:type="dcterms:W3CDTF">2024-01-25T16:35:32Z</dcterms:created>
  <dcterms:modified xsi:type="dcterms:W3CDTF">2024-01-25T16:58:16Z</dcterms:modified>
</cp:coreProperties>
</file>