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bhaya Libre" panose="020B0604020202020204" charset="0"/>
      <p:regular r:id="rId13"/>
      <p:bold r:id="rId14"/>
    </p:embeddedFont>
    <p:embeddedFont>
      <p:font typeface="Abhaya Libre Medium" panose="020B0604020202020204" charset="0"/>
      <p:regular r:id="rId15"/>
      <p:bold r:id="rId16"/>
    </p:embeddedFont>
    <p:embeddedFont>
      <p:font typeface="Abhaya Libre SemiBold" panose="020B0604020202020204" charset="0"/>
      <p:regular r:id="rId17"/>
      <p:bold r:id="rId18"/>
    </p:embeddedFont>
    <p:embeddedFont>
      <p:font typeface="Bebas Neue" panose="020B0606020202050201" pitchFamily="34" charset="0"/>
      <p:regular r:id="rId19"/>
    </p:embeddedFont>
    <p:embeddedFont>
      <p:font typeface="Lexend Exa SemiBold" panose="020B0604020202020204" charset="0"/>
      <p:regular r:id="rId20"/>
      <p:bold r:id="rId21"/>
    </p:embeddedFont>
    <p:embeddedFont>
      <p:font typeface="Livvic" pitchFamily="2" charset="0"/>
      <p:regular r:id="rId22"/>
    </p:embeddedFont>
    <p:embeddedFont>
      <p:font typeface="Poppins" panose="00000500000000000000" pitchFamily="2" charset="0"/>
      <p:regular r:id="rId23"/>
      <p:bold r:id="rId24"/>
      <p:italic r:id="rId25"/>
      <p:boldItalic r:id="rId26"/>
    </p:embeddedFont>
    <p:embeddedFont>
      <p:font typeface="Poppins SemiBold" panose="000007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giW9tgjsI83rHIzkoim5B36sbO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4FF363-3D06-4784-99F4-9F2137595246}">
  <a:tblStyle styleId="{3C4FF363-3D06-4784-99F4-9F21375952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Manu / Krishna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f0e04f7f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1f0e04f7f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Manu / Krishna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8a45f0c13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8a45f0c13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 / Krishna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f0e04f7f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f0e04f7f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Krishna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f0e04f7fb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f0e04f7fb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f0e04f7fb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f0e04f7fb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&amp; Antoine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f066aeb6f_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1f066aeb6f_6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 / antoine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f0e04f7fb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f0e04f7fb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 / Antoine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f0e04f7f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1f0e04f7f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 / Antoine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9"/>
          <p:cNvSpPr txBox="1">
            <a:spLocks noGrp="1"/>
          </p:cNvSpPr>
          <p:nvPr>
            <p:ph type="ctrTitle"/>
          </p:nvPr>
        </p:nvSpPr>
        <p:spPr>
          <a:xfrm>
            <a:off x="708825" y="544475"/>
            <a:ext cx="7734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Lexend Exa SemiBold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Lexend Exa SemiBold"/>
              <a:buNone/>
              <a:defRPr sz="5200">
                <a:solidFill>
                  <a:schemeClr val="lt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Lexend Exa SemiBold"/>
              <a:buNone/>
              <a:defRPr sz="5200">
                <a:solidFill>
                  <a:schemeClr val="lt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Lexend Exa SemiBold"/>
              <a:buNone/>
              <a:defRPr sz="5200">
                <a:solidFill>
                  <a:schemeClr val="lt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Lexend Exa SemiBold"/>
              <a:buNone/>
              <a:defRPr sz="5200">
                <a:solidFill>
                  <a:schemeClr val="lt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Lexend Exa SemiBold"/>
              <a:buNone/>
              <a:defRPr sz="5200">
                <a:solidFill>
                  <a:schemeClr val="lt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Lexend Exa SemiBold"/>
              <a:buNone/>
              <a:defRPr sz="5200">
                <a:solidFill>
                  <a:schemeClr val="lt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Lexend Exa SemiBold"/>
              <a:buNone/>
              <a:defRPr sz="5200">
                <a:solidFill>
                  <a:schemeClr val="lt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Lexend Exa SemiBold"/>
              <a:buNone/>
              <a:defRPr sz="5200">
                <a:solidFill>
                  <a:schemeClr val="lt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ubTitle" idx="1"/>
          </p:nvPr>
        </p:nvSpPr>
        <p:spPr>
          <a:xfrm>
            <a:off x="1841125" y="2176550"/>
            <a:ext cx="24939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ctrTitle" idx="2"/>
          </p:nvPr>
        </p:nvSpPr>
        <p:spPr>
          <a:xfrm rot="-5400000">
            <a:off x="-524475" y="2767763"/>
            <a:ext cx="3057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Lexend Exa SemiBold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Lexend Exa SemiBold"/>
              <a:buNone/>
              <a:defRPr sz="5200">
                <a:solidFill>
                  <a:schemeClr val="lt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Lexend Exa SemiBold"/>
              <a:buNone/>
              <a:defRPr sz="5200">
                <a:solidFill>
                  <a:schemeClr val="lt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Lexend Exa SemiBold"/>
              <a:buNone/>
              <a:defRPr sz="5200">
                <a:solidFill>
                  <a:schemeClr val="lt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Lexend Exa SemiBold"/>
              <a:buNone/>
              <a:defRPr sz="5200">
                <a:solidFill>
                  <a:schemeClr val="lt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Lexend Exa SemiBold"/>
              <a:buNone/>
              <a:defRPr sz="5200">
                <a:solidFill>
                  <a:schemeClr val="lt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Lexend Exa SemiBold"/>
              <a:buNone/>
              <a:defRPr sz="5200">
                <a:solidFill>
                  <a:schemeClr val="lt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Lexend Exa SemiBold"/>
              <a:buNone/>
              <a:defRPr sz="5200">
                <a:solidFill>
                  <a:schemeClr val="lt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Lexend Exa SemiBold"/>
              <a:buNone/>
              <a:defRPr sz="5200">
                <a:solidFill>
                  <a:schemeClr val="lt1"/>
                </a:solidFill>
                <a:latin typeface="Lexend Exa SemiBold"/>
                <a:ea typeface="Lexend Exa SemiBold"/>
                <a:cs typeface="Lexend Exa SemiBold"/>
                <a:sym typeface="Lexend Exa SemiBold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/>
          <p:nvPr/>
        </p:nvSpPr>
        <p:spPr>
          <a:xfrm>
            <a:off x="0" y="4320300"/>
            <a:ext cx="9144000" cy="8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3410"/>
            <a:ext cx="415200" cy="106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>
            <a:spLocks noGrp="1"/>
          </p:cNvSpPr>
          <p:nvPr>
            <p:ph type="title"/>
          </p:nvPr>
        </p:nvSpPr>
        <p:spPr>
          <a:xfrm>
            <a:off x="720000" y="542975"/>
            <a:ext cx="77040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body" idx="1"/>
          </p:nvPr>
        </p:nvSpPr>
        <p:spPr>
          <a:xfrm>
            <a:off x="708825" y="1257700"/>
            <a:ext cx="7715100" cy="3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vvic"/>
              <a:buChar char="●"/>
              <a:defRPr sz="13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/>
          <p:nvPr/>
        </p:nvSpPr>
        <p:spPr>
          <a:xfrm rot="-5400000">
            <a:off x="6160650" y="2160150"/>
            <a:ext cx="5143500" cy="8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3410"/>
            <a:ext cx="415200" cy="106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/>
          <p:nvPr/>
        </p:nvSpPr>
        <p:spPr>
          <a:xfrm rot="-5400000">
            <a:off x="4485750" y="1185750"/>
            <a:ext cx="4044000" cy="387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>
            <a:spLocks noGrp="1"/>
          </p:cNvSpPr>
          <p:nvPr>
            <p:ph type="subTitle" idx="1"/>
          </p:nvPr>
        </p:nvSpPr>
        <p:spPr>
          <a:xfrm>
            <a:off x="1332852" y="963275"/>
            <a:ext cx="26040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5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subTitle" idx="2"/>
          </p:nvPr>
        </p:nvSpPr>
        <p:spPr>
          <a:xfrm>
            <a:off x="5207139" y="2337625"/>
            <a:ext cx="26040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35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subTitle" idx="3"/>
          </p:nvPr>
        </p:nvSpPr>
        <p:spPr>
          <a:xfrm>
            <a:off x="1332852" y="1607925"/>
            <a:ext cx="26040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subTitle" idx="4"/>
          </p:nvPr>
        </p:nvSpPr>
        <p:spPr>
          <a:xfrm>
            <a:off x="5207139" y="2982275"/>
            <a:ext cx="26040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92" name="Google Shape;92;p29"/>
          <p:cNvCxnSpPr/>
          <p:nvPr/>
        </p:nvCxnSpPr>
        <p:spPr>
          <a:xfrm>
            <a:off x="0" y="3051025"/>
            <a:ext cx="225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3" name="Google Shape;9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3410"/>
            <a:ext cx="415200" cy="106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>
            <a:spLocks noGrp="1"/>
          </p:cNvSpPr>
          <p:nvPr>
            <p:ph type="title"/>
          </p:nvPr>
        </p:nvSpPr>
        <p:spPr>
          <a:xfrm>
            <a:off x="5435175" y="750021"/>
            <a:ext cx="3000000" cy="10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body" idx="1"/>
          </p:nvPr>
        </p:nvSpPr>
        <p:spPr>
          <a:xfrm>
            <a:off x="708825" y="689675"/>
            <a:ext cx="4086900" cy="20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/>
          <p:nvPr/>
        </p:nvSpPr>
        <p:spPr>
          <a:xfrm>
            <a:off x="0" y="4320300"/>
            <a:ext cx="9144000" cy="8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3410"/>
            <a:ext cx="415200" cy="106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>
            <a:spLocks noGrp="1"/>
          </p:cNvSpPr>
          <p:nvPr>
            <p:ph type="title"/>
          </p:nvPr>
        </p:nvSpPr>
        <p:spPr>
          <a:xfrm>
            <a:off x="708825" y="2272659"/>
            <a:ext cx="3837300" cy="17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1" name="Google Shape;101;p31"/>
          <p:cNvSpPr/>
          <p:nvPr/>
        </p:nvSpPr>
        <p:spPr>
          <a:xfrm>
            <a:off x="0" y="4320300"/>
            <a:ext cx="9144000" cy="8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3410"/>
            <a:ext cx="415200" cy="106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2"/>
          <p:cNvSpPr txBox="1">
            <a:spLocks noGrp="1"/>
          </p:cNvSpPr>
          <p:nvPr>
            <p:ph type="title"/>
          </p:nvPr>
        </p:nvSpPr>
        <p:spPr>
          <a:xfrm>
            <a:off x="1556550" y="3417313"/>
            <a:ext cx="6030900" cy="1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pic>
        <p:nvPicPr>
          <p:cNvPr id="105" name="Google Shape;105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3403"/>
            <a:ext cx="415200" cy="106008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2"/>
          <p:cNvSpPr/>
          <p:nvPr/>
        </p:nvSpPr>
        <p:spPr>
          <a:xfrm>
            <a:off x="7572000" y="1350"/>
            <a:ext cx="1572000" cy="52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3"/>
          <p:cNvSpPr txBox="1">
            <a:spLocks noGrp="1"/>
          </p:cNvSpPr>
          <p:nvPr>
            <p:ph type="title" hasCustomPrompt="1"/>
          </p:nvPr>
        </p:nvSpPr>
        <p:spPr>
          <a:xfrm>
            <a:off x="708825" y="548625"/>
            <a:ext cx="5217000" cy="13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9" name="Google Shape;109;p33"/>
          <p:cNvSpPr txBox="1">
            <a:spLocks noGrp="1"/>
          </p:cNvSpPr>
          <p:nvPr>
            <p:ph type="subTitle" idx="1"/>
          </p:nvPr>
        </p:nvSpPr>
        <p:spPr>
          <a:xfrm>
            <a:off x="708825" y="2064475"/>
            <a:ext cx="521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33"/>
          <p:cNvSpPr/>
          <p:nvPr/>
        </p:nvSpPr>
        <p:spPr>
          <a:xfrm>
            <a:off x="0" y="3780000"/>
            <a:ext cx="9144000" cy="136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3410"/>
            <a:ext cx="415200" cy="106008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3"/>
          <p:cNvSpPr txBox="1"/>
          <p:nvPr/>
        </p:nvSpPr>
        <p:spPr>
          <a:xfrm>
            <a:off x="6753075" y="297575"/>
            <a:ext cx="16821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2"/>
                </a:solidFill>
                <a:latin typeface="Abhaya Libre SemiBold"/>
                <a:ea typeface="Abhaya Libre SemiBold"/>
                <a:cs typeface="Abhaya Libre SemiBold"/>
                <a:sym typeface="Abhaya Libre SemiBold"/>
              </a:rPr>
              <a:t>www.slidesgo.com</a:t>
            </a:r>
            <a:endParaRPr sz="1200" b="0" i="0" u="none" strike="noStrike" cap="none">
              <a:solidFill>
                <a:schemeClr val="dk2"/>
              </a:solidFill>
              <a:latin typeface="Abhaya Libre SemiBold"/>
              <a:ea typeface="Abhaya Libre SemiBold"/>
              <a:cs typeface="Abhaya Libre SemiBold"/>
              <a:sym typeface="Abhaya Libre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5"/>
          <p:cNvSpPr txBox="1">
            <a:spLocks noGrp="1"/>
          </p:cNvSpPr>
          <p:nvPr>
            <p:ph type="title"/>
          </p:nvPr>
        </p:nvSpPr>
        <p:spPr>
          <a:xfrm>
            <a:off x="708825" y="2363750"/>
            <a:ext cx="41628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6" name="Google Shape;116;p35"/>
          <p:cNvSpPr txBox="1">
            <a:spLocks noGrp="1"/>
          </p:cNvSpPr>
          <p:nvPr>
            <p:ph type="subTitle" idx="1"/>
          </p:nvPr>
        </p:nvSpPr>
        <p:spPr>
          <a:xfrm>
            <a:off x="708825" y="542975"/>
            <a:ext cx="4162800" cy="17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" name="Google Shape;117;p35"/>
          <p:cNvSpPr/>
          <p:nvPr/>
        </p:nvSpPr>
        <p:spPr>
          <a:xfrm rot="-5400000">
            <a:off x="5780700" y="1780200"/>
            <a:ext cx="5143500" cy="158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3410"/>
            <a:ext cx="415200" cy="10600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35"/>
          <p:cNvCxnSpPr/>
          <p:nvPr/>
        </p:nvCxnSpPr>
        <p:spPr>
          <a:xfrm>
            <a:off x="0" y="3203425"/>
            <a:ext cx="225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6"/>
          <p:cNvSpPr txBox="1">
            <a:spLocks noGrp="1"/>
          </p:cNvSpPr>
          <p:nvPr>
            <p:ph type="subTitle" idx="1"/>
          </p:nvPr>
        </p:nvSpPr>
        <p:spPr>
          <a:xfrm>
            <a:off x="708825" y="2687250"/>
            <a:ext cx="33735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6"/>
          <p:cNvSpPr txBox="1">
            <a:spLocks noGrp="1"/>
          </p:cNvSpPr>
          <p:nvPr>
            <p:ph type="title"/>
          </p:nvPr>
        </p:nvSpPr>
        <p:spPr>
          <a:xfrm>
            <a:off x="708825" y="2012700"/>
            <a:ext cx="3373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pic>
        <p:nvPicPr>
          <p:cNvPr id="123" name="Google Shape;123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3403"/>
            <a:ext cx="415200" cy="106008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6"/>
          <p:cNvSpPr/>
          <p:nvPr/>
        </p:nvSpPr>
        <p:spPr>
          <a:xfrm>
            <a:off x="0" y="0"/>
            <a:ext cx="9144000" cy="8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7"/>
          <p:cNvSpPr txBox="1">
            <a:spLocks noGrp="1"/>
          </p:cNvSpPr>
          <p:nvPr>
            <p:ph type="subTitle" idx="1"/>
          </p:nvPr>
        </p:nvSpPr>
        <p:spPr>
          <a:xfrm>
            <a:off x="715150" y="1281925"/>
            <a:ext cx="3856800" cy="3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37"/>
          <p:cNvSpPr txBox="1">
            <a:spLocks noGrp="1"/>
          </p:cNvSpPr>
          <p:nvPr>
            <p:ph type="subTitle" idx="2"/>
          </p:nvPr>
        </p:nvSpPr>
        <p:spPr>
          <a:xfrm>
            <a:off x="4572050" y="1281925"/>
            <a:ext cx="3856800" cy="3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u="sng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37"/>
          <p:cNvSpPr/>
          <p:nvPr/>
        </p:nvSpPr>
        <p:spPr>
          <a:xfrm>
            <a:off x="7582046" y="4615800"/>
            <a:ext cx="1572000" cy="52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3410"/>
            <a:ext cx="415200" cy="106008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7"/>
          <p:cNvSpPr txBox="1">
            <a:spLocks noGrp="1"/>
          </p:cNvSpPr>
          <p:nvPr>
            <p:ph type="title"/>
          </p:nvPr>
        </p:nvSpPr>
        <p:spPr>
          <a:xfrm>
            <a:off x="720000" y="542975"/>
            <a:ext cx="77040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0"/>
          <p:cNvSpPr txBox="1">
            <a:spLocks noGrp="1"/>
          </p:cNvSpPr>
          <p:nvPr>
            <p:ph type="title"/>
          </p:nvPr>
        </p:nvSpPr>
        <p:spPr>
          <a:xfrm>
            <a:off x="1350875" y="1733104"/>
            <a:ext cx="202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title" idx="2"/>
          </p:nvPr>
        </p:nvSpPr>
        <p:spPr>
          <a:xfrm>
            <a:off x="821475" y="1760950"/>
            <a:ext cx="503100" cy="4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719994" y="2239469"/>
            <a:ext cx="2366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title" idx="3"/>
          </p:nvPr>
        </p:nvSpPr>
        <p:spPr>
          <a:xfrm>
            <a:off x="4026472" y="1733104"/>
            <a:ext cx="202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ubTitle" idx="4"/>
          </p:nvPr>
        </p:nvSpPr>
        <p:spPr>
          <a:xfrm>
            <a:off x="3403801" y="2239469"/>
            <a:ext cx="2366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title" idx="5"/>
          </p:nvPr>
        </p:nvSpPr>
        <p:spPr>
          <a:xfrm>
            <a:off x="6718635" y="1733104"/>
            <a:ext cx="202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subTitle" idx="6"/>
          </p:nvPr>
        </p:nvSpPr>
        <p:spPr>
          <a:xfrm>
            <a:off x="6087600" y="2239469"/>
            <a:ext cx="2366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title" idx="7"/>
          </p:nvPr>
        </p:nvSpPr>
        <p:spPr>
          <a:xfrm>
            <a:off x="1350900" y="3522504"/>
            <a:ext cx="202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8"/>
          </p:nvPr>
        </p:nvSpPr>
        <p:spPr>
          <a:xfrm>
            <a:off x="719994" y="4028869"/>
            <a:ext cx="2366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title" idx="9"/>
          </p:nvPr>
        </p:nvSpPr>
        <p:spPr>
          <a:xfrm>
            <a:off x="4026472" y="3522504"/>
            <a:ext cx="202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ubTitle" idx="13"/>
          </p:nvPr>
        </p:nvSpPr>
        <p:spPr>
          <a:xfrm>
            <a:off x="3403801" y="4028869"/>
            <a:ext cx="2366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title" idx="14"/>
          </p:nvPr>
        </p:nvSpPr>
        <p:spPr>
          <a:xfrm>
            <a:off x="6718525" y="3522504"/>
            <a:ext cx="202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ubTitle" idx="15"/>
          </p:nvPr>
        </p:nvSpPr>
        <p:spPr>
          <a:xfrm>
            <a:off x="6087600" y="4028869"/>
            <a:ext cx="2366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title" idx="16"/>
          </p:nvPr>
        </p:nvSpPr>
        <p:spPr>
          <a:xfrm>
            <a:off x="720000" y="542975"/>
            <a:ext cx="77040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title" idx="17"/>
          </p:nvPr>
        </p:nvSpPr>
        <p:spPr>
          <a:xfrm>
            <a:off x="3494128" y="1760950"/>
            <a:ext cx="503100" cy="4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title" idx="18"/>
          </p:nvPr>
        </p:nvSpPr>
        <p:spPr>
          <a:xfrm>
            <a:off x="6187000" y="1760950"/>
            <a:ext cx="503100" cy="4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title" idx="19"/>
          </p:nvPr>
        </p:nvSpPr>
        <p:spPr>
          <a:xfrm>
            <a:off x="821475" y="3546425"/>
            <a:ext cx="503100" cy="4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title" idx="20"/>
          </p:nvPr>
        </p:nvSpPr>
        <p:spPr>
          <a:xfrm>
            <a:off x="3494128" y="3546425"/>
            <a:ext cx="503100" cy="4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title" idx="21"/>
          </p:nvPr>
        </p:nvSpPr>
        <p:spPr>
          <a:xfrm>
            <a:off x="6187000" y="3546425"/>
            <a:ext cx="503100" cy="4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34" name="Google Shape;34;p20"/>
          <p:cNvCxnSpPr/>
          <p:nvPr/>
        </p:nvCxnSpPr>
        <p:spPr>
          <a:xfrm>
            <a:off x="5952275" y="4780025"/>
            <a:ext cx="319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" name="Google Shape;3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3410"/>
            <a:ext cx="415200" cy="106008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0"/>
          <p:cNvSpPr/>
          <p:nvPr/>
        </p:nvSpPr>
        <p:spPr>
          <a:xfrm>
            <a:off x="0" y="0"/>
            <a:ext cx="1572000" cy="52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8"/>
          <p:cNvSpPr txBox="1">
            <a:spLocks noGrp="1"/>
          </p:cNvSpPr>
          <p:nvPr>
            <p:ph type="subTitle" idx="1"/>
          </p:nvPr>
        </p:nvSpPr>
        <p:spPr>
          <a:xfrm>
            <a:off x="2601225" y="1045273"/>
            <a:ext cx="15687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5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3" name="Google Shape;133;p38"/>
          <p:cNvSpPr txBox="1">
            <a:spLocks noGrp="1"/>
          </p:cNvSpPr>
          <p:nvPr>
            <p:ph type="subTitle" idx="2"/>
          </p:nvPr>
        </p:nvSpPr>
        <p:spPr>
          <a:xfrm>
            <a:off x="5994556" y="2745141"/>
            <a:ext cx="16362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35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4" name="Google Shape;134;p38"/>
          <p:cNvSpPr txBox="1">
            <a:spLocks noGrp="1"/>
          </p:cNvSpPr>
          <p:nvPr>
            <p:ph type="subTitle" idx="3"/>
          </p:nvPr>
        </p:nvSpPr>
        <p:spPr>
          <a:xfrm>
            <a:off x="2044200" y="1481876"/>
            <a:ext cx="26826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8"/>
          <p:cNvSpPr txBox="1">
            <a:spLocks noGrp="1"/>
          </p:cNvSpPr>
          <p:nvPr>
            <p:ph type="subTitle" idx="4"/>
          </p:nvPr>
        </p:nvSpPr>
        <p:spPr>
          <a:xfrm>
            <a:off x="5471350" y="3181744"/>
            <a:ext cx="26826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38"/>
          <p:cNvSpPr/>
          <p:nvPr/>
        </p:nvSpPr>
        <p:spPr>
          <a:xfrm rot="-5400000">
            <a:off x="-1780200" y="1780200"/>
            <a:ext cx="5143500" cy="158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3410"/>
            <a:ext cx="415200" cy="106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9"/>
          <p:cNvSpPr txBox="1">
            <a:spLocks noGrp="1"/>
          </p:cNvSpPr>
          <p:nvPr>
            <p:ph type="subTitle" idx="1"/>
          </p:nvPr>
        </p:nvSpPr>
        <p:spPr>
          <a:xfrm>
            <a:off x="809463" y="3081622"/>
            <a:ext cx="319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" name="Google Shape;140;p39"/>
          <p:cNvSpPr txBox="1">
            <a:spLocks noGrp="1"/>
          </p:cNvSpPr>
          <p:nvPr>
            <p:ph type="subTitle" idx="2"/>
          </p:nvPr>
        </p:nvSpPr>
        <p:spPr>
          <a:xfrm>
            <a:off x="5136839" y="3081622"/>
            <a:ext cx="3197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" name="Google Shape;141;p39"/>
          <p:cNvSpPr txBox="1">
            <a:spLocks noGrp="1"/>
          </p:cNvSpPr>
          <p:nvPr>
            <p:ph type="subTitle" idx="3"/>
          </p:nvPr>
        </p:nvSpPr>
        <p:spPr>
          <a:xfrm>
            <a:off x="1045402" y="3663537"/>
            <a:ext cx="27258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9"/>
          <p:cNvSpPr txBox="1">
            <a:spLocks noGrp="1"/>
          </p:cNvSpPr>
          <p:nvPr>
            <p:ph type="subTitle" idx="4"/>
          </p:nvPr>
        </p:nvSpPr>
        <p:spPr>
          <a:xfrm>
            <a:off x="5372780" y="3663537"/>
            <a:ext cx="27258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9"/>
          <p:cNvSpPr txBox="1">
            <a:spLocks noGrp="1"/>
          </p:cNvSpPr>
          <p:nvPr>
            <p:ph type="title"/>
          </p:nvPr>
        </p:nvSpPr>
        <p:spPr>
          <a:xfrm>
            <a:off x="720000" y="542975"/>
            <a:ext cx="77040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9"/>
          <p:cNvSpPr/>
          <p:nvPr/>
        </p:nvSpPr>
        <p:spPr>
          <a:xfrm rot="-5400000">
            <a:off x="6314925" y="2314500"/>
            <a:ext cx="5143500" cy="5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39"/>
          <p:cNvCxnSpPr/>
          <p:nvPr/>
        </p:nvCxnSpPr>
        <p:spPr>
          <a:xfrm rot="10800000">
            <a:off x="8783000" y="0"/>
            <a:ext cx="0" cy="21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3410"/>
            <a:ext cx="415200" cy="106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720000" y="2612907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ubTitle" idx="1"/>
          </p:nvPr>
        </p:nvSpPr>
        <p:spPr>
          <a:xfrm>
            <a:off x="720000" y="3115036"/>
            <a:ext cx="2336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title" idx="2"/>
          </p:nvPr>
        </p:nvSpPr>
        <p:spPr>
          <a:xfrm>
            <a:off x="3403800" y="2612907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subTitle" idx="3"/>
          </p:nvPr>
        </p:nvSpPr>
        <p:spPr>
          <a:xfrm>
            <a:off x="3403800" y="3115036"/>
            <a:ext cx="2336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title" idx="4"/>
          </p:nvPr>
        </p:nvSpPr>
        <p:spPr>
          <a:xfrm>
            <a:off x="6087600" y="2612907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3" name="Google Shape;153;p40"/>
          <p:cNvSpPr txBox="1">
            <a:spLocks noGrp="1"/>
          </p:cNvSpPr>
          <p:nvPr>
            <p:ph type="subTitle" idx="5"/>
          </p:nvPr>
        </p:nvSpPr>
        <p:spPr>
          <a:xfrm>
            <a:off x="6087600" y="3115036"/>
            <a:ext cx="2336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0"/>
          <p:cNvSpPr/>
          <p:nvPr/>
        </p:nvSpPr>
        <p:spPr>
          <a:xfrm>
            <a:off x="0" y="4320300"/>
            <a:ext cx="9144000" cy="8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3410"/>
            <a:ext cx="415200" cy="106008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0"/>
          <p:cNvSpPr txBox="1">
            <a:spLocks noGrp="1"/>
          </p:cNvSpPr>
          <p:nvPr>
            <p:ph type="title" idx="6"/>
          </p:nvPr>
        </p:nvSpPr>
        <p:spPr>
          <a:xfrm>
            <a:off x="720000" y="542975"/>
            <a:ext cx="77040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1"/>
          <p:cNvSpPr txBox="1">
            <a:spLocks noGrp="1"/>
          </p:cNvSpPr>
          <p:nvPr>
            <p:ph type="title"/>
          </p:nvPr>
        </p:nvSpPr>
        <p:spPr>
          <a:xfrm>
            <a:off x="720000" y="27750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subTitle" idx="1"/>
          </p:nvPr>
        </p:nvSpPr>
        <p:spPr>
          <a:xfrm>
            <a:off x="720000" y="3235508"/>
            <a:ext cx="23364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title" idx="2"/>
          </p:nvPr>
        </p:nvSpPr>
        <p:spPr>
          <a:xfrm>
            <a:off x="3403800" y="27750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41"/>
          <p:cNvSpPr txBox="1">
            <a:spLocks noGrp="1"/>
          </p:cNvSpPr>
          <p:nvPr>
            <p:ph type="subTitle" idx="3"/>
          </p:nvPr>
        </p:nvSpPr>
        <p:spPr>
          <a:xfrm>
            <a:off x="3403800" y="3235509"/>
            <a:ext cx="23364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1"/>
          <p:cNvSpPr txBox="1">
            <a:spLocks noGrp="1"/>
          </p:cNvSpPr>
          <p:nvPr>
            <p:ph type="title" idx="4"/>
          </p:nvPr>
        </p:nvSpPr>
        <p:spPr>
          <a:xfrm>
            <a:off x="6087600" y="27750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41"/>
          <p:cNvSpPr txBox="1">
            <a:spLocks noGrp="1"/>
          </p:cNvSpPr>
          <p:nvPr>
            <p:ph type="subTitle" idx="5"/>
          </p:nvPr>
        </p:nvSpPr>
        <p:spPr>
          <a:xfrm>
            <a:off x="6087600" y="3235509"/>
            <a:ext cx="23364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1"/>
          <p:cNvSpPr txBox="1">
            <a:spLocks noGrp="1"/>
          </p:cNvSpPr>
          <p:nvPr>
            <p:ph type="title" idx="6"/>
          </p:nvPr>
        </p:nvSpPr>
        <p:spPr>
          <a:xfrm>
            <a:off x="720000" y="542975"/>
            <a:ext cx="77040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1"/>
          <p:cNvSpPr/>
          <p:nvPr/>
        </p:nvSpPr>
        <p:spPr>
          <a:xfrm>
            <a:off x="0" y="4320300"/>
            <a:ext cx="9144000" cy="8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3410"/>
            <a:ext cx="415200" cy="106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>
            <a:spLocks noGrp="1"/>
          </p:cNvSpPr>
          <p:nvPr>
            <p:ph type="title"/>
          </p:nvPr>
        </p:nvSpPr>
        <p:spPr>
          <a:xfrm>
            <a:off x="720000" y="25241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42"/>
          <p:cNvSpPr txBox="1">
            <a:spLocks noGrp="1"/>
          </p:cNvSpPr>
          <p:nvPr>
            <p:ph type="subTitle" idx="1"/>
          </p:nvPr>
        </p:nvSpPr>
        <p:spPr>
          <a:xfrm>
            <a:off x="720000" y="2991587"/>
            <a:ext cx="23364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title" idx="2"/>
          </p:nvPr>
        </p:nvSpPr>
        <p:spPr>
          <a:xfrm>
            <a:off x="3403800" y="25241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42"/>
          <p:cNvSpPr txBox="1">
            <a:spLocks noGrp="1"/>
          </p:cNvSpPr>
          <p:nvPr>
            <p:ph type="subTitle" idx="3"/>
          </p:nvPr>
        </p:nvSpPr>
        <p:spPr>
          <a:xfrm>
            <a:off x="3403800" y="2991588"/>
            <a:ext cx="23364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2"/>
          <p:cNvSpPr txBox="1">
            <a:spLocks noGrp="1"/>
          </p:cNvSpPr>
          <p:nvPr>
            <p:ph type="title" idx="4"/>
          </p:nvPr>
        </p:nvSpPr>
        <p:spPr>
          <a:xfrm>
            <a:off x="6087600" y="25241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" name="Google Shape;173;p42"/>
          <p:cNvSpPr txBox="1">
            <a:spLocks noGrp="1"/>
          </p:cNvSpPr>
          <p:nvPr>
            <p:ph type="subTitle" idx="5"/>
          </p:nvPr>
        </p:nvSpPr>
        <p:spPr>
          <a:xfrm>
            <a:off x="6087600" y="2991588"/>
            <a:ext cx="23364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2"/>
          <p:cNvSpPr txBox="1">
            <a:spLocks noGrp="1"/>
          </p:cNvSpPr>
          <p:nvPr>
            <p:ph type="title" idx="6"/>
          </p:nvPr>
        </p:nvSpPr>
        <p:spPr>
          <a:xfrm>
            <a:off x="720000" y="542975"/>
            <a:ext cx="77040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2"/>
          <p:cNvSpPr/>
          <p:nvPr/>
        </p:nvSpPr>
        <p:spPr>
          <a:xfrm>
            <a:off x="0" y="4320300"/>
            <a:ext cx="9144000" cy="8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3410"/>
            <a:ext cx="415200" cy="106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3"/>
          <p:cNvSpPr txBox="1">
            <a:spLocks noGrp="1"/>
          </p:cNvSpPr>
          <p:nvPr>
            <p:ph type="title"/>
          </p:nvPr>
        </p:nvSpPr>
        <p:spPr>
          <a:xfrm>
            <a:off x="1837576" y="1356675"/>
            <a:ext cx="2343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9" name="Google Shape;179;p43"/>
          <p:cNvSpPr txBox="1">
            <a:spLocks noGrp="1"/>
          </p:cNvSpPr>
          <p:nvPr>
            <p:ph type="subTitle" idx="1"/>
          </p:nvPr>
        </p:nvSpPr>
        <p:spPr>
          <a:xfrm>
            <a:off x="1479351" y="1776820"/>
            <a:ext cx="2343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3"/>
          <p:cNvSpPr txBox="1">
            <a:spLocks noGrp="1"/>
          </p:cNvSpPr>
          <p:nvPr>
            <p:ph type="title" idx="2"/>
          </p:nvPr>
        </p:nvSpPr>
        <p:spPr>
          <a:xfrm>
            <a:off x="5722751" y="1356675"/>
            <a:ext cx="2343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1" name="Google Shape;181;p43"/>
          <p:cNvSpPr txBox="1">
            <a:spLocks noGrp="1"/>
          </p:cNvSpPr>
          <p:nvPr>
            <p:ph type="subTitle" idx="3"/>
          </p:nvPr>
        </p:nvSpPr>
        <p:spPr>
          <a:xfrm>
            <a:off x="5271576" y="1776820"/>
            <a:ext cx="2343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3"/>
          <p:cNvSpPr txBox="1">
            <a:spLocks noGrp="1"/>
          </p:cNvSpPr>
          <p:nvPr>
            <p:ph type="title" idx="4"/>
          </p:nvPr>
        </p:nvSpPr>
        <p:spPr>
          <a:xfrm>
            <a:off x="1837576" y="3399675"/>
            <a:ext cx="2343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3" name="Google Shape;183;p43"/>
          <p:cNvSpPr txBox="1">
            <a:spLocks noGrp="1"/>
          </p:cNvSpPr>
          <p:nvPr>
            <p:ph type="subTitle" idx="5"/>
          </p:nvPr>
        </p:nvSpPr>
        <p:spPr>
          <a:xfrm>
            <a:off x="1479351" y="3819820"/>
            <a:ext cx="2343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3"/>
          <p:cNvSpPr txBox="1">
            <a:spLocks noGrp="1"/>
          </p:cNvSpPr>
          <p:nvPr>
            <p:ph type="title" idx="6"/>
          </p:nvPr>
        </p:nvSpPr>
        <p:spPr>
          <a:xfrm>
            <a:off x="5722751" y="3399675"/>
            <a:ext cx="2343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5" name="Google Shape;185;p43"/>
          <p:cNvSpPr txBox="1">
            <a:spLocks noGrp="1"/>
          </p:cNvSpPr>
          <p:nvPr>
            <p:ph type="subTitle" idx="7"/>
          </p:nvPr>
        </p:nvSpPr>
        <p:spPr>
          <a:xfrm>
            <a:off x="5271576" y="3819820"/>
            <a:ext cx="2343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43"/>
          <p:cNvSpPr txBox="1">
            <a:spLocks noGrp="1"/>
          </p:cNvSpPr>
          <p:nvPr>
            <p:ph type="title" idx="8"/>
          </p:nvPr>
        </p:nvSpPr>
        <p:spPr>
          <a:xfrm>
            <a:off x="720000" y="542975"/>
            <a:ext cx="77040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3"/>
          <p:cNvSpPr/>
          <p:nvPr/>
        </p:nvSpPr>
        <p:spPr>
          <a:xfrm rot="-5400000">
            <a:off x="6129075" y="2128650"/>
            <a:ext cx="5143500" cy="88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3410"/>
            <a:ext cx="415200" cy="106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4"/>
          <p:cNvSpPr txBox="1">
            <a:spLocks noGrp="1"/>
          </p:cNvSpPr>
          <p:nvPr>
            <p:ph type="title"/>
          </p:nvPr>
        </p:nvSpPr>
        <p:spPr>
          <a:xfrm>
            <a:off x="719975" y="18056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1" name="Google Shape;191;p44"/>
          <p:cNvSpPr txBox="1">
            <a:spLocks noGrp="1"/>
          </p:cNvSpPr>
          <p:nvPr>
            <p:ph type="subTitle" idx="1"/>
          </p:nvPr>
        </p:nvSpPr>
        <p:spPr>
          <a:xfrm>
            <a:off x="719975" y="219833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4"/>
          <p:cNvSpPr txBox="1">
            <a:spLocks noGrp="1"/>
          </p:cNvSpPr>
          <p:nvPr>
            <p:ph type="title" idx="2"/>
          </p:nvPr>
        </p:nvSpPr>
        <p:spPr>
          <a:xfrm>
            <a:off x="3419246" y="18056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3" name="Google Shape;193;p44"/>
          <p:cNvSpPr txBox="1">
            <a:spLocks noGrp="1"/>
          </p:cNvSpPr>
          <p:nvPr>
            <p:ph type="subTitle" idx="3"/>
          </p:nvPr>
        </p:nvSpPr>
        <p:spPr>
          <a:xfrm>
            <a:off x="3419246" y="219833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4"/>
          <p:cNvSpPr txBox="1">
            <a:spLocks noGrp="1"/>
          </p:cNvSpPr>
          <p:nvPr>
            <p:ph type="title" idx="4"/>
          </p:nvPr>
        </p:nvSpPr>
        <p:spPr>
          <a:xfrm>
            <a:off x="719975" y="3696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5" name="Google Shape;195;p44"/>
          <p:cNvSpPr txBox="1">
            <a:spLocks noGrp="1"/>
          </p:cNvSpPr>
          <p:nvPr>
            <p:ph type="subTitle" idx="5"/>
          </p:nvPr>
        </p:nvSpPr>
        <p:spPr>
          <a:xfrm>
            <a:off x="719975" y="4095454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title" idx="6"/>
          </p:nvPr>
        </p:nvSpPr>
        <p:spPr>
          <a:xfrm>
            <a:off x="3419246" y="3696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7" name="Google Shape;197;p44"/>
          <p:cNvSpPr txBox="1">
            <a:spLocks noGrp="1"/>
          </p:cNvSpPr>
          <p:nvPr>
            <p:ph type="subTitle" idx="7"/>
          </p:nvPr>
        </p:nvSpPr>
        <p:spPr>
          <a:xfrm>
            <a:off x="3419246" y="4095454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4"/>
          <p:cNvSpPr txBox="1">
            <a:spLocks noGrp="1"/>
          </p:cNvSpPr>
          <p:nvPr>
            <p:ph type="title" idx="8"/>
          </p:nvPr>
        </p:nvSpPr>
        <p:spPr>
          <a:xfrm>
            <a:off x="6118520" y="18056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9" name="Google Shape;199;p44"/>
          <p:cNvSpPr txBox="1">
            <a:spLocks noGrp="1"/>
          </p:cNvSpPr>
          <p:nvPr>
            <p:ph type="subTitle" idx="9"/>
          </p:nvPr>
        </p:nvSpPr>
        <p:spPr>
          <a:xfrm>
            <a:off x="6118520" y="219833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44"/>
          <p:cNvSpPr txBox="1">
            <a:spLocks noGrp="1"/>
          </p:cNvSpPr>
          <p:nvPr>
            <p:ph type="title" idx="13"/>
          </p:nvPr>
        </p:nvSpPr>
        <p:spPr>
          <a:xfrm>
            <a:off x="6118520" y="3696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14"/>
          </p:nvPr>
        </p:nvSpPr>
        <p:spPr>
          <a:xfrm>
            <a:off x="6118520" y="4095454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4"/>
          <p:cNvSpPr/>
          <p:nvPr/>
        </p:nvSpPr>
        <p:spPr>
          <a:xfrm rot="-5400000">
            <a:off x="-2314500" y="2314500"/>
            <a:ext cx="5143500" cy="5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44"/>
          <p:cNvCxnSpPr/>
          <p:nvPr/>
        </p:nvCxnSpPr>
        <p:spPr>
          <a:xfrm rot="10800000">
            <a:off x="8783000" y="0"/>
            <a:ext cx="0" cy="21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4" name="Google Shape;204;p44"/>
          <p:cNvSpPr txBox="1">
            <a:spLocks noGrp="1"/>
          </p:cNvSpPr>
          <p:nvPr>
            <p:ph type="title" idx="15"/>
          </p:nvPr>
        </p:nvSpPr>
        <p:spPr>
          <a:xfrm>
            <a:off x="720000" y="542975"/>
            <a:ext cx="77040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5"/>
          <p:cNvSpPr txBox="1">
            <a:spLocks noGrp="1"/>
          </p:cNvSpPr>
          <p:nvPr>
            <p:ph type="title"/>
          </p:nvPr>
        </p:nvSpPr>
        <p:spPr>
          <a:xfrm>
            <a:off x="708825" y="1683433"/>
            <a:ext cx="4455000" cy="1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7" name="Google Shape;207;p45"/>
          <p:cNvSpPr txBox="1">
            <a:spLocks noGrp="1"/>
          </p:cNvSpPr>
          <p:nvPr>
            <p:ph type="title" idx="2"/>
          </p:nvPr>
        </p:nvSpPr>
        <p:spPr>
          <a:xfrm>
            <a:off x="708825" y="542975"/>
            <a:ext cx="1318500" cy="84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08" name="Google Shape;208;p45"/>
          <p:cNvSpPr txBox="1">
            <a:spLocks noGrp="1"/>
          </p:cNvSpPr>
          <p:nvPr>
            <p:ph type="subTitle" idx="1"/>
          </p:nvPr>
        </p:nvSpPr>
        <p:spPr>
          <a:xfrm>
            <a:off x="708825" y="3012279"/>
            <a:ext cx="2817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/>
          <p:nvPr/>
        </p:nvSpPr>
        <p:spPr>
          <a:xfrm rot="5400000">
            <a:off x="6155550" y="2165250"/>
            <a:ext cx="5153700" cy="8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3403"/>
            <a:ext cx="415200" cy="106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6"/>
          <p:cNvSpPr txBox="1">
            <a:spLocks noGrp="1"/>
          </p:cNvSpPr>
          <p:nvPr>
            <p:ph type="title"/>
          </p:nvPr>
        </p:nvSpPr>
        <p:spPr>
          <a:xfrm>
            <a:off x="5002850" y="1998375"/>
            <a:ext cx="3432300" cy="13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3" name="Google Shape;213;p46"/>
          <p:cNvSpPr txBox="1">
            <a:spLocks noGrp="1"/>
          </p:cNvSpPr>
          <p:nvPr>
            <p:ph type="title" idx="2"/>
          </p:nvPr>
        </p:nvSpPr>
        <p:spPr>
          <a:xfrm>
            <a:off x="7116675" y="1080363"/>
            <a:ext cx="1318500" cy="84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14" name="Google Shape;214;p46"/>
          <p:cNvSpPr txBox="1">
            <a:spLocks noGrp="1"/>
          </p:cNvSpPr>
          <p:nvPr>
            <p:ph type="subTitle" idx="1"/>
          </p:nvPr>
        </p:nvSpPr>
        <p:spPr>
          <a:xfrm>
            <a:off x="5373375" y="3380349"/>
            <a:ext cx="30618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6"/>
          <p:cNvSpPr/>
          <p:nvPr/>
        </p:nvSpPr>
        <p:spPr>
          <a:xfrm rot="5400000">
            <a:off x="-1808425" y="1803150"/>
            <a:ext cx="5153700" cy="153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3410"/>
            <a:ext cx="415200" cy="106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1_1_1_1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7"/>
          <p:cNvSpPr txBox="1">
            <a:spLocks noGrp="1"/>
          </p:cNvSpPr>
          <p:nvPr>
            <p:ph type="title"/>
          </p:nvPr>
        </p:nvSpPr>
        <p:spPr>
          <a:xfrm>
            <a:off x="2917788" y="1599013"/>
            <a:ext cx="3308400" cy="11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9" name="Google Shape;219;p47"/>
          <p:cNvSpPr txBox="1">
            <a:spLocks noGrp="1"/>
          </p:cNvSpPr>
          <p:nvPr>
            <p:ph type="title" idx="2"/>
          </p:nvPr>
        </p:nvSpPr>
        <p:spPr>
          <a:xfrm>
            <a:off x="3912738" y="542975"/>
            <a:ext cx="1318500" cy="84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0" name="Google Shape;220;p47"/>
          <p:cNvSpPr txBox="1">
            <a:spLocks noGrp="1"/>
          </p:cNvSpPr>
          <p:nvPr>
            <p:ph type="subTitle" idx="1"/>
          </p:nvPr>
        </p:nvSpPr>
        <p:spPr>
          <a:xfrm>
            <a:off x="3128688" y="2934196"/>
            <a:ext cx="28866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47"/>
          <p:cNvSpPr/>
          <p:nvPr/>
        </p:nvSpPr>
        <p:spPr>
          <a:xfrm rot="-5400000">
            <a:off x="-1419825" y="2128650"/>
            <a:ext cx="5143500" cy="88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3403"/>
            <a:ext cx="415200" cy="106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4977975" y="1814575"/>
            <a:ext cx="3457200" cy="1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title" idx="2"/>
          </p:nvPr>
        </p:nvSpPr>
        <p:spPr>
          <a:xfrm>
            <a:off x="7116625" y="771575"/>
            <a:ext cx="1318500" cy="84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ubTitle" idx="1"/>
          </p:nvPr>
        </p:nvSpPr>
        <p:spPr>
          <a:xfrm>
            <a:off x="5484625" y="3122650"/>
            <a:ext cx="29505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/>
          <p:nvPr/>
        </p:nvSpPr>
        <p:spPr>
          <a:xfrm rot="-5400000">
            <a:off x="-2173800" y="2146500"/>
            <a:ext cx="5170800" cy="8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21"/>
          <p:cNvCxnSpPr/>
          <p:nvPr/>
        </p:nvCxnSpPr>
        <p:spPr>
          <a:xfrm rot="10800000">
            <a:off x="8783000" y="2998800"/>
            <a:ext cx="0" cy="21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8"/>
          <p:cNvSpPr/>
          <p:nvPr/>
        </p:nvSpPr>
        <p:spPr>
          <a:xfrm rot="-5400000">
            <a:off x="5983550" y="1982850"/>
            <a:ext cx="5143500" cy="117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8"/>
          <p:cNvSpPr txBox="1">
            <a:spLocks noGrp="1"/>
          </p:cNvSpPr>
          <p:nvPr>
            <p:ph type="ctrTitle"/>
          </p:nvPr>
        </p:nvSpPr>
        <p:spPr>
          <a:xfrm>
            <a:off x="708825" y="540000"/>
            <a:ext cx="29670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6" name="Google Shape;226;p48"/>
          <p:cNvSpPr txBox="1">
            <a:spLocks noGrp="1"/>
          </p:cNvSpPr>
          <p:nvPr>
            <p:ph type="subTitle" idx="1"/>
          </p:nvPr>
        </p:nvSpPr>
        <p:spPr>
          <a:xfrm>
            <a:off x="708825" y="1498525"/>
            <a:ext cx="2967000" cy="1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7" name="Google Shape;227;p48"/>
          <p:cNvSpPr txBox="1">
            <a:spLocks noGrp="1"/>
          </p:cNvSpPr>
          <p:nvPr>
            <p:ph type="subTitle" idx="2"/>
          </p:nvPr>
        </p:nvSpPr>
        <p:spPr>
          <a:xfrm>
            <a:off x="708825" y="3434675"/>
            <a:ext cx="29670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" name="Google Shape;228;p48"/>
          <p:cNvSpPr txBox="1">
            <a:spLocks noGrp="1"/>
          </p:cNvSpPr>
          <p:nvPr>
            <p:ph type="ctrTitle" idx="3"/>
          </p:nvPr>
        </p:nvSpPr>
        <p:spPr>
          <a:xfrm rot="5400000">
            <a:off x="6421000" y="1995125"/>
            <a:ext cx="30318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9" name="Google Shape;229;p48"/>
          <p:cNvSpPr txBox="1"/>
          <p:nvPr/>
        </p:nvSpPr>
        <p:spPr>
          <a:xfrm>
            <a:off x="708825" y="3984925"/>
            <a:ext cx="4324200" cy="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2"/>
                </a:solidFill>
                <a:latin typeface="Abhaya Libre"/>
                <a:ea typeface="Abhaya Libre"/>
                <a:cs typeface="Abhaya Libre"/>
                <a:sym typeface="Abhaya Libre"/>
              </a:rPr>
              <a:t>CREDITS: This presentation template was created by </a:t>
            </a:r>
            <a:r>
              <a:rPr lang="en" sz="1200" b="1" i="0" u="none" strike="noStrike" cap="none">
                <a:solidFill>
                  <a:schemeClr val="dk2"/>
                </a:solidFill>
                <a:uFill>
                  <a:noFill/>
                </a:uFill>
                <a:latin typeface="Abhaya Libre"/>
                <a:ea typeface="Abhaya Libre"/>
                <a:cs typeface="Abhaya Libre"/>
                <a:sym typeface="Abhaya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0" i="0" u="none" strike="noStrike" cap="none">
                <a:solidFill>
                  <a:schemeClr val="dk2"/>
                </a:solidFill>
                <a:latin typeface="Abhaya Libre"/>
                <a:ea typeface="Abhaya Libre"/>
                <a:cs typeface="Abhaya Libre"/>
                <a:sym typeface="Abhaya Libre"/>
              </a:rPr>
              <a:t>, including icons by </a:t>
            </a:r>
            <a:r>
              <a:rPr lang="en" sz="1200" b="1" i="0" u="none" strike="noStrike" cap="none">
                <a:solidFill>
                  <a:schemeClr val="dk2"/>
                </a:solidFill>
                <a:uFill>
                  <a:noFill/>
                </a:uFill>
                <a:latin typeface="Abhaya Libre"/>
                <a:ea typeface="Abhaya Libre"/>
                <a:cs typeface="Abhaya Libre"/>
                <a:sym typeface="Abhaya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 i="0" u="none" strike="noStrike" cap="none">
                <a:solidFill>
                  <a:schemeClr val="dk2"/>
                </a:solidFill>
                <a:latin typeface="Abhaya Libre"/>
                <a:ea typeface="Abhaya Libre"/>
                <a:cs typeface="Abhaya Libre"/>
                <a:sym typeface="Abhaya Libre"/>
              </a:rPr>
              <a:t> </a:t>
            </a:r>
            <a:r>
              <a:rPr lang="en" sz="1200" b="0" i="0" u="none" strike="noStrike" cap="none">
                <a:solidFill>
                  <a:schemeClr val="dk2"/>
                </a:solidFill>
                <a:latin typeface="Abhaya Libre"/>
                <a:ea typeface="Abhaya Libre"/>
                <a:cs typeface="Abhaya Libre"/>
                <a:sym typeface="Abhaya Libre"/>
              </a:rPr>
              <a:t>and infographics &amp; images by </a:t>
            </a:r>
            <a:r>
              <a:rPr lang="en" sz="1200" b="1" i="0" u="none" strike="noStrike" cap="none">
                <a:solidFill>
                  <a:schemeClr val="dk2"/>
                </a:solidFill>
                <a:uFill>
                  <a:noFill/>
                </a:uFill>
                <a:latin typeface="Abhaya Libre"/>
                <a:ea typeface="Abhaya Libre"/>
                <a:cs typeface="Abhaya Libre"/>
                <a:sym typeface="Abhaya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i="0" u="none" strike="noStrike" cap="none">
              <a:solidFill>
                <a:schemeClr val="dk2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pic>
        <p:nvPicPr>
          <p:cNvPr id="230" name="Google Shape;230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083410"/>
            <a:ext cx="415200" cy="106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LANK_1_1_1_1_1_1_1_1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/>
          <p:nvPr/>
        </p:nvSpPr>
        <p:spPr>
          <a:xfrm rot="-5400000">
            <a:off x="-2314500" y="2314500"/>
            <a:ext cx="5143500" cy="5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49"/>
          <p:cNvCxnSpPr/>
          <p:nvPr/>
        </p:nvCxnSpPr>
        <p:spPr>
          <a:xfrm rot="10800000">
            <a:off x="8783000" y="0"/>
            <a:ext cx="0" cy="21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0"/>
          <p:cNvSpPr/>
          <p:nvPr/>
        </p:nvSpPr>
        <p:spPr>
          <a:xfrm>
            <a:off x="0" y="4320300"/>
            <a:ext cx="9144000" cy="8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3410"/>
            <a:ext cx="415200" cy="106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 1">
  <p:cSld name="SECTION_HEADER_1_1_1_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8a45f0c13_0_249"/>
          <p:cNvSpPr txBox="1">
            <a:spLocks noGrp="1"/>
          </p:cNvSpPr>
          <p:nvPr>
            <p:ph type="title"/>
          </p:nvPr>
        </p:nvSpPr>
        <p:spPr>
          <a:xfrm>
            <a:off x="708825" y="1683433"/>
            <a:ext cx="4455000" cy="10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9" name="Google Shape;239;g118a45f0c13_0_249"/>
          <p:cNvSpPr txBox="1">
            <a:spLocks noGrp="1"/>
          </p:cNvSpPr>
          <p:nvPr>
            <p:ph type="title" idx="2" hasCustomPrompt="1"/>
          </p:nvPr>
        </p:nvSpPr>
        <p:spPr>
          <a:xfrm>
            <a:off x="708825" y="542975"/>
            <a:ext cx="1318500" cy="841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0" name="Google Shape;240;g118a45f0c13_0_249"/>
          <p:cNvSpPr txBox="1">
            <a:spLocks noGrp="1"/>
          </p:cNvSpPr>
          <p:nvPr>
            <p:ph type="subTitle" idx="1"/>
          </p:nvPr>
        </p:nvSpPr>
        <p:spPr>
          <a:xfrm>
            <a:off x="708825" y="3012279"/>
            <a:ext cx="28173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g118a45f0c13_0_249"/>
          <p:cNvSpPr/>
          <p:nvPr/>
        </p:nvSpPr>
        <p:spPr>
          <a:xfrm rot="5400000">
            <a:off x="6155550" y="2165250"/>
            <a:ext cx="5153700" cy="8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2" name="Google Shape;242;g118a45f0c13_0_2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083403"/>
            <a:ext cx="415200" cy="106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 1">
  <p:cSld name="SECTION_HEADER_1_1_1_1_2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8a45f0c13_0_499"/>
          <p:cNvSpPr txBox="1">
            <a:spLocks noGrp="1"/>
          </p:cNvSpPr>
          <p:nvPr>
            <p:ph type="title"/>
          </p:nvPr>
        </p:nvSpPr>
        <p:spPr>
          <a:xfrm>
            <a:off x="5002850" y="1998375"/>
            <a:ext cx="3432300" cy="13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5" name="Google Shape;245;g118a45f0c13_0_499"/>
          <p:cNvSpPr txBox="1">
            <a:spLocks noGrp="1"/>
          </p:cNvSpPr>
          <p:nvPr>
            <p:ph type="title" idx="2" hasCustomPrompt="1"/>
          </p:nvPr>
        </p:nvSpPr>
        <p:spPr>
          <a:xfrm>
            <a:off x="7116675" y="1080363"/>
            <a:ext cx="1318500" cy="841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6" name="Google Shape;246;g118a45f0c13_0_499"/>
          <p:cNvSpPr txBox="1">
            <a:spLocks noGrp="1"/>
          </p:cNvSpPr>
          <p:nvPr>
            <p:ph type="subTitle" idx="1"/>
          </p:nvPr>
        </p:nvSpPr>
        <p:spPr>
          <a:xfrm>
            <a:off x="5373375" y="3380349"/>
            <a:ext cx="3061800" cy="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g118a45f0c13_0_499"/>
          <p:cNvSpPr/>
          <p:nvPr/>
        </p:nvSpPr>
        <p:spPr>
          <a:xfrm rot="5400000">
            <a:off x="-1808425" y="1803150"/>
            <a:ext cx="5153700" cy="153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8" name="Google Shape;248;g118a45f0c13_0_49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083410"/>
            <a:ext cx="415200" cy="106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g118a45f0c13_0_99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083410"/>
            <a:ext cx="415200" cy="106008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118a45f0c13_0_992"/>
          <p:cNvSpPr/>
          <p:nvPr/>
        </p:nvSpPr>
        <p:spPr>
          <a:xfrm>
            <a:off x="7572000" y="1350"/>
            <a:ext cx="1572000" cy="52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2" name="Google Shape;252;g118a45f0c13_0_992"/>
          <p:cNvCxnSpPr/>
          <p:nvPr/>
        </p:nvCxnSpPr>
        <p:spPr>
          <a:xfrm rot="10800000">
            <a:off x="8783000" y="2998800"/>
            <a:ext cx="0" cy="21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253;g118a45f0c13_0_992"/>
          <p:cNvSpPr txBox="1">
            <a:spLocks noGrp="1"/>
          </p:cNvSpPr>
          <p:nvPr>
            <p:ph type="title"/>
          </p:nvPr>
        </p:nvSpPr>
        <p:spPr>
          <a:xfrm>
            <a:off x="720000" y="542975"/>
            <a:ext cx="77040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3410"/>
            <a:ext cx="415200" cy="106008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2"/>
          <p:cNvSpPr/>
          <p:nvPr/>
        </p:nvSpPr>
        <p:spPr>
          <a:xfrm>
            <a:off x="7572000" y="1350"/>
            <a:ext cx="1572000" cy="52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22"/>
          <p:cNvCxnSpPr/>
          <p:nvPr/>
        </p:nvCxnSpPr>
        <p:spPr>
          <a:xfrm rot="10800000">
            <a:off x="8783000" y="2998800"/>
            <a:ext cx="0" cy="21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720000" y="542975"/>
            <a:ext cx="77040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/>
          <p:nvPr/>
        </p:nvSpPr>
        <p:spPr>
          <a:xfrm rot="-5400000">
            <a:off x="5780575" y="1780200"/>
            <a:ext cx="5143500" cy="158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 rot="5400000">
            <a:off x="5896575" y="1961700"/>
            <a:ext cx="3857100" cy="12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subTitle" idx="1"/>
          </p:nvPr>
        </p:nvSpPr>
        <p:spPr>
          <a:xfrm>
            <a:off x="1509750" y="3160100"/>
            <a:ext cx="3795000" cy="14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2" name="Google Shape;52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3410"/>
            <a:ext cx="415200" cy="10600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23"/>
          <p:cNvCxnSpPr/>
          <p:nvPr/>
        </p:nvCxnSpPr>
        <p:spPr>
          <a:xfrm rot="10800000">
            <a:off x="1326775" y="2998800"/>
            <a:ext cx="0" cy="21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2881675" y="3188556"/>
            <a:ext cx="5508900" cy="15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title" idx="2"/>
          </p:nvPr>
        </p:nvSpPr>
        <p:spPr>
          <a:xfrm>
            <a:off x="2997725" y="2256925"/>
            <a:ext cx="1318500" cy="84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ubTitle" idx="1"/>
          </p:nvPr>
        </p:nvSpPr>
        <p:spPr>
          <a:xfrm>
            <a:off x="2881675" y="1391431"/>
            <a:ext cx="27897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8" name="Google Shape;5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3410"/>
            <a:ext cx="415200" cy="106008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4"/>
          <p:cNvSpPr/>
          <p:nvPr/>
        </p:nvSpPr>
        <p:spPr>
          <a:xfrm>
            <a:off x="0" y="0"/>
            <a:ext cx="9144000" cy="8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_3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5202075" y="3449302"/>
            <a:ext cx="3233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subTitle" idx="1"/>
          </p:nvPr>
        </p:nvSpPr>
        <p:spPr>
          <a:xfrm>
            <a:off x="5202075" y="4155326"/>
            <a:ext cx="32331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title" idx="2"/>
          </p:nvPr>
        </p:nvSpPr>
        <p:spPr>
          <a:xfrm>
            <a:off x="2637900" y="2208951"/>
            <a:ext cx="38682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ubTitle" idx="3"/>
          </p:nvPr>
        </p:nvSpPr>
        <p:spPr>
          <a:xfrm>
            <a:off x="2637900" y="2914977"/>
            <a:ext cx="38682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title" idx="4"/>
          </p:nvPr>
        </p:nvSpPr>
        <p:spPr>
          <a:xfrm>
            <a:off x="720000" y="1057738"/>
            <a:ext cx="3233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subTitle" idx="5"/>
          </p:nvPr>
        </p:nvSpPr>
        <p:spPr>
          <a:xfrm>
            <a:off x="720000" y="1763761"/>
            <a:ext cx="32331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7" name="Google Shape;67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3410"/>
            <a:ext cx="415200" cy="10600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25"/>
          <p:cNvCxnSpPr/>
          <p:nvPr/>
        </p:nvCxnSpPr>
        <p:spPr>
          <a:xfrm>
            <a:off x="5916000" y="1597300"/>
            <a:ext cx="322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25"/>
          <p:cNvSpPr/>
          <p:nvPr/>
        </p:nvSpPr>
        <p:spPr>
          <a:xfrm>
            <a:off x="7572000" y="1350"/>
            <a:ext cx="1572000" cy="52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5"/>
          <p:cNvSpPr txBox="1">
            <a:spLocks noGrp="1"/>
          </p:cNvSpPr>
          <p:nvPr>
            <p:ph type="title" idx="6"/>
          </p:nvPr>
        </p:nvSpPr>
        <p:spPr>
          <a:xfrm>
            <a:off x="720000" y="542975"/>
            <a:ext cx="77040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/>
          <p:nvPr/>
        </p:nvSpPr>
        <p:spPr>
          <a:xfrm rot="-5400000">
            <a:off x="6314925" y="2314500"/>
            <a:ext cx="5143500" cy="5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3410"/>
            <a:ext cx="415200" cy="106008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6"/>
          <p:cNvSpPr txBox="1">
            <a:spLocks noGrp="1"/>
          </p:cNvSpPr>
          <p:nvPr>
            <p:ph type="title"/>
          </p:nvPr>
        </p:nvSpPr>
        <p:spPr>
          <a:xfrm>
            <a:off x="720000" y="542975"/>
            <a:ext cx="77040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>
            <a:spLocks noGrp="1"/>
          </p:cNvSpPr>
          <p:nvPr>
            <p:ph type="title"/>
          </p:nvPr>
        </p:nvSpPr>
        <p:spPr>
          <a:xfrm flipH="1">
            <a:off x="710981" y="2642747"/>
            <a:ext cx="56613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title" idx="2"/>
          </p:nvPr>
        </p:nvSpPr>
        <p:spPr>
          <a:xfrm flipH="1">
            <a:off x="710981" y="1540222"/>
            <a:ext cx="1318500" cy="84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subTitle" idx="1"/>
          </p:nvPr>
        </p:nvSpPr>
        <p:spPr>
          <a:xfrm flipH="1">
            <a:off x="710981" y="3893424"/>
            <a:ext cx="28488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/>
          <p:nvPr/>
        </p:nvSpPr>
        <p:spPr>
          <a:xfrm>
            <a:off x="0" y="0"/>
            <a:ext cx="9144000" cy="8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083403"/>
            <a:ext cx="415200" cy="106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 SemiBold"/>
              <a:buNone/>
              <a:defRPr sz="3200" b="0" i="0" u="none" strike="noStrike" cap="none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haya Libre Medium"/>
              <a:buChar char="●"/>
              <a:defRPr sz="1400" b="0" i="0" u="none" strike="noStrike" cap="none">
                <a:solidFill>
                  <a:schemeClr val="dk2"/>
                </a:solidFill>
                <a:latin typeface="Abhaya Libre Medium"/>
                <a:ea typeface="Abhaya Libre Medium"/>
                <a:cs typeface="Abhaya Libre Medium"/>
                <a:sym typeface="Abhaya Libre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haya Libre Medium"/>
              <a:buChar char="○"/>
              <a:defRPr sz="1400" b="0" i="0" u="none" strike="noStrike" cap="none">
                <a:solidFill>
                  <a:schemeClr val="dk2"/>
                </a:solidFill>
                <a:latin typeface="Abhaya Libre Medium"/>
                <a:ea typeface="Abhaya Libre Medium"/>
                <a:cs typeface="Abhaya Libre Medium"/>
                <a:sym typeface="Abhaya Libre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haya Libre Medium"/>
              <a:buChar char="■"/>
              <a:defRPr sz="1400" b="0" i="0" u="none" strike="noStrike" cap="none">
                <a:solidFill>
                  <a:schemeClr val="dk2"/>
                </a:solidFill>
                <a:latin typeface="Abhaya Libre Medium"/>
                <a:ea typeface="Abhaya Libre Medium"/>
                <a:cs typeface="Abhaya Libre Medium"/>
                <a:sym typeface="Abhaya Libre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haya Libre Medium"/>
              <a:buChar char="●"/>
              <a:defRPr sz="1400" b="0" i="0" u="none" strike="noStrike" cap="none">
                <a:solidFill>
                  <a:schemeClr val="dk2"/>
                </a:solidFill>
                <a:latin typeface="Abhaya Libre Medium"/>
                <a:ea typeface="Abhaya Libre Medium"/>
                <a:cs typeface="Abhaya Libre Medium"/>
                <a:sym typeface="Abhaya Libre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haya Libre Medium"/>
              <a:buChar char="○"/>
              <a:defRPr sz="1400" b="0" i="0" u="none" strike="noStrike" cap="none">
                <a:solidFill>
                  <a:schemeClr val="dk2"/>
                </a:solidFill>
                <a:latin typeface="Abhaya Libre Medium"/>
                <a:ea typeface="Abhaya Libre Medium"/>
                <a:cs typeface="Abhaya Libre Medium"/>
                <a:sym typeface="Abhaya Libre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haya Libre Medium"/>
              <a:buChar char="■"/>
              <a:defRPr sz="1400" b="0" i="0" u="none" strike="noStrike" cap="none">
                <a:solidFill>
                  <a:schemeClr val="dk2"/>
                </a:solidFill>
                <a:latin typeface="Abhaya Libre Medium"/>
                <a:ea typeface="Abhaya Libre Medium"/>
                <a:cs typeface="Abhaya Libre Medium"/>
                <a:sym typeface="Abhaya Libre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haya Libre Medium"/>
              <a:buChar char="●"/>
              <a:defRPr sz="1400" b="0" i="0" u="none" strike="noStrike" cap="none">
                <a:solidFill>
                  <a:schemeClr val="dk2"/>
                </a:solidFill>
                <a:latin typeface="Abhaya Libre Medium"/>
                <a:ea typeface="Abhaya Libre Medium"/>
                <a:cs typeface="Abhaya Libre Medium"/>
                <a:sym typeface="Abhaya Libre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haya Libre Medium"/>
              <a:buChar char="○"/>
              <a:defRPr sz="1400" b="0" i="0" u="none" strike="noStrike" cap="none">
                <a:solidFill>
                  <a:schemeClr val="dk2"/>
                </a:solidFill>
                <a:latin typeface="Abhaya Libre Medium"/>
                <a:ea typeface="Abhaya Libre Medium"/>
                <a:cs typeface="Abhaya Libre Medium"/>
                <a:sym typeface="Abhaya Libre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haya Libre Medium"/>
              <a:buChar char="■"/>
              <a:defRPr sz="1400" b="0" i="0" u="none" strike="noStrike" cap="none">
                <a:solidFill>
                  <a:schemeClr val="dk2"/>
                </a:solidFill>
                <a:latin typeface="Abhaya Libre Medium"/>
                <a:ea typeface="Abhaya Libre Medium"/>
                <a:cs typeface="Abhaya Libre Medium"/>
                <a:sym typeface="Abhaya Libr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links/QvRKqPzSb8?ctid=73458443-1627-4091-8b39-2222134907c5&amp;pbi_source=linkSha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7200" y="1690000"/>
            <a:ext cx="3939800" cy="26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"/>
          <p:cNvSpPr txBox="1">
            <a:spLocks noGrp="1"/>
          </p:cNvSpPr>
          <p:nvPr>
            <p:ph type="ctrTitle"/>
          </p:nvPr>
        </p:nvSpPr>
        <p:spPr>
          <a:xfrm>
            <a:off x="708825" y="596963"/>
            <a:ext cx="83313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900"/>
              <a:t>DataCo Online Sales Analysis</a:t>
            </a:r>
            <a:endParaRPr sz="3900"/>
          </a:p>
        </p:txBody>
      </p:sp>
      <p:sp>
        <p:nvSpPr>
          <p:cNvPr id="260" name="Google Shape;260;p1"/>
          <p:cNvSpPr txBox="1">
            <a:spLocks noGrp="1"/>
          </p:cNvSpPr>
          <p:nvPr>
            <p:ph type="subTitle" idx="1"/>
          </p:nvPr>
        </p:nvSpPr>
        <p:spPr>
          <a:xfrm>
            <a:off x="1326775" y="1641150"/>
            <a:ext cx="3211800" cy="9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solidFill>
                  <a:srgbClr val="262626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Presented By -</a:t>
            </a:r>
            <a:endParaRPr sz="1200" b="1" u="sng" dirty="0">
              <a:solidFill>
                <a:srgbClr val="262626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2626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KRISHNA AGRAWAL</a:t>
            </a:r>
            <a:endParaRPr sz="1200" dirty="0">
              <a:solidFill>
                <a:srgbClr val="262626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1" name="Google Shape;261;p1"/>
          <p:cNvSpPr/>
          <p:nvPr/>
        </p:nvSpPr>
        <p:spPr>
          <a:xfrm>
            <a:off x="4571994" y="4041625"/>
            <a:ext cx="1117800" cy="111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62" name="Google Shape;262;p1"/>
          <p:cNvSpPr txBox="1">
            <a:spLocks noGrp="1"/>
          </p:cNvSpPr>
          <p:nvPr>
            <p:ph type="ctrTitle" idx="2"/>
          </p:nvPr>
        </p:nvSpPr>
        <p:spPr>
          <a:xfrm rot="-5400000">
            <a:off x="-524475" y="2767763"/>
            <a:ext cx="3057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Data Visualization</a:t>
            </a:r>
            <a:endParaRPr/>
          </a:p>
        </p:txBody>
      </p:sp>
      <p:cxnSp>
        <p:nvCxnSpPr>
          <p:cNvPr id="263" name="Google Shape;263;p1"/>
          <p:cNvCxnSpPr/>
          <p:nvPr/>
        </p:nvCxnSpPr>
        <p:spPr>
          <a:xfrm rot="10800000">
            <a:off x="1326775" y="2289300"/>
            <a:ext cx="0" cy="21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4" name="Google Shape;264;p1"/>
          <p:cNvSpPr txBox="1"/>
          <p:nvPr/>
        </p:nvSpPr>
        <p:spPr>
          <a:xfrm>
            <a:off x="6753075" y="297575"/>
            <a:ext cx="16821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2"/>
              </a:solidFill>
              <a:latin typeface="Abhaya Libre SemiBold"/>
              <a:ea typeface="Abhaya Libre SemiBold"/>
              <a:cs typeface="Abhaya Libre SemiBold"/>
              <a:sym typeface="Abhaya Libre SemiBold"/>
            </a:endParaRPr>
          </a:p>
        </p:txBody>
      </p:sp>
      <p:pic>
        <p:nvPicPr>
          <p:cNvPr id="265" name="Google Shape;26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38450" y="4010214"/>
            <a:ext cx="1151350" cy="11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f0e04f7fb_0_68"/>
          <p:cNvSpPr txBox="1">
            <a:spLocks noGrp="1"/>
          </p:cNvSpPr>
          <p:nvPr>
            <p:ph type="title"/>
          </p:nvPr>
        </p:nvSpPr>
        <p:spPr>
          <a:xfrm>
            <a:off x="708825" y="2272650"/>
            <a:ext cx="6709200" cy="17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"/>
          <p:cNvSpPr txBox="1">
            <a:spLocks noGrp="1"/>
          </p:cNvSpPr>
          <p:nvPr>
            <p:ph type="title"/>
          </p:nvPr>
        </p:nvSpPr>
        <p:spPr>
          <a:xfrm>
            <a:off x="1350875" y="1579775"/>
            <a:ext cx="2924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Explanation DataSet</a:t>
            </a:r>
            <a:endParaRPr/>
          </a:p>
        </p:txBody>
      </p:sp>
      <p:sp>
        <p:nvSpPr>
          <p:cNvPr id="271" name="Google Shape;271;p2"/>
          <p:cNvSpPr txBox="1">
            <a:spLocks noGrp="1"/>
          </p:cNvSpPr>
          <p:nvPr>
            <p:ph type="title" idx="3"/>
          </p:nvPr>
        </p:nvSpPr>
        <p:spPr>
          <a:xfrm>
            <a:off x="5658701" y="1579775"/>
            <a:ext cx="2924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Summary of Goal</a:t>
            </a:r>
            <a:endParaRPr/>
          </a:p>
        </p:txBody>
      </p:sp>
      <p:sp>
        <p:nvSpPr>
          <p:cNvPr id="272" name="Google Shape;272;p2"/>
          <p:cNvSpPr txBox="1">
            <a:spLocks noGrp="1"/>
          </p:cNvSpPr>
          <p:nvPr>
            <p:ph type="title" idx="5"/>
          </p:nvPr>
        </p:nvSpPr>
        <p:spPr>
          <a:xfrm>
            <a:off x="1353099" y="2592713"/>
            <a:ext cx="2302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KPIs</a:t>
            </a:r>
            <a:endParaRPr/>
          </a:p>
        </p:txBody>
      </p:sp>
      <p:sp>
        <p:nvSpPr>
          <p:cNvPr id="273" name="Google Shape;273;p2"/>
          <p:cNvSpPr txBox="1">
            <a:spLocks noGrp="1"/>
          </p:cNvSpPr>
          <p:nvPr>
            <p:ph type="title" idx="7"/>
          </p:nvPr>
        </p:nvSpPr>
        <p:spPr>
          <a:xfrm>
            <a:off x="5655775" y="2592713"/>
            <a:ext cx="2751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Dashboard Demo</a:t>
            </a:r>
            <a:endParaRPr/>
          </a:p>
        </p:txBody>
      </p:sp>
      <p:sp>
        <p:nvSpPr>
          <p:cNvPr id="274" name="Google Shape;274;p2"/>
          <p:cNvSpPr txBox="1">
            <a:spLocks noGrp="1"/>
          </p:cNvSpPr>
          <p:nvPr>
            <p:ph type="title" idx="16"/>
          </p:nvPr>
        </p:nvSpPr>
        <p:spPr>
          <a:xfrm>
            <a:off x="720000" y="542975"/>
            <a:ext cx="77040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75" name="Google Shape;275;p2"/>
          <p:cNvSpPr txBox="1">
            <a:spLocks noGrp="1"/>
          </p:cNvSpPr>
          <p:nvPr>
            <p:ph type="title" idx="2"/>
          </p:nvPr>
        </p:nvSpPr>
        <p:spPr>
          <a:xfrm>
            <a:off x="821475" y="1607625"/>
            <a:ext cx="503100" cy="4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6" name="Google Shape;276;p2"/>
          <p:cNvSpPr txBox="1">
            <a:spLocks noGrp="1"/>
          </p:cNvSpPr>
          <p:nvPr>
            <p:ph type="title" idx="17"/>
          </p:nvPr>
        </p:nvSpPr>
        <p:spPr>
          <a:xfrm>
            <a:off x="5126353" y="1607625"/>
            <a:ext cx="503100" cy="4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7" name="Google Shape;277;p2"/>
          <p:cNvSpPr txBox="1">
            <a:spLocks noGrp="1"/>
          </p:cNvSpPr>
          <p:nvPr>
            <p:ph type="title" idx="18"/>
          </p:nvPr>
        </p:nvSpPr>
        <p:spPr>
          <a:xfrm>
            <a:off x="821475" y="2620563"/>
            <a:ext cx="503100" cy="4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8" name="Google Shape;278;p2"/>
          <p:cNvSpPr txBox="1">
            <a:spLocks noGrp="1"/>
          </p:cNvSpPr>
          <p:nvPr>
            <p:ph type="title" idx="19"/>
          </p:nvPr>
        </p:nvSpPr>
        <p:spPr>
          <a:xfrm>
            <a:off x="5126350" y="2616638"/>
            <a:ext cx="503100" cy="4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9" name="Google Shape;279;p2"/>
          <p:cNvSpPr txBox="1">
            <a:spLocks noGrp="1"/>
          </p:cNvSpPr>
          <p:nvPr>
            <p:ph type="title" idx="7"/>
          </p:nvPr>
        </p:nvSpPr>
        <p:spPr>
          <a:xfrm>
            <a:off x="1350900" y="3497275"/>
            <a:ext cx="3251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Objectives Dashboard</a:t>
            </a:r>
            <a:endParaRPr/>
          </a:p>
        </p:txBody>
      </p:sp>
      <p:sp>
        <p:nvSpPr>
          <p:cNvPr id="280" name="Google Shape;280;p2"/>
          <p:cNvSpPr txBox="1">
            <a:spLocks noGrp="1"/>
          </p:cNvSpPr>
          <p:nvPr>
            <p:ph type="title" idx="19"/>
          </p:nvPr>
        </p:nvSpPr>
        <p:spPr>
          <a:xfrm>
            <a:off x="821475" y="3521200"/>
            <a:ext cx="503100" cy="4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81" name="Google Shape;281;p2"/>
          <p:cNvSpPr txBox="1">
            <a:spLocks noGrp="1"/>
          </p:cNvSpPr>
          <p:nvPr>
            <p:ph type="title" idx="7"/>
          </p:nvPr>
        </p:nvSpPr>
        <p:spPr>
          <a:xfrm>
            <a:off x="5655775" y="3498391"/>
            <a:ext cx="2751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Key skills</a:t>
            </a:r>
            <a:endParaRPr/>
          </a:p>
        </p:txBody>
      </p:sp>
      <p:sp>
        <p:nvSpPr>
          <p:cNvPr id="282" name="Google Shape;282;p2"/>
          <p:cNvSpPr txBox="1">
            <a:spLocks noGrp="1"/>
          </p:cNvSpPr>
          <p:nvPr>
            <p:ph type="title" idx="19"/>
          </p:nvPr>
        </p:nvSpPr>
        <p:spPr>
          <a:xfrm>
            <a:off x="5126350" y="3522316"/>
            <a:ext cx="503100" cy="4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Google Shape;287;g118a45f0c13_0_1002"/>
          <p:cNvCxnSpPr/>
          <p:nvPr/>
        </p:nvCxnSpPr>
        <p:spPr>
          <a:xfrm>
            <a:off x="846475" y="445025"/>
            <a:ext cx="34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g118a45f0c13_0_1002"/>
          <p:cNvSpPr txBox="1"/>
          <p:nvPr/>
        </p:nvSpPr>
        <p:spPr>
          <a:xfrm>
            <a:off x="76200" y="1027050"/>
            <a:ext cx="4144800" cy="25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Abhaya Libre"/>
                <a:ea typeface="Abhaya Libre"/>
                <a:cs typeface="Abhaya Libre"/>
                <a:sym typeface="Abhaya Libre"/>
              </a:rPr>
              <a:t>       </a:t>
            </a:r>
            <a:r>
              <a:rPr lang="en" b="1" u="sng">
                <a:latin typeface="Abhaya Libre"/>
                <a:ea typeface="Abhaya Libre"/>
                <a:cs typeface="Abhaya Libre"/>
                <a:sym typeface="Abhaya Libre"/>
              </a:rPr>
              <a:t>Subject: Online Sales Data</a:t>
            </a:r>
            <a:endParaRPr b="1" u="sng">
              <a:latin typeface="Abhaya Libre"/>
              <a:ea typeface="Abhaya Libre"/>
              <a:cs typeface="Abhaya Libre"/>
              <a:sym typeface="Abhaya Libre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bhaya Libre Medium"/>
              <a:buChar char="-"/>
            </a:pPr>
            <a:r>
              <a:rPr lang="en">
                <a:latin typeface="Abhaya Libre Medium"/>
                <a:ea typeface="Abhaya Libre Medium"/>
                <a:cs typeface="Abhaya Libre Medium"/>
                <a:sym typeface="Abhaya Libre Medium"/>
              </a:rPr>
              <a:t>The dataset chosen contains </a:t>
            </a:r>
            <a:r>
              <a:rPr lang="en" b="1">
                <a:latin typeface="Abhaya Libre"/>
                <a:ea typeface="Abhaya Libre"/>
                <a:cs typeface="Abhaya Libre"/>
                <a:sym typeface="Abhaya Libre"/>
              </a:rPr>
              <a:t>online sales data </a:t>
            </a:r>
            <a:r>
              <a:rPr lang="en">
                <a:latin typeface="Abhaya Libre Medium"/>
                <a:ea typeface="Abhaya Libre Medium"/>
                <a:cs typeface="Abhaya Libre Medium"/>
                <a:sym typeface="Abhaya Libre Medium"/>
              </a:rPr>
              <a:t>from </a:t>
            </a:r>
            <a:r>
              <a:rPr lang="en" b="1">
                <a:latin typeface="Abhaya Libre"/>
                <a:ea typeface="Abhaya Libre"/>
                <a:cs typeface="Abhaya Libre"/>
                <a:sym typeface="Abhaya Libre"/>
              </a:rPr>
              <a:t>DataCo Global</a:t>
            </a:r>
            <a:r>
              <a:rPr lang="en">
                <a:latin typeface="Abhaya Libre Medium"/>
                <a:ea typeface="Abhaya Libre Medium"/>
                <a:cs typeface="Abhaya Libre Medium"/>
                <a:sym typeface="Abhaya Libre Medium"/>
              </a:rPr>
              <a:t>.</a:t>
            </a:r>
            <a:endParaRPr>
              <a:latin typeface="Abhaya Libre Medium"/>
              <a:ea typeface="Abhaya Libre Medium"/>
              <a:cs typeface="Abhaya Libre Medium"/>
              <a:sym typeface="Abhaya Libre Medium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bhaya Libre Medium"/>
              <a:buChar char="-"/>
            </a:pPr>
            <a:r>
              <a:rPr lang="en">
                <a:latin typeface="Abhaya Libre Medium"/>
                <a:ea typeface="Abhaya Libre Medium"/>
                <a:cs typeface="Abhaya Libre Medium"/>
                <a:sym typeface="Abhaya Libre Medium"/>
              </a:rPr>
              <a:t>The company is an online store, selling products across the main </a:t>
            </a:r>
            <a:r>
              <a:rPr lang="en" b="1">
                <a:latin typeface="Abhaya Libre"/>
                <a:ea typeface="Abhaya Libre"/>
                <a:cs typeface="Abhaya Libre"/>
                <a:sym typeface="Abhaya Libre"/>
              </a:rPr>
              <a:t>categories of clothing, sports, and electronic supplies</a:t>
            </a:r>
            <a:r>
              <a:rPr lang="en">
                <a:latin typeface="Abhaya Libre Medium"/>
                <a:ea typeface="Abhaya Libre Medium"/>
                <a:cs typeface="Abhaya Libre Medium"/>
                <a:sym typeface="Abhaya Libre Medium"/>
              </a:rPr>
              <a:t>.</a:t>
            </a:r>
            <a:endParaRPr>
              <a:latin typeface="Abhaya Libre Medium"/>
              <a:ea typeface="Abhaya Libre Medium"/>
              <a:cs typeface="Abhaya Libre Medium"/>
              <a:sym typeface="Abhaya Libre Medium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latin typeface="Abhaya Libre Medium"/>
                <a:ea typeface="Abhaya Libre Medium"/>
                <a:cs typeface="Abhaya Libre Medium"/>
                <a:sym typeface="Abhaya Libre Medium"/>
              </a:rPr>
              <a:t>They have international operations, receiving and delivering orders in 5 main markets: </a:t>
            </a:r>
            <a:br>
              <a:rPr lang="en">
                <a:latin typeface="Abhaya Libre Medium"/>
                <a:ea typeface="Abhaya Libre Medium"/>
                <a:cs typeface="Abhaya Libre Medium"/>
                <a:sym typeface="Abhaya Libre Medium"/>
              </a:rPr>
            </a:br>
            <a:r>
              <a:rPr lang="en" b="1">
                <a:latin typeface="Abhaya Libre"/>
                <a:ea typeface="Abhaya Libre"/>
                <a:cs typeface="Abhaya Libre"/>
                <a:sym typeface="Abhaya Libre"/>
              </a:rPr>
              <a:t>Africa , Europe , LATAM , Pacific Asia , USCA.</a:t>
            </a:r>
            <a:endParaRPr>
              <a:latin typeface="Abhaya Libre Medium"/>
              <a:ea typeface="Abhaya Libre Medium"/>
              <a:cs typeface="Abhaya Libre Medium"/>
              <a:sym typeface="Abhaya Libre Medium"/>
            </a:endParaRPr>
          </a:p>
        </p:txBody>
      </p:sp>
      <p:sp>
        <p:nvSpPr>
          <p:cNvPr id="289" name="Google Shape;289;g118a45f0c13_0_1002"/>
          <p:cNvSpPr txBox="1"/>
          <p:nvPr/>
        </p:nvSpPr>
        <p:spPr>
          <a:xfrm>
            <a:off x="4221000" y="974675"/>
            <a:ext cx="4478100" cy="4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Abhaya Libre"/>
                <a:ea typeface="Abhaya Libre"/>
                <a:cs typeface="Abhaya Libre"/>
                <a:sym typeface="Abhaya Libre"/>
              </a:rPr>
              <a:t>    </a:t>
            </a:r>
            <a:r>
              <a:rPr lang="en" b="1" u="sng">
                <a:latin typeface="Abhaya Libre"/>
                <a:ea typeface="Abhaya Libre"/>
                <a:cs typeface="Abhaya Libre"/>
                <a:sym typeface="Abhaya Libre"/>
              </a:rPr>
              <a:t>Dataset: Description &amp; Data Cleaning/Transformation</a:t>
            </a:r>
            <a:endParaRPr>
              <a:latin typeface="Abhaya Libre Medium"/>
              <a:ea typeface="Abhaya Libre Medium"/>
              <a:cs typeface="Abhaya Libre Medium"/>
              <a:sym typeface="Abhaya Libre Medium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latin typeface="Abhaya Libre Medium"/>
                <a:ea typeface="Abhaya Libre Medium"/>
                <a:cs typeface="Abhaya Libre Medium"/>
                <a:sym typeface="Abhaya Libre Medium"/>
              </a:rPr>
              <a:t>The dataset contains </a:t>
            </a:r>
            <a:r>
              <a:rPr lang="en" b="1">
                <a:latin typeface="Abhaya Libre"/>
                <a:ea typeface="Abhaya Libre"/>
                <a:cs typeface="Abhaya Libre"/>
                <a:sym typeface="Abhaya Libre"/>
              </a:rPr>
              <a:t>180,519  rows across 52 fields</a:t>
            </a:r>
            <a:r>
              <a:rPr lang="en">
                <a:latin typeface="Abhaya Libre Medium"/>
                <a:ea typeface="Abhaya Libre Medium"/>
                <a:cs typeface="Abhaya Libre Medium"/>
                <a:sym typeface="Abhaya Libre Medium"/>
              </a:rPr>
              <a:t>.</a:t>
            </a:r>
            <a:r>
              <a:rPr lang="en" b="1">
                <a:latin typeface="Abhaya Libre"/>
                <a:ea typeface="Abhaya Libre"/>
                <a:cs typeface="Abhaya Libre"/>
                <a:sym typeface="Abhaya Libre"/>
              </a:rPr>
              <a:t> </a:t>
            </a:r>
            <a:endParaRPr b="1">
              <a:latin typeface="Abhaya Libre"/>
              <a:ea typeface="Abhaya Libre"/>
              <a:cs typeface="Abhaya Libre"/>
              <a:sym typeface="Abhaya Libre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b="1">
                <a:latin typeface="Abhaya Libre"/>
                <a:ea typeface="Abhaya Libre"/>
                <a:cs typeface="Abhaya Libre"/>
                <a:sym typeface="Abhaya Libre"/>
              </a:rPr>
              <a:t>Main dimensions</a:t>
            </a:r>
            <a:r>
              <a:rPr lang="en">
                <a:latin typeface="Abhaya Libre Medium"/>
                <a:ea typeface="Abhaya Libre Medium"/>
                <a:cs typeface="Abhaya Libre Medium"/>
                <a:sym typeface="Abhaya Libre Medium"/>
              </a:rPr>
              <a:t> for fields can be grouped by: </a:t>
            </a:r>
            <a:br>
              <a:rPr lang="en">
                <a:latin typeface="Abhaya Libre Medium"/>
                <a:ea typeface="Abhaya Libre Medium"/>
                <a:cs typeface="Abhaya Libre Medium"/>
                <a:sym typeface="Abhaya Libre Medium"/>
              </a:rPr>
            </a:br>
            <a:r>
              <a:rPr lang="en" b="1">
                <a:latin typeface="Abhaya Libre"/>
                <a:ea typeface="Abhaya Libre"/>
                <a:cs typeface="Abhaya Libre"/>
                <a:sym typeface="Abhaya Libre"/>
              </a:rPr>
              <a:t>Sales Numbers, Order Information (Delivery Time, Geography), Customer Information, Product Information.</a:t>
            </a:r>
            <a:endParaRPr b="1">
              <a:latin typeface="Abhaya Libre"/>
              <a:ea typeface="Abhaya Libre"/>
              <a:cs typeface="Abhaya Libre"/>
              <a:sym typeface="Abhaya Libre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b="1">
                <a:latin typeface="Abhaya Libre"/>
                <a:ea typeface="Abhaya Libre"/>
                <a:cs typeface="Abhaya Libre"/>
                <a:sym typeface="Abhaya Libre"/>
              </a:rPr>
              <a:t>Data types </a:t>
            </a:r>
            <a:r>
              <a:rPr lang="en">
                <a:latin typeface="Abhaya Libre Medium"/>
                <a:ea typeface="Abhaya Libre Medium"/>
                <a:cs typeface="Abhaya Libre Medium"/>
                <a:sym typeface="Abhaya Libre Medium"/>
              </a:rPr>
              <a:t>include: </a:t>
            </a:r>
            <a:br>
              <a:rPr lang="en">
                <a:latin typeface="Abhaya Libre Medium"/>
                <a:ea typeface="Abhaya Libre Medium"/>
                <a:cs typeface="Abhaya Libre Medium"/>
                <a:sym typeface="Abhaya Libre Medium"/>
              </a:rPr>
            </a:br>
            <a:r>
              <a:rPr lang="en" b="1">
                <a:latin typeface="Abhaya Libre"/>
                <a:ea typeface="Abhaya Libre"/>
                <a:cs typeface="Abhaya Libre"/>
                <a:sym typeface="Abhaya Libre"/>
              </a:rPr>
              <a:t>Text, Date, Numeric, Currency, Boolean. </a:t>
            </a:r>
            <a:endParaRPr b="1">
              <a:latin typeface="Abhaya Libre"/>
              <a:ea typeface="Abhaya Libre"/>
              <a:cs typeface="Abhaya Libre"/>
              <a:sym typeface="Abhaya Libre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latin typeface="Abhaya Libre Medium"/>
                <a:ea typeface="Abhaya Libre Medium"/>
                <a:cs typeface="Abhaya Libre Medium"/>
                <a:sym typeface="Abhaya Libre Medium"/>
              </a:rPr>
              <a:t>Data cleaning on countries field (erroneous naming for MAC users).</a:t>
            </a:r>
            <a:endParaRPr>
              <a:latin typeface="Abhaya Libre Medium"/>
              <a:ea typeface="Abhaya Libre Medium"/>
              <a:cs typeface="Abhaya Libre Medium"/>
              <a:sym typeface="Abhaya Libre Medium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b="1">
                <a:latin typeface="Abhaya Libre"/>
                <a:ea typeface="Abhaya Libre"/>
                <a:cs typeface="Abhaya Libre"/>
                <a:sym typeface="Abhaya Libre"/>
              </a:rPr>
              <a:t>Data transformation</a:t>
            </a:r>
            <a:r>
              <a:rPr lang="en">
                <a:latin typeface="Abhaya Libre Medium"/>
                <a:ea typeface="Abhaya Libre Medium"/>
                <a:cs typeface="Abhaya Libre Medium"/>
                <a:sym typeface="Abhaya Libre Medium"/>
              </a:rPr>
              <a:t> to create column with the days difference between real delivery time - scheduled delivery time → This allows </a:t>
            </a:r>
            <a:r>
              <a:rPr lang="en" b="1">
                <a:latin typeface="Abhaya Libre"/>
                <a:ea typeface="Abhaya Libre"/>
                <a:cs typeface="Abhaya Libre"/>
                <a:sym typeface="Abhaya Libre"/>
              </a:rPr>
              <a:t>insight about the distribution of how many days orders were early/late.</a:t>
            </a:r>
            <a:endParaRPr b="1" u="sng"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290" name="Google Shape;290;g118a45f0c13_0_1002"/>
          <p:cNvSpPr txBox="1">
            <a:spLocks noGrp="1"/>
          </p:cNvSpPr>
          <p:nvPr>
            <p:ph type="title"/>
          </p:nvPr>
        </p:nvSpPr>
        <p:spPr>
          <a:xfrm>
            <a:off x="167225" y="215725"/>
            <a:ext cx="77040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Dataset</a:t>
            </a:r>
            <a:endParaRPr/>
          </a:p>
        </p:txBody>
      </p:sp>
      <p:sp>
        <p:nvSpPr>
          <p:cNvPr id="291" name="Google Shape;291;g118a45f0c13_0_1002"/>
          <p:cNvSpPr txBox="1">
            <a:spLocks noGrp="1"/>
          </p:cNvSpPr>
          <p:nvPr>
            <p:ph type="title" idx="4294967295"/>
          </p:nvPr>
        </p:nvSpPr>
        <p:spPr>
          <a:xfrm>
            <a:off x="913200" y="171325"/>
            <a:ext cx="7335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Google Shape;296;g11f0e04f7fb_0_2"/>
          <p:cNvCxnSpPr/>
          <p:nvPr/>
        </p:nvCxnSpPr>
        <p:spPr>
          <a:xfrm>
            <a:off x="2088550" y="588350"/>
            <a:ext cx="34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7" name="Google Shape;297;g11f0e04f7fb_0_2"/>
          <p:cNvSpPr txBox="1">
            <a:spLocks noGrp="1"/>
          </p:cNvSpPr>
          <p:nvPr>
            <p:ph type="title" idx="3"/>
          </p:nvPr>
        </p:nvSpPr>
        <p:spPr>
          <a:xfrm>
            <a:off x="2985125" y="125600"/>
            <a:ext cx="77040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to achieve</a:t>
            </a:r>
            <a:endParaRPr/>
          </a:p>
        </p:txBody>
      </p:sp>
      <p:sp>
        <p:nvSpPr>
          <p:cNvPr id="298" name="Google Shape;298;g11f0e04f7fb_0_2"/>
          <p:cNvSpPr txBox="1">
            <a:spLocks noGrp="1"/>
          </p:cNvSpPr>
          <p:nvPr>
            <p:ph type="title" idx="2"/>
          </p:nvPr>
        </p:nvSpPr>
        <p:spPr>
          <a:xfrm>
            <a:off x="2111000" y="81200"/>
            <a:ext cx="7335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99" name="Google Shape;299;g11f0e04f7fb_0_2"/>
          <p:cNvCxnSpPr/>
          <p:nvPr/>
        </p:nvCxnSpPr>
        <p:spPr>
          <a:xfrm>
            <a:off x="1829770" y="1901600"/>
            <a:ext cx="4680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0" name="Google Shape;300;g11f0e04f7fb_0_2"/>
          <p:cNvCxnSpPr/>
          <p:nvPr/>
        </p:nvCxnSpPr>
        <p:spPr>
          <a:xfrm>
            <a:off x="4305500" y="1546782"/>
            <a:ext cx="0" cy="37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01;g11f0e04f7fb_0_2"/>
          <p:cNvCxnSpPr/>
          <p:nvPr/>
        </p:nvCxnSpPr>
        <p:spPr>
          <a:xfrm rot="10800000">
            <a:off x="1847731" y="1911313"/>
            <a:ext cx="0" cy="31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2" name="Google Shape;302;g11f0e04f7fb_0_2"/>
          <p:cNvSpPr/>
          <p:nvPr/>
        </p:nvSpPr>
        <p:spPr>
          <a:xfrm>
            <a:off x="2961525" y="825801"/>
            <a:ext cx="2778900" cy="85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1f0e04f7fb_0_2"/>
          <p:cNvSpPr txBox="1"/>
          <p:nvPr/>
        </p:nvSpPr>
        <p:spPr>
          <a:xfrm>
            <a:off x="3130575" y="759999"/>
            <a:ext cx="24408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700" b="1">
                <a:solidFill>
                  <a:schemeClr val="dk2"/>
                </a:solidFill>
                <a:latin typeface="Abhaya Libre"/>
                <a:ea typeface="Abhaya Libre"/>
                <a:cs typeface="Abhaya Libre"/>
                <a:sym typeface="Abhaya Libre"/>
              </a:rPr>
              <a:t>By next year, we want to increase our revenue by 10%</a:t>
            </a:r>
            <a:endParaRPr sz="1700" b="1" i="0" u="none" strike="noStrike" cap="none">
              <a:solidFill>
                <a:schemeClr val="dk2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304" name="Google Shape;304;g11f0e04f7fb_0_2"/>
          <p:cNvSpPr txBox="1"/>
          <p:nvPr/>
        </p:nvSpPr>
        <p:spPr>
          <a:xfrm>
            <a:off x="915323" y="2269090"/>
            <a:ext cx="18648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18171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Increase Sales</a:t>
            </a:r>
            <a:endParaRPr sz="1200" b="0" i="0" u="none" strike="noStrike" cap="none">
              <a:solidFill>
                <a:srgbClr val="18171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305" name="Google Shape;305;g11f0e04f7fb_0_2"/>
          <p:cNvCxnSpPr/>
          <p:nvPr/>
        </p:nvCxnSpPr>
        <p:spPr>
          <a:xfrm rot="10800000">
            <a:off x="1871282" y="2660354"/>
            <a:ext cx="0" cy="17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6" name="Google Shape;306;g11f0e04f7fb_0_2"/>
          <p:cNvCxnSpPr/>
          <p:nvPr/>
        </p:nvCxnSpPr>
        <p:spPr>
          <a:xfrm flipH="1">
            <a:off x="704410" y="2826499"/>
            <a:ext cx="2688300" cy="1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7" name="Google Shape;307;g11f0e04f7fb_0_2"/>
          <p:cNvSpPr txBox="1"/>
          <p:nvPr/>
        </p:nvSpPr>
        <p:spPr>
          <a:xfrm>
            <a:off x="-117800" y="3002625"/>
            <a:ext cx="16086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18171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Identify emerging/decreasing  markets</a:t>
            </a:r>
            <a:endParaRPr sz="900" b="0" i="0" u="none" strike="noStrike" cap="none">
              <a:solidFill>
                <a:srgbClr val="18171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308" name="Google Shape;308;g11f0e04f7fb_0_2"/>
          <p:cNvCxnSpPr/>
          <p:nvPr/>
        </p:nvCxnSpPr>
        <p:spPr>
          <a:xfrm rot="10800000">
            <a:off x="695891" y="2830674"/>
            <a:ext cx="0" cy="14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9" name="Google Shape;309;g11f0e04f7fb_0_2"/>
          <p:cNvSpPr txBox="1"/>
          <p:nvPr/>
        </p:nvSpPr>
        <p:spPr>
          <a:xfrm>
            <a:off x="2796506" y="3056300"/>
            <a:ext cx="11958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18171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Identify low selling product</a:t>
            </a:r>
            <a:endParaRPr sz="900" b="0" i="0" u="none" strike="noStrike" cap="none">
              <a:solidFill>
                <a:srgbClr val="18171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310" name="Google Shape;310;g11f0e04f7fb_0_2"/>
          <p:cNvCxnSpPr/>
          <p:nvPr/>
        </p:nvCxnSpPr>
        <p:spPr>
          <a:xfrm rot="10800000">
            <a:off x="3396688" y="2830674"/>
            <a:ext cx="0" cy="14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1" name="Google Shape;311;g11f0e04f7fb_0_2"/>
          <p:cNvCxnSpPr/>
          <p:nvPr/>
        </p:nvCxnSpPr>
        <p:spPr>
          <a:xfrm rot="10800000">
            <a:off x="6504365" y="1903460"/>
            <a:ext cx="0" cy="31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2" name="Google Shape;312;g11f0e04f7fb_0_2"/>
          <p:cNvSpPr txBox="1"/>
          <p:nvPr/>
        </p:nvSpPr>
        <p:spPr>
          <a:xfrm>
            <a:off x="5571982" y="2266437"/>
            <a:ext cx="18648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18171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Decrease Costs</a:t>
            </a:r>
            <a:endParaRPr sz="1200" b="0" i="0" u="none" strike="noStrike" cap="none">
              <a:solidFill>
                <a:srgbClr val="18171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313" name="Google Shape;313;g11f0e04f7fb_0_2"/>
          <p:cNvCxnSpPr/>
          <p:nvPr/>
        </p:nvCxnSpPr>
        <p:spPr>
          <a:xfrm rot="10800000">
            <a:off x="6527916" y="2652501"/>
            <a:ext cx="0" cy="17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" name="Google Shape;314;g11f0e04f7fb_0_2"/>
          <p:cNvCxnSpPr/>
          <p:nvPr/>
        </p:nvCxnSpPr>
        <p:spPr>
          <a:xfrm flipH="1">
            <a:off x="5616727" y="2822825"/>
            <a:ext cx="2440800" cy="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5" name="Google Shape;315;g11f0e04f7fb_0_2"/>
          <p:cNvCxnSpPr/>
          <p:nvPr/>
        </p:nvCxnSpPr>
        <p:spPr>
          <a:xfrm rot="10800000">
            <a:off x="5616782" y="2827025"/>
            <a:ext cx="0" cy="13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6" name="Google Shape;316;g11f0e04f7fb_0_2"/>
          <p:cNvSpPr txBox="1"/>
          <p:nvPr/>
        </p:nvSpPr>
        <p:spPr>
          <a:xfrm>
            <a:off x="7544833" y="3044147"/>
            <a:ext cx="10170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18171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Reduce frauds</a:t>
            </a:r>
            <a:endParaRPr sz="900" b="0" i="0" u="none" strike="noStrike" cap="none">
              <a:solidFill>
                <a:srgbClr val="18171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317" name="Google Shape;317;g11f0e04f7fb_0_2"/>
          <p:cNvCxnSpPr/>
          <p:nvPr/>
        </p:nvCxnSpPr>
        <p:spPr>
          <a:xfrm rot="10800000">
            <a:off x="8053322" y="2822822"/>
            <a:ext cx="0" cy="14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" name="Google Shape;318;g11f0e04f7fb_0_2"/>
          <p:cNvCxnSpPr/>
          <p:nvPr/>
        </p:nvCxnSpPr>
        <p:spPr>
          <a:xfrm flipH="1">
            <a:off x="2932299" y="3394843"/>
            <a:ext cx="4644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9" name="Google Shape;319;g11f0e04f7fb_0_2"/>
          <p:cNvSpPr txBox="1"/>
          <p:nvPr/>
        </p:nvSpPr>
        <p:spPr>
          <a:xfrm>
            <a:off x="2111001" y="3760949"/>
            <a:ext cx="11958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18171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Marketing promotion </a:t>
            </a:r>
            <a:endParaRPr sz="900" i="0" u="none" strike="noStrike" cap="none">
              <a:solidFill>
                <a:srgbClr val="18171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20" name="Google Shape;320;g11f0e04f7fb_0_2"/>
          <p:cNvSpPr txBox="1"/>
          <p:nvPr/>
        </p:nvSpPr>
        <p:spPr>
          <a:xfrm>
            <a:off x="3396706" y="3761300"/>
            <a:ext cx="11958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18171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Improve</a:t>
            </a:r>
            <a:endParaRPr sz="900">
              <a:solidFill>
                <a:srgbClr val="18171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18171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Product</a:t>
            </a:r>
            <a:endParaRPr sz="900" b="0" i="0" u="none" strike="noStrike" cap="none">
              <a:solidFill>
                <a:srgbClr val="18171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321" name="Google Shape;321;g11f0e04f7fb_0_2"/>
          <p:cNvCxnSpPr/>
          <p:nvPr/>
        </p:nvCxnSpPr>
        <p:spPr>
          <a:xfrm>
            <a:off x="3400900" y="3402713"/>
            <a:ext cx="415800" cy="3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2" name="Google Shape;322;g11f0e04f7fb_0_2"/>
          <p:cNvSpPr txBox="1"/>
          <p:nvPr/>
        </p:nvSpPr>
        <p:spPr>
          <a:xfrm>
            <a:off x="-464825" y="3743127"/>
            <a:ext cx="10155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i="0" u="none" strike="noStrike" cap="none">
              <a:solidFill>
                <a:srgbClr val="18171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323" name="Google Shape;323;g11f0e04f7fb_0_2"/>
          <p:cNvCxnSpPr/>
          <p:nvPr/>
        </p:nvCxnSpPr>
        <p:spPr>
          <a:xfrm flipH="1">
            <a:off x="693040" y="3387807"/>
            <a:ext cx="5700" cy="32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4" name="Google Shape;324;g11f0e04f7fb_0_2"/>
          <p:cNvSpPr txBox="1"/>
          <p:nvPr/>
        </p:nvSpPr>
        <p:spPr>
          <a:xfrm>
            <a:off x="-85225" y="3761300"/>
            <a:ext cx="16425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18171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Having a more equal distribution across different markets</a:t>
            </a:r>
            <a:endParaRPr sz="900" b="0" i="0" u="none" strike="noStrike" cap="none">
              <a:solidFill>
                <a:srgbClr val="18171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25" name="Google Shape;325;g11f0e04f7fb_0_2"/>
          <p:cNvSpPr txBox="1"/>
          <p:nvPr/>
        </p:nvSpPr>
        <p:spPr>
          <a:xfrm>
            <a:off x="4918450" y="3051325"/>
            <a:ext cx="11958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18171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Reduce delivery issues</a:t>
            </a:r>
            <a:endParaRPr sz="900" b="0" i="0" u="none" strike="noStrike" cap="none">
              <a:solidFill>
                <a:srgbClr val="18171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326" name="Google Shape;326;g11f0e04f7fb_0_2"/>
          <p:cNvCxnSpPr/>
          <p:nvPr/>
        </p:nvCxnSpPr>
        <p:spPr>
          <a:xfrm flipH="1">
            <a:off x="5218299" y="3394843"/>
            <a:ext cx="4644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" name="Google Shape;327;g11f0e04f7fb_0_2"/>
          <p:cNvSpPr txBox="1"/>
          <p:nvPr/>
        </p:nvSpPr>
        <p:spPr>
          <a:xfrm>
            <a:off x="4397001" y="3760949"/>
            <a:ext cx="11958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18171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Counter the lack of resources </a:t>
            </a:r>
            <a:endParaRPr sz="900" i="0" u="none" strike="noStrike" cap="none">
              <a:solidFill>
                <a:srgbClr val="18171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28" name="Google Shape;328;g11f0e04f7fb_0_2"/>
          <p:cNvSpPr txBox="1"/>
          <p:nvPr/>
        </p:nvSpPr>
        <p:spPr>
          <a:xfrm>
            <a:off x="5686906" y="3836225"/>
            <a:ext cx="11958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18171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Optimize the inventory on specific product</a:t>
            </a:r>
            <a:endParaRPr sz="900" b="0" i="0" u="none" strike="noStrike" cap="none">
              <a:solidFill>
                <a:srgbClr val="18171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329" name="Google Shape;329;g11f0e04f7fb_0_2"/>
          <p:cNvCxnSpPr/>
          <p:nvPr/>
        </p:nvCxnSpPr>
        <p:spPr>
          <a:xfrm>
            <a:off x="5686900" y="3402713"/>
            <a:ext cx="415800" cy="3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g11f0e04f7fb_0_2"/>
          <p:cNvCxnSpPr/>
          <p:nvPr/>
        </p:nvCxnSpPr>
        <p:spPr>
          <a:xfrm flipH="1">
            <a:off x="7656699" y="3471043"/>
            <a:ext cx="464400" cy="3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g11f0e04f7fb_0_2"/>
          <p:cNvSpPr txBox="1"/>
          <p:nvPr/>
        </p:nvSpPr>
        <p:spPr>
          <a:xfrm>
            <a:off x="6835401" y="3837149"/>
            <a:ext cx="11958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18171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Identify existing frauders</a:t>
            </a:r>
            <a:endParaRPr sz="900" i="0" u="none" strike="noStrike" cap="none">
              <a:solidFill>
                <a:srgbClr val="18171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32" name="Google Shape;332;g11f0e04f7fb_0_2"/>
          <p:cNvSpPr txBox="1"/>
          <p:nvPr/>
        </p:nvSpPr>
        <p:spPr>
          <a:xfrm>
            <a:off x="8049106" y="3836225"/>
            <a:ext cx="11958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18171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Identify method of frauding</a:t>
            </a:r>
            <a:endParaRPr sz="900" b="0" i="0" u="none" strike="noStrike" cap="none">
              <a:solidFill>
                <a:srgbClr val="18171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333" name="Google Shape;333;g11f0e04f7fb_0_2"/>
          <p:cNvCxnSpPr/>
          <p:nvPr/>
        </p:nvCxnSpPr>
        <p:spPr>
          <a:xfrm>
            <a:off x="8125300" y="3478913"/>
            <a:ext cx="415800" cy="3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g11f0e04f7fb_0_2"/>
          <p:cNvCxnSpPr/>
          <p:nvPr/>
        </p:nvCxnSpPr>
        <p:spPr>
          <a:xfrm flipH="1">
            <a:off x="7430440" y="4241344"/>
            <a:ext cx="5700" cy="32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5" name="Google Shape;335;g11f0e04f7fb_0_2"/>
          <p:cNvSpPr txBox="1"/>
          <p:nvPr/>
        </p:nvSpPr>
        <p:spPr>
          <a:xfrm>
            <a:off x="6587950" y="4506450"/>
            <a:ext cx="16425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18171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Take legal actions</a:t>
            </a:r>
            <a:endParaRPr sz="900" b="0" i="0" u="none" strike="noStrike" cap="none">
              <a:solidFill>
                <a:srgbClr val="18171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336" name="Google Shape;336;g11f0e04f7fb_0_2"/>
          <p:cNvCxnSpPr/>
          <p:nvPr/>
        </p:nvCxnSpPr>
        <p:spPr>
          <a:xfrm flipH="1">
            <a:off x="8649640" y="4241344"/>
            <a:ext cx="5700" cy="32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7" name="Google Shape;337;g11f0e04f7fb_0_2"/>
          <p:cNvSpPr txBox="1"/>
          <p:nvPr/>
        </p:nvSpPr>
        <p:spPr>
          <a:xfrm>
            <a:off x="8069500" y="4498488"/>
            <a:ext cx="11550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181717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Prevent for future frauds</a:t>
            </a:r>
            <a:endParaRPr sz="900" b="0" i="0" u="none" strike="noStrike" cap="none">
              <a:solidFill>
                <a:srgbClr val="181717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38" name="Google Shape;338;g11f0e04f7fb_0_2"/>
          <p:cNvSpPr txBox="1"/>
          <p:nvPr/>
        </p:nvSpPr>
        <p:spPr>
          <a:xfrm>
            <a:off x="6587950" y="449800"/>
            <a:ext cx="2386200" cy="147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haya Libre Medium"/>
                <a:ea typeface="Abhaya Libre Medium"/>
                <a:cs typeface="Abhaya Libre Medium"/>
                <a:sym typeface="Abhaya Libre Medium"/>
              </a:rPr>
              <a:t>The </a:t>
            </a:r>
            <a:r>
              <a:rPr lang="en" b="1">
                <a:latin typeface="Abhaya Libre"/>
                <a:ea typeface="Abhaya Libre"/>
                <a:cs typeface="Abhaya Libre"/>
                <a:sym typeface="Abhaya Libre"/>
              </a:rPr>
              <a:t>Sales director wants to have clear tracking of sales and insights</a:t>
            </a:r>
            <a:r>
              <a:rPr lang="en">
                <a:latin typeface="Abhaya Libre Medium"/>
                <a:ea typeface="Abhaya Libre Medium"/>
                <a:cs typeface="Abhaya Libre Medium"/>
                <a:sym typeface="Abhaya Libre Medium"/>
              </a:rPr>
              <a:t> regarding the different regions. The </a:t>
            </a:r>
            <a:r>
              <a:rPr lang="en" b="1">
                <a:latin typeface="Abhaya Libre"/>
                <a:ea typeface="Abhaya Libre"/>
                <a:cs typeface="Abhaya Libre"/>
                <a:sym typeface="Abhaya Libre"/>
              </a:rPr>
              <a:t>current practice of reporting is not goal-oriented &amp; messy.</a:t>
            </a:r>
            <a:endParaRPr>
              <a:latin typeface="Abhaya Libre Medium"/>
              <a:ea typeface="Abhaya Libre Medium"/>
              <a:cs typeface="Abhaya Libre Medium"/>
              <a:sym typeface="Abhaya Libre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f0e04f7fb_0_178"/>
          <p:cNvSpPr txBox="1">
            <a:spLocks noGrp="1"/>
          </p:cNvSpPr>
          <p:nvPr>
            <p:ph type="title" idx="4294967295"/>
          </p:nvPr>
        </p:nvSpPr>
        <p:spPr>
          <a:xfrm flipH="1">
            <a:off x="1442100" y="102575"/>
            <a:ext cx="784800" cy="6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graphicFrame>
        <p:nvGraphicFramePr>
          <p:cNvPr id="344" name="Google Shape;344;g11f0e04f7fb_0_178"/>
          <p:cNvGraphicFramePr/>
          <p:nvPr/>
        </p:nvGraphicFramePr>
        <p:xfrm>
          <a:off x="22375" y="8722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{3C4FF363-3D06-4784-99F4-9F2137595246}</a:tableStyleId>
              </a:tblPr>
              <a:tblGrid>
                <a:gridCol w="86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7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KPI 1: Grow Sales 10% per month YoY</a:t>
                      </a:r>
                      <a:endParaRPr sz="1100"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KPI 2: Customer Satisfaction</a:t>
                      </a:r>
                      <a:endParaRPr sz="1100"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KPI 3: Identify new markets </a:t>
                      </a:r>
                      <a:endParaRPr sz="1100"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KPI 4: Reduce harmful impacts</a:t>
                      </a:r>
                      <a:endParaRPr sz="1100"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Situation</a:t>
                      </a:r>
                      <a:endParaRPr sz="1100"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ppins"/>
                        <a:buChar char="●"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Profit of $3.97 million  </a:t>
                      </a:r>
                      <a:b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</a:b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→ 11% of total sales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ppins"/>
                        <a:buChar char="●"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Late deliveries: 2015-2018 &gt;54% p.a.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marR="0" lvl="0" indent="-298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ppins"/>
                        <a:buChar char="●"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Canceled orders &gt;4% p.a.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ppins"/>
                        <a:buChar char="●"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Diverging sales performance across markets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ppins"/>
                        <a:buChar char="●"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Total loss due to fraud: </a:t>
                      </a:r>
                      <a:b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</a:b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$575k (14% of profit)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Causes</a:t>
                      </a:r>
                      <a:endParaRPr sz="1100"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ppins"/>
                        <a:buChar char="●"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Need to identify markets or products that are low performing or causing losses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ppins"/>
                        <a:buChar char="●"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Lack of resources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ppins"/>
                        <a:buChar char="●"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Inventory problems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ppins"/>
                        <a:buChar char="●"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Logistical bottlenecks 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ppins"/>
                        <a:buChar char="●"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Europe performing well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ppins"/>
                        <a:buChar char="●"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Weak performance in: America; Central Asia 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ppins"/>
                        <a:buChar char="●"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Malevolent actors are exploiting our services and committing fraud (Focus: Wire Transfer)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6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Actions</a:t>
                      </a:r>
                      <a:endParaRPr sz="1100"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ppins"/>
                        <a:buChar char="●"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Tracking MoM% sales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ppins"/>
                        <a:buChar char="●"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Launch marketing campaigns 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ppins"/>
                        <a:buChar char="●"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Improve product offering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ppins"/>
                        <a:buChar char="●"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Optimise logistics for delivery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ppins"/>
                        <a:buChar char="●"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Apply targeted recruiting (seasonal workers) 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ppins"/>
                        <a:buChar char="●"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Targeted new marketing campaigns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ppins"/>
                        <a:buChar char="●"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Promotional campaigns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ppins"/>
                        <a:buChar char="●"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Identify processes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ppins"/>
                        <a:buChar char="●"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Potential ML model to block transactions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ppins"/>
                        <a:buChar char="●"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Take legal action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5" name="Google Shape;345;g11f0e04f7fb_0_178"/>
          <p:cNvSpPr txBox="1"/>
          <p:nvPr/>
        </p:nvSpPr>
        <p:spPr>
          <a:xfrm>
            <a:off x="1424275" y="183725"/>
            <a:ext cx="62010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4020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Goal-Driven KPIs</a:t>
            </a:r>
            <a:endParaRPr sz="3500">
              <a:solidFill>
                <a:srgbClr val="04020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0" name="Google Shape;350;g11f0e04f7fb_0_194"/>
          <p:cNvCxnSpPr/>
          <p:nvPr/>
        </p:nvCxnSpPr>
        <p:spPr>
          <a:xfrm>
            <a:off x="846475" y="445025"/>
            <a:ext cx="34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1" name="Google Shape;351;g11f0e04f7fb_0_194"/>
          <p:cNvSpPr txBox="1">
            <a:spLocks noGrp="1"/>
          </p:cNvSpPr>
          <p:nvPr>
            <p:ph type="title"/>
          </p:nvPr>
        </p:nvSpPr>
        <p:spPr>
          <a:xfrm>
            <a:off x="167225" y="215725"/>
            <a:ext cx="77040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Demo </a:t>
            </a:r>
            <a:endParaRPr/>
          </a:p>
        </p:txBody>
      </p:sp>
      <p:sp>
        <p:nvSpPr>
          <p:cNvPr id="352" name="Google Shape;352;g11f0e04f7fb_0_194"/>
          <p:cNvSpPr txBox="1">
            <a:spLocks noGrp="1"/>
          </p:cNvSpPr>
          <p:nvPr>
            <p:ph type="title" idx="4294967295"/>
          </p:nvPr>
        </p:nvSpPr>
        <p:spPr>
          <a:xfrm>
            <a:off x="913200" y="171325"/>
            <a:ext cx="7335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3" name="Google Shape;353;g11f0e04f7fb_0_194"/>
          <p:cNvSpPr txBox="1"/>
          <p:nvPr/>
        </p:nvSpPr>
        <p:spPr>
          <a:xfrm>
            <a:off x="769900" y="4140250"/>
            <a:ext cx="74844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chemeClr val="hlink"/>
                </a:solidFill>
              </a:rPr>
              <a:t>https://app.powerbi.com/links/QvRKqPzSb8?ctid=73458443-1627-4091-8b39-2222134907c5&amp;pbi_source</a:t>
            </a:r>
            <a:r>
              <a:rPr lang="en-US" sz="1100" u="sng" dirty="0">
                <a:solidFill>
                  <a:schemeClr val="hlink"/>
                </a:solidFill>
                <a:hlinkClick r:id="rId3"/>
              </a:rPr>
              <a:t>=</a:t>
            </a:r>
            <a:r>
              <a:rPr lang="en-US" sz="1100" u="sng" dirty="0">
                <a:solidFill>
                  <a:schemeClr val="hlink"/>
                </a:solidFill>
              </a:rPr>
              <a:t>linkShare</a:t>
            </a:r>
            <a:endParaRPr sz="1100" dirty="0"/>
          </a:p>
        </p:txBody>
      </p:sp>
      <p:pic>
        <p:nvPicPr>
          <p:cNvPr id="354" name="Google Shape;354;g11f0e04f7fb_0_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300" y="999338"/>
            <a:ext cx="6537069" cy="31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9" name="Google Shape;359;g11f066aeb6f_6_9"/>
          <p:cNvCxnSpPr/>
          <p:nvPr/>
        </p:nvCxnSpPr>
        <p:spPr>
          <a:xfrm>
            <a:off x="846475" y="445025"/>
            <a:ext cx="34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g11f066aeb6f_6_9"/>
          <p:cNvSpPr txBox="1">
            <a:spLocks noGrp="1"/>
          </p:cNvSpPr>
          <p:nvPr>
            <p:ph type="title"/>
          </p:nvPr>
        </p:nvSpPr>
        <p:spPr>
          <a:xfrm>
            <a:off x="720000" y="104400"/>
            <a:ext cx="77040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achieved or not</a:t>
            </a:r>
            <a:endParaRPr/>
          </a:p>
        </p:txBody>
      </p:sp>
      <p:sp>
        <p:nvSpPr>
          <p:cNvPr id="361" name="Google Shape;361;g11f066aeb6f_6_9"/>
          <p:cNvSpPr txBox="1">
            <a:spLocks noGrp="1"/>
          </p:cNvSpPr>
          <p:nvPr>
            <p:ph type="title" idx="4294967295"/>
          </p:nvPr>
        </p:nvSpPr>
        <p:spPr>
          <a:xfrm>
            <a:off x="712825" y="60000"/>
            <a:ext cx="7335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62" name="Google Shape;362;g11f066aeb6f_6_9"/>
          <p:cNvSpPr txBox="1"/>
          <p:nvPr/>
        </p:nvSpPr>
        <p:spPr>
          <a:xfrm>
            <a:off x="316925" y="718075"/>
            <a:ext cx="4387800" cy="42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Abhaya Libre"/>
                <a:ea typeface="Abhaya Libre"/>
                <a:cs typeface="Abhaya Libre"/>
                <a:sym typeface="Abhaya Libre"/>
              </a:rPr>
              <a:t>Goals Achieved</a:t>
            </a:r>
            <a:endParaRPr sz="2000" b="1">
              <a:latin typeface="Abhaya Libre"/>
              <a:ea typeface="Abhaya Libre"/>
              <a:cs typeface="Abhaya Libre"/>
              <a:sym typeface="Abhaya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Abhaya Libre"/>
              <a:ea typeface="Abhaya Libre"/>
              <a:cs typeface="Abhaya Libre"/>
              <a:sym typeface="Abhaya Libr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bhaya Libre"/>
              <a:buChar char="●"/>
            </a:pPr>
            <a:r>
              <a:rPr lang="en" sz="1600">
                <a:latin typeface="Abhaya Libre"/>
                <a:ea typeface="Abhaya Libre"/>
                <a:cs typeface="Abhaya Libre"/>
                <a:sym typeface="Abhaya Libre"/>
              </a:rPr>
              <a:t>Sales KPI </a:t>
            </a:r>
            <a:endParaRPr sz="1600">
              <a:latin typeface="Abhaya Libre"/>
              <a:ea typeface="Abhaya Libre"/>
              <a:cs typeface="Abhaya Libre"/>
              <a:sym typeface="Abhaya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haya Libre"/>
                <a:ea typeface="Abhaya Libre"/>
                <a:cs typeface="Abhaya Libre"/>
                <a:sym typeface="Abhaya Libre"/>
              </a:rPr>
              <a:t> - Highlighted products at profit/loss for the company to further improve it.</a:t>
            </a:r>
            <a:endParaRPr sz="1600">
              <a:latin typeface="Abhaya Libre"/>
              <a:ea typeface="Abhaya Libre"/>
              <a:cs typeface="Abhaya Libre"/>
              <a:sym typeface="Abhaya Libr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bhaya Libre"/>
              <a:buChar char="●"/>
            </a:pPr>
            <a:r>
              <a:rPr lang="en" sz="1600">
                <a:latin typeface="Abhaya Libre"/>
                <a:ea typeface="Abhaya Libre"/>
                <a:cs typeface="Abhaya Libre"/>
                <a:sym typeface="Abhaya Libre"/>
              </a:rPr>
              <a:t>Customer Satisfaction</a:t>
            </a:r>
            <a:endParaRPr sz="1600">
              <a:latin typeface="Abhaya Libre"/>
              <a:ea typeface="Abhaya Libre"/>
              <a:cs typeface="Abhaya Libre"/>
              <a:sym typeface="Abhaya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bhaya Libre"/>
                <a:ea typeface="Abhaya Libre"/>
                <a:cs typeface="Abhaya Libre"/>
                <a:sym typeface="Abhaya Libre"/>
              </a:rPr>
              <a:t>- Able to identify products and markets with maximum delays in the delivery to take further actions.</a:t>
            </a:r>
            <a:endParaRPr sz="1500">
              <a:latin typeface="Abhaya Libre"/>
              <a:ea typeface="Abhaya Libre"/>
              <a:cs typeface="Abhaya Libre"/>
              <a:sym typeface="Abhaya Libre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bhaya Libre"/>
              <a:buChar char="●"/>
            </a:pPr>
            <a:r>
              <a:rPr lang="en" sz="1600">
                <a:latin typeface="Abhaya Libre"/>
                <a:ea typeface="Abhaya Libre"/>
                <a:cs typeface="Abhaya Libre"/>
                <a:sym typeface="Abhaya Libre"/>
              </a:rPr>
              <a:t>Identify Decreasing/emerging markets</a:t>
            </a:r>
            <a:endParaRPr sz="1500">
              <a:latin typeface="Abhaya Libre"/>
              <a:ea typeface="Abhaya Libre"/>
              <a:cs typeface="Abhaya Libre"/>
              <a:sym typeface="Abhaya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haya Libre"/>
                <a:ea typeface="Abhaya Libre"/>
                <a:cs typeface="Abhaya Libre"/>
                <a:sym typeface="Abhaya Libre"/>
              </a:rPr>
              <a:t>- Identified markets that are not performing well to further improve their marketing campaigns.</a:t>
            </a:r>
            <a:endParaRPr sz="1600">
              <a:latin typeface="Abhaya Libre"/>
              <a:ea typeface="Abhaya Libre"/>
              <a:cs typeface="Abhaya Libre"/>
              <a:sym typeface="Abhaya Libr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bhaya Libre"/>
              <a:buChar char="●"/>
            </a:pPr>
            <a:r>
              <a:rPr lang="en" sz="1600">
                <a:latin typeface="Abhaya Libre"/>
                <a:ea typeface="Abhaya Libre"/>
                <a:cs typeface="Abhaya Libre"/>
                <a:sym typeface="Abhaya Libre"/>
              </a:rPr>
              <a:t>Fraud detection</a:t>
            </a:r>
            <a:endParaRPr sz="1600">
              <a:latin typeface="Abhaya Libre"/>
              <a:ea typeface="Abhaya Libre"/>
              <a:cs typeface="Abhaya Libre"/>
              <a:sym typeface="Abhaya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bhaya Libre"/>
                <a:ea typeface="Abhaya Libre"/>
                <a:cs typeface="Abhaya Libre"/>
                <a:sym typeface="Abhaya Libre"/>
              </a:rPr>
              <a:t>- Identified biggest frauders, countries where frauds are happening, total loss because of fraud, products on which fraudulent transactions happened. </a:t>
            </a:r>
            <a:endParaRPr sz="1600">
              <a:latin typeface="Abhaya Libre"/>
              <a:ea typeface="Abhaya Libre"/>
              <a:cs typeface="Abhaya Libre"/>
              <a:sym typeface="Abhaya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363" name="Google Shape;363;g11f066aeb6f_6_9"/>
          <p:cNvSpPr txBox="1"/>
          <p:nvPr/>
        </p:nvSpPr>
        <p:spPr>
          <a:xfrm>
            <a:off x="4763975" y="794275"/>
            <a:ext cx="4180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Abhaya Libre"/>
                <a:ea typeface="Abhaya Libre"/>
                <a:cs typeface="Abhaya Libre"/>
                <a:sym typeface="Abhaya Libre"/>
              </a:rPr>
              <a:t>Goals not achieved</a:t>
            </a:r>
            <a:endParaRPr sz="2000" b="1">
              <a:latin typeface="Abhaya Libre"/>
              <a:ea typeface="Abhaya Libre"/>
              <a:cs typeface="Abhaya Libre"/>
              <a:sym typeface="Abhaya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bhaya Libre"/>
              <a:ea typeface="Abhaya Libre"/>
              <a:cs typeface="Abhaya Libre"/>
              <a:sym typeface="Abhaya Libre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bhaya Libre"/>
              <a:buChar char="●"/>
            </a:pPr>
            <a:r>
              <a:rPr lang="en" sz="1600">
                <a:latin typeface="Abhaya Libre"/>
                <a:ea typeface="Abhaya Libre"/>
                <a:cs typeface="Abhaya Libre"/>
                <a:sym typeface="Abhaya Libre"/>
              </a:rPr>
              <a:t>Identify New Emerging markets</a:t>
            </a:r>
            <a:endParaRPr sz="1500">
              <a:latin typeface="Abhaya Libre"/>
              <a:ea typeface="Abhaya Libre"/>
              <a:cs typeface="Abhaya Libre"/>
              <a:sym typeface="Abhaya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bhaya Libre"/>
                <a:ea typeface="Abhaya Libre"/>
                <a:cs typeface="Abhaya Libre"/>
                <a:sym typeface="Abhaya Libre"/>
              </a:rPr>
              <a:t>- </a:t>
            </a:r>
            <a:r>
              <a:rPr lang="en" sz="1500">
                <a:latin typeface="Abhaya Libre"/>
                <a:ea typeface="Abhaya Libre"/>
                <a:cs typeface="Abhaya Libre"/>
                <a:sym typeface="Abhaya Libre"/>
              </a:rPr>
              <a:t>To achieve the goal to enter new market, we lacked external data like competitors, consumer segmentations, purchasing behavior, environment analysis data, etc. </a:t>
            </a:r>
            <a:endParaRPr sz="1600">
              <a:latin typeface="Abhaya Libre"/>
              <a:ea typeface="Abhaya Libre"/>
              <a:cs typeface="Abhaya Libre"/>
              <a:sym typeface="Abhaya Libr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bhaya Libre"/>
              <a:buChar char="●"/>
            </a:pPr>
            <a:r>
              <a:rPr lang="en" sz="1600">
                <a:latin typeface="Abhaya Libre"/>
                <a:ea typeface="Abhaya Libre"/>
                <a:cs typeface="Abhaya Libre"/>
                <a:sym typeface="Abhaya Libre"/>
              </a:rPr>
              <a:t>Fraud detection</a:t>
            </a:r>
            <a:endParaRPr sz="1600">
              <a:latin typeface="Abhaya Libre"/>
              <a:ea typeface="Abhaya Libre"/>
              <a:cs typeface="Abhaya Libre"/>
              <a:sym typeface="Abhaya Libr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bhaya Libre"/>
                <a:ea typeface="Abhaya Libre"/>
                <a:cs typeface="Abhaya Libre"/>
                <a:sym typeface="Abhaya Libre"/>
              </a:rPr>
              <a:t>- To identify the pattern to further avoid potential frauds, advanced Machine learning models are required.</a:t>
            </a:r>
            <a:endParaRPr sz="1500">
              <a:latin typeface="Abhaya Libre"/>
              <a:ea typeface="Abhaya Libre"/>
              <a:cs typeface="Abhaya Libre"/>
              <a:sym typeface="Abhaya Libre"/>
            </a:endParaRPr>
          </a:p>
        </p:txBody>
      </p:sp>
      <p:cxnSp>
        <p:nvCxnSpPr>
          <p:cNvPr id="364" name="Google Shape;364;g11f066aeb6f_6_9"/>
          <p:cNvCxnSpPr/>
          <p:nvPr/>
        </p:nvCxnSpPr>
        <p:spPr>
          <a:xfrm flipH="1">
            <a:off x="4692425" y="931975"/>
            <a:ext cx="12300" cy="403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g11f066aeb6f_6_9"/>
          <p:cNvCxnSpPr/>
          <p:nvPr/>
        </p:nvCxnSpPr>
        <p:spPr>
          <a:xfrm>
            <a:off x="255950" y="1243225"/>
            <a:ext cx="8495400" cy="1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0" name="Google Shape;370;g11f0e04f7fb_0_202"/>
          <p:cNvCxnSpPr/>
          <p:nvPr/>
        </p:nvCxnSpPr>
        <p:spPr>
          <a:xfrm>
            <a:off x="846475" y="445025"/>
            <a:ext cx="34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1" name="Google Shape;371;g11f0e04f7fb_0_202"/>
          <p:cNvSpPr txBox="1">
            <a:spLocks noGrp="1"/>
          </p:cNvSpPr>
          <p:nvPr>
            <p:ph type="title"/>
          </p:nvPr>
        </p:nvSpPr>
        <p:spPr>
          <a:xfrm>
            <a:off x="720000" y="104400"/>
            <a:ext cx="77040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achieved or not</a:t>
            </a:r>
            <a:endParaRPr/>
          </a:p>
        </p:txBody>
      </p:sp>
      <p:sp>
        <p:nvSpPr>
          <p:cNvPr id="372" name="Google Shape;372;g11f0e04f7fb_0_202"/>
          <p:cNvSpPr txBox="1">
            <a:spLocks noGrp="1"/>
          </p:cNvSpPr>
          <p:nvPr>
            <p:ph type="title" idx="4294967295"/>
          </p:nvPr>
        </p:nvSpPr>
        <p:spPr>
          <a:xfrm>
            <a:off x="712825" y="60000"/>
            <a:ext cx="7335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73" name="Google Shape;373;g11f0e04f7fb_0_202"/>
          <p:cNvSpPr txBox="1"/>
          <p:nvPr/>
        </p:nvSpPr>
        <p:spPr>
          <a:xfrm>
            <a:off x="160725" y="968575"/>
            <a:ext cx="88191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bhaya Libre"/>
              <a:buChar char="●"/>
            </a:pPr>
            <a:r>
              <a:rPr lang="en" sz="1500">
                <a:latin typeface="Abhaya Libre"/>
                <a:ea typeface="Abhaya Libre"/>
                <a:cs typeface="Abhaya Libre"/>
                <a:sym typeface="Abhaya Libre"/>
              </a:rPr>
              <a:t>Most of the struggles with PowerBI were due to the fact that we couldn’t collaborate on the same dashboard, leading to the repetition of the same work multiple times over. </a:t>
            </a:r>
            <a:endParaRPr sz="1500">
              <a:latin typeface="Abhaya Libre"/>
              <a:ea typeface="Abhaya Libre"/>
              <a:cs typeface="Abhaya Libre"/>
              <a:sym typeface="Abhaya Libr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bhaya Libre"/>
              <a:ea typeface="Abhaya Libre"/>
              <a:cs typeface="Abhaya Libre"/>
              <a:sym typeface="Abhaya Libre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bhaya Libre"/>
              <a:buChar char="●"/>
            </a:pPr>
            <a:r>
              <a:rPr lang="en" sz="1500">
                <a:latin typeface="Abhaya Libre"/>
                <a:ea typeface="Abhaya Libre"/>
                <a:cs typeface="Abhaya Libre"/>
                <a:sym typeface="Abhaya Libre"/>
              </a:rPr>
              <a:t>We had to do some extra data cleaning because the Mac version had problems reading some special characters of country names.  </a:t>
            </a:r>
            <a:endParaRPr sz="1500">
              <a:latin typeface="Abhaya Libre"/>
              <a:ea typeface="Abhaya Libre"/>
              <a:cs typeface="Abhaya Libre"/>
              <a:sym typeface="Abhaya Libr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bhaya Libre"/>
              <a:ea typeface="Abhaya Libre"/>
              <a:cs typeface="Abhaya Libre"/>
              <a:sym typeface="Abhaya Libre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bhaya Libre"/>
              <a:buChar char="●"/>
            </a:pPr>
            <a:r>
              <a:rPr lang="en" sz="1500">
                <a:latin typeface="Abhaya Libre"/>
                <a:ea typeface="Abhaya Libre"/>
                <a:cs typeface="Abhaya Libre"/>
                <a:sym typeface="Abhaya Libre"/>
              </a:rPr>
              <a:t>Due to our different backgrounds we didn’t have the same point of view of what was important for the business, which made the drawing up of the MECE chart a process of brainstorming &amp; discussion.</a:t>
            </a:r>
            <a:endParaRPr sz="1500">
              <a:latin typeface="Abhaya Libre"/>
              <a:ea typeface="Abhaya Libre"/>
              <a:cs typeface="Abhaya Libre"/>
              <a:sym typeface="Abhaya Libr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Abhaya Libre"/>
              <a:ea typeface="Abhaya Libre"/>
              <a:cs typeface="Abhaya Libre"/>
              <a:sym typeface="Abhaya Libre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bhaya Libre"/>
              <a:buChar char="●"/>
            </a:pPr>
            <a:r>
              <a:rPr lang="en" sz="1500">
                <a:latin typeface="Abhaya Libre"/>
                <a:ea typeface="Abhaya Libre"/>
                <a:cs typeface="Abhaya Libre"/>
                <a:sym typeface="Abhaya Libre"/>
              </a:rPr>
              <a:t>We had to reshape and improve most of our visualisations in order to better point out our findings.</a:t>
            </a:r>
            <a:endParaRPr sz="1500">
              <a:latin typeface="Abhaya Libre"/>
              <a:ea typeface="Abhaya Libre"/>
              <a:cs typeface="Abhaya Libre"/>
              <a:sym typeface="Abhaya Libr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" name="Google Shape;378;g11f0e04f7fb_0_208"/>
          <p:cNvCxnSpPr/>
          <p:nvPr/>
        </p:nvCxnSpPr>
        <p:spPr>
          <a:xfrm>
            <a:off x="846475" y="445025"/>
            <a:ext cx="34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g11f0e04f7fb_0_208"/>
          <p:cNvSpPr txBox="1">
            <a:spLocks noGrp="1"/>
          </p:cNvSpPr>
          <p:nvPr>
            <p:ph type="title"/>
          </p:nvPr>
        </p:nvSpPr>
        <p:spPr>
          <a:xfrm>
            <a:off x="1563050" y="207575"/>
            <a:ext cx="77040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</a:t>
            </a:r>
            <a:endParaRPr/>
          </a:p>
        </p:txBody>
      </p:sp>
      <p:sp>
        <p:nvSpPr>
          <p:cNvPr id="380" name="Google Shape;380;g11f0e04f7fb_0_208"/>
          <p:cNvSpPr txBox="1">
            <a:spLocks noGrp="1"/>
          </p:cNvSpPr>
          <p:nvPr>
            <p:ph type="title" idx="4294967295"/>
          </p:nvPr>
        </p:nvSpPr>
        <p:spPr>
          <a:xfrm>
            <a:off x="913200" y="171325"/>
            <a:ext cx="7335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  <p:graphicFrame>
        <p:nvGraphicFramePr>
          <p:cNvPr id="381" name="Google Shape;381;g11f0e04f7fb_0_208"/>
          <p:cNvGraphicFramePr/>
          <p:nvPr/>
        </p:nvGraphicFramePr>
        <p:xfrm>
          <a:off x="188375" y="146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{3C4FF363-3D06-4784-99F4-9F2137595246}</a:tableStyleId>
              </a:tblPr>
              <a:tblGrid>
                <a:gridCol w="104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5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5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5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6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Members</a:t>
                      </a: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Thomas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Alice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Krishna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Juan </a:t>
                      </a: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Ali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Antoine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Manuel</a:t>
                      </a:r>
                      <a:endParaRPr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Skills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• Creating Timeline &amp; Heatmap on Power BI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• Integrate advanced visualization functions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• Modeling data 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• Use the advanced features of the Power BI tool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• Cleaning and shaping Data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• Creating an advanced report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• Cleaning and shaping Data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• Use the advanced features of the Power BI tool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• Modeling data 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• Integrate advanced visualization functions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• Modeling data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• Integrate advanced visualization functions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• Cleaning and shaping Data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• Visualisation &amp; Properties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hoes and Accessories Store Business Plan by Slidesgo">
  <a:themeElements>
    <a:clrScheme name="Simple Light">
      <a:dk1>
        <a:srgbClr val="FDFDFD"/>
      </a:dk1>
      <a:lt1>
        <a:srgbClr val="E2DAD4"/>
      </a:lt1>
      <a:dk2>
        <a:srgbClr val="040202"/>
      </a:dk2>
      <a:lt2>
        <a:srgbClr val="A09C9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4020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Microsoft Office PowerPoint</Application>
  <PresentationFormat>On-screen Show (16:9)</PresentationFormat>
  <Paragraphs>152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Abhaya Libre SemiBold</vt:lpstr>
      <vt:lpstr>Livvic</vt:lpstr>
      <vt:lpstr>Lexend Exa SemiBold</vt:lpstr>
      <vt:lpstr>Times New Roman</vt:lpstr>
      <vt:lpstr>Poppins SemiBold</vt:lpstr>
      <vt:lpstr>Arial</vt:lpstr>
      <vt:lpstr>Poppins</vt:lpstr>
      <vt:lpstr>Bebas Neue</vt:lpstr>
      <vt:lpstr>Abhaya Libre Medium</vt:lpstr>
      <vt:lpstr>Abhaya Libre</vt:lpstr>
      <vt:lpstr>Darker Grotesque SemiBold</vt:lpstr>
      <vt:lpstr>Shoes and Accessories Store Business Plan by Slidesgo</vt:lpstr>
      <vt:lpstr>DataCo Online Sales Analysis</vt:lpstr>
      <vt:lpstr>Explanation DataSet</vt:lpstr>
      <vt:lpstr>Explanation Dataset</vt:lpstr>
      <vt:lpstr>What we want to achieve</vt:lpstr>
      <vt:lpstr>03</vt:lpstr>
      <vt:lpstr>Dashboard Demo </vt:lpstr>
      <vt:lpstr>Objectives achieved or not</vt:lpstr>
      <vt:lpstr>Objectives achieved or not</vt:lpstr>
      <vt:lpstr>Skills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DataCo Online Sales Analysis</dc:title>
  <cp:lastModifiedBy>Krishna Agrawal</cp:lastModifiedBy>
  <cp:revision>2</cp:revision>
  <dcterms:modified xsi:type="dcterms:W3CDTF">2022-04-19T11:50:26Z</dcterms:modified>
</cp:coreProperties>
</file>