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8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F5F0C"/>
          </a:solidFill>
        </a:fill>
      </a:tcStyle>
    </a:firstCol>
    <a:la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lastRow>
    <a:firstRow>
      <a:tcTxStyle b="off" i="off">
        <a:fontRef idx="minor">
          <a:srgbClr val="FFFFFF"/>
        </a:fontRef>
        <a:srgbClr val="FFFFFF"/>
      </a:tcTxStyle>
      <a:tcStyle>
        <a:tcBdr>
          <a:left>
            <a:ln w="12700" cap="flat">
              <a:solidFill>
                <a:srgbClr val="B4B4B4"/>
              </a:solidFill>
              <a:prstDash val="solid"/>
              <a:miter lim="400000"/>
            </a:ln>
          </a:left>
          <a:right>
            <a:ln w="12700" cap="flat">
              <a:solidFill>
                <a:srgbClr val="B4B4B4"/>
              </a:solidFill>
              <a:prstDash val="solid"/>
              <a:miter lim="400000"/>
            </a:ln>
          </a:right>
          <a:top>
            <a:ln w="12700" cap="flat">
              <a:solidFill>
                <a:srgbClr val="B4B4B4"/>
              </a:solidFill>
              <a:prstDash val="solid"/>
              <a:miter lim="400000"/>
            </a:ln>
          </a:top>
          <a:bottom>
            <a:ln w="12700" cap="flat">
              <a:solidFill>
                <a:srgbClr val="B4B4B4"/>
              </a:solidFill>
              <a:prstDash val="solid"/>
              <a:miter lim="400000"/>
            </a:ln>
          </a:bottom>
          <a:insideH>
            <a:ln w="12700" cap="flat">
              <a:solidFill>
                <a:srgbClr val="B4B4B4"/>
              </a:solidFill>
              <a:prstDash val="solid"/>
              <a:miter lim="400000"/>
            </a:ln>
          </a:insideH>
          <a:insideV>
            <a:ln w="12700" cap="flat">
              <a:solidFill>
                <a:srgbClr val="B4B4B4"/>
              </a:solidFill>
              <a:prstDash val="solid"/>
              <a:miter lim="400000"/>
            </a:ln>
          </a:insideV>
        </a:tcBdr>
        <a:fill>
          <a:solidFill>
            <a:srgbClr val="0365C0"/>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wholeTbl>
    <a:band2H>
      <a:tcTxStyle/>
      <a:tcStyle>
        <a:tcBdr/>
        <a:fill>
          <a:solidFill>
            <a:srgbClr val="87CED4">
              <a:alpha val="2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398CCE"/>
          </a:solidFill>
        </a:fill>
      </a:tcStyle>
    </a:firstCol>
    <a:la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254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noFill/>
        </a:fill>
      </a:tcStyle>
    </a:lastRow>
    <a:firstRow>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solidFill>
                <a:srgbClr val="CBCBCB"/>
              </a:solidFill>
              <a:prstDash val="solid"/>
              <a:miter lim="400000"/>
            </a:ln>
          </a:insideV>
        </a:tcBdr>
        <a:fill>
          <a:solidFill>
            <a:srgbClr val="0365C0"/>
          </a:solidFill>
        </a:fill>
      </a:tcStyle>
    </a:firstRow>
  </a:tblStyle>
  <a:tblStyle styleId="{EEE7283C-3CF3-47DC-8721-378D4A62B228}"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noFill/>
              <a:miter lim="400000"/>
            </a:ln>
          </a:insideV>
        </a:tcBdr>
        <a:fill>
          <a:noFill/>
        </a:fill>
      </a:tcStyle>
    </a:wholeTbl>
    <a:band2H>
      <a:tcTxStyle/>
      <a:tcStyle>
        <a:tcBdr/>
        <a:fill>
          <a:solidFill>
            <a:srgbClr val="5DC123">
              <a:alpha val="19000"/>
            </a:srgbClr>
          </a:solidFill>
        </a:fill>
      </a:tcStyle>
    </a:band2H>
    <a:firstCol>
      <a:tcTxStyle b="off" i="off">
        <a:fontRef idx="minor">
          <a:srgbClr val="FFFFFF"/>
        </a:fontRef>
        <a:srgbClr val="FFFFFF"/>
      </a:tcTxStyle>
      <a:tcStyle>
        <a:tcBdr>
          <a:left>
            <a:ln w="12700" cap="flat">
              <a:solidFill>
                <a:srgbClr val="FFFFFF"/>
              </a:solidFill>
              <a:prstDash val="solid"/>
              <a:miter lim="400000"/>
            </a:ln>
          </a:left>
          <a:right>
            <a:ln w="25400" cap="flat">
              <a:solidFill>
                <a:srgbClr val="CBCBCB"/>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33632E"/>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000000"/>
        </a:fontRef>
        <a:srgbClr val="000000"/>
      </a:tcTxStyle>
      <a:tcStyle>
        <a:tcBdr>
          <a:left>
            <a:ln w="12700" cap="flat">
              <a:solidFill>
                <a:srgbClr val="FFFFFF"/>
              </a:solidFill>
              <a:prstDash val="solid"/>
              <a:miter lim="400000"/>
            </a:ln>
          </a:left>
          <a:right>
            <a:ln w="254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25400" cap="flat">
              <a:solidFill>
                <a:srgbClr val="FFFFFF"/>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noFill/>
        </a:fill>
      </a:tcStyle>
    </a:lastRow>
    <a:fir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FFFFFF"/>
              </a:solidFill>
              <a:prstDash val="solid"/>
              <a:miter lim="400000"/>
            </a:ln>
          </a:top>
          <a:bottom>
            <a:ln w="25400" cap="flat">
              <a:solidFill>
                <a:srgbClr val="FFFFFF"/>
              </a:solidFill>
              <a:prstDash val="solid"/>
              <a:miter lim="400000"/>
            </a:ln>
          </a:bottom>
          <a:insideH>
            <a:ln w="12700" cap="flat">
              <a:noFill/>
              <a:miter lim="400000"/>
            </a:ln>
          </a:insideH>
          <a:insideV>
            <a:ln w="12700" cap="flat">
              <a:noFill/>
              <a:miter lim="400000"/>
            </a:ln>
          </a:insideV>
        </a:tcBdr>
        <a:fill>
          <a:solidFill>
            <a:schemeClr val="accent6">
              <a:hueOff val="105381"/>
              <a:satOff val="14341"/>
              <a:lumOff val="10801"/>
            </a:schemeClr>
          </a:solidFill>
        </a:fill>
      </a:tcStyle>
    </a:firstRow>
  </a:tblStyle>
  <a:tblStyle styleId="{33BA23B1-9221-436E-865A-0063620EA4FD}" styleName="">
    <a:tblBg/>
    <a:wholeTbl>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solidFill>
                <a:srgbClr val="CBCBCB"/>
              </a:solidFill>
              <a:prstDash val="solid"/>
              <a:miter lim="400000"/>
            </a:ln>
          </a:left>
          <a:right>
            <a:ln w="12700" cap="flat">
              <a:solidFill>
                <a:srgbClr val="CBCBCB"/>
              </a:solidFill>
              <a:prstDash val="solid"/>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solidFill>
                <a:srgbClr val="CBCBCB"/>
              </a:solidFill>
              <a:prstDash val="solid"/>
              <a:miter lim="400000"/>
            </a:ln>
          </a:insideH>
          <a:insideV>
            <a:ln w="12700" cap="flat">
              <a:noFill/>
              <a:miter lim="400000"/>
            </a:ln>
          </a:insideV>
        </a:tcBdr>
        <a:fill>
          <a:solidFill>
            <a:srgbClr val="545761"/>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CBCBCB"/>
              </a:solidFill>
              <a:prstDash val="solid"/>
              <a:miter lim="400000"/>
            </a:ln>
          </a:bottom>
          <a:insideH>
            <a:ln w="12700" cap="flat">
              <a:noFill/>
              <a:miter lim="400000"/>
            </a:ln>
          </a:insideH>
          <a:insideV>
            <a:ln w="12700" cap="flat">
              <a:noFill/>
              <a:miter lim="400000"/>
            </a:ln>
          </a:insideV>
        </a:tcBdr>
        <a:fill>
          <a:solidFill>
            <a:srgbClr val="777C8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solidFill>
                <a:srgbClr val="CBCBCB"/>
              </a:solidFill>
              <a:prstDash val="solid"/>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777C83"/>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Ref idx="major">
          <a:srgbClr val="FFFFFF"/>
        </a:fontRef>
        <a:srgbClr val="FFFFFF"/>
      </a:tcTxStyle>
      <a:tcStyle>
        <a:tcBdr>
          <a:left>
            <a:ln w="12700" cap="flat">
              <a:noFill/>
              <a:miter lim="400000"/>
            </a:ln>
          </a:left>
          <a:right>
            <a:ln w="12700" cap="flat">
              <a:solidFill>
                <a:srgbClr val="FFFFFF"/>
              </a:solidFill>
              <a:prstDash val="solid"/>
              <a:miter lim="400000"/>
            </a:ln>
          </a:right>
          <a:top>
            <a:ln w="12700" cap="flat">
              <a:solidFill>
                <a:srgbClr val="FFFFFF"/>
              </a:solidFill>
              <a:custDash>
                <a:ds d="200000" sp="200000"/>
              </a:custDash>
              <a:miter lim="400000"/>
            </a:ln>
          </a:top>
          <a:bottom>
            <a:ln w="12700" cap="flat">
              <a:solidFill>
                <a:srgbClr val="FFFFFF"/>
              </a:solidFill>
              <a:custDash>
                <a:ds d="200000" sp="200000"/>
              </a:custDash>
              <a:miter lim="400000"/>
            </a:ln>
          </a:bottom>
          <a:insideH>
            <a:ln w="12700" cap="flat">
              <a:solidFill>
                <a:srgbClr val="FFFFFF"/>
              </a:solidFill>
              <a:custDash>
                <a:ds d="200000" sp="200000"/>
              </a:custDash>
              <a:miter lim="400000"/>
            </a:ln>
          </a:insideH>
          <a:insideV>
            <a:ln w="12700" cap="flat">
              <a:solidFill>
                <a:srgbClr val="FFFFFF"/>
              </a:solidFill>
              <a:custDash>
                <a:ds d="200000" sp="200000"/>
              </a:custDash>
              <a:miter lim="400000"/>
            </a:ln>
          </a:insideV>
        </a:tcBdr>
        <a:fill>
          <a:noFill/>
        </a:fill>
      </a:tcStyle>
    </a:firstCol>
    <a:la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solidFill>
                <a:srgbClr val="FFFFFF"/>
              </a:solidFill>
              <a:prstDash val="solid"/>
              <a:miter lim="400000"/>
            </a:ln>
          </a:top>
          <a:bottom>
            <a:ln w="12700" cap="flat">
              <a:noFill/>
              <a:miter lim="400000"/>
            </a:ln>
          </a:bottom>
          <a:insideH>
            <a:ln w="12700" cap="flat">
              <a:noFill/>
              <a:miter lim="400000"/>
            </a:ln>
          </a:insideH>
          <a:insideV>
            <a:ln w="12700" cap="flat">
              <a:solidFill>
                <a:srgbClr val="FFFFFF"/>
              </a:solidFill>
              <a:custDash>
                <a:ds d="200000" sp="200000"/>
              </a:custDash>
              <a:miter lim="400000"/>
            </a:ln>
          </a:insideV>
        </a:tcBdr>
        <a:fill>
          <a:noFill/>
        </a:fill>
      </a:tcStyle>
    </a:lastRow>
    <a:firstRow>
      <a:tcTxStyle b="on" i="off">
        <a:fontRef idx="major">
          <a:srgbClr val="FFFFFF"/>
        </a:fontRef>
        <a:srgbClr val="FFFFFF"/>
      </a:tcTxStyle>
      <a:tcStyle>
        <a:tcBdr>
          <a:left>
            <a:ln w="12700" cap="flat">
              <a:solidFill>
                <a:srgbClr val="FFFFFF"/>
              </a:solidFill>
              <a:custDash>
                <a:ds d="200000" sp="200000"/>
              </a:custDash>
              <a:miter lim="400000"/>
            </a:ln>
          </a:left>
          <a:right>
            <a:ln w="12700" cap="flat">
              <a:solidFill>
                <a:srgbClr val="FFFFFF"/>
              </a:solidFill>
              <a:custDash>
                <a:ds d="200000" sp="200000"/>
              </a:custDash>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26"/>
  </p:normalViewPr>
  <p:slideViewPr>
    <p:cSldViewPr snapToGrid="0" snapToObjects="1">
      <p:cViewPr varScale="1">
        <p:scale>
          <a:sx n="85" d="100"/>
          <a:sy n="85"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xfrm>
            <a:off x="1143000" y="685800"/>
            <a:ext cx="4572000" cy="3429000"/>
          </a:xfrm>
          <a:prstGeom prst="rect">
            <a:avLst/>
          </a:prstGeom>
        </p:spPr>
        <p:txBody>
          <a:bodyPr/>
          <a:lstStyle/>
          <a:p>
            <a:endParaRPr/>
          </a:p>
        </p:txBody>
      </p:sp>
      <p:sp>
        <p:nvSpPr>
          <p:cNvPr id="62" name="Shape 6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Title Text"/>
          <p:cNvSpPr txBox="1">
            <a:spLocks noGrp="1"/>
          </p:cNvSpPr>
          <p:nvPr>
            <p:ph type="title"/>
          </p:nvPr>
        </p:nvSpPr>
        <p:spPr>
          <a:xfrm>
            <a:off x="1321147" y="3241178"/>
            <a:ext cx="10362506" cy="1076822"/>
          </a:xfrm>
          <a:prstGeom prst="rect">
            <a:avLst/>
          </a:prstGeom>
        </p:spPr>
        <p:txBody>
          <a:bodyPr anchor="b"/>
          <a:lstStyle>
            <a:lvl1pPr>
              <a:defRPr sz="5600"/>
            </a:lvl1pPr>
          </a:lstStyle>
          <a:p>
            <a:r>
              <a:t>Title Text</a:t>
            </a:r>
          </a:p>
        </p:txBody>
      </p:sp>
      <p:sp>
        <p:nvSpPr>
          <p:cNvPr id="1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15" name="Slide Number"/>
          <p:cNvSpPr txBox="1">
            <a:spLocks noGrp="1"/>
          </p:cNvSpPr>
          <p:nvPr>
            <p:ph type="sldNum" sz="quarter" idx="2"/>
          </p:nvPr>
        </p:nvSpPr>
        <p:spPr>
          <a:xfrm>
            <a:off x="6212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able master">
    <p:spTree>
      <p:nvGrpSpPr>
        <p:cNvPr id="1" name=""/>
        <p:cNvGrpSpPr/>
        <p:nvPr/>
      </p:nvGrpSpPr>
      <p:grpSpPr>
        <a:xfrm>
          <a:off x="0" y="0"/>
          <a:ext cx="0" cy="0"/>
          <a:chOff x="0" y="0"/>
          <a:chExt cx="0" cy="0"/>
        </a:xfrm>
      </p:grpSpPr>
      <p:sp>
        <p:nvSpPr>
          <p:cNvPr id="31"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32"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33"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34"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35"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Figure master ">
    <p:spTree>
      <p:nvGrpSpPr>
        <p:cNvPr id="1" name=""/>
        <p:cNvGrpSpPr/>
        <p:nvPr/>
      </p:nvGrpSpPr>
      <p:grpSpPr>
        <a:xfrm>
          <a:off x="0" y="0"/>
          <a:ext cx="0" cy="0"/>
          <a:chOff x="0" y="0"/>
          <a:chExt cx="0" cy="0"/>
        </a:xfrm>
      </p:grpSpPr>
      <p:sp>
        <p:nvSpPr>
          <p:cNvPr id="42" name="Body Level One…"/>
          <p:cNvSpPr txBox="1">
            <a:spLocks noGrp="1"/>
          </p:cNvSpPr>
          <p:nvPr>
            <p:ph type="body" idx="1"/>
          </p:nvPr>
        </p:nvSpPr>
        <p:spPr>
          <a:xfrm>
            <a:off x="952500" y="1270000"/>
            <a:ext cx="11099800" cy="7213600"/>
          </a:xfrm>
          <a:prstGeom prst="rect">
            <a:avLst/>
          </a:prstGeom>
        </p:spPr>
        <p:txBody>
          <a:bodyPr/>
          <a:lstStyle>
            <a:lvl1pPr marL="0" indent="0">
              <a:buSzTx/>
              <a:buNone/>
              <a:defRPr sz="2400"/>
            </a:lvl1pPr>
            <a:lvl2pPr>
              <a:spcBef>
                <a:spcPts val="3000"/>
              </a:spcBef>
            </a:lvl2pPr>
          </a:lstStyle>
          <a:p>
            <a:r>
              <a:t>Body Level One</a:t>
            </a:r>
          </a:p>
          <a:p>
            <a:pPr lvl="1"/>
            <a:r>
              <a:t>Body Level Two</a:t>
            </a:r>
          </a:p>
          <a:p>
            <a:pPr lvl="2"/>
            <a:r>
              <a:t>Body Level Three</a:t>
            </a:r>
          </a:p>
          <a:p>
            <a:pPr lvl="3"/>
            <a:r>
              <a:t>Body Level Four</a:t>
            </a:r>
          </a:p>
          <a:p>
            <a:pPr lvl="4"/>
            <a:r>
              <a:t>Body Level Five</a:t>
            </a:r>
          </a:p>
        </p:txBody>
      </p:sp>
      <p:sp>
        <p:nvSpPr>
          <p:cNvPr id="43" name="Title Text"/>
          <p:cNvSpPr txBox="1">
            <a:spLocks noGrp="1"/>
          </p:cNvSpPr>
          <p:nvPr>
            <p:ph type="title"/>
          </p:nvPr>
        </p:nvSpPr>
        <p:spPr>
          <a:xfrm>
            <a:off x="952500" y="342900"/>
            <a:ext cx="11099800" cy="678558"/>
          </a:xfrm>
          <a:prstGeom prst="rect">
            <a:avLst/>
          </a:prstGeom>
        </p:spPr>
        <p:txBody>
          <a:bodyPr/>
          <a:lstStyle>
            <a:lvl1pPr algn="l">
              <a:defRPr sz="2000">
                <a:solidFill>
                  <a:srgbClr val="000000"/>
                </a:solidFill>
              </a:defRPr>
            </a:lvl1pPr>
          </a:lstStyle>
          <a:p>
            <a:r>
              <a:t>Title Text</a:t>
            </a:r>
          </a:p>
        </p:txBody>
      </p:sp>
      <p:sp>
        <p:nvSpPr>
          <p:cNvPr id="4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r>
              <a:rPr>
                <a:solidFill>
                  <a:srgbClr val="0096FF"/>
                </a:solidFill>
              </a:rPr>
              <a:t>:</a:t>
            </a:r>
          </a:p>
        </p:txBody>
      </p:sp>
      <p:sp>
        <p:nvSpPr>
          <p:cNvPr id="45" name="Software Products"/>
          <p:cNvSpPr txBox="1"/>
          <p:nvPr/>
        </p:nvSpPr>
        <p:spPr>
          <a:xfrm>
            <a:off x="3616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46" name="Slide Number"/>
          <p:cNvSpPr txBox="1">
            <a:spLocks noGrp="1"/>
          </p:cNvSpPr>
          <p:nvPr>
            <p:ph type="sldNum" sz="quarter" idx="2"/>
          </p:nvPr>
        </p:nvSpPr>
        <p:spPr>
          <a:xfrm>
            <a:off x="12308234" y="9245600"/>
            <a:ext cx="283817" cy="2794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53" name="Slide Number"/>
          <p:cNvSpPr txBox="1">
            <a:spLocks noGrp="1"/>
          </p:cNvSpPr>
          <p:nvPr>
            <p:ph type="sldNum" sz="quarter" idx="2"/>
          </p:nvPr>
        </p:nvSpPr>
        <p:spPr>
          <a:xfrm>
            <a:off x="11963794" y="9245600"/>
            <a:ext cx="365180" cy="279400"/>
          </a:xfrm>
          <a:prstGeom prst="rect">
            <a:avLst/>
          </a:prstGeom>
        </p:spPr>
        <p:txBody>
          <a:bodyPr wrap="square"/>
          <a:lstStyle/>
          <a:p>
            <a:fld id="{86CB4B4D-7CA3-9044-876B-883B54F8677D}" type="slidenum">
              <a:t>‹#›</a:t>
            </a:fld>
            <a:endParaRPr/>
          </a:p>
        </p:txBody>
      </p:sp>
      <p:sp>
        <p:nvSpPr>
          <p:cNvPr id="5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a:t>
            </a:r>
            <a:r>
              <a:rPr>
                <a:solidFill>
                  <a:srgbClr val="0096FF"/>
                </a:solidFill>
              </a:rPr>
              <a:t>© Ian Sommerville 2018:</a:t>
            </a:r>
          </a:p>
        </p:txBody>
      </p:sp>
      <p:sp>
        <p:nvSpPr>
          <p:cNvPr id="55" name="Software products"/>
          <p:cNvSpPr txBox="1"/>
          <p:nvPr/>
        </p:nvSpPr>
        <p:spPr>
          <a:xfrm>
            <a:off x="179610" y="9245600"/>
            <a:ext cx="1342580"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a:solidFill>
                  <a:srgbClr val="0096FF"/>
                </a:solidFill>
              </a:defRPr>
            </a:lvl1pPr>
          </a:lstStyle>
          <a:p>
            <a:r>
              <a:t>Software products</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sp>
        <p:nvSpPr>
          <p:cNvPr id="2" name="Body Level One…"/>
          <p:cNvSpPr txBox="1">
            <a:spLocks noGrp="1"/>
          </p:cNvSpPr>
          <p:nvPr>
            <p:ph type="body" idx="1"/>
          </p:nvPr>
        </p:nvSpPr>
        <p:spPr>
          <a:xfrm>
            <a:off x="423019" y="2262534"/>
            <a:ext cx="11857881" cy="65936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2pPr marL="849085" indent="-391885">
              <a:spcBef>
                <a:spcPts val="2000"/>
              </a:spcBef>
              <a:defRPr sz="2400"/>
            </a:lvl2pPr>
            <a:lvl3pPr marL="1371600" indent="-457200">
              <a:defRPr sz="2400"/>
            </a:lvl3pPr>
            <a:lvl4pPr marL="1660357" indent="-288757">
              <a:defRPr sz="2400"/>
            </a:lvl4pPr>
            <a:lvl5pPr marL="2117557" indent="-288757">
              <a:defRPr sz="2400"/>
            </a:lvl5pPr>
          </a:lstStyle>
          <a:p>
            <a:r>
              <a:t>Body Level One</a:t>
            </a:r>
          </a:p>
          <a:p>
            <a:pPr lvl="1"/>
            <a:r>
              <a:t>Body Level Two</a:t>
            </a:r>
          </a:p>
          <a:p>
            <a:pPr lvl="2"/>
            <a:r>
              <a:t>Body Level Three</a:t>
            </a:r>
          </a:p>
          <a:p>
            <a:pPr lvl="3"/>
            <a:r>
              <a:t>Body Level Four</a:t>
            </a:r>
          </a:p>
          <a:p>
            <a:pPr lvl="4"/>
            <a:r>
              <a:t>Body Level Five</a:t>
            </a:r>
          </a:p>
        </p:txBody>
      </p:sp>
      <p:sp>
        <p:nvSpPr>
          <p:cNvPr id="3" name="Title Text"/>
          <p:cNvSpPr txBox="1">
            <a:spLocks noGrp="1"/>
          </p:cNvSpPr>
          <p:nvPr>
            <p:ph type="title"/>
          </p:nvPr>
        </p:nvSpPr>
        <p:spPr>
          <a:xfrm>
            <a:off x="651619" y="406400"/>
            <a:ext cx="11701562" cy="17388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 Ian Sommerville 2018:"/>
          <p:cNvSpPr txBox="1"/>
          <p:nvPr/>
        </p:nvSpPr>
        <p:spPr>
          <a:xfrm>
            <a:off x="5588632" y="9245600"/>
            <a:ext cx="1827536"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 © Ian Sommerville 2018:</a:t>
            </a:r>
          </a:p>
        </p:txBody>
      </p:sp>
      <p:sp>
        <p:nvSpPr>
          <p:cNvPr id="5" name="Software Products"/>
          <p:cNvSpPr txBox="1"/>
          <p:nvPr/>
        </p:nvSpPr>
        <p:spPr>
          <a:xfrm>
            <a:off x="374364" y="9245600"/>
            <a:ext cx="1359472"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Software Products</a:t>
            </a:r>
          </a:p>
        </p:txBody>
      </p:sp>
      <p:sp>
        <p:nvSpPr>
          <p:cNvPr id="6" name="Slide Number"/>
          <p:cNvSpPr txBox="1">
            <a:spLocks noGrp="1"/>
          </p:cNvSpPr>
          <p:nvPr>
            <p:ph type="sldNum" sz="quarter" idx="2"/>
          </p:nvPr>
        </p:nvSpPr>
        <p:spPr>
          <a:xfrm>
            <a:off x="12181234" y="9245600"/>
            <a:ext cx="283817" cy="279400"/>
          </a:xfrm>
          <a:prstGeom prst="rect">
            <a:avLst/>
          </a:prstGeom>
          <a:ln w="12700">
            <a:miter lim="400000"/>
          </a:ln>
        </p:spPr>
        <p:txBody>
          <a:bodyPr wrap="none" lIns="50800" tIns="50800" rIns="50800" bIns="50800">
            <a:spAutoFit/>
          </a:bodyPr>
          <a:lstStyle>
            <a:lvl1pPr algn="r">
              <a:defRPr b="1"/>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1pPr>
      <a:lvl2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2pPr>
      <a:lvl3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3pPr>
      <a:lvl4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4pPr>
      <a:lvl5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5pPr>
      <a:lvl6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6pPr>
      <a:lvl7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7pPr>
      <a:lvl8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8pPr>
      <a:lvl9pPr marL="0" marR="0" indent="0" algn="ctr" defTabSz="584200" latinLnBrk="0">
        <a:lnSpc>
          <a:spcPct val="100000"/>
        </a:lnSpc>
        <a:spcBef>
          <a:spcPts val="0"/>
        </a:spcBef>
        <a:spcAft>
          <a:spcPts val="0"/>
        </a:spcAft>
        <a:buClrTx/>
        <a:buSzTx/>
        <a:buFontTx/>
        <a:buNone/>
        <a:tabLst/>
        <a:defRPr sz="4000" b="1" i="0" u="none" strike="noStrike" cap="none" spc="0" baseline="0">
          <a:ln>
            <a:noFill/>
          </a:ln>
          <a:solidFill>
            <a:srgbClr val="005493"/>
          </a:solidFill>
          <a:uFillTx/>
          <a:latin typeface="+mj-lt"/>
          <a:ea typeface="+mj-ea"/>
          <a:cs typeface="+mj-cs"/>
          <a:sym typeface="Helvetica"/>
        </a:defRPr>
      </a:lvl9pPr>
    </p:titleStyle>
    <p:bodyStyle>
      <a:lvl1pPr marL="210552" marR="0" indent="-210552"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1pPr>
      <a:lvl2pPr marL="794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2pPr>
      <a:lvl3pPr marL="1251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3pPr>
      <a:lvl4pPr marL="1708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4pPr>
      <a:lvl5pPr marL="21656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5pPr>
      <a:lvl6pPr marL="26228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6pPr>
      <a:lvl7pPr marL="30800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7pPr>
      <a:lvl8pPr marL="35372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8pPr>
      <a:lvl9pPr marL="3994484" marR="0" indent="-336884" algn="l" defTabSz="584200" latinLnBrk="0">
        <a:lnSpc>
          <a:spcPct val="100000"/>
        </a:lnSpc>
        <a:spcBef>
          <a:spcPts val="3000"/>
        </a:spcBef>
        <a:spcAft>
          <a:spcPts val="0"/>
        </a:spcAft>
        <a:buClrTx/>
        <a:buSzPct val="75000"/>
        <a:buFontTx/>
        <a:buChar char="•"/>
        <a:tabLst/>
        <a:defRPr sz="2800" b="0" i="0" u="none" strike="noStrike" cap="none" spc="0" baseline="0">
          <a:ln>
            <a:noFill/>
          </a:ln>
          <a:solidFill>
            <a:srgbClr val="005493"/>
          </a:solidFill>
          <a:uFillTx/>
          <a:latin typeface="+mj-lt"/>
          <a:ea typeface="+mj-ea"/>
          <a:cs typeface="+mj-cs"/>
          <a:sym typeface="Helvetica"/>
        </a:defRPr>
      </a:lvl9pPr>
    </p:bodyStyle>
    <p:otherStyle>
      <a:lvl1pPr marL="0" marR="0" indent="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1pPr>
      <a:lvl2pPr marL="0" marR="0" indent="228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2pPr>
      <a:lvl3pPr marL="0" marR="0" indent="457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3pPr>
      <a:lvl4pPr marL="0" marR="0" indent="685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4pPr>
      <a:lvl5pPr marL="0" marR="0" indent="9144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5pPr>
      <a:lvl6pPr marL="0" marR="0" indent="11430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6pPr>
      <a:lvl7pPr marL="0" marR="0" indent="13716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7pPr>
      <a:lvl8pPr marL="0" marR="0" indent="16002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8pPr>
      <a:lvl9pPr marL="0" marR="0" indent="1828800" algn="r" defTabSz="584200" rtl="0" latinLnBrk="0">
        <a:lnSpc>
          <a:spcPct val="100000"/>
        </a:lnSpc>
        <a:spcBef>
          <a:spcPts val="0"/>
        </a:spcBef>
        <a:spcAft>
          <a:spcPts val="0"/>
        </a:spcAft>
        <a:buClrTx/>
        <a:buSzTx/>
        <a:buFontTx/>
        <a:buNone/>
        <a:tabLst/>
        <a:defRPr sz="1200" b="1" i="0" u="none" strike="noStrike" cap="none" spc="0" baseline="0">
          <a:ln>
            <a:noFill/>
          </a:ln>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oftware products"/>
          <p:cNvSpPr txBox="1">
            <a:spLocks noGrp="1"/>
          </p:cNvSpPr>
          <p:nvPr>
            <p:ph type="ctrTitle"/>
          </p:nvPr>
        </p:nvSpPr>
        <p:spPr>
          <a:prstGeom prst="rect">
            <a:avLst/>
          </a:prstGeom>
        </p:spPr>
        <p:txBody>
          <a:bodyPr/>
          <a:lstStyle/>
          <a:p>
            <a:r>
              <a:t>Software products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igure 1.3 Software execution models"/>
          <p:cNvSpPr txBox="1">
            <a:spLocks noGrp="1"/>
          </p:cNvSpPr>
          <p:nvPr>
            <p:ph type="title"/>
          </p:nvPr>
        </p:nvSpPr>
        <p:spPr>
          <a:prstGeom prst="rect">
            <a:avLst/>
          </a:prstGeom>
        </p:spPr>
        <p:txBody>
          <a:bodyPr/>
          <a:lstStyle/>
          <a:p>
            <a:r>
              <a:t>Figure 1.3 Software execution models</a:t>
            </a:r>
          </a:p>
        </p:txBody>
      </p:sp>
      <p:sp>
        <p:nvSpPr>
          <p:cNvPr id="9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pic>
        <p:nvPicPr>
          <p:cNvPr id="3" name="Picture 2">
            <a:extLst>
              <a:ext uri="{FF2B5EF4-FFF2-40B4-BE49-F238E27FC236}">
                <a16:creationId xmlns:a16="http://schemas.microsoft.com/office/drawing/2014/main" id="{BA9CE7B2-E808-244E-B47C-5F6BE10797D2}"/>
              </a:ext>
            </a:extLst>
          </p:cNvPr>
          <p:cNvPicPr>
            <a:picLocks noChangeAspect="1"/>
          </p:cNvPicPr>
          <p:nvPr/>
        </p:nvPicPr>
        <p:blipFill rotWithShape="1">
          <a:blip r:embed="rId2">
            <a:extLst>
              <a:ext uri="{28A0092B-C50C-407E-A947-70E740481C1C}">
                <a14:useLocalDpi xmlns:a14="http://schemas.microsoft.com/office/drawing/2010/main" val="0"/>
              </a:ext>
            </a:extLst>
          </a:blip>
          <a:srcRect t="18181" b="42410"/>
          <a:stretch/>
        </p:blipFill>
        <p:spPr>
          <a:xfrm>
            <a:off x="544566" y="1608081"/>
            <a:ext cx="12320095" cy="6934269"/>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he key feature of product development is that there is no external customer that generates requirements and pays for the software. This is also true for other types of software development:…"/>
          <p:cNvSpPr txBox="1">
            <a:spLocks noGrp="1"/>
          </p:cNvSpPr>
          <p:nvPr>
            <p:ph type="body" idx="1"/>
          </p:nvPr>
        </p:nvSpPr>
        <p:spPr>
          <a:xfrm>
            <a:off x="3919" y="2287934"/>
            <a:ext cx="11857881" cy="6593633"/>
          </a:xfrm>
          <a:prstGeom prst="rect">
            <a:avLst/>
          </a:prstGeom>
        </p:spPr>
        <p:txBody>
          <a:bodyPr/>
          <a:lstStyle/>
          <a:p>
            <a:r>
              <a:t>The key feature of product development is that there is no external customer that generates requirements and pays for the software. This is also true for other types of software development:</a:t>
            </a:r>
          </a:p>
          <a:p>
            <a:pPr lvl="1"/>
            <a:r>
              <a:rPr b="1" i="1"/>
              <a:t>Student projects</a:t>
            </a:r>
            <a:r>
              <a:t> Individuals or student groups develop software as part of their course. Given an assignment, they decide what features to include in the software.</a:t>
            </a:r>
          </a:p>
          <a:p>
            <a:pPr lvl="1"/>
            <a:r>
              <a:t> </a:t>
            </a:r>
            <a:r>
              <a:rPr b="1" i="1"/>
              <a:t>Research software</a:t>
            </a:r>
            <a:r>
              <a:t> Researchers develop software to help them answer questions that are relevant to their research.</a:t>
            </a:r>
          </a:p>
          <a:p>
            <a:pPr lvl="1"/>
            <a:r>
              <a:rPr b="1" i="1"/>
              <a:t>Internal tool development</a:t>
            </a:r>
            <a:r>
              <a:rPr b="1"/>
              <a:t> </a:t>
            </a:r>
            <a:r>
              <a:t>Software developers may develop tools to support their work - in essence, these are internal products that are not intended for customer release.</a:t>
            </a:r>
          </a:p>
        </p:txBody>
      </p:sp>
      <p:sp>
        <p:nvSpPr>
          <p:cNvPr id="103" name="Comparable software development"/>
          <p:cNvSpPr txBox="1">
            <a:spLocks noGrp="1"/>
          </p:cNvSpPr>
          <p:nvPr>
            <p:ph type="title"/>
          </p:nvPr>
        </p:nvSpPr>
        <p:spPr>
          <a:prstGeom prst="rect">
            <a:avLst/>
          </a:prstGeom>
        </p:spPr>
        <p:txBody>
          <a:bodyPr/>
          <a:lstStyle/>
          <a:p>
            <a:r>
              <a:t>Comparable software development</a:t>
            </a:r>
          </a:p>
        </p:txBody>
      </p:sp>
      <p:sp>
        <p:nvSpPr>
          <p:cNvPr id="104" name="Slide Number"/>
          <p:cNvSpPr txBox="1">
            <a:spLocks noGrp="1"/>
          </p:cNvSpPr>
          <p:nvPr>
            <p:ph type="sldNum" sz="quarter" idx="2"/>
          </p:nvPr>
        </p:nvSpPr>
        <p:spPr>
          <a:xfrm>
            <a:off x="12189569" y="9245600"/>
            <a:ext cx="275482"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he starting point for software product development is a ‘product vision’.…"/>
          <p:cNvSpPr txBox="1">
            <a:spLocks noGrp="1"/>
          </p:cNvSpPr>
          <p:nvPr>
            <p:ph type="body" idx="1"/>
          </p:nvPr>
        </p:nvSpPr>
        <p:spPr>
          <a:prstGeom prst="rect">
            <a:avLst/>
          </a:prstGeom>
        </p:spPr>
        <p:txBody>
          <a:bodyPr/>
          <a:lstStyle/>
          <a:p>
            <a:r>
              <a:t>The starting point for software product development is a ‘product vision’.</a:t>
            </a:r>
          </a:p>
          <a:p>
            <a:r>
              <a:t>Product visions are simple statements that define the essence of the product to be developed.</a:t>
            </a:r>
          </a:p>
          <a:p>
            <a:r>
              <a:t>The product vision should answer three fundamental questions:</a:t>
            </a:r>
          </a:p>
          <a:p>
            <a:pPr lvl="1"/>
            <a:r>
              <a:t>What is the product to be developed?</a:t>
            </a:r>
          </a:p>
          <a:p>
            <a:pPr lvl="1"/>
            <a:r>
              <a:t>Who are the target customers and users?</a:t>
            </a:r>
          </a:p>
          <a:p>
            <a:pPr lvl="1"/>
            <a:r>
              <a:t>Why should customers buy this product?</a:t>
            </a:r>
          </a:p>
        </p:txBody>
      </p:sp>
      <p:sp>
        <p:nvSpPr>
          <p:cNvPr id="107" name="The product vision"/>
          <p:cNvSpPr txBox="1">
            <a:spLocks noGrp="1"/>
          </p:cNvSpPr>
          <p:nvPr>
            <p:ph type="title"/>
          </p:nvPr>
        </p:nvSpPr>
        <p:spPr>
          <a:prstGeom prst="rect">
            <a:avLst/>
          </a:prstGeom>
        </p:spPr>
        <p:txBody>
          <a:bodyPr/>
          <a:lstStyle/>
          <a:p>
            <a:r>
              <a:t>The product vision</a:t>
            </a:r>
          </a:p>
        </p:txBody>
      </p:sp>
      <p:sp>
        <p:nvSpPr>
          <p:cNvPr id="10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FOR (target customer)…"/>
          <p:cNvSpPr txBox="1">
            <a:spLocks noGrp="1"/>
          </p:cNvSpPr>
          <p:nvPr>
            <p:ph type="body" idx="1"/>
          </p:nvPr>
        </p:nvSpPr>
        <p:spPr>
          <a:prstGeom prst="rect">
            <a:avLst/>
          </a:prstGeom>
        </p:spPr>
        <p:txBody>
          <a:bodyPr/>
          <a:lstStyle/>
          <a:p>
            <a:r>
              <a:t>FOR (target customer)</a:t>
            </a:r>
          </a:p>
          <a:p>
            <a:r>
              <a:t>WHO (statement of the need or opportunity)</a:t>
            </a:r>
          </a:p>
          <a:p>
            <a:r>
              <a:t>The (PRODUCT NAME) is a (product category)</a:t>
            </a:r>
          </a:p>
          <a:p>
            <a:r>
              <a:t>THAT (key benefit, compelling reason to buy)</a:t>
            </a:r>
          </a:p>
          <a:p>
            <a:r>
              <a:t>UNLIKE (primary competitive alternative)</a:t>
            </a:r>
          </a:p>
          <a:p>
            <a:r>
              <a:t>OUR PRODUCT  (statement of primary differentiation)</a:t>
            </a:r>
          </a:p>
        </p:txBody>
      </p:sp>
      <p:sp>
        <p:nvSpPr>
          <p:cNvPr id="111" name="Moore’s vision template"/>
          <p:cNvSpPr txBox="1">
            <a:spLocks noGrp="1"/>
          </p:cNvSpPr>
          <p:nvPr>
            <p:ph type="title"/>
          </p:nvPr>
        </p:nvSpPr>
        <p:spPr>
          <a:prstGeom prst="rect">
            <a:avLst/>
          </a:prstGeom>
        </p:spPr>
        <p:txBody>
          <a:bodyPr/>
          <a:lstStyle/>
          <a:p>
            <a:r>
              <a:t>Moore’s vision template</a:t>
            </a:r>
          </a:p>
        </p:txBody>
      </p:sp>
      <p:sp>
        <p:nvSpPr>
          <p:cNvPr id="11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
          <p:cNvSpPr txBox="1">
            <a:spLocks noGrp="1"/>
          </p:cNvSpPr>
          <p:nvPr>
            <p:ph type="body" idx="1"/>
          </p:nvPr>
        </p:nvSpPr>
        <p:spPr>
          <a:prstGeom prst="rect">
            <a:avLst/>
          </a:prstGeom>
        </p:spPr>
        <p:txBody>
          <a:bodyPr/>
          <a:lstStyle>
            <a:lvl1pPr marL="0" indent="0">
              <a:buSzTx/>
              <a:buNone/>
            </a:lvl1pPr>
          </a:lstStyle>
          <a:p>
            <a:r>
              <a:t>“FOR a mid-sized company's marketing and sales departments WHO need basic CRM functionality, THE CRM-Innovator is a Web-based service THAT provides sales tracking, lead generation, and sales representative support features that improve customer relationships at critical touch points. UNLIKE other services or package software products, OUR product provides very capable services at a moderate cost.”</a:t>
            </a:r>
          </a:p>
        </p:txBody>
      </p:sp>
      <p:sp>
        <p:nvSpPr>
          <p:cNvPr id="115" name="Vision template example"/>
          <p:cNvSpPr txBox="1">
            <a:spLocks noGrp="1"/>
          </p:cNvSpPr>
          <p:nvPr>
            <p:ph type="title"/>
          </p:nvPr>
        </p:nvSpPr>
        <p:spPr>
          <a:prstGeom prst="rect">
            <a:avLst/>
          </a:prstGeom>
        </p:spPr>
        <p:txBody>
          <a:bodyPr/>
          <a:lstStyle/>
          <a:p>
            <a:r>
              <a:t>Vision template example</a:t>
            </a:r>
          </a:p>
        </p:txBody>
      </p:sp>
      <p:sp>
        <p:nvSpPr>
          <p:cNvPr id="11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Domain experience The product developers may work in a particular area (say marketing and sales) and understand the software support that they need. They may be frustrated by the deficiencies in the software they use and see opportunities for an improved system.…"/>
          <p:cNvSpPr txBox="1">
            <a:spLocks noGrp="1"/>
          </p:cNvSpPr>
          <p:nvPr>
            <p:ph type="body" idx="1"/>
          </p:nvPr>
        </p:nvSpPr>
        <p:spPr>
          <a:prstGeom prst="rect">
            <a:avLst/>
          </a:prstGeom>
        </p:spPr>
        <p:txBody>
          <a:bodyPr>
            <a:normAutofit lnSpcReduction="10000"/>
          </a:bodyPr>
          <a:lstStyle/>
          <a:p>
            <a:pPr defTabSz="519937">
              <a:spcBef>
                <a:spcPts val="2600"/>
              </a:spcBef>
              <a:defRPr sz="2136"/>
            </a:pPr>
            <a:r>
              <a:rPr b="1" i="1"/>
              <a:t>Domain experience</a:t>
            </a:r>
            <a:br>
              <a:rPr i="1"/>
            </a:br>
            <a:r>
              <a:t>The product developers may work in a particular area (say marketing and sales) and understand the software support that they need. They may be frustrated by the deficiencies in the software they use and see opportunities for an improved system.</a:t>
            </a:r>
          </a:p>
          <a:p>
            <a:pPr defTabSz="519937">
              <a:spcBef>
                <a:spcPts val="2600"/>
              </a:spcBef>
              <a:defRPr sz="2136"/>
            </a:pPr>
            <a:r>
              <a:rPr b="1" i="1"/>
              <a:t>Product experience</a:t>
            </a:r>
            <a:br/>
            <a:r>
              <a:t>Users of existing software (such as word processing software) may see simpler and better ways of providing comparable functionality and propose a new system that implements this. New products can take advantage of recent technological developments such as speech interfaces.</a:t>
            </a:r>
          </a:p>
          <a:p>
            <a:pPr defTabSz="519937">
              <a:spcBef>
                <a:spcPts val="2600"/>
              </a:spcBef>
              <a:defRPr sz="2136"/>
            </a:pPr>
            <a:r>
              <a:rPr b="1" i="1"/>
              <a:t>Customer experience</a:t>
            </a:r>
            <a:br/>
            <a:r>
              <a:t>The software developers may have extensive discussions with prospective customers of the product to understand the problems that they face, constraints, such as interoperability, that limit their flexibility to buy new software, and the critical attributes of the software that they need.</a:t>
            </a:r>
          </a:p>
          <a:p>
            <a:pPr defTabSz="519937">
              <a:spcBef>
                <a:spcPts val="2600"/>
              </a:spcBef>
              <a:defRPr sz="2136"/>
            </a:pPr>
            <a:r>
              <a:rPr b="1" i="1"/>
              <a:t>Prototyping and playing around</a:t>
            </a:r>
            <a:br/>
            <a:r>
              <a:t>Developers may have an idea for software but need to develop a better understanding of that idea and what might be involved in developing it into a product. They may develop a prototype system as an experiment and ‘play around’ with ideas and variations using that prototype system as a platform.</a:t>
            </a:r>
          </a:p>
        </p:txBody>
      </p:sp>
      <p:sp>
        <p:nvSpPr>
          <p:cNvPr id="119" name="Table 1.2 Information sources for developing a product vision"/>
          <p:cNvSpPr txBox="1">
            <a:spLocks noGrp="1"/>
          </p:cNvSpPr>
          <p:nvPr>
            <p:ph type="title"/>
          </p:nvPr>
        </p:nvSpPr>
        <p:spPr>
          <a:prstGeom prst="rect">
            <a:avLst/>
          </a:prstGeom>
        </p:spPr>
        <p:txBody>
          <a:bodyPr/>
          <a:lstStyle/>
          <a:p>
            <a:r>
              <a:t>Table 1.2 Information sources for developing a product vision</a:t>
            </a:r>
          </a:p>
        </p:txBody>
      </p:sp>
      <p:sp>
        <p:nvSpPr>
          <p:cNvPr id="12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FOR teachers and educators WHO need a way to help students use web-based learning resources and applications, THE iLearn system is an open learning environment THAT allows the set of resources used by classes and students to be easily configured for these students and classes by teachers themselves. UNLIKE Virtual Learning Environments, such as Moodle, the focus of iLearn is the learning process rather than the administration and management of materials, assessments and coursework. OUR product enables teachers to create subject and age-specific environments for their students using any web-based resources, such as videos, simulations and written materials that are appropriate.…"/>
          <p:cNvSpPr txBox="1">
            <a:spLocks noGrp="1"/>
          </p:cNvSpPr>
          <p:nvPr>
            <p:ph type="body" idx="1"/>
          </p:nvPr>
        </p:nvSpPr>
        <p:spPr>
          <a:prstGeom prst="rect">
            <a:avLst/>
          </a:prstGeom>
        </p:spPr>
        <p:txBody>
          <a:bodyPr/>
          <a:lstStyle/>
          <a:p>
            <a:r>
              <a:rPr b="1"/>
              <a:t>FOR</a:t>
            </a:r>
            <a:r>
              <a:t> teachers and educators </a:t>
            </a:r>
            <a:r>
              <a:rPr b="1"/>
              <a:t>WHO</a:t>
            </a:r>
            <a:r>
              <a:t> need a way to help students use web-based learning resources and applications, </a:t>
            </a:r>
            <a:r>
              <a:rPr b="1"/>
              <a:t>THE</a:t>
            </a:r>
            <a:r>
              <a:t> iLearn system is an open learning environment </a:t>
            </a:r>
            <a:r>
              <a:rPr b="1"/>
              <a:t>THAT</a:t>
            </a:r>
            <a:r>
              <a:t> allows the set of resources used by classes and students to be easily configured for these students and classes by teachers themselves. </a:t>
            </a:r>
            <a:r>
              <a:rPr b="1"/>
              <a:t>UNLIKE</a:t>
            </a:r>
            <a:r>
              <a:t> Virtual Learning Environments, such as Moodle, the focus of iLearn is the learning process rather than the administration and management of materials, assessments and coursework. </a:t>
            </a:r>
            <a:r>
              <a:rPr b="1"/>
              <a:t>OUR</a:t>
            </a:r>
            <a:r>
              <a:t> product enables teachers to create subject and age-specific environments for their students using any web-based resources, such as videos, simulations and written materials that are appropriate. </a:t>
            </a:r>
          </a:p>
          <a:p>
            <a:r>
              <a:t>Schools and universities are the target customers for the iLearn system as it will significantly improve the learning experience of students at relatively low cost. It will collect and process learner analytics that will reduce the costs of progress tracking and reporting.</a:t>
            </a:r>
          </a:p>
        </p:txBody>
      </p:sp>
      <p:sp>
        <p:nvSpPr>
          <p:cNvPr id="127" name="Table 1.3 A vision statement for the iLearn system"/>
          <p:cNvSpPr txBox="1">
            <a:spLocks noGrp="1"/>
          </p:cNvSpPr>
          <p:nvPr>
            <p:ph type="title"/>
          </p:nvPr>
        </p:nvSpPr>
        <p:spPr>
          <a:prstGeom prst="rect">
            <a:avLst/>
          </a:prstGeom>
        </p:spPr>
        <p:txBody>
          <a:bodyPr/>
          <a:lstStyle/>
          <a:p>
            <a:r>
              <a:t>Table 1.3 A vision statement for the iLearn system</a:t>
            </a: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oftware product management is a business activity that focuses on the software products developed and sold by the business.…"/>
          <p:cNvSpPr txBox="1">
            <a:spLocks noGrp="1"/>
          </p:cNvSpPr>
          <p:nvPr>
            <p:ph type="body" idx="1"/>
          </p:nvPr>
        </p:nvSpPr>
        <p:spPr>
          <a:prstGeom prst="rect">
            <a:avLst/>
          </a:prstGeom>
        </p:spPr>
        <p:txBody>
          <a:bodyPr/>
          <a:lstStyle/>
          <a:p>
            <a:r>
              <a:t>Software product management is a business activity that focuses on the software products developed and sold by the business.</a:t>
            </a:r>
          </a:p>
          <a:p>
            <a:r>
              <a:t>Product managers (PMs) take overall responsibility for the product and are involved in planning, development and product marketing. </a:t>
            </a:r>
          </a:p>
          <a:p>
            <a:r>
              <a:t>Product managers are the interface between the organization, its customers and the software development team. They are involved at all stages of a product’s lifetime from initial conception through to withdrawal of the product from the market.</a:t>
            </a:r>
          </a:p>
          <a:p>
            <a:r>
              <a:t>Product managers must look outward to customers and potential customers rather than focus on the software being developed.</a:t>
            </a:r>
          </a:p>
        </p:txBody>
      </p:sp>
      <p:sp>
        <p:nvSpPr>
          <p:cNvPr id="131" name="Software product management"/>
          <p:cNvSpPr txBox="1">
            <a:spLocks noGrp="1"/>
          </p:cNvSpPr>
          <p:nvPr>
            <p:ph type="title"/>
          </p:nvPr>
        </p:nvSpPr>
        <p:spPr>
          <a:prstGeom prst="rect">
            <a:avLst/>
          </a:prstGeom>
        </p:spPr>
        <p:txBody>
          <a:bodyPr/>
          <a:lstStyle/>
          <a:p>
            <a:r>
              <a:t>Software product management</a:t>
            </a:r>
          </a:p>
        </p:txBody>
      </p:sp>
      <p:sp>
        <p:nvSpPr>
          <p:cNvPr id="1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Figure 1.4 Product management concerns"/>
          <p:cNvSpPr txBox="1">
            <a:spLocks noGrp="1"/>
          </p:cNvSpPr>
          <p:nvPr>
            <p:ph type="title"/>
          </p:nvPr>
        </p:nvSpPr>
        <p:spPr>
          <a:prstGeom prst="rect">
            <a:avLst/>
          </a:prstGeom>
        </p:spPr>
        <p:txBody>
          <a:bodyPr/>
          <a:lstStyle/>
          <a:p>
            <a:r>
              <a:t>Figure 1.4 Product management concerns</a:t>
            </a:r>
          </a:p>
        </p:txBody>
      </p:sp>
      <p:sp>
        <p:nvSpPr>
          <p:cNvPr id="1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3" name="Picture 2">
            <a:extLst>
              <a:ext uri="{FF2B5EF4-FFF2-40B4-BE49-F238E27FC236}">
                <a16:creationId xmlns:a16="http://schemas.microsoft.com/office/drawing/2014/main" id="{D9B667F7-340F-C645-8E07-E3C650793A3B}"/>
              </a:ext>
            </a:extLst>
          </p:cNvPr>
          <p:cNvPicPr>
            <a:picLocks noChangeAspect="1"/>
          </p:cNvPicPr>
          <p:nvPr/>
        </p:nvPicPr>
        <p:blipFill rotWithShape="1">
          <a:blip r:embed="rId2">
            <a:extLst>
              <a:ext uri="{28A0092B-C50C-407E-A947-70E740481C1C}">
                <a14:useLocalDpi xmlns:a14="http://schemas.microsoft.com/office/drawing/2010/main" val="0"/>
              </a:ext>
            </a:extLst>
          </a:blip>
          <a:srcRect l="21406" t="10737" r="15118" b="60582"/>
          <a:stretch/>
        </p:blipFill>
        <p:spPr>
          <a:xfrm>
            <a:off x="693682" y="1021458"/>
            <a:ext cx="11358618" cy="7329944"/>
          </a:xfrm>
          <a:prstGeom prst="rect">
            <a:avLst/>
          </a:prstGeom>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Business needs  PMs have to ensure that the software being developed meets the business goals of the software development company.…"/>
          <p:cNvSpPr txBox="1">
            <a:spLocks noGrp="1"/>
          </p:cNvSpPr>
          <p:nvPr>
            <p:ph type="body" idx="1"/>
          </p:nvPr>
        </p:nvSpPr>
        <p:spPr>
          <a:prstGeom prst="rect">
            <a:avLst/>
          </a:prstGeom>
        </p:spPr>
        <p:txBody>
          <a:bodyPr/>
          <a:lstStyle/>
          <a:p>
            <a:r>
              <a:rPr b="1" i="1"/>
              <a:t>Business needs</a:t>
            </a:r>
            <a:r>
              <a:t>  PMs have to ensure that the software being developed meets the business goals of the software development company.</a:t>
            </a:r>
          </a:p>
          <a:p>
            <a:r>
              <a:rPr b="1" i="1"/>
              <a:t>Technology constrain</a:t>
            </a:r>
            <a:r>
              <a:rPr i="1"/>
              <a:t>ts</a:t>
            </a:r>
            <a:r>
              <a:t> PMs must make developers aware of technology issues that are important to customers.</a:t>
            </a:r>
          </a:p>
          <a:p>
            <a:r>
              <a:rPr b="1" i="1"/>
              <a:t>Customer experience</a:t>
            </a:r>
            <a:r>
              <a:t> PMs should be in regular contact with customers and potential customers to understand what they are looking for in a product, the types of users and their backgrounds and the ways that the product may be used.</a:t>
            </a:r>
          </a:p>
        </p:txBody>
      </p:sp>
      <p:sp>
        <p:nvSpPr>
          <p:cNvPr id="139" name="Product management concerns"/>
          <p:cNvSpPr txBox="1">
            <a:spLocks noGrp="1"/>
          </p:cNvSpPr>
          <p:nvPr>
            <p:ph type="title"/>
          </p:nvPr>
        </p:nvSpPr>
        <p:spPr>
          <a:prstGeom prst="rect">
            <a:avLst/>
          </a:prstGeom>
        </p:spPr>
        <p:txBody>
          <a:bodyPr/>
          <a:lstStyle/>
          <a:p>
            <a:r>
              <a:t>Product management concerns</a:t>
            </a:r>
          </a:p>
        </p:txBody>
      </p:sp>
      <p:sp>
        <p:nvSpPr>
          <p:cNvPr id="14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70109A-0561-9942-BF1E-8EBC9BE36489}"/>
              </a:ext>
            </a:extLst>
          </p:cNvPr>
          <p:cNvSpPr>
            <a:spLocks noGrp="1"/>
          </p:cNvSpPr>
          <p:nvPr>
            <p:ph type="body" idx="1"/>
          </p:nvPr>
        </p:nvSpPr>
        <p:spPr/>
        <p:txBody>
          <a:bodyPr/>
          <a:lstStyle/>
          <a:p>
            <a:r>
              <a:rPr lang="en-GB" b="1" dirty="0"/>
              <a:t>Add your introductory information about your course here</a:t>
            </a:r>
            <a:endParaRPr lang="en-GB" dirty="0"/>
          </a:p>
          <a:p>
            <a:endParaRPr lang="en-US" dirty="0"/>
          </a:p>
        </p:txBody>
      </p:sp>
      <p:sp>
        <p:nvSpPr>
          <p:cNvPr id="3" name="Title 2">
            <a:extLst>
              <a:ext uri="{FF2B5EF4-FFF2-40B4-BE49-F238E27FC236}">
                <a16:creationId xmlns:a16="http://schemas.microsoft.com/office/drawing/2014/main" id="{F005DAC6-BC4A-294A-BAD8-3DAE76BDD2E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1261470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igure 1.5 Technical interactions of product managers"/>
          <p:cNvSpPr txBox="1">
            <a:spLocks noGrp="1"/>
          </p:cNvSpPr>
          <p:nvPr>
            <p:ph type="title"/>
          </p:nvPr>
        </p:nvSpPr>
        <p:spPr>
          <a:prstGeom prst="rect">
            <a:avLst/>
          </a:prstGeom>
        </p:spPr>
        <p:txBody>
          <a:bodyPr/>
          <a:lstStyle/>
          <a:p>
            <a:r>
              <a:t>Figure 1.5 Technical interactions of product managers</a:t>
            </a:r>
          </a:p>
        </p:txBody>
      </p:sp>
      <p:sp>
        <p:nvSpPr>
          <p:cNvPr id="14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pic>
        <p:nvPicPr>
          <p:cNvPr id="3" name="Picture 2">
            <a:extLst>
              <a:ext uri="{FF2B5EF4-FFF2-40B4-BE49-F238E27FC236}">
                <a16:creationId xmlns:a16="http://schemas.microsoft.com/office/drawing/2014/main" id="{FAB215F4-305D-7645-8F87-6E92EA9C785B}"/>
              </a:ext>
            </a:extLst>
          </p:cNvPr>
          <p:cNvPicPr>
            <a:picLocks noChangeAspect="1"/>
          </p:cNvPicPr>
          <p:nvPr/>
        </p:nvPicPr>
        <p:blipFill rotWithShape="1">
          <a:blip r:embed="rId2">
            <a:extLst>
              <a:ext uri="{28A0092B-C50C-407E-A947-70E740481C1C}">
                <a14:useLocalDpi xmlns:a14="http://schemas.microsoft.com/office/drawing/2010/main" val="0"/>
              </a:ext>
            </a:extLst>
          </a:blip>
          <a:srcRect t="10956" b="48978"/>
          <a:stretch/>
        </p:blipFill>
        <p:spPr>
          <a:xfrm>
            <a:off x="355380" y="1655380"/>
            <a:ext cx="12446219" cy="7122010"/>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roduct vision management…"/>
          <p:cNvSpPr txBox="1">
            <a:spLocks noGrp="1"/>
          </p:cNvSpPr>
          <p:nvPr>
            <p:ph type="body" idx="1"/>
          </p:nvPr>
        </p:nvSpPr>
        <p:spPr>
          <a:prstGeom prst="rect">
            <a:avLst/>
          </a:prstGeom>
        </p:spPr>
        <p:txBody>
          <a:bodyPr/>
          <a:lstStyle/>
          <a:p>
            <a:pPr marL="208447" indent="-208447" defTabSz="578358">
              <a:spcBef>
                <a:spcPts val="2900"/>
              </a:spcBef>
              <a:defRPr sz="2772"/>
            </a:pPr>
            <a:r>
              <a:t>Product vision management</a:t>
            </a:r>
          </a:p>
          <a:p>
            <a:pPr marL="840594" lvl="1" indent="-387966" defTabSz="578358">
              <a:spcBef>
                <a:spcPts val="1900"/>
              </a:spcBef>
              <a:defRPr sz="2376"/>
            </a:pPr>
            <a:r>
              <a:t>The product manager may be responsible for helping with the development of the product vision. The should always be responsible for managing the vision, which involves assessing and evaluating proposed changes against the product vision. They should ensure that there is no ‘vision drift’</a:t>
            </a:r>
          </a:p>
          <a:p>
            <a:pPr marL="208447" indent="-208447" defTabSz="578358">
              <a:spcBef>
                <a:spcPts val="2900"/>
              </a:spcBef>
              <a:defRPr sz="2772"/>
            </a:pPr>
            <a:r>
              <a:t>Product roadmap development</a:t>
            </a:r>
          </a:p>
          <a:p>
            <a:pPr marL="840594" lvl="1" indent="-387966" defTabSz="578358">
              <a:spcBef>
                <a:spcPts val="1900"/>
              </a:spcBef>
              <a:defRPr sz="2376"/>
            </a:pPr>
            <a:r>
              <a:t>A product roadmap is a plan for the development, release and marketing of the software. The PM should lead roadmap development and should be the ultimate authority in deciding if changes to the roadmap should be made.</a:t>
            </a:r>
          </a:p>
          <a:p>
            <a:pPr marL="208447" indent="-208447" defTabSz="578358">
              <a:spcBef>
                <a:spcPts val="2900"/>
              </a:spcBef>
              <a:defRPr sz="2772"/>
            </a:pPr>
            <a:r>
              <a:t>User story and scenario development</a:t>
            </a:r>
          </a:p>
          <a:p>
            <a:pPr marL="840594" lvl="1" indent="-387966" defTabSz="578358">
              <a:spcBef>
                <a:spcPts val="1900"/>
              </a:spcBef>
              <a:defRPr sz="2376"/>
            </a:pPr>
            <a:r>
              <a:t>User stories and scenarios are used to refine a product vision and identify product features. Based on his or her knowledge of customers, the PM should lead the development of stories and scenarios.</a:t>
            </a:r>
          </a:p>
        </p:txBody>
      </p:sp>
      <p:sp>
        <p:nvSpPr>
          <p:cNvPr id="147"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roduct backlog creation and management…"/>
          <p:cNvSpPr txBox="1">
            <a:spLocks noGrp="1"/>
          </p:cNvSpPr>
          <p:nvPr>
            <p:ph type="body" idx="1"/>
          </p:nvPr>
        </p:nvSpPr>
        <p:spPr>
          <a:prstGeom prst="rect">
            <a:avLst/>
          </a:prstGeom>
        </p:spPr>
        <p:txBody>
          <a:bodyPr/>
          <a:lstStyle/>
          <a:p>
            <a:pPr marL="170547" indent="-170547" defTabSz="473201">
              <a:spcBef>
                <a:spcPts val="2400"/>
              </a:spcBef>
              <a:defRPr sz="2268"/>
            </a:pPr>
            <a:r>
              <a:t>Product backlog creation and management</a:t>
            </a:r>
          </a:p>
          <a:p>
            <a:pPr marL="687759" lvl="1" indent="-317427" defTabSz="473201">
              <a:spcBef>
                <a:spcPts val="1600"/>
              </a:spcBef>
              <a:defRPr sz="1944"/>
            </a:pPr>
            <a:r>
              <a:t>The product backlog is a prioritized ‘to-do’ list of what has to be developed. PMs should be involved in creating and refining the backlog and deciding on the priority of product features to be developed.</a:t>
            </a:r>
          </a:p>
          <a:p>
            <a:pPr marL="170547" indent="-170547" defTabSz="473201">
              <a:spcBef>
                <a:spcPts val="2400"/>
              </a:spcBef>
              <a:defRPr sz="2268"/>
            </a:pPr>
            <a:r>
              <a:t>Acceptance testing</a:t>
            </a:r>
          </a:p>
          <a:p>
            <a:pPr marL="687759" lvl="1" indent="-317427" defTabSz="473201">
              <a:spcBef>
                <a:spcPts val="1600"/>
              </a:spcBef>
              <a:defRPr sz="1944"/>
            </a:pPr>
            <a:r>
              <a:t>Acceptance testing is the process of verifying that a software release meets the goals set out in the product roadmap and that the product is efficient and reliable.  The PM should be involved in developing tests of the product features that reflect how customers use the product. </a:t>
            </a:r>
          </a:p>
          <a:p>
            <a:pPr marL="170547" indent="-170547" defTabSz="473201">
              <a:spcBef>
                <a:spcPts val="2400"/>
              </a:spcBef>
              <a:defRPr sz="2268"/>
            </a:pPr>
            <a:r>
              <a:t>Customer testing</a:t>
            </a:r>
          </a:p>
          <a:p>
            <a:pPr marL="687759" lvl="1" indent="-317427" defTabSz="473201">
              <a:spcBef>
                <a:spcPts val="1600"/>
              </a:spcBef>
              <a:defRPr sz="1944"/>
            </a:pPr>
            <a:r>
              <a:t>Customer testing involves taking a release of a product to customers and getting feedback on the product’s features, usability and business. PMs are involved in selecting customers to be involved in the customer testing process and working with them during that process. </a:t>
            </a:r>
          </a:p>
          <a:p>
            <a:pPr marL="170547" indent="-170547" defTabSz="473201">
              <a:spcBef>
                <a:spcPts val="2400"/>
              </a:spcBef>
              <a:defRPr sz="2268"/>
            </a:pPr>
            <a:r>
              <a:t>User interface design</a:t>
            </a:r>
          </a:p>
          <a:p>
            <a:pPr marL="687759" lvl="1" indent="-317427" defTabSz="473201">
              <a:spcBef>
                <a:spcPts val="1600"/>
              </a:spcBef>
              <a:defRPr sz="1944"/>
            </a:pPr>
            <a:r>
              <a:t>Product managers should understand user limitations and act as surrogate users in their interactions with the development team.  They should evaluate user interface features as they are developed to check that these features are not unnecessarily complex or force users to work in an unnatural way. </a:t>
            </a:r>
          </a:p>
        </p:txBody>
      </p:sp>
      <p:sp>
        <p:nvSpPr>
          <p:cNvPr id="151" name="Technical interactions of product managers"/>
          <p:cNvSpPr txBox="1">
            <a:spLocks noGrp="1"/>
          </p:cNvSpPr>
          <p:nvPr>
            <p:ph type="title"/>
          </p:nvPr>
        </p:nvSpPr>
        <p:spPr>
          <a:prstGeom prst="rect">
            <a:avLst/>
          </a:prstGeom>
        </p:spPr>
        <p:txBody>
          <a:bodyPr/>
          <a:lstStyle/>
          <a:p>
            <a:r>
              <a:t>Technical interactions of product managers</a:t>
            </a:r>
          </a:p>
        </p:txBody>
      </p:sp>
      <p:sp>
        <p:nvSpPr>
          <p:cNvPr id="15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roduct prototyping is the process of developing an early version of a product to test your ideas and to convince yourself and company funders that your product has real market potential.…"/>
          <p:cNvSpPr txBox="1">
            <a:spLocks noGrp="1"/>
          </p:cNvSpPr>
          <p:nvPr>
            <p:ph type="body" idx="1"/>
          </p:nvPr>
        </p:nvSpPr>
        <p:spPr>
          <a:prstGeom prst="rect">
            <a:avLst/>
          </a:prstGeom>
        </p:spPr>
        <p:txBody>
          <a:bodyPr/>
          <a:lstStyle/>
          <a:p>
            <a:pPr marL="193708" indent="-193708" defTabSz="537463">
              <a:spcBef>
                <a:spcPts val="2700"/>
              </a:spcBef>
              <a:defRPr sz="2576"/>
            </a:pPr>
            <a:r>
              <a:t>Product prototyping is the process of developing an early version of a product to test your ideas and to convince yourself and company funders that your product has real market potential.</a:t>
            </a:r>
          </a:p>
          <a:p>
            <a:pPr marL="781158" lvl="1" indent="-360534" defTabSz="537463">
              <a:spcBef>
                <a:spcPts val="1800"/>
              </a:spcBef>
              <a:defRPr sz="2208"/>
            </a:pPr>
            <a:r>
              <a:t>You may be able to write an inspiring product vision, but your potential users can only really relate to your product when they see a working version of your software. They can point out what they like and don’t like about it and make suggestions for new features.</a:t>
            </a:r>
          </a:p>
          <a:p>
            <a:pPr marL="781158" lvl="1" indent="-360534" defTabSz="537463">
              <a:spcBef>
                <a:spcPts val="1800"/>
              </a:spcBef>
              <a:defRPr sz="2208"/>
            </a:pPr>
            <a:r>
              <a:t>A prototype may be also used to help identify fundamental software components or services and to test technology. </a:t>
            </a:r>
          </a:p>
          <a:p>
            <a:pPr marL="193708" indent="-193708" defTabSz="537463">
              <a:spcBef>
                <a:spcPts val="2700"/>
              </a:spcBef>
              <a:defRPr sz="2576"/>
            </a:pPr>
            <a:r>
              <a:t>Building a prototype should be the first thing that you do when developing a software product. Your aim should be to have a working version of your software that can be used to demonstrate its key features.  </a:t>
            </a:r>
          </a:p>
          <a:p>
            <a:pPr marL="193708" indent="-193708" defTabSz="537463">
              <a:spcBef>
                <a:spcPts val="2700"/>
              </a:spcBef>
              <a:defRPr sz="2576"/>
            </a:pPr>
            <a:r>
              <a:t>You should always plan to throw-away the prototype after development and to re-implement the software, taking account of issues such as security and reliability.</a:t>
            </a:r>
          </a:p>
        </p:txBody>
      </p:sp>
      <p:sp>
        <p:nvSpPr>
          <p:cNvPr id="155" name="Product prototyping"/>
          <p:cNvSpPr txBox="1">
            <a:spLocks noGrp="1"/>
          </p:cNvSpPr>
          <p:nvPr>
            <p:ph type="title"/>
          </p:nvPr>
        </p:nvSpPr>
        <p:spPr>
          <a:prstGeom prst="rect">
            <a:avLst/>
          </a:prstGeom>
        </p:spPr>
        <p:txBody>
          <a:bodyPr/>
          <a:lstStyle/>
          <a:p>
            <a:r>
              <a:t>Product prototyping</a:t>
            </a:r>
          </a:p>
        </p:txBody>
      </p:sp>
      <p:sp>
        <p:nvSpPr>
          <p:cNvPr id="1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Feasibility demonstration You create an executable system that demonstrates the new ideas in your product. The aims at this stage are to see if your ideas actually work and to show funders and/or company management the original product features that are better than those in competing products.…"/>
          <p:cNvSpPr txBox="1">
            <a:spLocks noGrp="1"/>
          </p:cNvSpPr>
          <p:nvPr>
            <p:ph type="body" idx="1"/>
          </p:nvPr>
        </p:nvSpPr>
        <p:spPr>
          <a:prstGeom prst="rect">
            <a:avLst/>
          </a:prstGeom>
        </p:spPr>
        <p:txBody>
          <a:bodyPr/>
          <a:lstStyle/>
          <a:p>
            <a:r>
              <a:rPr b="1" i="1"/>
              <a:t>Feasibility demonstration</a:t>
            </a:r>
            <a:r>
              <a:t> You create an executable system that demonstrates the new ideas in your product. The aims at this stage are to see if your ideas actually work and to show funders and/or company management the original product features that are better than those in competing products.</a:t>
            </a:r>
          </a:p>
          <a:p>
            <a:r>
              <a:rPr b="1" i="1"/>
              <a:t>Customer demonstration</a:t>
            </a:r>
            <a:r>
              <a:t> You take an existing prototype created to demonstrate feasibility and extend this with your ideas for specific customer features and how these can be realized. Before you develop this type of prototype, you need to do some user studies and have a clearer idea of your potential users and scenarios of use.</a:t>
            </a:r>
          </a:p>
        </p:txBody>
      </p:sp>
      <p:sp>
        <p:nvSpPr>
          <p:cNvPr id="159" name="Two-stage prototyping"/>
          <p:cNvSpPr txBox="1">
            <a:spLocks noGrp="1"/>
          </p:cNvSpPr>
          <p:nvPr>
            <p:ph type="title"/>
          </p:nvPr>
        </p:nvSpPr>
        <p:spPr>
          <a:prstGeom prst="rect">
            <a:avLst/>
          </a:prstGeom>
        </p:spPr>
        <p:txBody>
          <a:bodyPr/>
          <a:lstStyle/>
          <a:p>
            <a:r>
              <a:t>Two-stage prototyping</a:t>
            </a:r>
          </a:p>
        </p:txBody>
      </p:sp>
      <p:sp>
        <p:nvSpPr>
          <p:cNvPr id="16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oftware products are software systems that include general functionality that is likely to be useful to a wide range of customers.…"/>
          <p:cNvSpPr txBox="1">
            <a:spLocks noGrp="1"/>
          </p:cNvSpPr>
          <p:nvPr>
            <p:ph type="body" idx="1"/>
          </p:nvPr>
        </p:nvSpPr>
        <p:spPr>
          <a:prstGeom prst="rect">
            <a:avLst/>
          </a:prstGeom>
        </p:spPr>
        <p:txBody>
          <a:bodyPr/>
          <a:lstStyle/>
          <a:p>
            <a:pPr marL="178969" indent="-178969" defTabSz="496570">
              <a:spcBef>
                <a:spcPts val="2500"/>
              </a:spcBef>
              <a:defRPr sz="2380"/>
            </a:pPr>
            <a:r>
              <a:t>Software products are software systems that include general functionality that is likely to be useful to a wide range of customers. </a:t>
            </a:r>
          </a:p>
          <a:p>
            <a:pPr marL="178969" indent="-178969" defTabSz="496570">
              <a:spcBef>
                <a:spcPts val="2500"/>
              </a:spcBef>
              <a:defRPr sz="2380"/>
            </a:pPr>
            <a:r>
              <a:t>In product software engineering, the same company is responsible for deciding on the features that should be part of the product and the implementation of these features.</a:t>
            </a:r>
          </a:p>
          <a:p>
            <a:pPr marL="178969" indent="-178969" defTabSz="496570">
              <a:spcBef>
                <a:spcPts val="2500"/>
              </a:spcBef>
              <a:defRPr sz="2380"/>
            </a:pPr>
            <a:r>
              <a:t>Software products may be delivered as stand-alone systems running on the customer’s computers, hybrid systems or service-based systems. In hybrid systems, some features are implemented locally and others are accessed over the Internet.  All product features are remotely accessed in service-based products.</a:t>
            </a:r>
          </a:p>
          <a:p>
            <a:pPr marL="178969" indent="-178969" defTabSz="496570">
              <a:spcBef>
                <a:spcPts val="2500"/>
              </a:spcBef>
              <a:defRPr sz="2380"/>
            </a:pPr>
            <a:r>
              <a:t>A product vision should succinctly describe what is to be developed, who are the target customers for the product and why they should buy the product that you are developing.</a:t>
            </a:r>
          </a:p>
          <a:p>
            <a:pPr marL="178969" indent="-178969" defTabSz="496570">
              <a:spcBef>
                <a:spcPts val="2500"/>
              </a:spcBef>
              <a:defRPr sz="2380"/>
            </a:pPr>
            <a:r>
              <a:t>Domain experience, product experience, customer experience and an experimental software prototype may all contribute to the development of the product vision.</a:t>
            </a:r>
          </a:p>
        </p:txBody>
      </p:sp>
      <p:sp>
        <p:nvSpPr>
          <p:cNvPr id="163" name="Key points 1"/>
          <p:cNvSpPr txBox="1">
            <a:spLocks noGrp="1"/>
          </p:cNvSpPr>
          <p:nvPr>
            <p:ph type="title"/>
          </p:nvPr>
        </p:nvSpPr>
        <p:spPr>
          <a:xfrm>
            <a:off x="651619" y="406400"/>
            <a:ext cx="11701562" cy="1751311"/>
          </a:xfrm>
          <a:prstGeom prst="rect">
            <a:avLst/>
          </a:prstGeom>
        </p:spPr>
        <p:txBody>
          <a:bodyPr/>
          <a:lstStyle/>
          <a:p>
            <a:r>
              <a:t>Key points 1</a:t>
            </a:r>
          </a:p>
        </p:txBody>
      </p:sp>
      <p:sp>
        <p:nvSpPr>
          <p:cNvPr id="16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Key responsibilities of product managers are product vision ownership, product roadmap development, creating user stories and the product backlog, customer and acceptance testing and user interface design.…"/>
          <p:cNvSpPr txBox="1">
            <a:spLocks noGrp="1"/>
          </p:cNvSpPr>
          <p:nvPr>
            <p:ph type="body" idx="1"/>
          </p:nvPr>
        </p:nvSpPr>
        <p:spPr>
          <a:prstGeom prst="rect">
            <a:avLst/>
          </a:prstGeom>
        </p:spPr>
        <p:txBody>
          <a:bodyPr/>
          <a:lstStyle/>
          <a:p>
            <a:r>
              <a:t>Key responsibilities of product managers are product vision ownership, product roadmap development, creating user stories and the product backlog, customer and acceptance testing and user interface design.</a:t>
            </a:r>
          </a:p>
          <a:p>
            <a:r>
              <a:t>Product managers work at the interface between the business, the software development team and the product customers. They facilitate communications between these groups.</a:t>
            </a:r>
          </a:p>
          <a:p>
            <a:r>
              <a:t>You should always develop a product prototype to refine your own ideas and to demonstrate the planned product features to potential customers</a:t>
            </a:r>
          </a:p>
        </p:txBody>
      </p:sp>
      <p:sp>
        <p:nvSpPr>
          <p:cNvPr id="167" name="Key points 2"/>
          <p:cNvSpPr txBox="1">
            <a:spLocks noGrp="1"/>
          </p:cNvSpPr>
          <p:nvPr>
            <p:ph type="title"/>
          </p:nvPr>
        </p:nvSpPr>
        <p:spPr>
          <a:xfrm>
            <a:off x="651619" y="406400"/>
            <a:ext cx="11701562" cy="1819722"/>
          </a:xfrm>
          <a:prstGeom prst="rect">
            <a:avLst/>
          </a:prstGeom>
        </p:spPr>
        <p:txBody>
          <a:bodyPr/>
          <a:lstStyle/>
          <a:p>
            <a:r>
              <a:t>Key points 2</a:t>
            </a:r>
          </a:p>
        </p:txBody>
      </p:sp>
      <p:sp>
        <p:nvSpPr>
          <p:cNvPr id="16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oftware products are generic software systems that provide functionality that is useful to a range of customers.…"/>
          <p:cNvSpPr txBox="1">
            <a:spLocks noGrp="1"/>
          </p:cNvSpPr>
          <p:nvPr>
            <p:ph type="body" idx="1"/>
          </p:nvPr>
        </p:nvSpPr>
        <p:spPr>
          <a:prstGeom prst="rect">
            <a:avLst/>
          </a:prstGeom>
        </p:spPr>
        <p:txBody>
          <a:bodyPr/>
          <a:lstStyle/>
          <a:p>
            <a:r>
              <a:t>Software products are generic software systems that provide functionality that is useful to a range of customers.</a:t>
            </a:r>
          </a:p>
          <a:p>
            <a:r>
              <a:t>Many different types of products are available from large-scale business systems (e.g. MS Excel) through personal products (e.g. Evernote) to simple mobile phone apps and games (e.g.  Suduko).</a:t>
            </a:r>
          </a:p>
          <a:p>
            <a:r>
              <a:t>Software product engineering methods and techniques have evolved from software engineering techniques that support the development of one-off, custom software systems.</a:t>
            </a:r>
          </a:p>
          <a:p>
            <a:r>
              <a:t>Custom software systems are still important for large businesses, government and public bodies. They are developed in dedicated software projects.</a:t>
            </a:r>
          </a:p>
        </p:txBody>
      </p:sp>
      <p:sp>
        <p:nvSpPr>
          <p:cNvPr id="67" name="Software products"/>
          <p:cNvSpPr txBox="1">
            <a:spLocks noGrp="1"/>
          </p:cNvSpPr>
          <p:nvPr>
            <p:ph type="title"/>
          </p:nvPr>
        </p:nvSpPr>
        <p:spPr>
          <a:prstGeom prst="rect">
            <a:avLst/>
          </a:prstGeom>
        </p:spPr>
        <p:txBody>
          <a:bodyPr/>
          <a:lstStyle/>
          <a:p>
            <a:r>
              <a:t>Software products</a:t>
            </a:r>
          </a:p>
        </p:txBody>
      </p:sp>
      <p:sp>
        <p:nvSpPr>
          <p:cNvPr id="68"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Figure 1.1 Project-based software engineering"/>
          <p:cNvSpPr txBox="1">
            <a:spLocks noGrp="1"/>
          </p:cNvSpPr>
          <p:nvPr>
            <p:ph type="title"/>
          </p:nvPr>
        </p:nvSpPr>
        <p:spPr>
          <a:prstGeom prst="rect">
            <a:avLst/>
          </a:prstGeom>
        </p:spPr>
        <p:txBody>
          <a:bodyPr/>
          <a:lstStyle/>
          <a:p>
            <a:r>
              <a:t>Figure 1.1 Project-based software engineering</a:t>
            </a:r>
          </a:p>
        </p:txBody>
      </p:sp>
      <p:sp>
        <p:nvSpPr>
          <p:cNvPr id="71"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pic>
        <p:nvPicPr>
          <p:cNvPr id="3" name="Picture 2">
            <a:extLst>
              <a:ext uri="{FF2B5EF4-FFF2-40B4-BE49-F238E27FC236}">
                <a16:creationId xmlns:a16="http://schemas.microsoft.com/office/drawing/2014/main" id="{BC88F7C1-1130-CC48-B51B-2E7E9C030665}"/>
              </a:ext>
            </a:extLst>
          </p:cNvPr>
          <p:cNvPicPr>
            <a:picLocks noChangeAspect="1"/>
          </p:cNvPicPr>
          <p:nvPr/>
        </p:nvPicPr>
        <p:blipFill rotWithShape="1">
          <a:blip r:embed="rId2">
            <a:extLst>
              <a:ext uri="{28A0092B-C50C-407E-A947-70E740481C1C}">
                <a14:useLocalDpi xmlns:a14="http://schemas.microsoft.com/office/drawing/2010/main" val="0"/>
              </a:ext>
            </a:extLst>
          </a:blip>
          <a:srcRect l="18592" t="18838" r="12304" b="47883"/>
          <a:stretch/>
        </p:blipFill>
        <p:spPr>
          <a:xfrm>
            <a:off x="526156" y="1363191"/>
            <a:ext cx="11866836" cy="8161809"/>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he starting point for the software development is a set of ‘software requirements’ that are owned by an external client and which set out what they want a software system to do to support their business processes.…"/>
          <p:cNvSpPr txBox="1">
            <a:spLocks noGrp="1"/>
          </p:cNvSpPr>
          <p:nvPr>
            <p:ph type="body" idx="1"/>
          </p:nvPr>
        </p:nvSpPr>
        <p:spPr>
          <a:xfrm>
            <a:off x="573459" y="2300634"/>
            <a:ext cx="11857882" cy="6593633"/>
          </a:xfrm>
          <a:prstGeom prst="rect">
            <a:avLst/>
          </a:prstGeom>
        </p:spPr>
        <p:txBody>
          <a:bodyPr/>
          <a:lstStyle/>
          <a:p>
            <a:r>
              <a:t>The starting point for the software development is a set of ‘software requirements’ that are owned by an external client and which set out what they want a software system to do to support their business processes.</a:t>
            </a:r>
          </a:p>
          <a:p>
            <a:r>
              <a:t>The software is developed by a software company (the contractor) who design and implement a system that delivers functionality to meet the requirements.</a:t>
            </a:r>
          </a:p>
          <a:p>
            <a:r>
              <a:t>The customer may change the requirements at any time in response to business changes (they usually do). The contractor must change the software to reflect these requirements changes.</a:t>
            </a:r>
          </a:p>
          <a:p>
            <a:r>
              <a:t>Custom software usually has a long-lifetime (10 years or more) and it must be supported over that lifetime.</a:t>
            </a:r>
          </a:p>
        </p:txBody>
      </p:sp>
      <p:sp>
        <p:nvSpPr>
          <p:cNvPr id="75" name="Project-based software engineering"/>
          <p:cNvSpPr txBox="1">
            <a:spLocks noGrp="1"/>
          </p:cNvSpPr>
          <p:nvPr>
            <p:ph type="title"/>
          </p:nvPr>
        </p:nvSpPr>
        <p:spPr>
          <a:prstGeom prst="rect">
            <a:avLst/>
          </a:prstGeom>
        </p:spPr>
        <p:txBody>
          <a:bodyPr/>
          <a:lstStyle/>
          <a:p>
            <a:r>
              <a:t>Project-based software engineering</a:t>
            </a:r>
          </a:p>
        </p:txBody>
      </p:sp>
      <p:sp>
        <p:nvSpPr>
          <p:cNvPr id="7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igure 1.2 Product software engineering"/>
          <p:cNvSpPr txBox="1">
            <a:spLocks noGrp="1"/>
          </p:cNvSpPr>
          <p:nvPr>
            <p:ph type="title"/>
          </p:nvPr>
        </p:nvSpPr>
        <p:spPr>
          <a:prstGeom prst="rect">
            <a:avLst/>
          </a:prstGeom>
        </p:spPr>
        <p:txBody>
          <a:bodyPr/>
          <a:lstStyle/>
          <a:p>
            <a:r>
              <a:t>Figure 1.2 Product software engineering</a:t>
            </a:r>
          </a:p>
        </p:txBody>
      </p:sp>
      <p:sp>
        <p:nvSpPr>
          <p:cNvPr id="79"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3" name="Picture 2">
            <a:extLst>
              <a:ext uri="{FF2B5EF4-FFF2-40B4-BE49-F238E27FC236}">
                <a16:creationId xmlns:a16="http://schemas.microsoft.com/office/drawing/2014/main" id="{1AD7A53E-DB8D-C543-8BBC-1A3CE54F909B}"/>
              </a:ext>
            </a:extLst>
          </p:cNvPr>
          <p:cNvPicPr>
            <a:picLocks noChangeAspect="1"/>
          </p:cNvPicPr>
          <p:nvPr/>
        </p:nvPicPr>
        <p:blipFill rotWithShape="1">
          <a:blip r:embed="rId2">
            <a:extLst>
              <a:ext uri="{28A0092B-C50C-407E-A947-70E740481C1C}">
                <a14:useLocalDpi xmlns:a14="http://schemas.microsoft.com/office/drawing/2010/main" val="0"/>
              </a:ext>
            </a:extLst>
          </a:blip>
          <a:srcRect t="13802" b="54452"/>
          <a:stretch/>
        </p:blipFill>
        <p:spPr>
          <a:xfrm>
            <a:off x="-827034" y="1529255"/>
            <a:ext cx="14986613" cy="6794938"/>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starting point for product development is a business opportunity that is identified by individuals or a company. They develop a software product to take advantage of this opportunity and sell this to customers.…"/>
          <p:cNvSpPr txBox="1">
            <a:spLocks noGrp="1"/>
          </p:cNvSpPr>
          <p:nvPr>
            <p:ph type="body" idx="1"/>
          </p:nvPr>
        </p:nvSpPr>
        <p:spPr>
          <a:prstGeom prst="rect">
            <a:avLst/>
          </a:prstGeom>
        </p:spPr>
        <p:txBody>
          <a:bodyPr/>
          <a:lstStyle/>
          <a:p>
            <a:r>
              <a:t>The starting point for product development is a business opportunity that is identified by individuals or a company. They develop a software product to take advantage of this opportunity and sell this to customers.</a:t>
            </a:r>
          </a:p>
          <a:p>
            <a:r>
              <a:t>The company who identified the opportunity design and implement a set of software features that realize the opportunity and that will be useful to customers.</a:t>
            </a:r>
          </a:p>
          <a:p>
            <a:r>
              <a:t>The software development company are responsible for deciding on the development timescale, what features to include and when the product should change. </a:t>
            </a:r>
          </a:p>
          <a:p>
            <a:r>
              <a:t>Rapid delivery of software products is essential to capture the market for that type of product.</a:t>
            </a:r>
          </a:p>
        </p:txBody>
      </p:sp>
      <p:sp>
        <p:nvSpPr>
          <p:cNvPr id="83" name="Product software engineering"/>
          <p:cNvSpPr txBox="1">
            <a:spLocks noGrp="1"/>
          </p:cNvSpPr>
          <p:nvPr>
            <p:ph type="title"/>
          </p:nvPr>
        </p:nvSpPr>
        <p:spPr>
          <a:prstGeom prst="rect">
            <a:avLst/>
          </a:prstGeom>
        </p:spPr>
        <p:txBody>
          <a:bodyPr/>
          <a:lstStyle/>
          <a:p>
            <a:r>
              <a:t>Product software engineering</a:t>
            </a:r>
          </a:p>
        </p:txBody>
      </p:sp>
      <p:sp>
        <p:nvSpPr>
          <p:cNvPr id="84"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oftware product line A set of software products that share a common core. Each member of the product line includes customer-specific adaptations and additions. Software product lines may be used to implement a custom system for a customer with specific needs that can’t be met by a generic product.…"/>
          <p:cNvSpPr txBox="1">
            <a:spLocks noGrp="1"/>
          </p:cNvSpPr>
          <p:nvPr>
            <p:ph type="body" idx="1"/>
          </p:nvPr>
        </p:nvSpPr>
        <p:spPr>
          <a:prstGeom prst="rect">
            <a:avLst/>
          </a:prstGeom>
        </p:spPr>
        <p:txBody>
          <a:bodyPr/>
          <a:lstStyle/>
          <a:p>
            <a:r>
              <a:rPr b="1" i="1"/>
              <a:t>Software product line</a:t>
            </a:r>
            <a:br>
              <a:rPr b="1" i="1"/>
            </a:br>
            <a:r>
              <a:t>A set of software products that share a common core. Each member of the product line includes customer-specific adaptations and additions. Software product lines may be used to implement a custom system for a customer with specific needs that can’t be met by a generic product. </a:t>
            </a:r>
          </a:p>
          <a:p>
            <a:r>
              <a:rPr b="1" i="1"/>
              <a:t>Platform</a:t>
            </a:r>
            <a:br/>
            <a:r>
              <a:t>A software (or software+hardware) product that includes functionality so that new applications can be built on it. An example of a platform that you probably use is Facebook. It provides an extensive set of product functionality but also provides support for  creating ‘Facebook apps’.  These add new features that may be used by a business or a Facebook interest group.</a:t>
            </a:r>
          </a:p>
        </p:txBody>
      </p:sp>
      <p:sp>
        <p:nvSpPr>
          <p:cNvPr id="87" name="Table 1.1 Software product lines and platforms"/>
          <p:cNvSpPr txBox="1">
            <a:spLocks noGrp="1"/>
          </p:cNvSpPr>
          <p:nvPr>
            <p:ph type="title"/>
          </p:nvPr>
        </p:nvSpPr>
        <p:spPr>
          <a:prstGeom prst="rect">
            <a:avLst/>
          </a:prstGeom>
        </p:spPr>
        <p:txBody>
          <a:bodyPr/>
          <a:lstStyle/>
          <a:p>
            <a:r>
              <a:t>Table 1.1 Software product lines and platforms</a:t>
            </a:r>
          </a:p>
        </p:txBody>
      </p:sp>
      <p:sp>
        <p:nvSpPr>
          <p:cNvPr id="88" name="Slide Number"/>
          <p:cNvSpPr txBox="1">
            <a:spLocks noGrp="1"/>
          </p:cNvSpPr>
          <p:nvPr>
            <p:ph type="sldNum" sz="quarter" idx="2"/>
          </p:nvPr>
        </p:nvSpPr>
        <p:spPr>
          <a:xfrm>
            <a:off x="12392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tand-alone  The software executes entirely on the customer’s computers.…"/>
          <p:cNvSpPr txBox="1">
            <a:spLocks noGrp="1"/>
          </p:cNvSpPr>
          <p:nvPr>
            <p:ph type="body" idx="1"/>
          </p:nvPr>
        </p:nvSpPr>
        <p:spPr>
          <a:prstGeom prst="rect">
            <a:avLst/>
          </a:prstGeom>
        </p:spPr>
        <p:txBody>
          <a:bodyPr/>
          <a:lstStyle/>
          <a:p>
            <a:r>
              <a:rPr b="1" i="1"/>
              <a:t>Stand-alone</a:t>
            </a:r>
            <a:r>
              <a:rPr i="1"/>
              <a:t> </a:t>
            </a:r>
            <a:r>
              <a:t> The software executes entirely on the customer’s computers.</a:t>
            </a:r>
          </a:p>
          <a:p>
            <a:r>
              <a:rPr b="1" i="1"/>
              <a:t>Hybrid</a:t>
            </a:r>
            <a:r>
              <a:t> Part of the software’s functionality is implemented on the customer’s computer but some features are implemented on the product developer’s servers.</a:t>
            </a:r>
          </a:p>
          <a:p>
            <a:r>
              <a:rPr b="1" i="1"/>
              <a:t>Software service</a:t>
            </a:r>
            <a:r>
              <a:t> All of the product’s features are implemented on the developer’s servers and the customer accesses these through a browser or a mobile app.</a:t>
            </a:r>
          </a:p>
        </p:txBody>
      </p:sp>
      <p:sp>
        <p:nvSpPr>
          <p:cNvPr id="95" name="Software execution models"/>
          <p:cNvSpPr txBox="1">
            <a:spLocks noGrp="1"/>
          </p:cNvSpPr>
          <p:nvPr>
            <p:ph type="title"/>
          </p:nvPr>
        </p:nvSpPr>
        <p:spPr>
          <a:prstGeom prst="rect">
            <a:avLst/>
          </a:prstGeom>
        </p:spPr>
        <p:txBody>
          <a:bodyPr/>
          <a:lstStyle/>
          <a:p>
            <a:r>
              <a:t>Software execution models</a:t>
            </a:r>
          </a:p>
        </p:txBody>
      </p:sp>
      <p:sp>
        <p:nvSpPr>
          <p:cNvPr id="96" name="Slide Number"/>
          <p:cNvSpPr txBox="1">
            <a:spLocks noGrp="1"/>
          </p:cNvSpPr>
          <p:nvPr>
            <p:ph type="sldNum" sz="quarter" idx="2"/>
          </p:nvPr>
        </p:nvSpPr>
        <p:spPr>
          <a:xfrm>
            <a:off x="12265992" y="9245600"/>
            <a:ext cx="199058" cy="2794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Gradient">
  <a:themeElements>
    <a:clrScheme name="Gradient">
      <a:dk1>
        <a:srgbClr val="939393"/>
      </a:dk1>
      <a:lt1>
        <a:srgbClr val="005493"/>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Gradient">
  <a:themeElements>
    <a:clrScheme name="Gradient">
      <a:dk1>
        <a:srgbClr val="000000"/>
      </a:dk1>
      <a:lt1>
        <a:srgbClr val="FFFFFF"/>
      </a:lt1>
      <a:dk2>
        <a:srgbClr val="53585F"/>
      </a:dk2>
      <a:lt2>
        <a:srgbClr val="DCDEE0"/>
      </a:lt2>
      <a:accent1>
        <a:srgbClr val="0065C1"/>
      </a:accent1>
      <a:accent2>
        <a:srgbClr val="189B1A"/>
      </a:accent2>
      <a:accent3>
        <a:srgbClr val="008C91"/>
      </a:accent3>
      <a:accent4>
        <a:srgbClr val="5747C1"/>
      </a:accent4>
      <a:accent5>
        <a:srgbClr val="971817"/>
      </a:accent5>
      <a:accent6>
        <a:srgbClr val="BC8027"/>
      </a:accent6>
      <a:hlink>
        <a:srgbClr val="0000FF"/>
      </a:hlink>
      <a:folHlink>
        <a:srgbClr val="FF00FF"/>
      </a:folHlink>
    </a:clrScheme>
    <a:fontScheme name="Gradient">
      <a:majorFont>
        <a:latin typeface="Helvetica"/>
        <a:ea typeface="Helvetica"/>
        <a:cs typeface="Helvetica"/>
      </a:majorFont>
      <a:minorFont>
        <a:latin typeface="Helvetica Light"/>
        <a:ea typeface="Helvetica Light"/>
        <a:cs typeface="Helvetica Light"/>
      </a:minorFont>
    </a:fontScheme>
    <a:fmtScheme name="Gradien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
          <a:effectLst>
            <a:outerShdw blurRad="76200" dir="18900000" rotWithShape="0">
              <a:srgbClr val="000000">
                <a:alpha val="8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chemeClr val="accent1"/>
            </a:gs>
            <a:gs pos="100000">
              <a:schemeClr val="accent1">
                <a:hueOff val="321133"/>
                <a:satOff val="-12043"/>
                <a:lumOff val="-7113"/>
              </a:schemeClr>
            </a:gs>
          </a:gsLst>
          <a:lin ang="5400000" scaled="0"/>
        </a:gradFill>
        <a:ln w="12700" cap="flat">
          <a:noFill/>
          <a:miter lim="400000"/>
        </a:ln>
        <a:effectLst>
          <a:outerShdw blurRad="76200" dir="18900000" rotWithShape="0">
            <a:srgbClr val="000000">
              <a:alpha val="8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outerShdw blurRad="25400" dist="23998" dir="2700000" rotWithShape="0">
                <a:srgbClr val="000000">
                  <a:alpha val="31034"/>
                </a:srgbClr>
              </a:outerShdw>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5493"/>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BAAF8999A0D945A2D3A27B13996211" ma:contentTypeVersion="0" ma:contentTypeDescription="Create a new document." ma:contentTypeScope="" ma:versionID="88c021eb74e877776a7785bddfa1182d">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F5E9BD-A979-4139-AA5A-82BBFF99218E}"/>
</file>

<file path=customXml/itemProps2.xml><?xml version="1.0" encoding="utf-8"?>
<ds:datastoreItem xmlns:ds="http://schemas.openxmlformats.org/officeDocument/2006/customXml" ds:itemID="{DB8A43E7-02CF-48B9-9D4B-200AB9CF6627}"/>
</file>

<file path=customXml/itemProps3.xml><?xml version="1.0" encoding="utf-8"?>
<ds:datastoreItem xmlns:ds="http://schemas.openxmlformats.org/officeDocument/2006/customXml" ds:itemID="{80AD2DD1-C00E-4D35-80CB-2699465D3ABD}"/>
</file>

<file path=docProps/app.xml><?xml version="1.0" encoding="utf-8"?>
<Properties xmlns="http://schemas.openxmlformats.org/officeDocument/2006/extended-properties" xmlns:vt="http://schemas.openxmlformats.org/officeDocument/2006/docPropsVTypes">
  <TotalTime>2</TotalTime>
  <Words>1976</Words>
  <Application>Microsoft Macintosh PowerPoint</Application>
  <PresentationFormat>Custom</PresentationFormat>
  <Paragraphs>126</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Helvetica</vt:lpstr>
      <vt:lpstr>Helvetica Neue</vt:lpstr>
      <vt:lpstr>Gradient</vt:lpstr>
      <vt:lpstr>Software products</vt:lpstr>
      <vt:lpstr>PowerPoint Presentation</vt:lpstr>
      <vt:lpstr>Software products</vt:lpstr>
      <vt:lpstr>Figure 1.1 Project-based software engineering</vt:lpstr>
      <vt:lpstr>Project-based software engineering</vt:lpstr>
      <vt:lpstr>Figure 1.2 Product software engineering</vt:lpstr>
      <vt:lpstr>Product software engineering</vt:lpstr>
      <vt:lpstr>Table 1.1 Software product lines and platforms</vt:lpstr>
      <vt:lpstr>Software execution models</vt:lpstr>
      <vt:lpstr>Figure 1.3 Software execution models</vt:lpstr>
      <vt:lpstr>Comparable software development</vt:lpstr>
      <vt:lpstr>The product vision</vt:lpstr>
      <vt:lpstr>Moore’s vision template</vt:lpstr>
      <vt:lpstr>Vision template example</vt:lpstr>
      <vt:lpstr>Table 1.2 Information sources for developing a product vision</vt:lpstr>
      <vt:lpstr>Table 1.3 A vision statement for the iLearn system</vt:lpstr>
      <vt:lpstr>Software product management</vt:lpstr>
      <vt:lpstr>Figure 1.4 Product management concerns</vt:lpstr>
      <vt:lpstr>Product management concerns</vt:lpstr>
      <vt:lpstr>Figure 1.5 Technical interactions of product managers</vt:lpstr>
      <vt:lpstr>Technical interactions of product managers</vt:lpstr>
      <vt:lpstr>Technical interactions of product managers</vt:lpstr>
      <vt:lpstr>Product prototyping</vt:lpstr>
      <vt:lpstr>Two-stage prototyping</vt:lpstr>
      <vt:lpstr>Key points 1</vt:lpstr>
      <vt:lpstr>Key points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products</dc:title>
  <cp:lastModifiedBy>Ian Sommerville</cp:lastModifiedBy>
  <cp:revision>2</cp:revision>
  <dcterms:modified xsi:type="dcterms:W3CDTF">2019-01-25T11:06:33Z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0x0101002CBAAF8999A0D945A2D3A27B13996211</vt:lpwstr>
  </property>
</Properties>
</file>