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6"/>
  </p:notesMasterIdLst>
  <p:sldIdLst>
    <p:sldId id="256" r:id="rId2"/>
    <p:sldId id="257" r:id="rId3"/>
    <p:sldId id="271" r:id="rId4"/>
    <p:sldId id="260" r:id="rId5"/>
    <p:sldId id="272" r:id="rId6"/>
    <p:sldId id="273" r:id="rId7"/>
    <p:sldId id="274" r:id="rId8"/>
    <p:sldId id="269" r:id="rId9"/>
    <p:sldId id="258" r:id="rId10"/>
    <p:sldId id="266" r:id="rId11"/>
    <p:sldId id="267" r:id="rId12"/>
    <p:sldId id="268" r:id="rId13"/>
    <p:sldId id="27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p:restoredTop sz="96327"/>
  </p:normalViewPr>
  <p:slideViewPr>
    <p:cSldViewPr snapToGrid="0" snapToObjects="1">
      <p:cViewPr varScale="1">
        <p:scale>
          <a:sx n="151" d="100"/>
          <a:sy n="151" d="100"/>
        </p:scale>
        <p:origin x="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a:t>Understand the objectives and structure of this unit</a:t>
          </a:r>
          <a:endParaRPr lang="en-US"/>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objectives and structure of this unit</a:t>
          </a:r>
          <a:endParaRPr lang="en-US" sz="2300" kern="120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29/7/21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7/29/21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7/29/21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cybok.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ntrolabs.cybermnemosyne.xy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[1]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3"/>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2993D5"/>
                </a:solidFill>
              </a:rPr>
              <a:t>2018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2ED2737-1796-D54E-A0CA-4C7C7C4A0B91}"/>
              </a:ext>
            </a:extLst>
          </p:cNvPr>
          <p:cNvPicPr>
            <a:picLocks noChangeAspect="1"/>
          </p:cNvPicPr>
          <p:nvPr/>
        </p:nvPicPr>
        <p:blipFill>
          <a:blip r:embed="rId3"/>
          <a:stretch>
            <a:fillRect/>
          </a:stretch>
        </p:blipFill>
        <p:spPr>
          <a:xfrm>
            <a:off x="6012562" y="609600"/>
            <a:ext cx="4821173"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48067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fontScale="92500"/>
          </a:bodyPr>
          <a:lstStyle/>
          <a:p>
            <a:r>
              <a:rPr lang="en-GB" dirty="0">
                <a:effectLst/>
              </a:rPr>
              <a:t>To understand and be able to articulate</a:t>
            </a:r>
          </a:p>
          <a:p>
            <a:pPr lvl="1"/>
            <a:r>
              <a:rPr lang="en-GB" dirty="0">
                <a:effectLst/>
              </a:rPr>
              <a:t>The language of Cybersecurity</a:t>
            </a:r>
          </a:p>
          <a:p>
            <a:pPr lvl="1"/>
            <a:r>
              <a:rPr lang="en-GB" dirty="0">
                <a:effectLst/>
              </a:rPr>
              <a:t>The principles of preserving Confidentiality, Integrity and Availability</a:t>
            </a:r>
          </a:p>
          <a:p>
            <a:pPr lvl="1"/>
            <a:r>
              <a:rPr lang="en-GB" dirty="0">
                <a:effectLst/>
              </a:rPr>
              <a:t>Principles of Risk Management</a:t>
            </a:r>
          </a:p>
          <a:p>
            <a:pPr lvl="1"/>
            <a:r>
              <a:rPr lang="en-GB" dirty="0">
                <a:effectLst/>
              </a:rPr>
              <a:t>Cybersecurity in the domains of </a:t>
            </a:r>
          </a:p>
          <a:p>
            <a:pPr lvl="2"/>
            <a:r>
              <a:rPr lang="en-GB" dirty="0">
                <a:effectLst/>
              </a:rPr>
              <a:t>* Human organisational and regulatory aspects, * Attacks and Defences, * System Security, * Software and Platform Security, * Infrastructure Security</a:t>
            </a:r>
          </a:p>
          <a:p>
            <a:r>
              <a:rPr lang="en-GB" dirty="0">
                <a:effectLst/>
              </a:rPr>
              <a:t>Case studies will be used to illustrate and concretise language, terms and concepts throughout</a:t>
            </a:r>
          </a:p>
          <a:p>
            <a:r>
              <a:rPr lang="en-GB" dirty="0">
                <a:effectLst/>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p:txBody>
          <a:bodyPr>
            <a:normAutofit/>
          </a:bodyPr>
          <a:lstStyle/>
          <a:p>
            <a:r>
              <a:rPr lang="en-AU" dirty="0"/>
              <a:t> Codes of Ethics are needed by all endeavours that are ”professions”. In cybersecurity, there are several organisations that have them</a:t>
            </a:r>
          </a:p>
          <a:p>
            <a:r>
              <a:rPr lang="en-AU" dirty="0"/>
              <a:t>ISC</a:t>
            </a:r>
            <a:r>
              <a:rPr lang="en-AU" baseline="30000" dirty="0"/>
              <a:t>2</a:t>
            </a:r>
          </a:p>
          <a:p>
            <a:pPr lvl="1"/>
            <a:r>
              <a:rPr lang="en-AU" dirty="0"/>
              <a:t>Protect society, the common good, necessary public trust and confidence, and the infrastructure. </a:t>
            </a:r>
          </a:p>
          <a:p>
            <a:pPr lvl="1"/>
            <a:r>
              <a:rPr lang="en-AU" dirty="0"/>
              <a:t>Act honourably, honestly, justly, responsibly, and legally. </a:t>
            </a:r>
          </a:p>
          <a:p>
            <a:pPr lvl="1"/>
            <a:r>
              <a:rPr lang="en-AU" dirty="0"/>
              <a:t>Provide diligent and competent service to principals. </a:t>
            </a:r>
          </a:p>
          <a:p>
            <a:pPr lvl="1"/>
            <a:r>
              <a:rPr lang="en-AU" dirty="0"/>
              <a:t>Advance and protect the profession.</a:t>
            </a:r>
          </a:p>
          <a:p>
            <a:endParaRPr lang="en-AU" dirty="0"/>
          </a:p>
        </p:txBody>
      </p:sp>
    </p:spTree>
    <p:extLst>
      <p:ext uri="{BB962C8B-B14F-4D97-AF65-F5344CB8AC3E}">
        <p14:creationId xmlns:p14="http://schemas.microsoft.com/office/powerpoint/2010/main" val="280580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p:txBody>
          <a:bodyPr/>
          <a:lstStyle/>
          <a:p>
            <a:r>
              <a:rPr lang="en-AU" dirty="0"/>
              <a:t>Don’t do anything that you don’t have explicit authorisation to do</a:t>
            </a:r>
          </a:p>
          <a:p>
            <a:r>
              <a:rPr lang="en-AU" dirty="0"/>
              <a:t>Being helpful and pointing out vulnerabilities to organisations is often problematic</a:t>
            </a:r>
          </a:p>
          <a:p>
            <a:r>
              <a:rPr lang="en-AU" dirty="0"/>
              <a:t>Hacking without authorization is a crime in most countries</a:t>
            </a:r>
          </a:p>
          <a:p>
            <a:r>
              <a:rPr lang="en-AU" dirty="0"/>
              <a:t>You can cause damage to yourself and others by being negligent</a:t>
            </a:r>
          </a:p>
          <a:p>
            <a:r>
              <a:rPr lang="en-AU" dirty="0"/>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A unit about </a:t>
            </a:r>
            <a:r>
              <a:rPr lang="en-US" sz="4200" strike="sngStrike"/>
              <a:t>cats</a:t>
            </a:r>
            <a:r>
              <a:rPr lang="en-US" sz="4200"/>
              <a:t> cybersecurity</a:t>
            </a:r>
          </a:p>
        </p:txBody>
      </p:sp>
      <p:pic>
        <p:nvPicPr>
          <p:cNvPr id="8" name="Picture 7" descr="A screen shot of a cat&#10;&#10;Description automatically generated">
            <a:extLst>
              <a:ext uri="{FF2B5EF4-FFF2-40B4-BE49-F238E27FC236}">
                <a16:creationId xmlns:a16="http://schemas.microsoft.com/office/drawing/2014/main" id="{C25057A4-D16F-7842-A208-5C9693F526F6}"/>
              </a:ext>
            </a:extLst>
          </p:cNvPr>
          <p:cNvPicPr>
            <a:picLocks noChangeAspect="1"/>
          </p:cNvPicPr>
          <p:nvPr/>
        </p:nvPicPr>
        <p:blipFill rotWithShape="1">
          <a:blip r:embed="rId3"/>
          <a:srcRect r="1904"/>
          <a:stretch/>
        </p:blipFill>
        <p:spPr>
          <a:xfrm>
            <a:off x="5618921" y="749114"/>
            <a:ext cx="5890993" cy="5359771"/>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745206" y="6415088"/>
            <a:ext cx="3163885" cy="258404"/>
          </a:xfrm>
        </p:spPr>
        <p:txBody>
          <a:bodyPr vert="horz" lIns="91440" tIns="45720" rIns="91440" bIns="45720" rtlCol="0" anchor="ctr">
            <a:normAutofit/>
          </a:bodyPr>
          <a:lstStyle/>
          <a:p>
            <a:pPr algn="r">
              <a:spcAft>
                <a:spcPts val="600"/>
              </a:spcAft>
            </a:pPr>
            <a:r>
              <a:rPr lang="en-US" sz="1000" kern="1200">
                <a:solidFill>
                  <a:srgbClr val="FFFFFF"/>
                </a:solidFill>
                <a:effectLst>
                  <a:outerShdw blurRad="50800" dist="38100" dir="2700000" algn="tl" rotWithShape="0">
                    <a:schemeClr val="bg1">
                      <a:alpha val="43000"/>
                    </a:schemeClr>
                  </a:outerShdw>
                </a:effectLst>
                <a:latin typeface="+mn-lt"/>
                <a:ea typeface="+mn-ea"/>
                <a:cs typeface="+mn-cs"/>
              </a:rPr>
              <a:t>1 Cheezeburger https://cheezburger.com/2977329152</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extLst>
              <p:ext uri="{D42A27DB-BD31-4B8C-83A1-F6EECF244321}">
                <p14:modId xmlns:p14="http://schemas.microsoft.com/office/powerpoint/2010/main" val="230933520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61434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There are over 500 students enrolled in the unit from diverse backgrounds</a:t>
            </a:r>
          </a:p>
          <a:p>
            <a:r>
              <a:rPr lang="en-AU" dirty="0"/>
              <a:t>There will be no coding (unless you want to) in this unit and no assumption of prior knowledge in computer science or mathematics</a:t>
            </a:r>
          </a:p>
          <a:p>
            <a:r>
              <a:rPr lang="en-AU" dirty="0"/>
              <a:t>This is an introductory course and so suitable for anyone wishing to familiarise themselves with the terms, concepts and practical aspects of Cybersecurity</a:t>
            </a:r>
          </a:p>
          <a:p>
            <a:r>
              <a:rPr lang="en-AU" dirty="0"/>
              <a:t>The course is based on </a:t>
            </a:r>
            <a:r>
              <a:rPr lang="en-AU" dirty="0" err="1"/>
              <a:t>CyBOK</a:t>
            </a:r>
            <a:r>
              <a:rPr lang="en-AU" dirty="0"/>
              <a:t> - the Cybersecurity Book of Knowledge project (</a:t>
            </a:r>
            <a:r>
              <a:rPr lang="en-AU" dirty="0">
                <a:hlinkClick r:id="rId2"/>
              </a:rPr>
              <a:t>https://www.cybok.org/</a:t>
            </a:r>
            <a:r>
              <a:rPr lang="en-AU" dirty="0"/>
              <a:t>) and some elements of CISSP (Certified Information Systems Security Professional) from ISC</a:t>
            </a:r>
            <a:r>
              <a:rPr lang="en-AU" baseline="30000" dirty="0"/>
              <a:t>2</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p:txBody>
          <a:bodyPr/>
          <a:lstStyle/>
          <a:p>
            <a:r>
              <a:rPr lang="en-AU" dirty="0"/>
              <a:t>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p:txBody>
          <a:bodyPr>
            <a:normAutofit fontScale="70000" lnSpcReduction="20000"/>
          </a:bodyPr>
          <a:lstStyle/>
          <a:p>
            <a:pPr marL="494100" indent="-457200">
              <a:buFont typeface="+mj-lt"/>
              <a:buAutoNum type="arabicPeriod"/>
            </a:pPr>
            <a:r>
              <a:rPr lang="en-AU" dirty="0"/>
              <a:t>Introduction to overall definitions and concepts of information security, the AIC triad, vulnerabilities, threats and risk</a:t>
            </a:r>
          </a:p>
          <a:p>
            <a:pPr marL="494100" indent="-457200">
              <a:buFont typeface="+mj-lt"/>
              <a:buAutoNum type="arabicPeriod"/>
            </a:pPr>
            <a:r>
              <a:rPr lang="en-AU" dirty="0"/>
              <a:t>Cryptography: codes and ciphers</a:t>
            </a:r>
          </a:p>
          <a:p>
            <a:pPr marL="494100" indent="-457200">
              <a:buFont typeface="+mj-lt"/>
              <a:buAutoNum type="arabicPeriod"/>
            </a:pPr>
            <a:r>
              <a:rPr lang="en-AU" dirty="0"/>
              <a:t>Computers and Networks</a:t>
            </a:r>
          </a:p>
          <a:p>
            <a:pPr marL="494100" indent="-457200">
              <a:buFont typeface="+mj-lt"/>
              <a:buAutoNum type="arabicPeriod"/>
            </a:pPr>
            <a:r>
              <a:rPr lang="en-AU" dirty="0"/>
              <a:t>Threats</a:t>
            </a:r>
          </a:p>
          <a:p>
            <a:pPr marL="494100" indent="-457200">
              <a:buFont typeface="+mj-lt"/>
              <a:buAutoNum type="arabicPeriod"/>
            </a:pPr>
            <a:r>
              <a:rPr lang="en-AU" dirty="0"/>
              <a:t>Vulnerabilities</a:t>
            </a:r>
          </a:p>
          <a:p>
            <a:pPr marL="494100" indent="-457200">
              <a:buFont typeface="+mj-lt"/>
              <a:buAutoNum type="arabicPeriod"/>
            </a:pPr>
            <a:r>
              <a:rPr lang="en-AU" dirty="0"/>
              <a:t>Security management</a:t>
            </a:r>
          </a:p>
          <a:p>
            <a:pPr marL="494100" indent="-457200">
              <a:buFont typeface="+mj-lt"/>
              <a:buAutoNum type="arabicPeriod"/>
            </a:pPr>
            <a:r>
              <a:rPr lang="en-AU" dirty="0"/>
              <a:t>Incidents</a:t>
            </a:r>
          </a:p>
          <a:p>
            <a:pPr marL="494100" indent="-457200">
              <a:buFont typeface="+mj-lt"/>
              <a:buAutoNum type="arabicPeriod"/>
            </a:pPr>
            <a:r>
              <a:rPr lang="en-AU" dirty="0"/>
              <a:t>Forensics</a:t>
            </a:r>
          </a:p>
          <a:p>
            <a:pPr marL="494100" indent="-457200">
              <a:buFont typeface="+mj-lt"/>
              <a:buAutoNum type="arabicPeriod"/>
            </a:pPr>
            <a:r>
              <a:rPr lang="en-AU" dirty="0"/>
              <a:t>Critical Infrastructure and </a:t>
            </a:r>
            <a:r>
              <a:rPr lang="en-AU" dirty="0" err="1"/>
              <a:t>Cyberphysical</a:t>
            </a:r>
            <a:r>
              <a:rPr lang="en-AU" dirty="0"/>
              <a:t> systems</a:t>
            </a:r>
          </a:p>
          <a:p>
            <a:pPr marL="494100" indent="-457200">
              <a:buFont typeface="+mj-lt"/>
              <a:buAutoNum type="arabicPeriod"/>
            </a:pPr>
            <a:r>
              <a:rPr lang="en-AU" dirty="0"/>
              <a:t>Cyber Law</a:t>
            </a:r>
          </a:p>
          <a:p>
            <a:pPr marL="494100" indent="-457200">
              <a:buFont typeface="+mj-lt"/>
              <a:buAutoNum type="arabicPeriod"/>
            </a:pPr>
            <a:r>
              <a:rPr lang="en-AU" dirty="0"/>
              <a:t>AI and Cybersecurity</a:t>
            </a:r>
          </a:p>
        </p:txBody>
      </p:sp>
    </p:spTree>
    <p:extLst>
      <p:ext uri="{BB962C8B-B14F-4D97-AF65-F5344CB8AC3E}">
        <p14:creationId xmlns:p14="http://schemas.microsoft.com/office/powerpoint/2010/main" val="18268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p:txBody>
          <a:bodyPr/>
          <a:lstStyle/>
          <a:p>
            <a:r>
              <a:rPr lang="en-AU" dirty="0"/>
              <a:t>Labs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p:txBody>
          <a:bodyPr>
            <a:normAutofit fontScale="92500" lnSpcReduction="20000"/>
          </a:bodyPr>
          <a:lstStyle/>
          <a:p>
            <a:r>
              <a:rPr lang="en-AU" dirty="0"/>
              <a:t>The labs rely on using a technology called Docker</a:t>
            </a:r>
          </a:p>
          <a:p>
            <a:r>
              <a:rPr lang="en-AU" dirty="0"/>
              <a:t>As this technology is *not* available on UWA lab machines, it must be run on your laptops</a:t>
            </a:r>
          </a:p>
          <a:p>
            <a:r>
              <a:rPr lang="en-AU" dirty="0"/>
              <a:t>If you do not have a laptop that is capable of running the labs, you can arrange to borrow one: </a:t>
            </a:r>
            <a:r>
              <a:rPr lang="en-AU" dirty="0">
                <a:hlinkClick r:id="rId2"/>
              </a:rPr>
              <a:t>https://introlabs.cybermnemosyne.xyz</a:t>
            </a:r>
            <a:endParaRPr lang="en-AU" dirty="0"/>
          </a:p>
          <a:p>
            <a:r>
              <a:rPr lang="en-AU" dirty="0"/>
              <a:t>Else – invest in a decent laptop – it will make a big difference to your University life.</a:t>
            </a:r>
          </a:p>
          <a:p>
            <a:r>
              <a:rPr lang="en-AU" dirty="0"/>
              <a:t>There is a contingency to run cloud-based sessions but it comes at a cost to us.</a:t>
            </a:r>
          </a:p>
          <a:p>
            <a:r>
              <a:rPr lang="en-AU" dirty="0"/>
              <a:t>Labs start in Week 2</a:t>
            </a:r>
          </a:p>
          <a:p>
            <a:r>
              <a:rPr lang="en-AU" dirty="0"/>
              <a:t>There will be a companion Capture The Flag server where you will need to provide flags that you find during the labs as evidence that you have completed them </a:t>
            </a:r>
          </a:p>
          <a:p>
            <a:r>
              <a:rPr lang="en-AU" dirty="0"/>
              <a:t>Labs are worth 25% of assessment.</a:t>
            </a:r>
          </a:p>
        </p:txBody>
      </p:sp>
    </p:spTree>
    <p:extLst>
      <p:ext uri="{BB962C8B-B14F-4D97-AF65-F5344CB8AC3E}">
        <p14:creationId xmlns:p14="http://schemas.microsoft.com/office/powerpoint/2010/main" val="325972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t>Project released in Week 6 and ending in Week 10. This will be similar in format to the labs – except without the guidance part</a:t>
            </a:r>
          </a:p>
          <a:p>
            <a:pPr lvl="1"/>
            <a:r>
              <a:rPr lang="en-AU" dirty="0"/>
              <a:t>Project is worth 25% of assessment</a:t>
            </a:r>
          </a:p>
          <a:p>
            <a:r>
              <a:rPr lang="en-AU" dirty="0"/>
              <a:t>Final Exam: 50% of final assessment</a:t>
            </a:r>
          </a:p>
          <a:p>
            <a:pPr lvl="1"/>
            <a:r>
              <a:rPr lang="en-AU" dirty="0"/>
              <a:t>Part multiple choice 40% of overall exam mark</a:t>
            </a:r>
          </a:p>
          <a:p>
            <a:pPr lvl="1"/>
            <a:r>
              <a:rPr lang="en-AU" dirty="0"/>
              <a:t>Part short answers – closed book. 60% of overall exam mark.</a:t>
            </a:r>
          </a:p>
        </p:txBody>
      </p:sp>
    </p:spTree>
    <p:extLst>
      <p:ext uri="{BB962C8B-B14F-4D97-AF65-F5344CB8AC3E}">
        <p14:creationId xmlns:p14="http://schemas.microsoft.com/office/powerpoint/2010/main" val="189261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All human endeavour relies on information </a:t>
            </a:r>
          </a:p>
          <a:p>
            <a:pPr lvl="1"/>
            <a:r>
              <a:rPr lang="en-AU" dirty="0"/>
              <a:t>Business, Government, Education, Research, Personal life</a:t>
            </a:r>
          </a:p>
          <a:p>
            <a:r>
              <a:rPr lang="en-AU" dirty="0"/>
              <a:t>Information security is about protecting this information from “unauthorised access, harm or misuse”</a:t>
            </a:r>
            <a:r>
              <a:rPr lang="en-AU" baseline="30000" dirty="0"/>
              <a:t>1</a:t>
            </a:r>
            <a:endParaRPr lang="en-AU" dirty="0"/>
          </a:p>
          <a:p>
            <a:r>
              <a:rPr lang="en-AU" dirty="0"/>
              <a:t>This is done by preserving </a:t>
            </a:r>
            <a:r>
              <a:rPr lang="en-AU" u="sng" dirty="0">
                <a:solidFill>
                  <a:srgbClr val="00B0F0"/>
                </a:solidFill>
              </a:rPr>
              <a:t>C</a:t>
            </a:r>
            <a:r>
              <a:rPr lang="en-AU" dirty="0"/>
              <a:t>onfidentiality, </a:t>
            </a:r>
            <a:r>
              <a:rPr lang="en-AU" u="sng" dirty="0">
                <a:solidFill>
                  <a:srgbClr val="00B0F0"/>
                </a:solidFill>
              </a:rPr>
              <a:t>I</a:t>
            </a:r>
            <a:r>
              <a:rPr lang="en-AU" dirty="0"/>
              <a:t>ntegrity and </a:t>
            </a:r>
            <a:r>
              <a:rPr lang="en-AU" u="sng" dirty="0">
                <a:solidFill>
                  <a:srgbClr val="00B0F0"/>
                </a:solidFill>
              </a:rPr>
              <a:t>A</a:t>
            </a:r>
            <a:r>
              <a:rPr lang="en-AU" dirty="0"/>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t>Cybersecurity is a subset of Information Security that concerns the digital realm – so:</a:t>
            </a:r>
          </a:p>
          <a:p>
            <a:pPr marL="414000" lvl="1" indent="0">
              <a:buNone/>
            </a:pPr>
            <a:r>
              <a:rPr lang="en-AU" b="1" i="1" dirty="0">
                <a:effectLst/>
              </a:rPr>
              <a:t>Cyber security </a:t>
            </a:r>
            <a:r>
              <a:rPr lang="en-AU" dirty="0">
                <a:effectLst/>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rPr>
              <a:t>1</a:t>
            </a:r>
            <a:r>
              <a:rPr lang="en-AU" dirty="0">
                <a:effectLst/>
              </a:rPr>
              <a:t> </a:t>
            </a:r>
          </a:p>
          <a:p>
            <a:r>
              <a:rPr lang="en-AU" dirty="0">
                <a:effectLst/>
              </a:rPr>
              <a:t>CIA is sometimes extended to include Authentication, Accountability, Non-Repudiation and Reliability</a:t>
            </a:r>
            <a:endParaRPr lang="en-AU" dirty="0"/>
          </a:p>
          <a:p>
            <a:endParaRPr lang="en-AU" dirty="0"/>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069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6167</TotalTime>
  <Words>834</Words>
  <Application>Microsoft Macintosh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Georgia Pro Cond Light</vt:lpstr>
      <vt:lpstr>Speak Pro</vt:lpstr>
      <vt:lpstr>Wingdings 2</vt:lpstr>
      <vt:lpstr>SlateVTI</vt:lpstr>
      <vt:lpstr>CITS1003 Introduction to Cybersecurity [1] Unit overview</vt:lpstr>
      <vt:lpstr>A unit about cats cybersecurity</vt:lpstr>
      <vt:lpstr>3 Things</vt:lpstr>
      <vt:lpstr>Pre-Requisites and Target Audience</vt:lpstr>
      <vt:lpstr>Topics</vt:lpstr>
      <vt:lpstr>Labs</vt:lpstr>
      <vt:lpstr>Other Assessment</vt:lpstr>
      <vt:lpstr>Information Security</vt:lpstr>
      <vt:lpstr>Cybersecurity</vt:lpstr>
      <vt:lpstr>Human Threats</vt:lpstr>
      <vt:lpstr>Human Exploits</vt:lpstr>
      <vt:lpstr>Learning Outcomes</vt:lpstr>
      <vt:lpstr>Ethics (or what you *absolutely* should not do)</vt:lpstr>
      <vt:lpstr>Ethics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20</cp:revision>
  <dcterms:created xsi:type="dcterms:W3CDTF">2020-01-13T04:26:47Z</dcterms:created>
  <dcterms:modified xsi:type="dcterms:W3CDTF">2021-07-29T03:48:21Z</dcterms:modified>
</cp:coreProperties>
</file>