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16"/>
  </p:notesMasterIdLst>
  <p:sldIdLst>
    <p:sldId id="256" r:id="rId2"/>
    <p:sldId id="257" r:id="rId3"/>
    <p:sldId id="271" r:id="rId4"/>
    <p:sldId id="260" r:id="rId5"/>
    <p:sldId id="272" r:id="rId6"/>
    <p:sldId id="273" r:id="rId7"/>
    <p:sldId id="274" r:id="rId8"/>
    <p:sldId id="269" r:id="rId9"/>
    <p:sldId id="258" r:id="rId10"/>
    <p:sldId id="266" r:id="rId11"/>
    <p:sldId id="267" r:id="rId12"/>
    <p:sldId id="268" r:id="rId13"/>
    <p:sldId id="270"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86"/>
    <p:restoredTop sz="96327"/>
  </p:normalViewPr>
  <p:slideViewPr>
    <p:cSldViewPr snapToGrid="0" snapToObjects="1">
      <p:cViewPr>
        <p:scale>
          <a:sx n="158" d="100"/>
          <a:sy n="158" d="100"/>
        </p:scale>
        <p:origin x="256"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55BE3-1DBD-4805-BA07-F888157FA08C}" type="doc">
      <dgm:prSet loTypeId="urn:microsoft.com/office/officeart/2016/7/layout/LinearBlockProcessNumbered" loCatId="process" qsTypeId="urn:microsoft.com/office/officeart/2005/8/quickstyle/simple4" qsCatId="simple" csTypeId="urn:microsoft.com/office/officeart/2005/8/colors/colorful2" csCatId="colorful"/>
      <dgm:spPr/>
      <dgm:t>
        <a:bodyPr/>
        <a:lstStyle/>
        <a:p>
          <a:endParaRPr lang="en-US"/>
        </a:p>
      </dgm:t>
    </dgm:pt>
    <dgm:pt modelId="{0C2543A4-036D-4F32-AA33-EC2982AE3DAE}">
      <dgm:prSet/>
      <dgm:spPr/>
      <dgm:t>
        <a:bodyPr/>
        <a:lstStyle/>
        <a:p>
          <a:r>
            <a:rPr lang="en-AU"/>
            <a:t>Understand the objectives and structure of this unit</a:t>
          </a:r>
          <a:endParaRPr lang="en-US"/>
        </a:p>
      </dgm:t>
    </dgm:pt>
    <dgm:pt modelId="{C6F814DB-4266-42CD-B6C9-665759BE333B}" type="parTrans" cxnId="{BA502309-51EF-4B4B-BF80-1573A6AE39BD}">
      <dgm:prSet/>
      <dgm:spPr/>
      <dgm:t>
        <a:bodyPr/>
        <a:lstStyle/>
        <a:p>
          <a:endParaRPr lang="en-US"/>
        </a:p>
      </dgm:t>
    </dgm:pt>
    <dgm:pt modelId="{31AD1D09-B8F7-4697-91F8-72B429AA540B}" type="sibTrans" cxnId="{BA502309-51EF-4B4B-BF80-1573A6AE39BD}">
      <dgm:prSet phldrT="01" phldr="0"/>
      <dgm:spPr/>
      <dgm:t>
        <a:bodyPr/>
        <a:lstStyle/>
        <a:p>
          <a:r>
            <a:rPr lang="en-US"/>
            <a:t>01</a:t>
          </a:r>
        </a:p>
      </dgm:t>
    </dgm:pt>
    <dgm:pt modelId="{1813DF02-F4AA-417C-90F2-F9A9F3284972}">
      <dgm:prSet/>
      <dgm:spPr/>
      <dgm:t>
        <a:bodyPr/>
        <a:lstStyle/>
        <a:p>
          <a:r>
            <a:rPr lang="en-AU"/>
            <a:t>Understand the technical requirements and role of the practical component</a:t>
          </a:r>
          <a:endParaRPr lang="en-US"/>
        </a:p>
      </dgm:t>
    </dgm:pt>
    <dgm:pt modelId="{C7868A53-7101-40F7-A618-1EA4F50114A5}" type="parTrans" cxnId="{E71FC0A8-5DB2-4504-A450-61775D204F55}">
      <dgm:prSet/>
      <dgm:spPr/>
      <dgm:t>
        <a:bodyPr/>
        <a:lstStyle/>
        <a:p>
          <a:endParaRPr lang="en-US"/>
        </a:p>
      </dgm:t>
    </dgm:pt>
    <dgm:pt modelId="{DFB9D784-0E08-430C-B460-DB32834D5E2D}" type="sibTrans" cxnId="{E71FC0A8-5DB2-4504-A450-61775D204F55}">
      <dgm:prSet phldrT="02" phldr="0"/>
      <dgm:spPr/>
      <dgm:t>
        <a:bodyPr/>
        <a:lstStyle/>
        <a:p>
          <a:r>
            <a:rPr lang="en-US"/>
            <a:t>02</a:t>
          </a:r>
        </a:p>
      </dgm:t>
    </dgm:pt>
    <dgm:pt modelId="{5A2035BA-59ED-41B7-B3D5-F6661DA6294A}">
      <dgm:prSet/>
      <dgm:spPr/>
      <dgm:t>
        <a:bodyPr/>
        <a:lstStyle/>
        <a:p>
          <a:r>
            <a:rPr lang="en-AU"/>
            <a:t>Understand the “rules” or ethics of cybersecurity and this unit</a:t>
          </a:r>
          <a:endParaRPr lang="en-US"/>
        </a:p>
      </dgm:t>
    </dgm:pt>
    <dgm:pt modelId="{D9FA2F78-3F92-4DCB-AE53-BF016578390C}" type="parTrans" cxnId="{02983F95-F871-4C38-A0E9-D53446C8865A}">
      <dgm:prSet/>
      <dgm:spPr/>
      <dgm:t>
        <a:bodyPr/>
        <a:lstStyle/>
        <a:p>
          <a:endParaRPr lang="en-US"/>
        </a:p>
      </dgm:t>
    </dgm:pt>
    <dgm:pt modelId="{5F68298B-3382-4F45-97D1-FA94FC8397F1}" type="sibTrans" cxnId="{02983F95-F871-4C38-A0E9-D53446C8865A}">
      <dgm:prSet phldrT="03" phldr="0"/>
      <dgm:spPr/>
      <dgm:t>
        <a:bodyPr/>
        <a:lstStyle/>
        <a:p>
          <a:r>
            <a:rPr lang="en-US"/>
            <a:t>03</a:t>
          </a:r>
        </a:p>
      </dgm:t>
    </dgm:pt>
    <dgm:pt modelId="{05AB82BC-90FF-0D4D-87AC-F19867583248}" type="pres">
      <dgm:prSet presAssocID="{EAE55BE3-1DBD-4805-BA07-F888157FA08C}" presName="Name0" presStyleCnt="0">
        <dgm:presLayoutVars>
          <dgm:animLvl val="lvl"/>
          <dgm:resizeHandles val="exact"/>
        </dgm:presLayoutVars>
      </dgm:prSet>
      <dgm:spPr/>
    </dgm:pt>
    <dgm:pt modelId="{874F1E2E-8953-A849-8CCD-B27A545D14F0}" type="pres">
      <dgm:prSet presAssocID="{0C2543A4-036D-4F32-AA33-EC2982AE3DAE}" presName="compositeNode" presStyleCnt="0">
        <dgm:presLayoutVars>
          <dgm:bulletEnabled val="1"/>
        </dgm:presLayoutVars>
      </dgm:prSet>
      <dgm:spPr/>
    </dgm:pt>
    <dgm:pt modelId="{DA6CB1C2-FEED-7E44-B3B0-483FFE843027}" type="pres">
      <dgm:prSet presAssocID="{0C2543A4-036D-4F32-AA33-EC2982AE3DAE}" presName="bgRect" presStyleLbl="alignNode1" presStyleIdx="0" presStyleCnt="3"/>
      <dgm:spPr/>
    </dgm:pt>
    <dgm:pt modelId="{45450710-1DEA-6A4D-A047-F1DB159DCD43}" type="pres">
      <dgm:prSet presAssocID="{31AD1D09-B8F7-4697-91F8-72B429AA540B}" presName="sibTransNodeRect" presStyleLbl="alignNode1" presStyleIdx="0" presStyleCnt="3">
        <dgm:presLayoutVars>
          <dgm:chMax val="0"/>
          <dgm:bulletEnabled val="1"/>
        </dgm:presLayoutVars>
      </dgm:prSet>
      <dgm:spPr/>
    </dgm:pt>
    <dgm:pt modelId="{DBEC1E7C-61B8-9C45-B519-CA1696A20037}" type="pres">
      <dgm:prSet presAssocID="{0C2543A4-036D-4F32-AA33-EC2982AE3DAE}" presName="nodeRect" presStyleLbl="alignNode1" presStyleIdx="0" presStyleCnt="3">
        <dgm:presLayoutVars>
          <dgm:bulletEnabled val="1"/>
        </dgm:presLayoutVars>
      </dgm:prSet>
      <dgm:spPr/>
    </dgm:pt>
    <dgm:pt modelId="{C4A5A155-9750-D749-82B6-495D61C51423}" type="pres">
      <dgm:prSet presAssocID="{31AD1D09-B8F7-4697-91F8-72B429AA540B}" presName="sibTrans" presStyleCnt="0"/>
      <dgm:spPr/>
    </dgm:pt>
    <dgm:pt modelId="{22D71C53-EE09-0D40-966E-DCF2D145834E}" type="pres">
      <dgm:prSet presAssocID="{1813DF02-F4AA-417C-90F2-F9A9F3284972}" presName="compositeNode" presStyleCnt="0">
        <dgm:presLayoutVars>
          <dgm:bulletEnabled val="1"/>
        </dgm:presLayoutVars>
      </dgm:prSet>
      <dgm:spPr/>
    </dgm:pt>
    <dgm:pt modelId="{40031D7F-9BDA-2944-8078-AD85E9FF92D7}" type="pres">
      <dgm:prSet presAssocID="{1813DF02-F4AA-417C-90F2-F9A9F3284972}" presName="bgRect" presStyleLbl="alignNode1" presStyleIdx="1" presStyleCnt="3"/>
      <dgm:spPr/>
    </dgm:pt>
    <dgm:pt modelId="{0C9B0EE7-B943-D74A-AE60-A9970E75E8FE}" type="pres">
      <dgm:prSet presAssocID="{DFB9D784-0E08-430C-B460-DB32834D5E2D}" presName="sibTransNodeRect" presStyleLbl="alignNode1" presStyleIdx="1" presStyleCnt="3">
        <dgm:presLayoutVars>
          <dgm:chMax val="0"/>
          <dgm:bulletEnabled val="1"/>
        </dgm:presLayoutVars>
      </dgm:prSet>
      <dgm:spPr/>
    </dgm:pt>
    <dgm:pt modelId="{C0C6040A-4A96-0844-A0A2-29C21B8CB8A0}" type="pres">
      <dgm:prSet presAssocID="{1813DF02-F4AA-417C-90F2-F9A9F3284972}" presName="nodeRect" presStyleLbl="alignNode1" presStyleIdx="1" presStyleCnt="3">
        <dgm:presLayoutVars>
          <dgm:bulletEnabled val="1"/>
        </dgm:presLayoutVars>
      </dgm:prSet>
      <dgm:spPr/>
    </dgm:pt>
    <dgm:pt modelId="{C86141E3-1561-D146-B199-B1A579FB58C1}" type="pres">
      <dgm:prSet presAssocID="{DFB9D784-0E08-430C-B460-DB32834D5E2D}" presName="sibTrans" presStyleCnt="0"/>
      <dgm:spPr/>
    </dgm:pt>
    <dgm:pt modelId="{25817A9F-DBB9-1E47-AE43-7719A592624C}" type="pres">
      <dgm:prSet presAssocID="{5A2035BA-59ED-41B7-B3D5-F6661DA6294A}" presName="compositeNode" presStyleCnt="0">
        <dgm:presLayoutVars>
          <dgm:bulletEnabled val="1"/>
        </dgm:presLayoutVars>
      </dgm:prSet>
      <dgm:spPr/>
    </dgm:pt>
    <dgm:pt modelId="{C5631D8A-0FB4-6342-BF5D-EB1703C93789}" type="pres">
      <dgm:prSet presAssocID="{5A2035BA-59ED-41B7-B3D5-F6661DA6294A}" presName="bgRect" presStyleLbl="alignNode1" presStyleIdx="2" presStyleCnt="3"/>
      <dgm:spPr/>
    </dgm:pt>
    <dgm:pt modelId="{4910555F-C4BA-3645-8B1F-CF70B02616F5}" type="pres">
      <dgm:prSet presAssocID="{5F68298B-3382-4F45-97D1-FA94FC8397F1}" presName="sibTransNodeRect" presStyleLbl="alignNode1" presStyleIdx="2" presStyleCnt="3">
        <dgm:presLayoutVars>
          <dgm:chMax val="0"/>
          <dgm:bulletEnabled val="1"/>
        </dgm:presLayoutVars>
      </dgm:prSet>
      <dgm:spPr/>
    </dgm:pt>
    <dgm:pt modelId="{055FD308-5585-A84A-9089-1BF2880A1880}" type="pres">
      <dgm:prSet presAssocID="{5A2035BA-59ED-41B7-B3D5-F6661DA6294A}" presName="nodeRect" presStyleLbl="alignNode1" presStyleIdx="2" presStyleCnt="3">
        <dgm:presLayoutVars>
          <dgm:bulletEnabled val="1"/>
        </dgm:presLayoutVars>
      </dgm:prSet>
      <dgm:spPr/>
    </dgm:pt>
  </dgm:ptLst>
  <dgm:cxnLst>
    <dgm:cxn modelId="{BA502309-51EF-4B4B-BF80-1573A6AE39BD}" srcId="{EAE55BE3-1DBD-4805-BA07-F888157FA08C}" destId="{0C2543A4-036D-4F32-AA33-EC2982AE3DAE}" srcOrd="0" destOrd="0" parTransId="{C6F814DB-4266-42CD-B6C9-665759BE333B}" sibTransId="{31AD1D09-B8F7-4697-91F8-72B429AA540B}"/>
    <dgm:cxn modelId="{B7EC041C-60F9-F34E-9998-E3F7BE44D0E8}" type="presOf" srcId="{0C2543A4-036D-4F32-AA33-EC2982AE3DAE}" destId="{DA6CB1C2-FEED-7E44-B3B0-483FFE843027}" srcOrd="0" destOrd="0" presId="urn:microsoft.com/office/officeart/2016/7/layout/LinearBlockProcessNumbered"/>
    <dgm:cxn modelId="{D4AA1D35-2910-684D-BE2E-F674F1310647}" type="presOf" srcId="{31AD1D09-B8F7-4697-91F8-72B429AA540B}" destId="{45450710-1DEA-6A4D-A047-F1DB159DCD43}" srcOrd="0" destOrd="0" presId="urn:microsoft.com/office/officeart/2016/7/layout/LinearBlockProcessNumbered"/>
    <dgm:cxn modelId="{3FC38352-554B-4B46-AF5E-B30006D35602}" type="presOf" srcId="{1813DF02-F4AA-417C-90F2-F9A9F3284972}" destId="{40031D7F-9BDA-2944-8078-AD85E9FF92D7}" srcOrd="0" destOrd="0" presId="urn:microsoft.com/office/officeart/2016/7/layout/LinearBlockProcessNumbered"/>
    <dgm:cxn modelId="{DC69675E-CB97-AD43-B693-0F230814357A}" type="presOf" srcId="{DFB9D784-0E08-430C-B460-DB32834D5E2D}" destId="{0C9B0EE7-B943-D74A-AE60-A9970E75E8FE}" srcOrd="0" destOrd="0" presId="urn:microsoft.com/office/officeart/2016/7/layout/LinearBlockProcessNumbered"/>
    <dgm:cxn modelId="{8549C56E-DDB2-E249-A132-5A3A1F19142B}" type="presOf" srcId="{5F68298B-3382-4F45-97D1-FA94FC8397F1}" destId="{4910555F-C4BA-3645-8B1F-CF70B02616F5}" srcOrd="0" destOrd="0" presId="urn:microsoft.com/office/officeart/2016/7/layout/LinearBlockProcessNumbered"/>
    <dgm:cxn modelId="{5E01F78A-4C2A-6540-B71F-7D5BC48B4F03}" type="presOf" srcId="{5A2035BA-59ED-41B7-B3D5-F6661DA6294A}" destId="{055FD308-5585-A84A-9089-1BF2880A1880}" srcOrd="1" destOrd="0" presId="urn:microsoft.com/office/officeart/2016/7/layout/LinearBlockProcessNumbered"/>
    <dgm:cxn modelId="{BA0A8A8E-695B-4444-945E-00376938A138}" type="presOf" srcId="{0C2543A4-036D-4F32-AA33-EC2982AE3DAE}" destId="{DBEC1E7C-61B8-9C45-B519-CA1696A20037}" srcOrd="1" destOrd="0" presId="urn:microsoft.com/office/officeart/2016/7/layout/LinearBlockProcessNumbered"/>
    <dgm:cxn modelId="{82E22090-E23F-E54E-A7F7-767FEA0A5E06}" type="presOf" srcId="{1813DF02-F4AA-417C-90F2-F9A9F3284972}" destId="{C0C6040A-4A96-0844-A0A2-29C21B8CB8A0}" srcOrd="1" destOrd="0" presId="urn:microsoft.com/office/officeart/2016/7/layout/LinearBlockProcessNumbered"/>
    <dgm:cxn modelId="{02983F95-F871-4C38-A0E9-D53446C8865A}" srcId="{EAE55BE3-1DBD-4805-BA07-F888157FA08C}" destId="{5A2035BA-59ED-41B7-B3D5-F6661DA6294A}" srcOrd="2" destOrd="0" parTransId="{D9FA2F78-3F92-4DCB-AE53-BF016578390C}" sibTransId="{5F68298B-3382-4F45-97D1-FA94FC8397F1}"/>
    <dgm:cxn modelId="{8F0D3898-B4FE-5F4C-8B68-0D07990113F6}" type="presOf" srcId="{5A2035BA-59ED-41B7-B3D5-F6661DA6294A}" destId="{C5631D8A-0FB4-6342-BF5D-EB1703C93789}" srcOrd="0" destOrd="0" presId="urn:microsoft.com/office/officeart/2016/7/layout/LinearBlockProcessNumbered"/>
    <dgm:cxn modelId="{C212DCA7-C7FC-904F-B011-3E21B83672DA}" type="presOf" srcId="{EAE55BE3-1DBD-4805-BA07-F888157FA08C}" destId="{05AB82BC-90FF-0D4D-87AC-F19867583248}" srcOrd="0" destOrd="0" presId="urn:microsoft.com/office/officeart/2016/7/layout/LinearBlockProcessNumbered"/>
    <dgm:cxn modelId="{E71FC0A8-5DB2-4504-A450-61775D204F55}" srcId="{EAE55BE3-1DBD-4805-BA07-F888157FA08C}" destId="{1813DF02-F4AA-417C-90F2-F9A9F3284972}" srcOrd="1" destOrd="0" parTransId="{C7868A53-7101-40F7-A618-1EA4F50114A5}" sibTransId="{DFB9D784-0E08-430C-B460-DB32834D5E2D}"/>
    <dgm:cxn modelId="{01499712-2E16-8E4F-8CC4-BF6C341FD6B1}" type="presParOf" srcId="{05AB82BC-90FF-0D4D-87AC-F19867583248}" destId="{874F1E2E-8953-A849-8CCD-B27A545D14F0}" srcOrd="0" destOrd="0" presId="urn:microsoft.com/office/officeart/2016/7/layout/LinearBlockProcessNumbered"/>
    <dgm:cxn modelId="{C5AF34AE-0D52-EA4A-9948-C66354F6F62F}" type="presParOf" srcId="{874F1E2E-8953-A849-8CCD-B27A545D14F0}" destId="{DA6CB1C2-FEED-7E44-B3B0-483FFE843027}" srcOrd="0" destOrd="0" presId="urn:microsoft.com/office/officeart/2016/7/layout/LinearBlockProcessNumbered"/>
    <dgm:cxn modelId="{46573B25-D44D-B34A-8C48-90A0FF4FF3AA}" type="presParOf" srcId="{874F1E2E-8953-A849-8CCD-B27A545D14F0}" destId="{45450710-1DEA-6A4D-A047-F1DB159DCD43}" srcOrd="1" destOrd="0" presId="urn:microsoft.com/office/officeart/2016/7/layout/LinearBlockProcessNumbered"/>
    <dgm:cxn modelId="{BA22D4CB-CE5C-DF4B-8B98-7A98CEA87A31}" type="presParOf" srcId="{874F1E2E-8953-A849-8CCD-B27A545D14F0}" destId="{DBEC1E7C-61B8-9C45-B519-CA1696A20037}" srcOrd="2" destOrd="0" presId="urn:microsoft.com/office/officeart/2016/7/layout/LinearBlockProcessNumbered"/>
    <dgm:cxn modelId="{A218C333-ED33-0C43-B4E5-41FDE443A38E}" type="presParOf" srcId="{05AB82BC-90FF-0D4D-87AC-F19867583248}" destId="{C4A5A155-9750-D749-82B6-495D61C51423}" srcOrd="1" destOrd="0" presId="urn:microsoft.com/office/officeart/2016/7/layout/LinearBlockProcessNumbered"/>
    <dgm:cxn modelId="{A19D02B3-16E8-9A48-883F-C323640FF0D3}" type="presParOf" srcId="{05AB82BC-90FF-0D4D-87AC-F19867583248}" destId="{22D71C53-EE09-0D40-966E-DCF2D145834E}" srcOrd="2" destOrd="0" presId="urn:microsoft.com/office/officeart/2016/7/layout/LinearBlockProcessNumbered"/>
    <dgm:cxn modelId="{99B4601E-2B7D-C34C-ADF0-69097E1E3AD4}" type="presParOf" srcId="{22D71C53-EE09-0D40-966E-DCF2D145834E}" destId="{40031D7F-9BDA-2944-8078-AD85E9FF92D7}" srcOrd="0" destOrd="0" presId="urn:microsoft.com/office/officeart/2016/7/layout/LinearBlockProcessNumbered"/>
    <dgm:cxn modelId="{6E027E5E-9458-3247-971F-C58A15B8D659}" type="presParOf" srcId="{22D71C53-EE09-0D40-966E-DCF2D145834E}" destId="{0C9B0EE7-B943-D74A-AE60-A9970E75E8FE}" srcOrd="1" destOrd="0" presId="urn:microsoft.com/office/officeart/2016/7/layout/LinearBlockProcessNumbered"/>
    <dgm:cxn modelId="{92CC35AA-3B18-A84E-9677-7F5C53C3AFD2}" type="presParOf" srcId="{22D71C53-EE09-0D40-966E-DCF2D145834E}" destId="{C0C6040A-4A96-0844-A0A2-29C21B8CB8A0}" srcOrd="2" destOrd="0" presId="urn:microsoft.com/office/officeart/2016/7/layout/LinearBlockProcessNumbered"/>
    <dgm:cxn modelId="{48994B2E-D900-1144-86C9-D1C630BFEE52}" type="presParOf" srcId="{05AB82BC-90FF-0D4D-87AC-F19867583248}" destId="{C86141E3-1561-D146-B199-B1A579FB58C1}" srcOrd="3" destOrd="0" presId="urn:microsoft.com/office/officeart/2016/7/layout/LinearBlockProcessNumbered"/>
    <dgm:cxn modelId="{F8CB255E-8C70-C246-868D-E11827B1A731}" type="presParOf" srcId="{05AB82BC-90FF-0D4D-87AC-F19867583248}" destId="{25817A9F-DBB9-1E47-AE43-7719A592624C}" srcOrd="4" destOrd="0" presId="urn:microsoft.com/office/officeart/2016/7/layout/LinearBlockProcessNumbered"/>
    <dgm:cxn modelId="{1B0B3500-433A-B440-A291-5169B24AD087}" type="presParOf" srcId="{25817A9F-DBB9-1E47-AE43-7719A592624C}" destId="{C5631D8A-0FB4-6342-BF5D-EB1703C93789}" srcOrd="0" destOrd="0" presId="urn:microsoft.com/office/officeart/2016/7/layout/LinearBlockProcessNumbered"/>
    <dgm:cxn modelId="{6E11A356-A6D2-AC4B-8842-7F8FB4B5CFCA}" type="presParOf" srcId="{25817A9F-DBB9-1E47-AE43-7719A592624C}" destId="{4910555F-C4BA-3645-8B1F-CF70B02616F5}" srcOrd="1" destOrd="0" presId="urn:microsoft.com/office/officeart/2016/7/layout/LinearBlockProcessNumbered"/>
    <dgm:cxn modelId="{F441F036-D80B-8648-9FAE-1D7977881A29}" type="presParOf" srcId="{25817A9F-DBB9-1E47-AE43-7719A592624C}" destId="{055FD308-5585-A84A-9089-1BF2880A188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B1C2-FEED-7E44-B3B0-483FFE843027}">
      <dsp:nvSpPr>
        <dsp:cNvPr id="0" name=""/>
        <dsp:cNvSpPr/>
      </dsp:nvSpPr>
      <dsp:spPr>
        <a:xfrm>
          <a:off x="808" y="0"/>
          <a:ext cx="3275967" cy="314341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objectives and structure of this unit</a:t>
          </a:r>
          <a:endParaRPr lang="en-US" sz="2300" kern="1200"/>
        </a:p>
      </dsp:txBody>
      <dsp:txXfrm>
        <a:off x="808" y="1257366"/>
        <a:ext cx="3275967" cy="1886049"/>
      </dsp:txXfrm>
    </dsp:sp>
    <dsp:sp modelId="{45450710-1DEA-6A4D-A047-F1DB159DCD43}">
      <dsp:nvSpPr>
        <dsp:cNvPr id="0" name=""/>
        <dsp:cNvSpPr/>
      </dsp:nvSpPr>
      <dsp:spPr>
        <a:xfrm>
          <a:off x="80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8" y="0"/>
        <a:ext cx="3275967" cy="1257366"/>
      </dsp:txXfrm>
    </dsp:sp>
    <dsp:sp modelId="{40031D7F-9BDA-2944-8078-AD85E9FF92D7}">
      <dsp:nvSpPr>
        <dsp:cNvPr id="0" name=""/>
        <dsp:cNvSpPr/>
      </dsp:nvSpPr>
      <dsp:spPr>
        <a:xfrm>
          <a:off x="3538853" y="0"/>
          <a:ext cx="3275967" cy="3143416"/>
        </a:xfrm>
        <a:prstGeom prst="rect">
          <a:avLst/>
        </a:prstGeom>
        <a:gradFill rotWithShape="0">
          <a:gsLst>
            <a:gs pos="0">
              <a:schemeClr val="accent2">
                <a:hueOff val="-751496"/>
                <a:satOff val="5142"/>
                <a:lumOff val="-588"/>
                <a:alphaOff val="0"/>
                <a:tint val="96000"/>
                <a:lumMod val="104000"/>
              </a:schemeClr>
            </a:gs>
            <a:gs pos="100000">
              <a:schemeClr val="accent2">
                <a:hueOff val="-751496"/>
                <a:satOff val="5142"/>
                <a:lumOff val="-588"/>
                <a:alphaOff val="0"/>
                <a:shade val="90000"/>
                <a:lumMod val="90000"/>
              </a:schemeClr>
            </a:gs>
          </a:gsLst>
          <a:lin ang="5400000" scaled="0"/>
        </a:gradFill>
        <a:ln w="9525" cap="rnd" cmpd="sng" algn="ctr">
          <a:solidFill>
            <a:schemeClr val="accent2">
              <a:hueOff val="-751496"/>
              <a:satOff val="5142"/>
              <a:lumOff val="-58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technical requirements and role of the practical component</a:t>
          </a:r>
          <a:endParaRPr lang="en-US" sz="2300" kern="1200"/>
        </a:p>
      </dsp:txBody>
      <dsp:txXfrm>
        <a:off x="3538853" y="1257366"/>
        <a:ext cx="3275967" cy="1886049"/>
      </dsp:txXfrm>
    </dsp:sp>
    <dsp:sp modelId="{0C9B0EE7-B943-D74A-AE60-A9970E75E8FE}">
      <dsp:nvSpPr>
        <dsp:cNvPr id="0" name=""/>
        <dsp:cNvSpPr/>
      </dsp:nvSpPr>
      <dsp:spPr>
        <a:xfrm>
          <a:off x="3538853"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257366"/>
      </dsp:txXfrm>
    </dsp:sp>
    <dsp:sp modelId="{C5631D8A-0FB4-6342-BF5D-EB1703C93789}">
      <dsp:nvSpPr>
        <dsp:cNvPr id="0" name=""/>
        <dsp:cNvSpPr/>
      </dsp:nvSpPr>
      <dsp:spPr>
        <a:xfrm>
          <a:off x="7076898" y="0"/>
          <a:ext cx="3275967" cy="3143416"/>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“rules” or ethics of cybersecurity and this unit</a:t>
          </a:r>
          <a:endParaRPr lang="en-US" sz="2300" kern="1200"/>
        </a:p>
      </dsp:txBody>
      <dsp:txXfrm>
        <a:off x="7076898" y="1257366"/>
        <a:ext cx="3275967" cy="1886049"/>
      </dsp:txXfrm>
    </dsp:sp>
    <dsp:sp modelId="{4910555F-C4BA-3645-8B1F-CF70B02616F5}">
      <dsp:nvSpPr>
        <dsp:cNvPr id="0" name=""/>
        <dsp:cNvSpPr/>
      </dsp:nvSpPr>
      <dsp:spPr>
        <a:xfrm>
          <a:off x="707689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25736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20/7/21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cybok.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ntrolabs.cybermnemosyne.xyz/"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[1] Unit overview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Threats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dirty="0">
                <a:solidFill>
                  <a:srgbClr val="2B95D5"/>
                </a:solidFill>
              </a:rPr>
              <a:t>2018 breaches</a:t>
            </a:r>
          </a:p>
        </p:txBody>
      </p:sp>
      <p:sp>
        <p:nvSpPr>
          <p:cNvPr id="29" name="Rectangle 28">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ell phone&#10;&#10;Description automatically generated">
            <a:extLst>
              <a:ext uri="{FF2B5EF4-FFF2-40B4-BE49-F238E27FC236}">
                <a16:creationId xmlns:a16="http://schemas.microsoft.com/office/drawing/2014/main" id="{D9C8E697-C622-BD44-BD2B-AFCE759D3EB8}"/>
              </a:ext>
            </a:extLst>
          </p:cNvPr>
          <p:cNvPicPr>
            <a:picLocks noChangeAspect="1"/>
          </p:cNvPicPr>
          <p:nvPr/>
        </p:nvPicPr>
        <p:blipFill>
          <a:blip r:embed="rId3"/>
          <a:stretch>
            <a:fillRect/>
          </a:stretch>
        </p:blipFill>
        <p:spPr>
          <a:xfrm>
            <a:off x="6139435" y="609600"/>
            <a:ext cx="4567427" cy="5638800"/>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2018 Verizon DBIR </a:t>
            </a:r>
          </a:p>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https://enterprise.verizon.com/resources/executivebriefs/2019-dbir-executive-brief.pdf</a:t>
            </a:r>
          </a:p>
        </p:txBody>
      </p:sp>
    </p:spTree>
    <p:extLst>
      <p:ext uri="{BB962C8B-B14F-4D97-AF65-F5344CB8AC3E}">
        <p14:creationId xmlns:p14="http://schemas.microsoft.com/office/powerpoint/2010/main" val="323564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Exploits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a:solidFill>
                  <a:srgbClr val="2993D5"/>
                </a:solidFill>
              </a:rPr>
              <a:t>2018 breaches</a:t>
            </a:r>
          </a:p>
        </p:txBody>
      </p:sp>
      <p:sp>
        <p:nvSpPr>
          <p:cNvPr id="39" name="Rectangle 3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C2ED2737-1796-D54E-A0CA-4C7C7C4A0B91}"/>
              </a:ext>
            </a:extLst>
          </p:cNvPr>
          <p:cNvPicPr>
            <a:picLocks noChangeAspect="1"/>
          </p:cNvPicPr>
          <p:nvPr/>
        </p:nvPicPr>
        <p:blipFill>
          <a:blip r:embed="rId3"/>
          <a:stretch>
            <a:fillRect/>
          </a:stretch>
        </p:blipFill>
        <p:spPr>
          <a:xfrm>
            <a:off x="6012562" y="609600"/>
            <a:ext cx="4821173" cy="5638800"/>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2018 Verizon DBIR </a:t>
            </a:r>
          </a:p>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https://enterprise.verizon.com/resources/executivebriefs/2019-dbir-executive-brief.pdf</a:t>
            </a:r>
          </a:p>
        </p:txBody>
      </p:sp>
    </p:spTree>
    <p:extLst>
      <p:ext uri="{BB962C8B-B14F-4D97-AF65-F5344CB8AC3E}">
        <p14:creationId xmlns:p14="http://schemas.microsoft.com/office/powerpoint/2010/main" val="348067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fontScale="92500" lnSpcReduction="20000"/>
          </a:bodyPr>
          <a:lstStyle/>
          <a:p>
            <a:r>
              <a:rPr lang="en-GB" dirty="0">
                <a:effectLst/>
              </a:rPr>
              <a:t>To understand and be able to articulate</a:t>
            </a:r>
          </a:p>
          <a:p>
            <a:pPr lvl="1"/>
            <a:r>
              <a:rPr lang="en-GB" dirty="0">
                <a:effectLst/>
              </a:rPr>
              <a:t>The language of Cybersecurity</a:t>
            </a:r>
          </a:p>
          <a:p>
            <a:pPr lvl="1"/>
            <a:r>
              <a:rPr lang="en-GB" dirty="0">
                <a:effectLst/>
              </a:rPr>
              <a:t>The principles of preserving Confidentiality, Integrity and Availability</a:t>
            </a:r>
          </a:p>
          <a:p>
            <a:pPr lvl="1"/>
            <a:r>
              <a:rPr lang="en-GB" dirty="0">
                <a:effectLst/>
              </a:rPr>
              <a:t>Principles of Risk Management</a:t>
            </a:r>
          </a:p>
          <a:p>
            <a:pPr lvl="1"/>
            <a:r>
              <a:rPr lang="en-GB" dirty="0">
                <a:effectLst/>
              </a:rPr>
              <a:t>Cybersecurity in the domains of </a:t>
            </a:r>
          </a:p>
          <a:p>
            <a:pPr lvl="2"/>
            <a:r>
              <a:rPr lang="en-GB" dirty="0">
                <a:effectLst/>
              </a:rPr>
              <a:t>* Human organisational and regulatory aspects, * Attacks and Defences, * System Security, * Software and Platform Security, * Infrastructure Security</a:t>
            </a:r>
          </a:p>
          <a:p>
            <a:r>
              <a:rPr lang="en-GB" dirty="0">
                <a:effectLst/>
              </a:rPr>
              <a:t>Case studies will be used to illustrate and concretise language, terms and concepts throughout</a:t>
            </a:r>
          </a:p>
          <a:p>
            <a:r>
              <a:rPr lang="en-GB" dirty="0">
                <a:effectLst/>
              </a:rPr>
              <a:t>Practical laboratory work will assist in practical aspects of Cybersecurity </a:t>
            </a:r>
          </a:p>
          <a:p>
            <a:r>
              <a:rPr lang="en-AU" dirty="0"/>
              <a:t>An essay will allow for reflection on a topic in more depth</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6874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D983-BF7D-9343-B99F-81DCAC39D19B}"/>
              </a:ext>
            </a:extLst>
          </p:cNvPr>
          <p:cNvSpPr>
            <a:spLocks noGrp="1"/>
          </p:cNvSpPr>
          <p:nvPr>
            <p:ph type="title"/>
          </p:nvPr>
        </p:nvSpPr>
        <p:spPr/>
        <p:txBody>
          <a:bodyPr/>
          <a:lstStyle/>
          <a:p>
            <a:r>
              <a:rPr lang="en-AU" dirty="0"/>
              <a:t>Ethics</a:t>
            </a:r>
            <a:br>
              <a:rPr lang="en-AU" dirty="0"/>
            </a:br>
            <a:r>
              <a:rPr lang="en-AU" dirty="0"/>
              <a:t>(or what you *absolutely* should not do)</a:t>
            </a:r>
          </a:p>
        </p:txBody>
      </p:sp>
      <p:sp>
        <p:nvSpPr>
          <p:cNvPr id="3" name="Content Placeholder 2">
            <a:extLst>
              <a:ext uri="{FF2B5EF4-FFF2-40B4-BE49-F238E27FC236}">
                <a16:creationId xmlns:a16="http://schemas.microsoft.com/office/drawing/2014/main" id="{BBEA6D1A-7BEE-D443-9695-FB4C23725F4D}"/>
              </a:ext>
            </a:extLst>
          </p:cNvPr>
          <p:cNvSpPr>
            <a:spLocks noGrp="1"/>
          </p:cNvSpPr>
          <p:nvPr>
            <p:ph idx="1"/>
          </p:nvPr>
        </p:nvSpPr>
        <p:spPr/>
        <p:txBody>
          <a:bodyPr>
            <a:normAutofit/>
          </a:bodyPr>
          <a:lstStyle/>
          <a:p>
            <a:r>
              <a:rPr lang="en-AU" dirty="0"/>
              <a:t> Codes of Ethics are needed by all endeavours that are ”professions”. In cybersecurity, there are several organisations that have them</a:t>
            </a:r>
          </a:p>
          <a:p>
            <a:r>
              <a:rPr lang="en-AU" dirty="0"/>
              <a:t>ISC</a:t>
            </a:r>
            <a:r>
              <a:rPr lang="en-AU" baseline="30000" dirty="0"/>
              <a:t>2</a:t>
            </a:r>
          </a:p>
          <a:p>
            <a:pPr lvl="1"/>
            <a:r>
              <a:rPr lang="en-AU" dirty="0"/>
              <a:t>Protect society, the common good, necessary public trust and confidence, and the infrastructure. </a:t>
            </a:r>
          </a:p>
          <a:p>
            <a:pPr lvl="1"/>
            <a:r>
              <a:rPr lang="en-AU" dirty="0"/>
              <a:t>Act honourably, honestly, justly, responsibly, and legally. </a:t>
            </a:r>
          </a:p>
          <a:p>
            <a:pPr lvl="1"/>
            <a:r>
              <a:rPr lang="en-AU" dirty="0"/>
              <a:t>Provide diligent and competent service to principals. </a:t>
            </a:r>
          </a:p>
          <a:p>
            <a:pPr lvl="1"/>
            <a:r>
              <a:rPr lang="en-AU" dirty="0"/>
              <a:t>Advance and protect the profession.</a:t>
            </a:r>
          </a:p>
          <a:p>
            <a:endParaRPr lang="en-AU" dirty="0"/>
          </a:p>
        </p:txBody>
      </p:sp>
    </p:spTree>
    <p:extLst>
      <p:ext uri="{BB962C8B-B14F-4D97-AF65-F5344CB8AC3E}">
        <p14:creationId xmlns:p14="http://schemas.microsoft.com/office/powerpoint/2010/main" val="2805807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7A6F-E7F5-304A-A25F-61E764525B5B}"/>
              </a:ext>
            </a:extLst>
          </p:cNvPr>
          <p:cNvSpPr>
            <a:spLocks noGrp="1"/>
          </p:cNvSpPr>
          <p:nvPr>
            <p:ph type="title"/>
          </p:nvPr>
        </p:nvSpPr>
        <p:spPr/>
        <p:txBody>
          <a:bodyPr/>
          <a:lstStyle/>
          <a:p>
            <a:r>
              <a:rPr lang="en-AU" dirty="0"/>
              <a:t>Ethics continued…</a:t>
            </a:r>
          </a:p>
        </p:txBody>
      </p:sp>
      <p:sp>
        <p:nvSpPr>
          <p:cNvPr id="3" name="Content Placeholder 2">
            <a:extLst>
              <a:ext uri="{FF2B5EF4-FFF2-40B4-BE49-F238E27FC236}">
                <a16:creationId xmlns:a16="http://schemas.microsoft.com/office/drawing/2014/main" id="{88851BF1-8C4A-B14B-8144-02D268D45C5C}"/>
              </a:ext>
            </a:extLst>
          </p:cNvPr>
          <p:cNvSpPr>
            <a:spLocks noGrp="1"/>
          </p:cNvSpPr>
          <p:nvPr>
            <p:ph idx="1"/>
          </p:nvPr>
        </p:nvSpPr>
        <p:spPr/>
        <p:txBody>
          <a:bodyPr/>
          <a:lstStyle/>
          <a:p>
            <a:r>
              <a:rPr lang="en-AU" dirty="0"/>
              <a:t>Don’t do anything that you don’t have explicit authorisation to do</a:t>
            </a:r>
          </a:p>
          <a:p>
            <a:r>
              <a:rPr lang="en-AU" dirty="0"/>
              <a:t>Being helpful and pointing out vulnerabilities to organisations is often problematic</a:t>
            </a:r>
          </a:p>
          <a:p>
            <a:r>
              <a:rPr lang="en-AU" dirty="0"/>
              <a:t>Hacking without authorization is a crime in most countries</a:t>
            </a:r>
          </a:p>
          <a:p>
            <a:r>
              <a:rPr lang="en-AU" dirty="0"/>
              <a:t>You can cause damage to yourself and others by being negligent</a:t>
            </a:r>
          </a:p>
          <a:p>
            <a:r>
              <a:rPr lang="en-AU" dirty="0"/>
              <a:t>However that doesn’t stop you exploring, investigating and learning</a:t>
            </a:r>
          </a:p>
        </p:txBody>
      </p:sp>
    </p:spTree>
    <p:extLst>
      <p:ext uri="{BB962C8B-B14F-4D97-AF65-F5344CB8AC3E}">
        <p14:creationId xmlns:p14="http://schemas.microsoft.com/office/powerpoint/2010/main" val="54868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A unit about </a:t>
            </a:r>
            <a:r>
              <a:rPr lang="en-US" sz="4200" strike="sngStrike"/>
              <a:t>cats</a:t>
            </a:r>
            <a:r>
              <a:rPr lang="en-US" sz="4200"/>
              <a:t> cybersecurity</a:t>
            </a:r>
          </a:p>
        </p:txBody>
      </p:sp>
      <p:pic>
        <p:nvPicPr>
          <p:cNvPr id="8" name="Picture 7" descr="A screen shot of a cat&#10;&#10;Description automatically generated">
            <a:extLst>
              <a:ext uri="{FF2B5EF4-FFF2-40B4-BE49-F238E27FC236}">
                <a16:creationId xmlns:a16="http://schemas.microsoft.com/office/drawing/2014/main" id="{C25057A4-D16F-7842-A208-5C9693F526F6}"/>
              </a:ext>
            </a:extLst>
          </p:cNvPr>
          <p:cNvPicPr>
            <a:picLocks noChangeAspect="1"/>
          </p:cNvPicPr>
          <p:nvPr/>
        </p:nvPicPr>
        <p:blipFill rotWithShape="1">
          <a:blip r:embed="rId3"/>
          <a:srcRect r="1904"/>
          <a:stretch/>
        </p:blipFill>
        <p:spPr>
          <a:xfrm>
            <a:off x="5618921" y="749114"/>
            <a:ext cx="5890993" cy="5359771"/>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745206" y="6415088"/>
            <a:ext cx="3163885" cy="258404"/>
          </a:xfrm>
        </p:spPr>
        <p:txBody>
          <a:bodyPr vert="horz" lIns="91440" tIns="45720" rIns="91440" bIns="45720" rtlCol="0" anchor="ctr">
            <a:normAutofit/>
          </a:bodyPr>
          <a:lstStyle/>
          <a:p>
            <a:pPr algn="r">
              <a:spcAft>
                <a:spcPts val="600"/>
              </a:spcAft>
            </a:pPr>
            <a:r>
              <a:rPr lang="en-US" sz="1000" kern="1200">
                <a:solidFill>
                  <a:srgbClr val="FFFFFF"/>
                </a:solidFill>
                <a:effectLst>
                  <a:outerShdw blurRad="50800" dist="38100" dir="2700000" algn="tl" rotWithShape="0">
                    <a:schemeClr val="bg1">
                      <a:alpha val="43000"/>
                    </a:schemeClr>
                  </a:outerShdw>
                </a:effectLst>
                <a:latin typeface="+mn-lt"/>
                <a:ea typeface="+mn-ea"/>
                <a:cs typeface="+mn-cs"/>
              </a:rPr>
              <a:t>1 Cheezeburger https://cheezburger.com/2977329152</a:t>
            </a:r>
          </a:p>
        </p:txBody>
      </p:sp>
    </p:spTree>
    <p:extLst>
      <p:ext uri="{BB962C8B-B14F-4D97-AF65-F5344CB8AC3E}">
        <p14:creationId xmlns:p14="http://schemas.microsoft.com/office/powerpoint/2010/main" val="297259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49C1-730C-F94A-AE4C-BE3A366F79A1}"/>
              </a:ext>
            </a:extLst>
          </p:cNvPr>
          <p:cNvSpPr>
            <a:spLocks noGrp="1"/>
          </p:cNvSpPr>
          <p:nvPr>
            <p:ph type="title"/>
          </p:nvPr>
        </p:nvSpPr>
        <p:spPr>
          <a:xfrm>
            <a:off x="913795" y="609600"/>
            <a:ext cx="10353762" cy="1257300"/>
          </a:xfrm>
        </p:spPr>
        <p:txBody>
          <a:bodyPr>
            <a:normAutofit/>
          </a:bodyPr>
          <a:lstStyle/>
          <a:p>
            <a:r>
              <a:rPr lang="en-AU" dirty="0">
                <a:solidFill>
                  <a:srgbClr val="FFFFFF"/>
                </a:solidFill>
              </a:rPr>
              <a:t>3 Things</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2B81B40E-1876-4B42-AF04-04C3FC3951A0}"/>
              </a:ext>
            </a:extLst>
          </p:cNvPr>
          <p:cNvGraphicFramePr>
            <a:graphicFrameLocks noGrp="1"/>
          </p:cNvGraphicFramePr>
          <p:nvPr>
            <p:ph idx="1"/>
            <p:extLst>
              <p:ext uri="{D42A27DB-BD31-4B8C-83A1-F6EECF244321}">
                <p14:modId xmlns:p14="http://schemas.microsoft.com/office/powerpoint/2010/main" val="2309335205"/>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861434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Pre-Requisites and Target Audience</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t>There are over 500 students enrolled in the unit from diverse backgrounds</a:t>
            </a:r>
          </a:p>
          <a:p>
            <a:r>
              <a:rPr lang="en-AU" dirty="0"/>
              <a:t>There will be no coding (unless you want to) in this unit and no assumption of prior knowledge in computer science or mathematics</a:t>
            </a:r>
          </a:p>
          <a:p>
            <a:r>
              <a:rPr lang="en-AU" dirty="0"/>
              <a:t>This is an introductory course and so suitable for anyone wishing to familiarise themselves with the terms, concepts and practical aspects of Cybersecurity</a:t>
            </a:r>
          </a:p>
          <a:p>
            <a:r>
              <a:rPr lang="en-AU" dirty="0"/>
              <a:t>The course is based on </a:t>
            </a:r>
            <a:r>
              <a:rPr lang="en-AU" dirty="0" err="1"/>
              <a:t>CyBOK</a:t>
            </a:r>
            <a:r>
              <a:rPr lang="en-AU" dirty="0"/>
              <a:t> - the Cybersecurity Book of Knowledge project (</a:t>
            </a:r>
            <a:r>
              <a:rPr lang="en-AU" dirty="0">
                <a:hlinkClick r:id="rId2"/>
              </a:rPr>
              <a:t>https://www.cybok.org/</a:t>
            </a:r>
            <a:r>
              <a:rPr lang="en-AU" dirty="0"/>
              <a:t>) and some elements of CISSP (Certified Information Systems Security Professional) from ISC</a:t>
            </a:r>
            <a:r>
              <a:rPr lang="en-AU" baseline="30000" dirty="0"/>
              <a:t>2</a:t>
            </a:r>
          </a:p>
          <a:p>
            <a:pPr marL="36900" indent="0">
              <a:buNone/>
            </a:pPr>
            <a:endParaRPr lang="en-AU" dirty="0"/>
          </a:p>
        </p:txBody>
      </p:sp>
    </p:spTree>
    <p:extLst>
      <p:ext uri="{BB962C8B-B14F-4D97-AF65-F5344CB8AC3E}">
        <p14:creationId xmlns:p14="http://schemas.microsoft.com/office/powerpoint/2010/main" val="111254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p:txBody>
          <a:bodyPr/>
          <a:lstStyle/>
          <a:p>
            <a:r>
              <a:rPr lang="en-AU" dirty="0"/>
              <a:t>Topics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p:txBody>
          <a:bodyPr>
            <a:normAutofit fontScale="70000" lnSpcReduction="20000"/>
          </a:bodyPr>
          <a:lstStyle/>
          <a:p>
            <a:pPr marL="494100" indent="-457200">
              <a:buFont typeface="+mj-lt"/>
              <a:buAutoNum type="arabicPeriod"/>
            </a:pPr>
            <a:r>
              <a:rPr lang="en-AU" dirty="0"/>
              <a:t>Introduction to overall definitions and concepts of information security, the AIC triad, vulnerabilities, threats and risk</a:t>
            </a:r>
          </a:p>
          <a:p>
            <a:pPr marL="494100" indent="-457200">
              <a:buFont typeface="+mj-lt"/>
              <a:buAutoNum type="arabicPeriod"/>
            </a:pPr>
            <a:r>
              <a:rPr lang="en-AU" dirty="0"/>
              <a:t>Cryptography: codes and ciphers</a:t>
            </a:r>
          </a:p>
          <a:p>
            <a:pPr marL="494100" indent="-457200">
              <a:buFont typeface="+mj-lt"/>
              <a:buAutoNum type="arabicPeriod"/>
            </a:pPr>
            <a:r>
              <a:rPr lang="en-AU" dirty="0"/>
              <a:t>Computers and Networks</a:t>
            </a:r>
          </a:p>
          <a:p>
            <a:pPr marL="494100" indent="-457200">
              <a:buFont typeface="+mj-lt"/>
              <a:buAutoNum type="arabicPeriod"/>
            </a:pPr>
            <a:r>
              <a:rPr lang="en-AU" dirty="0"/>
              <a:t>Threats</a:t>
            </a:r>
          </a:p>
          <a:p>
            <a:pPr marL="494100" indent="-457200">
              <a:buFont typeface="+mj-lt"/>
              <a:buAutoNum type="arabicPeriod"/>
            </a:pPr>
            <a:r>
              <a:rPr lang="en-AU" dirty="0"/>
              <a:t>Vulnerabilities</a:t>
            </a:r>
          </a:p>
          <a:p>
            <a:pPr marL="494100" indent="-457200">
              <a:buFont typeface="+mj-lt"/>
              <a:buAutoNum type="arabicPeriod"/>
            </a:pPr>
            <a:r>
              <a:rPr lang="en-AU" dirty="0"/>
              <a:t>Security management</a:t>
            </a:r>
          </a:p>
          <a:p>
            <a:pPr marL="494100" indent="-457200">
              <a:buFont typeface="+mj-lt"/>
              <a:buAutoNum type="arabicPeriod"/>
            </a:pPr>
            <a:r>
              <a:rPr lang="en-AU" dirty="0"/>
              <a:t>Incidents</a:t>
            </a:r>
          </a:p>
          <a:p>
            <a:pPr marL="494100" indent="-457200">
              <a:buFont typeface="+mj-lt"/>
              <a:buAutoNum type="arabicPeriod"/>
            </a:pPr>
            <a:r>
              <a:rPr lang="en-AU" dirty="0"/>
              <a:t>Forensics</a:t>
            </a:r>
          </a:p>
          <a:p>
            <a:pPr marL="494100" indent="-457200">
              <a:buFont typeface="+mj-lt"/>
              <a:buAutoNum type="arabicPeriod"/>
            </a:pPr>
            <a:r>
              <a:rPr lang="en-AU" dirty="0"/>
              <a:t>Critical Infrastructure and </a:t>
            </a:r>
            <a:r>
              <a:rPr lang="en-AU" dirty="0" err="1"/>
              <a:t>Cyberphysical</a:t>
            </a:r>
            <a:r>
              <a:rPr lang="en-AU" dirty="0"/>
              <a:t> systems</a:t>
            </a:r>
          </a:p>
          <a:p>
            <a:pPr marL="494100" indent="-457200">
              <a:buFont typeface="+mj-lt"/>
              <a:buAutoNum type="arabicPeriod"/>
            </a:pPr>
            <a:r>
              <a:rPr lang="en-AU" dirty="0"/>
              <a:t>Cyber Law</a:t>
            </a:r>
          </a:p>
          <a:p>
            <a:pPr marL="494100" indent="-457200">
              <a:buFont typeface="+mj-lt"/>
              <a:buAutoNum type="arabicPeriod"/>
            </a:pPr>
            <a:r>
              <a:rPr lang="en-AU" dirty="0"/>
              <a:t>AI and Cybersecurity</a:t>
            </a:r>
          </a:p>
        </p:txBody>
      </p:sp>
    </p:spTree>
    <p:extLst>
      <p:ext uri="{BB962C8B-B14F-4D97-AF65-F5344CB8AC3E}">
        <p14:creationId xmlns:p14="http://schemas.microsoft.com/office/powerpoint/2010/main" val="18268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p:txBody>
          <a:bodyPr/>
          <a:lstStyle/>
          <a:p>
            <a:r>
              <a:rPr lang="en-AU" dirty="0"/>
              <a:t>Labs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p:txBody>
          <a:bodyPr>
            <a:normAutofit fontScale="92500" lnSpcReduction="20000"/>
          </a:bodyPr>
          <a:lstStyle/>
          <a:p>
            <a:r>
              <a:rPr lang="en-AU" dirty="0"/>
              <a:t>The labs rely on using a technology called Docker</a:t>
            </a:r>
          </a:p>
          <a:p>
            <a:r>
              <a:rPr lang="en-AU" dirty="0"/>
              <a:t>As this technology is *not* available on UWA lab machines, it must be run on your laptops</a:t>
            </a:r>
          </a:p>
          <a:p>
            <a:r>
              <a:rPr lang="en-AU" dirty="0"/>
              <a:t>If you do not have a laptop that is capable of running the labs, you can arrange to borrow one: </a:t>
            </a:r>
            <a:r>
              <a:rPr lang="en-AU" dirty="0">
                <a:hlinkClick r:id="rId2"/>
              </a:rPr>
              <a:t>https://introlabs.cybermnemosyne.xyz</a:t>
            </a:r>
            <a:endParaRPr lang="en-AU" dirty="0"/>
          </a:p>
          <a:p>
            <a:r>
              <a:rPr lang="en-AU" dirty="0"/>
              <a:t>Else – invest in a decent laptop – it will make a big difference to your University life.</a:t>
            </a:r>
          </a:p>
          <a:p>
            <a:r>
              <a:rPr lang="en-AU" dirty="0"/>
              <a:t>There is a contingency to run cloud-based sessions but it comes at a cost to us.</a:t>
            </a:r>
          </a:p>
          <a:p>
            <a:r>
              <a:rPr lang="en-AU" dirty="0"/>
              <a:t>Labs start in Week 2</a:t>
            </a:r>
          </a:p>
          <a:p>
            <a:r>
              <a:rPr lang="en-AU" dirty="0"/>
              <a:t>There will be a companion Capture The Flag server where you will need to provide flags that you find during the labs as evidence that you have completed them </a:t>
            </a:r>
          </a:p>
          <a:p>
            <a:r>
              <a:rPr lang="en-AU" dirty="0"/>
              <a:t>Labs are worth 25% of assessment.</a:t>
            </a:r>
          </a:p>
        </p:txBody>
      </p:sp>
    </p:spTree>
    <p:extLst>
      <p:ext uri="{BB962C8B-B14F-4D97-AF65-F5344CB8AC3E}">
        <p14:creationId xmlns:p14="http://schemas.microsoft.com/office/powerpoint/2010/main" val="325972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p:txBody>
          <a:bodyPr/>
          <a:lstStyle/>
          <a:p>
            <a:r>
              <a:rPr lang="en-AU" dirty="0"/>
              <a:t>Other Assessment</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p:txBody>
          <a:bodyPr/>
          <a:lstStyle/>
          <a:p>
            <a:r>
              <a:rPr lang="en-AU" dirty="0"/>
              <a:t>Project released in Week 6 and ending in Week 10. This will be similar in format to the labs – except without the guidance part</a:t>
            </a:r>
          </a:p>
          <a:p>
            <a:pPr lvl="1"/>
            <a:r>
              <a:rPr lang="en-AU" dirty="0"/>
              <a:t>Project is worth 25% of assessment</a:t>
            </a:r>
          </a:p>
          <a:p>
            <a:r>
              <a:rPr lang="en-AU" dirty="0"/>
              <a:t>Final Exam: 50% of final assessment</a:t>
            </a:r>
          </a:p>
          <a:p>
            <a:pPr lvl="1"/>
            <a:r>
              <a:rPr lang="en-AU" dirty="0"/>
              <a:t>Part multiple choice 40% of overall exam mark</a:t>
            </a:r>
          </a:p>
          <a:p>
            <a:pPr lvl="1"/>
            <a:r>
              <a:rPr lang="en-AU" dirty="0"/>
              <a:t>Part short answers – closed book. 60% of overall exam mark.</a:t>
            </a:r>
          </a:p>
        </p:txBody>
      </p:sp>
    </p:spTree>
    <p:extLst>
      <p:ext uri="{BB962C8B-B14F-4D97-AF65-F5344CB8AC3E}">
        <p14:creationId xmlns:p14="http://schemas.microsoft.com/office/powerpoint/2010/main" val="189261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Information 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t>All human endeavour relies on information </a:t>
            </a:r>
          </a:p>
          <a:p>
            <a:pPr lvl="1"/>
            <a:r>
              <a:rPr lang="en-AU" dirty="0"/>
              <a:t>Business, Government, Education, Research, Personal life</a:t>
            </a:r>
          </a:p>
          <a:p>
            <a:r>
              <a:rPr lang="en-AU" dirty="0"/>
              <a:t>Information security is about protecting this information from “unauthorised access, harm or misuse”</a:t>
            </a:r>
            <a:r>
              <a:rPr lang="en-AU" baseline="30000" dirty="0"/>
              <a:t>1</a:t>
            </a:r>
            <a:endParaRPr lang="en-AU" dirty="0"/>
          </a:p>
          <a:p>
            <a:r>
              <a:rPr lang="en-AU" dirty="0"/>
              <a:t>This is done by preserving </a:t>
            </a:r>
            <a:r>
              <a:rPr lang="en-AU" u="sng" dirty="0">
                <a:solidFill>
                  <a:srgbClr val="00B0F0"/>
                </a:solidFill>
              </a:rPr>
              <a:t>C</a:t>
            </a:r>
            <a:r>
              <a:rPr lang="en-AU" dirty="0"/>
              <a:t>onfidentiality, </a:t>
            </a:r>
            <a:r>
              <a:rPr lang="en-AU" u="sng" dirty="0">
                <a:solidFill>
                  <a:srgbClr val="00B0F0"/>
                </a:solidFill>
              </a:rPr>
              <a:t>I</a:t>
            </a:r>
            <a:r>
              <a:rPr lang="en-AU" dirty="0"/>
              <a:t>ntegrity and </a:t>
            </a:r>
            <a:r>
              <a:rPr lang="en-AU" u="sng" dirty="0">
                <a:solidFill>
                  <a:srgbClr val="00B0F0"/>
                </a:solidFill>
              </a:rPr>
              <a:t>A</a:t>
            </a:r>
            <a:r>
              <a:rPr lang="en-AU" dirty="0"/>
              <a:t>vailability of information</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dirty="0"/>
              <a:t>1 </a:t>
            </a:r>
            <a:r>
              <a:rPr lang="en-US" dirty="0" err="1"/>
              <a:t>Cybok</a:t>
            </a:r>
            <a:r>
              <a:rPr lang="en-US" dirty="0"/>
              <a:t> 1.0 2019 https://</a:t>
            </a:r>
            <a:r>
              <a:rPr lang="en-US" dirty="0" err="1"/>
              <a:t>www.cybok.org</a:t>
            </a:r>
            <a:r>
              <a:rPr lang="en-US" dirty="0"/>
              <a:t>/media/downloads/CyBOK_version_1.0_YMKBy7a.pdf</a:t>
            </a:r>
          </a:p>
        </p:txBody>
      </p:sp>
    </p:spTree>
    <p:extLst>
      <p:ext uri="{BB962C8B-B14F-4D97-AF65-F5344CB8AC3E}">
        <p14:creationId xmlns:p14="http://schemas.microsoft.com/office/powerpoint/2010/main" val="147696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Cybersecurity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t>Cybersecurity is a subset of Information Security that concerns the digital realm – so:</a:t>
            </a:r>
          </a:p>
          <a:p>
            <a:pPr marL="414000" lvl="1" indent="0">
              <a:buNone/>
            </a:pPr>
            <a:r>
              <a:rPr lang="en-AU" b="1" i="1" dirty="0">
                <a:effectLst/>
              </a:rPr>
              <a:t>Cyber security </a:t>
            </a:r>
            <a:r>
              <a:rPr lang="en-AU" dirty="0">
                <a:effectLst/>
              </a:rPr>
              <a:t>refers to the protection of information systems (hardware, software and associated infrastructure), the data on them, and the services they provide, from unauthorised access, harm or misuse. This includes harm caused intentionally by the operator of the system, or accidentally, as a result of failing to follow security procedures.</a:t>
            </a:r>
            <a:r>
              <a:rPr lang="en-AU" baseline="30000" dirty="0">
                <a:effectLst/>
              </a:rPr>
              <a:t>1</a:t>
            </a:r>
            <a:r>
              <a:rPr lang="en-AU" dirty="0">
                <a:effectLst/>
              </a:rPr>
              <a:t> </a:t>
            </a:r>
          </a:p>
          <a:p>
            <a:r>
              <a:rPr lang="en-AU" dirty="0">
                <a:effectLst/>
              </a:rPr>
              <a:t>CIA is sometimes extended to include Authentication, Accountability, Non-Repudiation and Reliability</a:t>
            </a:r>
            <a:endParaRPr lang="en-AU" dirty="0"/>
          </a:p>
          <a:p>
            <a:endParaRPr lang="en-AU" dirty="0"/>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50690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6165</TotalTime>
  <Words>846</Words>
  <Application>Microsoft Macintosh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Georgia Pro Cond Light</vt:lpstr>
      <vt:lpstr>Speak Pro</vt:lpstr>
      <vt:lpstr>Wingdings 2</vt:lpstr>
      <vt:lpstr>SlateVTI</vt:lpstr>
      <vt:lpstr>CITS1003 Introduction to Cybersecurity [1] Unit overview</vt:lpstr>
      <vt:lpstr>A unit about cats cybersecurity</vt:lpstr>
      <vt:lpstr>3 Things</vt:lpstr>
      <vt:lpstr>Pre-Requisites and Target Audience</vt:lpstr>
      <vt:lpstr>Topics</vt:lpstr>
      <vt:lpstr>Labs</vt:lpstr>
      <vt:lpstr>Other Assessment</vt:lpstr>
      <vt:lpstr>Information Security</vt:lpstr>
      <vt:lpstr>Cybersecurity</vt:lpstr>
      <vt:lpstr>Human Threats</vt:lpstr>
      <vt:lpstr>Human Exploits</vt:lpstr>
      <vt:lpstr>Learning Outcomes</vt:lpstr>
      <vt:lpstr>Ethics (or what you *absolutely* should not do)</vt:lpstr>
      <vt:lpstr>Ethics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David Glance</cp:lastModifiedBy>
  <cp:revision>19</cp:revision>
  <dcterms:created xsi:type="dcterms:W3CDTF">2020-01-13T04:26:47Z</dcterms:created>
  <dcterms:modified xsi:type="dcterms:W3CDTF">2021-07-22T01:35:56Z</dcterms:modified>
</cp:coreProperties>
</file>