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6"/>
  </p:notesMasterIdLst>
  <p:sldIdLst>
    <p:sldId id="256" r:id="rId2"/>
    <p:sldId id="257" r:id="rId3"/>
    <p:sldId id="260" r:id="rId4"/>
    <p:sldId id="269" r:id="rId5"/>
    <p:sldId id="258" r:id="rId6"/>
    <p:sldId id="259" r:id="rId7"/>
    <p:sldId id="262" r:id="rId8"/>
    <p:sldId id="266" r:id="rId9"/>
    <p:sldId id="267" r:id="rId10"/>
    <p:sldId id="261"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2"/>
    <p:restoredTop sz="96327"/>
  </p:normalViewPr>
  <p:slideViewPr>
    <p:cSldViewPr snapToGrid="0" snapToObjects="1">
      <p:cViewPr varScale="1">
        <p:scale>
          <a:sx n="96" d="100"/>
          <a:sy n="96" d="100"/>
        </p:scale>
        <p:origin x="184" y="2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29/4/21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4/29/21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4/29/21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ybo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[1]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Attacks and Defences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Malware and attack technologies</a:t>
            </a:r>
          </a:p>
          <a:p>
            <a:pPr lvl="1"/>
            <a:r>
              <a:rPr lang="en-AU" dirty="0"/>
              <a:t>Definitions and types  (taxonomy) of malware</a:t>
            </a:r>
          </a:p>
          <a:p>
            <a:pPr lvl="1"/>
            <a:r>
              <a:rPr lang="en-AU" dirty="0"/>
              <a:t>Analysis techniques</a:t>
            </a:r>
          </a:p>
          <a:p>
            <a:pPr lvl="1"/>
            <a:r>
              <a:rPr lang="en-AU" dirty="0"/>
              <a:t>Defences</a:t>
            </a:r>
          </a:p>
          <a:p>
            <a:r>
              <a:rPr lang="en-AU" dirty="0"/>
              <a:t>Adversarial Behaviours</a:t>
            </a:r>
          </a:p>
          <a:p>
            <a:pPr lvl="1"/>
            <a:r>
              <a:rPr lang="en-AU" dirty="0"/>
              <a:t>Security operations and incident management</a:t>
            </a:r>
          </a:p>
          <a:p>
            <a:pPr lvl="1"/>
            <a:r>
              <a:rPr lang="en-AU" dirty="0"/>
              <a:t>Forensics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7970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System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lnSpcReduction="10000"/>
          </a:bodyPr>
          <a:lstStyle/>
          <a:p>
            <a:r>
              <a:rPr lang="en-AU" dirty="0"/>
              <a:t>Cryptography</a:t>
            </a:r>
          </a:p>
          <a:p>
            <a:pPr lvl="1"/>
            <a:r>
              <a:rPr lang="en-AU" dirty="0"/>
              <a:t>History </a:t>
            </a:r>
          </a:p>
          <a:p>
            <a:pPr lvl="1"/>
            <a:r>
              <a:rPr lang="en-AU" dirty="0"/>
              <a:t>Different forms of Cryptography</a:t>
            </a:r>
          </a:p>
          <a:p>
            <a:pPr lvl="1"/>
            <a:r>
              <a:rPr lang="en-AU" dirty="0"/>
              <a:t>Keys, key strength</a:t>
            </a:r>
          </a:p>
          <a:p>
            <a:pPr lvl="1"/>
            <a:r>
              <a:rPr lang="en-AU" dirty="0"/>
              <a:t>Contribution to Confidentiality and Integrity</a:t>
            </a:r>
          </a:p>
          <a:p>
            <a:r>
              <a:rPr lang="en-AU" dirty="0"/>
              <a:t>Authentication, Authorisation and Accountability</a:t>
            </a:r>
          </a:p>
          <a:p>
            <a:pPr lvl="1"/>
            <a:r>
              <a:rPr lang="en-AU" dirty="0"/>
              <a:t>Ensuring that specific known people and processes have access to data and functions to carry out specific tasks</a:t>
            </a:r>
          </a:p>
          <a:p>
            <a:pPr lvl="1"/>
            <a:r>
              <a:rPr lang="en-AU" dirty="0"/>
              <a:t>Access Control (Role, Attribute and Code)</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5555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Software and Platform </a:t>
            </a:r>
            <a:r>
              <a:rPr lang="en-AU" dirty="0" err="1"/>
              <a:t>Secruity</a:t>
            </a:r>
            <a:endParaRPr lang="en-AU" dirty="0"/>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85000" lnSpcReduction="20000"/>
          </a:bodyPr>
          <a:lstStyle/>
          <a:p>
            <a:r>
              <a:rPr lang="en-GB" dirty="0">
                <a:effectLst/>
              </a:rPr>
              <a:t>Software security</a:t>
            </a:r>
          </a:p>
          <a:p>
            <a:pPr lvl="1"/>
            <a:r>
              <a:rPr lang="en-GB" dirty="0">
                <a:effectLst/>
              </a:rPr>
              <a:t>Managing CIA in software</a:t>
            </a:r>
          </a:p>
          <a:p>
            <a:pPr lvl="1"/>
            <a:r>
              <a:rPr lang="en-GB" dirty="0">
                <a:effectLst/>
              </a:rPr>
              <a:t>Software vulnerabilities</a:t>
            </a:r>
          </a:p>
          <a:p>
            <a:pPr lvl="2"/>
            <a:r>
              <a:rPr lang="en-GB" dirty="0">
                <a:effectLst/>
              </a:rPr>
              <a:t>Detection</a:t>
            </a:r>
          </a:p>
          <a:p>
            <a:pPr lvl="2"/>
            <a:r>
              <a:rPr lang="en-GB" dirty="0">
                <a:effectLst/>
              </a:rPr>
              <a:t>Remediation</a:t>
            </a:r>
          </a:p>
          <a:p>
            <a:pPr lvl="2"/>
            <a:r>
              <a:rPr lang="en-GB" dirty="0">
                <a:effectLst/>
              </a:rPr>
              <a:t>Exploitation</a:t>
            </a:r>
          </a:p>
          <a:p>
            <a:r>
              <a:rPr lang="en-GB" dirty="0">
                <a:effectLst/>
              </a:rPr>
              <a:t>Web and mobile security</a:t>
            </a:r>
          </a:p>
          <a:p>
            <a:r>
              <a:rPr lang="en-GB" dirty="0">
                <a:effectLst/>
              </a:rPr>
              <a:t>Secure Software Lifecycle</a:t>
            </a:r>
          </a:p>
          <a:p>
            <a:pPr lvl="1"/>
            <a:r>
              <a:rPr lang="en-GB" dirty="0">
                <a:effectLst/>
              </a:rPr>
              <a:t>Building, deploying and maintaining secure software</a:t>
            </a:r>
          </a:p>
          <a:p>
            <a:pPr lvl="1"/>
            <a:r>
              <a:rPr lang="en-GB" dirty="0">
                <a:effectLst/>
              </a:rPr>
              <a:t>Microsoft Secure Development Lifecycle, </a:t>
            </a:r>
            <a:r>
              <a:rPr lang="en-GB" dirty="0" err="1">
                <a:effectLst/>
              </a:rPr>
              <a:t>SAFECode</a:t>
            </a:r>
            <a:endParaRPr lang="en-GB" dirty="0">
              <a:effectLst/>
            </a:endParaRPr>
          </a:p>
          <a:p>
            <a:pPr lvl="1"/>
            <a:r>
              <a:rPr lang="en-GB" dirty="0">
                <a:effectLst/>
              </a:rPr>
              <a:t>Assessment</a:t>
            </a:r>
            <a:endParaRPr lang="en-AU"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0751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6" y="643465"/>
            <a:ext cx="7762118" cy="1370605"/>
          </a:xfrm>
        </p:spPr>
        <p:txBody>
          <a:bodyPr>
            <a:normAutofit/>
          </a:bodyPr>
          <a:lstStyle/>
          <a:p>
            <a:r>
              <a:rPr lang="en-AU" sz="3000" dirty="0"/>
              <a:t>Infrastructure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247153"/>
            <a:ext cx="8426147" cy="3544046"/>
          </a:xfrm>
        </p:spPr>
        <p:txBody>
          <a:bodyPr>
            <a:normAutofit/>
          </a:bodyPr>
          <a:lstStyle/>
          <a:p>
            <a:r>
              <a:rPr lang="en-GB" sz="1800" dirty="0">
                <a:effectLst/>
              </a:rPr>
              <a:t>Network security</a:t>
            </a:r>
          </a:p>
          <a:p>
            <a:pPr lvl="1"/>
            <a:r>
              <a:rPr lang="en-GB" sz="1600" dirty="0">
                <a:effectLst/>
              </a:rPr>
              <a:t>Network Layers</a:t>
            </a:r>
          </a:p>
          <a:p>
            <a:pPr lvl="1"/>
            <a:r>
              <a:rPr lang="en-GB" sz="1600" dirty="0">
                <a:effectLst/>
              </a:rPr>
              <a:t>Communication security</a:t>
            </a:r>
          </a:p>
          <a:p>
            <a:pPr lvl="1"/>
            <a:r>
              <a:rPr lang="en-GB" sz="1600" dirty="0">
                <a:effectLst/>
              </a:rPr>
              <a:t>Network defence tools</a:t>
            </a:r>
          </a:p>
          <a:p>
            <a:r>
              <a:rPr lang="en-GB" sz="1800" dirty="0">
                <a:effectLst/>
              </a:rPr>
              <a:t>Cyber-physical systems security</a:t>
            </a:r>
          </a:p>
          <a:p>
            <a:pPr lvl="1"/>
            <a:r>
              <a:rPr lang="en-GB" sz="1600" dirty="0">
                <a:effectLst/>
              </a:rPr>
              <a:t>Internet of Things</a:t>
            </a:r>
          </a:p>
          <a:p>
            <a:pPr lvl="1"/>
            <a:r>
              <a:rPr lang="en-GB" sz="1600" dirty="0">
                <a:effectLst/>
              </a:rPr>
              <a:t>Industrial Control Systems</a:t>
            </a:r>
          </a:p>
          <a:p>
            <a:pPr lvl="1"/>
            <a:r>
              <a:rPr lang="en-GB" sz="1600" dirty="0">
                <a:effectLst/>
              </a:rPr>
              <a:t>Vulnerabilities and Defences</a:t>
            </a:r>
            <a:endParaRPr lang="en-AU" sz="1600"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000749"/>
            <a:ext cx="6672865" cy="365125"/>
          </a:xfrm>
        </p:spPr>
        <p:txBody>
          <a:bodyPr>
            <a:normAutofit/>
          </a:bodyPr>
          <a:lstStyle/>
          <a:p>
            <a:endParaRPr lang="en-US" dirty="0"/>
          </a:p>
        </p:txBody>
      </p:sp>
    </p:spTree>
    <p:extLst>
      <p:ext uri="{BB962C8B-B14F-4D97-AF65-F5344CB8AC3E}">
        <p14:creationId xmlns:p14="http://schemas.microsoft.com/office/powerpoint/2010/main" val="340221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lnSpcReduction="20000"/>
          </a:bodyPr>
          <a:lstStyle/>
          <a:p>
            <a:r>
              <a:rPr lang="en-GB" dirty="0">
                <a:effectLst/>
              </a:rPr>
              <a:t>To understand and be able to articulate</a:t>
            </a:r>
          </a:p>
          <a:p>
            <a:pPr lvl="1"/>
            <a:r>
              <a:rPr lang="en-GB" dirty="0">
                <a:effectLst/>
              </a:rPr>
              <a:t>The language of Cybersecurity</a:t>
            </a:r>
          </a:p>
          <a:p>
            <a:pPr lvl="1"/>
            <a:r>
              <a:rPr lang="en-GB" dirty="0">
                <a:effectLst/>
              </a:rPr>
              <a:t>The principles of preserving Confidentiality, Integrity and Availability</a:t>
            </a:r>
          </a:p>
          <a:p>
            <a:pPr lvl="1"/>
            <a:r>
              <a:rPr lang="en-GB" dirty="0">
                <a:effectLst/>
              </a:rPr>
              <a:t>Principles of Risk Management</a:t>
            </a:r>
          </a:p>
          <a:p>
            <a:pPr lvl="1"/>
            <a:r>
              <a:rPr lang="en-GB" dirty="0">
                <a:effectLst/>
              </a:rPr>
              <a:t>Cybersecurity in the domains of </a:t>
            </a:r>
          </a:p>
          <a:p>
            <a:pPr lvl="2"/>
            <a:r>
              <a:rPr lang="en-GB" dirty="0">
                <a:effectLst/>
              </a:rPr>
              <a:t>* Human organisational and regulatory aspects, * Attacks and Defences, * System Security, * Software and Platform Security, * Infrastructure Security</a:t>
            </a:r>
          </a:p>
          <a:p>
            <a:r>
              <a:rPr lang="en-GB" dirty="0">
                <a:effectLst/>
              </a:rPr>
              <a:t>Case studies will be used to illustrate and concretise language, terms and concepts throughout</a:t>
            </a:r>
          </a:p>
          <a:p>
            <a:r>
              <a:rPr lang="en-GB" dirty="0">
                <a:effectLst/>
              </a:rPr>
              <a:t>Practical laboratory work will assist in practical aspects of Cybersecurity </a:t>
            </a:r>
          </a:p>
          <a:p>
            <a:r>
              <a:rPr lang="en-AU" dirty="0"/>
              <a:t>An essay will allow for reflection on a topic in more depth</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A unit about </a:t>
            </a:r>
            <a:r>
              <a:rPr lang="en-US" sz="4200" strike="sngStrike"/>
              <a:t>cats</a:t>
            </a:r>
            <a:r>
              <a:rPr lang="en-US" sz="4200"/>
              <a:t> cybersecurity</a:t>
            </a:r>
          </a:p>
        </p:txBody>
      </p:sp>
      <p:pic>
        <p:nvPicPr>
          <p:cNvPr id="8" name="Picture 7" descr="A screen shot of a cat&#10;&#10;Description automatically generated">
            <a:extLst>
              <a:ext uri="{FF2B5EF4-FFF2-40B4-BE49-F238E27FC236}">
                <a16:creationId xmlns:a16="http://schemas.microsoft.com/office/drawing/2014/main" id="{C25057A4-D16F-7842-A208-5C9693F526F6}"/>
              </a:ext>
            </a:extLst>
          </p:cNvPr>
          <p:cNvPicPr>
            <a:picLocks noChangeAspect="1"/>
          </p:cNvPicPr>
          <p:nvPr/>
        </p:nvPicPr>
        <p:blipFill rotWithShape="1">
          <a:blip r:embed="rId3"/>
          <a:srcRect r="1904"/>
          <a:stretch/>
        </p:blipFill>
        <p:spPr>
          <a:xfrm>
            <a:off x="5618921" y="749114"/>
            <a:ext cx="5890993" cy="5359771"/>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745206" y="6415088"/>
            <a:ext cx="3163885" cy="258404"/>
          </a:xfrm>
        </p:spPr>
        <p:txBody>
          <a:bodyPr vert="horz" lIns="91440" tIns="45720" rIns="91440" bIns="45720" rtlCol="0" anchor="ctr">
            <a:normAutofit/>
          </a:bodyPr>
          <a:lstStyle/>
          <a:p>
            <a:pPr algn="r">
              <a:spcAft>
                <a:spcPts val="600"/>
              </a:spcAft>
            </a:pPr>
            <a:r>
              <a:rPr lang="en-US" sz="1000" kern="1200">
                <a:solidFill>
                  <a:srgbClr val="FFFFFF"/>
                </a:solidFill>
                <a:effectLst>
                  <a:outerShdw blurRad="50800" dist="38100" dir="2700000" algn="tl" rotWithShape="0">
                    <a:schemeClr val="bg1">
                      <a:alpha val="43000"/>
                    </a:schemeClr>
                  </a:outerShdw>
                </a:effectLst>
                <a:latin typeface="+mn-lt"/>
                <a:ea typeface="+mn-ea"/>
                <a:cs typeface="+mn-cs"/>
              </a:rPr>
              <a:t>1 Cheezeburger https://cheezburger.com/2977329152</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There will be no coding in this unit and no assumption of prior knowledge in computer science or mathematics</a:t>
            </a:r>
          </a:p>
          <a:p>
            <a:r>
              <a:rPr lang="en-AU" dirty="0"/>
              <a:t>This is an introductory course and so suitable for anyone wishing to familiarise themselves with the terms and concepts of Cybersecurity</a:t>
            </a:r>
          </a:p>
          <a:p>
            <a:r>
              <a:rPr lang="en-AU" dirty="0"/>
              <a:t>The course is based on </a:t>
            </a:r>
            <a:r>
              <a:rPr lang="en-AU" dirty="0" err="1"/>
              <a:t>CyBOK</a:t>
            </a:r>
            <a:r>
              <a:rPr lang="en-AU" dirty="0"/>
              <a:t> - the Cybersecurity Book of Knowledge project (</a:t>
            </a:r>
            <a:r>
              <a:rPr lang="en-AU" dirty="0">
                <a:hlinkClick r:id="rId2"/>
              </a:rPr>
              <a:t>https://www.cybok.org/</a:t>
            </a:r>
            <a:r>
              <a:rPr lang="en-AU" dirty="0"/>
              <a:t>)</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All human endeavour relies on information </a:t>
            </a:r>
          </a:p>
          <a:p>
            <a:pPr lvl="1"/>
            <a:r>
              <a:rPr lang="en-AU" dirty="0"/>
              <a:t>Business, Government, Education, Research, Personal life</a:t>
            </a:r>
          </a:p>
          <a:p>
            <a:r>
              <a:rPr lang="en-AU" dirty="0"/>
              <a:t>Information security is about protecting this information from “unauthorised access, harm or misuse”</a:t>
            </a:r>
            <a:r>
              <a:rPr lang="en-AU" baseline="30000" dirty="0"/>
              <a:t>1</a:t>
            </a:r>
            <a:endParaRPr lang="en-AU" dirty="0"/>
          </a:p>
          <a:p>
            <a:r>
              <a:rPr lang="en-AU" dirty="0"/>
              <a:t>This is done by preserving </a:t>
            </a:r>
            <a:r>
              <a:rPr lang="en-AU" u="sng" dirty="0">
                <a:solidFill>
                  <a:srgbClr val="00B0F0"/>
                </a:solidFill>
              </a:rPr>
              <a:t>C</a:t>
            </a:r>
            <a:r>
              <a:rPr lang="en-AU" dirty="0"/>
              <a:t>onfidentiality, </a:t>
            </a:r>
            <a:r>
              <a:rPr lang="en-AU" u="sng" dirty="0">
                <a:solidFill>
                  <a:srgbClr val="00B0F0"/>
                </a:solidFill>
              </a:rPr>
              <a:t>I</a:t>
            </a:r>
            <a:r>
              <a:rPr lang="en-AU" dirty="0"/>
              <a:t>ntegrity and </a:t>
            </a:r>
            <a:r>
              <a:rPr lang="en-AU" u="sng" dirty="0">
                <a:solidFill>
                  <a:srgbClr val="00B0F0"/>
                </a:solidFill>
              </a:rPr>
              <a:t>A</a:t>
            </a:r>
            <a:r>
              <a:rPr lang="en-AU" dirty="0"/>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Cybersecurity is a subset of Information Security that concerns the digital realm – so:</a:t>
            </a:r>
          </a:p>
          <a:p>
            <a:pPr marL="414000" lvl="1" indent="0">
              <a:buNone/>
            </a:pPr>
            <a:r>
              <a:rPr lang="en-AU" b="1" i="1" dirty="0">
                <a:effectLst/>
              </a:rPr>
              <a:t>Cyber security </a:t>
            </a:r>
            <a:r>
              <a:rPr lang="en-AU" dirty="0">
                <a:effectLst/>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rPr>
              <a:t>1</a:t>
            </a:r>
            <a:r>
              <a:rPr lang="en-AU" dirty="0">
                <a:effectLst/>
              </a:rPr>
              <a:t> </a:t>
            </a:r>
          </a:p>
          <a:p>
            <a:r>
              <a:rPr lang="en-AU" dirty="0">
                <a:effectLst/>
              </a:rPr>
              <a:t>CIA is sometimes extended to include Authentication, Accountability, Non-Repudiation and Reliability</a:t>
            </a:r>
            <a:endParaRPr lang="en-AU" dirty="0"/>
          </a:p>
          <a:p>
            <a:endParaRPr lang="en-AU"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06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Vulnerabilities, Threats and Risks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We protect information because information systems (hardware, software, networks, infrastructure) have vulnerabilities</a:t>
            </a:r>
          </a:p>
          <a:p>
            <a:r>
              <a:rPr lang="en-AU" dirty="0"/>
              <a:t>Threats are the people or things that can exploit a vulnerability which will affect information system that affect an activity (including human life!)</a:t>
            </a:r>
          </a:p>
          <a:p>
            <a:r>
              <a:rPr lang="en-AU" dirty="0"/>
              <a:t>There is a process by which we can calculate the risk of a vulnerability being exploited by a threat and the likely impact of that event.</a:t>
            </a:r>
          </a:p>
          <a:p>
            <a:r>
              <a:rPr lang="en-AU" dirty="0"/>
              <a:t>Risk management allows governments, organisations and individuals to put effective risk mitigations in place to protect information (mitigate the risk) from these risks.</a:t>
            </a:r>
          </a:p>
          <a:p>
            <a:endParaRPr lang="en-AU"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811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Human, Organisational and Regulatory Aspects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lnSpcReduction="10000"/>
          </a:bodyPr>
          <a:lstStyle/>
          <a:p>
            <a:r>
              <a:rPr lang="en-AU" dirty="0"/>
              <a:t>Law &amp; Regulation: Cybersecurity is global and so knowledge of important laws in other countries outside Australia is important</a:t>
            </a:r>
          </a:p>
          <a:p>
            <a:r>
              <a:rPr lang="en-AU" dirty="0"/>
              <a:t>Although not covered in detail, Cyberwarfare and National Security will be touched on</a:t>
            </a:r>
          </a:p>
          <a:p>
            <a:r>
              <a:rPr lang="en-AU" dirty="0"/>
              <a:t>Human factors</a:t>
            </a:r>
          </a:p>
          <a:p>
            <a:pPr lvl="1"/>
            <a:r>
              <a:rPr lang="en-AU" dirty="0"/>
              <a:t>Humans are central to all aspects of cybersecurity</a:t>
            </a:r>
          </a:p>
          <a:p>
            <a:pPr lvl="1"/>
            <a:r>
              <a:rPr lang="en-AU" dirty="0"/>
              <a:t>Security usability becomes important to improve human’s ability to avoid being vulnerable and exploited</a:t>
            </a:r>
          </a:p>
          <a:p>
            <a:pPr lvl="1"/>
            <a:r>
              <a:rPr lang="en-AU" dirty="0"/>
              <a:t>Human error</a:t>
            </a:r>
          </a:p>
          <a:p>
            <a:pPr lvl="1"/>
            <a:r>
              <a:rPr lang="en-AU" dirty="0"/>
              <a:t>Cybersecurity awareness and education</a:t>
            </a:r>
          </a:p>
          <a:p>
            <a:r>
              <a:rPr lang="en-AU" dirty="0"/>
              <a:t>Privacy and Online Rights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9602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3"/>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2993D5"/>
                </a:solidFill>
              </a:rPr>
              <a:t>2018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2ED2737-1796-D54E-A0CA-4C7C7C4A0B91}"/>
              </a:ext>
            </a:extLst>
          </p:cNvPr>
          <p:cNvPicPr>
            <a:picLocks noChangeAspect="1"/>
          </p:cNvPicPr>
          <p:nvPr/>
        </p:nvPicPr>
        <p:blipFill>
          <a:blip r:embed="rId3"/>
          <a:stretch>
            <a:fillRect/>
          </a:stretch>
        </p:blipFill>
        <p:spPr>
          <a:xfrm>
            <a:off x="6012562" y="609600"/>
            <a:ext cx="4821173"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480672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702</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Georgia Pro Cond Light</vt:lpstr>
      <vt:lpstr>Speak Pro</vt:lpstr>
      <vt:lpstr>Wingdings 2</vt:lpstr>
      <vt:lpstr>SlateVTI</vt:lpstr>
      <vt:lpstr>CITS1003 Introduction to Cybersecurity [1] Unit overview</vt:lpstr>
      <vt:lpstr>A unit about cats cybersecurity</vt:lpstr>
      <vt:lpstr>Pre-Requisites and Target Audience</vt:lpstr>
      <vt:lpstr>Information Security</vt:lpstr>
      <vt:lpstr>Cybersecurity</vt:lpstr>
      <vt:lpstr>Vulnerabilities, Threats and Risks</vt:lpstr>
      <vt:lpstr>Human, Organisational and Regulatory Aspects</vt:lpstr>
      <vt:lpstr>Human Threats</vt:lpstr>
      <vt:lpstr>Human Exploits</vt:lpstr>
      <vt:lpstr>Attacks and Defences</vt:lpstr>
      <vt:lpstr>System Security</vt:lpstr>
      <vt:lpstr>Software and Platform Secruity</vt:lpstr>
      <vt:lpstr>Infrastructure Security</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11</cp:revision>
  <dcterms:created xsi:type="dcterms:W3CDTF">2020-01-13T04:26:47Z</dcterms:created>
  <dcterms:modified xsi:type="dcterms:W3CDTF">2021-04-29T13:02:19Z</dcterms:modified>
</cp:coreProperties>
</file>