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32"/>
  </p:notesMasterIdLst>
  <p:sldIdLst>
    <p:sldId id="256" r:id="rId2"/>
    <p:sldId id="257" r:id="rId3"/>
    <p:sldId id="303" r:id="rId4"/>
    <p:sldId id="308" r:id="rId5"/>
    <p:sldId id="310" r:id="rId6"/>
    <p:sldId id="313" r:id="rId7"/>
    <p:sldId id="314" r:id="rId8"/>
    <p:sldId id="289" r:id="rId9"/>
    <p:sldId id="312" r:id="rId10"/>
    <p:sldId id="318" r:id="rId11"/>
    <p:sldId id="317" r:id="rId12"/>
    <p:sldId id="316" r:id="rId13"/>
    <p:sldId id="291" r:id="rId14"/>
    <p:sldId id="315" r:id="rId15"/>
    <p:sldId id="293" r:id="rId16"/>
    <p:sldId id="319" r:id="rId17"/>
    <p:sldId id="320" r:id="rId18"/>
    <p:sldId id="322" r:id="rId19"/>
    <p:sldId id="321" r:id="rId20"/>
    <p:sldId id="300" r:id="rId21"/>
    <p:sldId id="323" r:id="rId22"/>
    <p:sldId id="324" r:id="rId23"/>
    <p:sldId id="325" r:id="rId24"/>
    <p:sldId id="326" r:id="rId25"/>
    <p:sldId id="327" r:id="rId26"/>
    <p:sldId id="328" r:id="rId27"/>
    <p:sldId id="302" r:id="rId28"/>
    <p:sldId id="329" r:id="rId29"/>
    <p:sldId id="330" r:id="rId30"/>
    <p:sldId id="33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lance" initials="DG" lastIdx="1" clrIdx="0">
    <p:extLst>
      <p:ext uri="{19B8F6BF-5375-455C-9EA6-DF929625EA0E}">
        <p15:presenceInfo xmlns:p15="http://schemas.microsoft.com/office/powerpoint/2012/main" userId="S::00048920@uwa.edu.au::78f19221-0802-4a87-b561-ec50043bda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10"/>
    <p:restoredTop sz="96327"/>
  </p:normalViewPr>
  <p:slideViewPr>
    <p:cSldViewPr snapToGrid="0" snapToObjects="1">
      <p:cViewPr varScale="1">
        <p:scale>
          <a:sx n="95" d="100"/>
          <a:sy n="95" d="100"/>
        </p:scale>
        <p:origin x="20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AAE8B8-9840-41AC-8C09-2AF76AD041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6F8128-043B-467D-8BCC-F7DD5BEC1676}">
      <dgm:prSet/>
      <dgm:spPr/>
      <dgm:t>
        <a:bodyPr/>
        <a:lstStyle/>
        <a:p>
          <a:r>
            <a:rPr lang="en-AU"/>
            <a:t>Understand what risk is </a:t>
          </a:r>
          <a:endParaRPr lang="en-US"/>
        </a:p>
      </dgm:t>
    </dgm:pt>
    <dgm:pt modelId="{FE93D935-FC30-42E5-9E34-7F19A6ED085E}" type="parTrans" cxnId="{F51A6586-9BA5-45BC-A057-AD5A8CB20FA5}">
      <dgm:prSet/>
      <dgm:spPr/>
      <dgm:t>
        <a:bodyPr/>
        <a:lstStyle/>
        <a:p>
          <a:endParaRPr lang="en-US"/>
        </a:p>
      </dgm:t>
    </dgm:pt>
    <dgm:pt modelId="{62473D4E-8549-470B-9C21-764212F73F65}" type="sibTrans" cxnId="{F51A6586-9BA5-45BC-A057-AD5A8CB20FA5}">
      <dgm:prSet/>
      <dgm:spPr/>
      <dgm:t>
        <a:bodyPr/>
        <a:lstStyle/>
        <a:p>
          <a:endParaRPr lang="en-US"/>
        </a:p>
      </dgm:t>
    </dgm:pt>
    <dgm:pt modelId="{F2E6041F-6C0B-4B8F-AABF-36B01070FF80}">
      <dgm:prSet/>
      <dgm:spPr/>
      <dgm:t>
        <a:bodyPr/>
        <a:lstStyle/>
        <a:p>
          <a:r>
            <a:rPr lang="en-AU"/>
            <a:t>Understand the process of risk analysis</a:t>
          </a:r>
          <a:endParaRPr lang="en-US"/>
        </a:p>
      </dgm:t>
    </dgm:pt>
    <dgm:pt modelId="{68A8B479-4234-4233-86B5-688B3071D9C4}" type="parTrans" cxnId="{38846EEE-CE05-458B-94E0-5701F29DE5F1}">
      <dgm:prSet/>
      <dgm:spPr/>
      <dgm:t>
        <a:bodyPr/>
        <a:lstStyle/>
        <a:p>
          <a:endParaRPr lang="en-US"/>
        </a:p>
      </dgm:t>
    </dgm:pt>
    <dgm:pt modelId="{BF295D4F-7C9E-4E42-A6DC-084BAC507E89}" type="sibTrans" cxnId="{38846EEE-CE05-458B-94E0-5701F29DE5F1}">
      <dgm:prSet/>
      <dgm:spPr/>
      <dgm:t>
        <a:bodyPr/>
        <a:lstStyle/>
        <a:p>
          <a:endParaRPr lang="en-US"/>
        </a:p>
      </dgm:t>
    </dgm:pt>
    <dgm:pt modelId="{5065E39D-F2F1-4955-8A32-95CA1C9AF1BA}">
      <dgm:prSet/>
      <dgm:spPr/>
      <dgm:t>
        <a:bodyPr/>
        <a:lstStyle/>
        <a:p>
          <a:r>
            <a:rPr lang="en-AU"/>
            <a:t>Understand the security management systems that manage the risk process</a:t>
          </a:r>
          <a:endParaRPr lang="en-US"/>
        </a:p>
      </dgm:t>
    </dgm:pt>
    <dgm:pt modelId="{05E58C60-88F6-4BEB-9081-38CDCF29944F}" type="parTrans" cxnId="{9347773B-0846-4173-825B-C528AC52C77E}">
      <dgm:prSet/>
      <dgm:spPr/>
      <dgm:t>
        <a:bodyPr/>
        <a:lstStyle/>
        <a:p>
          <a:endParaRPr lang="en-US"/>
        </a:p>
      </dgm:t>
    </dgm:pt>
    <dgm:pt modelId="{D2889C1E-1653-4798-B638-8F25B3F0607A}" type="sibTrans" cxnId="{9347773B-0846-4173-825B-C528AC52C77E}">
      <dgm:prSet/>
      <dgm:spPr/>
      <dgm:t>
        <a:bodyPr/>
        <a:lstStyle/>
        <a:p>
          <a:endParaRPr lang="en-US"/>
        </a:p>
      </dgm:t>
    </dgm:pt>
    <dgm:pt modelId="{15E510AC-B226-438F-8FEC-83E8746BCC94}" type="pres">
      <dgm:prSet presAssocID="{C5AAE8B8-9840-41AC-8C09-2AF76AD0418D}" presName="root" presStyleCnt="0">
        <dgm:presLayoutVars>
          <dgm:dir/>
          <dgm:resizeHandles val="exact"/>
        </dgm:presLayoutVars>
      </dgm:prSet>
      <dgm:spPr/>
    </dgm:pt>
    <dgm:pt modelId="{1181605F-C7B4-4EDE-80D5-5ECCE71B3C54}" type="pres">
      <dgm:prSet presAssocID="{2D6F8128-043B-467D-8BCC-F7DD5BEC1676}" presName="compNode" presStyleCnt="0"/>
      <dgm:spPr/>
    </dgm:pt>
    <dgm:pt modelId="{5D0C2CE7-3429-497E-AA0C-CF301EC6635E}" type="pres">
      <dgm:prSet presAssocID="{2D6F8128-043B-467D-8BCC-F7DD5BEC1676}" presName="bgRect" presStyleLbl="bgShp" presStyleIdx="0" presStyleCnt="3"/>
      <dgm:spPr/>
    </dgm:pt>
    <dgm:pt modelId="{D034D2C5-4F63-48BE-8488-F76B4C21F192}" type="pres">
      <dgm:prSet presAssocID="{2D6F8128-043B-467D-8BCC-F7DD5BEC16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B7466D7-2898-444C-AEAA-69318C2EDB57}" type="pres">
      <dgm:prSet presAssocID="{2D6F8128-043B-467D-8BCC-F7DD5BEC1676}" presName="spaceRect" presStyleCnt="0"/>
      <dgm:spPr/>
    </dgm:pt>
    <dgm:pt modelId="{9E16DA06-0988-4314-9676-B45D860CE602}" type="pres">
      <dgm:prSet presAssocID="{2D6F8128-043B-467D-8BCC-F7DD5BEC1676}" presName="parTx" presStyleLbl="revTx" presStyleIdx="0" presStyleCnt="3">
        <dgm:presLayoutVars>
          <dgm:chMax val="0"/>
          <dgm:chPref val="0"/>
        </dgm:presLayoutVars>
      </dgm:prSet>
      <dgm:spPr/>
    </dgm:pt>
    <dgm:pt modelId="{50AC2BD5-D26B-46A5-92AC-E42E3C582E62}" type="pres">
      <dgm:prSet presAssocID="{62473D4E-8549-470B-9C21-764212F73F65}" presName="sibTrans" presStyleCnt="0"/>
      <dgm:spPr/>
    </dgm:pt>
    <dgm:pt modelId="{B1B86310-35B8-4BEA-BEA8-7C5A9A9C376A}" type="pres">
      <dgm:prSet presAssocID="{F2E6041F-6C0B-4B8F-AABF-36B01070FF80}" presName="compNode" presStyleCnt="0"/>
      <dgm:spPr/>
    </dgm:pt>
    <dgm:pt modelId="{D63EC256-DF11-44F9-94F4-E9DA61D935C9}" type="pres">
      <dgm:prSet presAssocID="{F2E6041F-6C0B-4B8F-AABF-36B01070FF80}" presName="bgRect" presStyleLbl="bgShp" presStyleIdx="1" presStyleCnt="3"/>
      <dgm:spPr/>
    </dgm:pt>
    <dgm:pt modelId="{761C48A1-C71D-4BC1-A333-08CE5C261953}" type="pres">
      <dgm:prSet presAssocID="{F2E6041F-6C0B-4B8F-AABF-36B01070FF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85952C9-B76A-4ACD-BC3E-8A643E588E99}" type="pres">
      <dgm:prSet presAssocID="{F2E6041F-6C0B-4B8F-AABF-36B01070FF80}" presName="spaceRect" presStyleCnt="0"/>
      <dgm:spPr/>
    </dgm:pt>
    <dgm:pt modelId="{3D195BAC-5DC4-4586-BAEA-4291CB4818B2}" type="pres">
      <dgm:prSet presAssocID="{F2E6041F-6C0B-4B8F-AABF-36B01070FF80}" presName="parTx" presStyleLbl="revTx" presStyleIdx="1" presStyleCnt="3">
        <dgm:presLayoutVars>
          <dgm:chMax val="0"/>
          <dgm:chPref val="0"/>
        </dgm:presLayoutVars>
      </dgm:prSet>
      <dgm:spPr/>
    </dgm:pt>
    <dgm:pt modelId="{DE352B27-B52C-466C-B969-DA0E10801925}" type="pres">
      <dgm:prSet presAssocID="{BF295D4F-7C9E-4E42-A6DC-084BAC507E89}" presName="sibTrans" presStyleCnt="0"/>
      <dgm:spPr/>
    </dgm:pt>
    <dgm:pt modelId="{EAE1C495-A498-4FD2-8438-042763D50928}" type="pres">
      <dgm:prSet presAssocID="{5065E39D-F2F1-4955-8A32-95CA1C9AF1BA}" presName="compNode" presStyleCnt="0"/>
      <dgm:spPr/>
    </dgm:pt>
    <dgm:pt modelId="{EF711577-A13B-4229-8C28-455C1599CB97}" type="pres">
      <dgm:prSet presAssocID="{5065E39D-F2F1-4955-8A32-95CA1C9AF1BA}" presName="bgRect" presStyleLbl="bgShp" presStyleIdx="2" presStyleCnt="3"/>
      <dgm:spPr/>
    </dgm:pt>
    <dgm:pt modelId="{19DCA7D4-C258-4F02-A497-0BF688D7A99E}" type="pres">
      <dgm:prSet presAssocID="{5065E39D-F2F1-4955-8A32-95CA1C9AF1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C8E7514-627B-46CD-8D05-0C3540BA2EE7}" type="pres">
      <dgm:prSet presAssocID="{5065E39D-F2F1-4955-8A32-95CA1C9AF1BA}" presName="spaceRect" presStyleCnt="0"/>
      <dgm:spPr/>
    </dgm:pt>
    <dgm:pt modelId="{7690CEEB-9A05-4C1F-8178-5A1C4105568E}" type="pres">
      <dgm:prSet presAssocID="{5065E39D-F2F1-4955-8A32-95CA1C9AF1B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9C13535-51C5-4EFD-B153-911B9ED24468}" type="presOf" srcId="{5065E39D-F2F1-4955-8A32-95CA1C9AF1BA}" destId="{7690CEEB-9A05-4C1F-8178-5A1C4105568E}" srcOrd="0" destOrd="0" presId="urn:microsoft.com/office/officeart/2018/2/layout/IconVerticalSolidList"/>
    <dgm:cxn modelId="{9347773B-0846-4173-825B-C528AC52C77E}" srcId="{C5AAE8B8-9840-41AC-8C09-2AF76AD0418D}" destId="{5065E39D-F2F1-4955-8A32-95CA1C9AF1BA}" srcOrd="2" destOrd="0" parTransId="{05E58C60-88F6-4BEB-9081-38CDCF29944F}" sibTransId="{D2889C1E-1653-4798-B638-8F25B3F0607A}"/>
    <dgm:cxn modelId="{7BC39C3D-8093-48CD-947E-DD1D11D3B1E4}" type="presOf" srcId="{F2E6041F-6C0B-4B8F-AABF-36B01070FF80}" destId="{3D195BAC-5DC4-4586-BAEA-4291CB4818B2}" srcOrd="0" destOrd="0" presId="urn:microsoft.com/office/officeart/2018/2/layout/IconVerticalSolidList"/>
    <dgm:cxn modelId="{0BAC424E-29BD-42BA-9A31-FA7D2E3C2996}" type="presOf" srcId="{2D6F8128-043B-467D-8BCC-F7DD5BEC1676}" destId="{9E16DA06-0988-4314-9676-B45D860CE602}" srcOrd="0" destOrd="0" presId="urn:microsoft.com/office/officeart/2018/2/layout/IconVerticalSolidList"/>
    <dgm:cxn modelId="{00158C50-D07E-4A6F-B442-561EDCB64857}" type="presOf" srcId="{C5AAE8B8-9840-41AC-8C09-2AF76AD0418D}" destId="{15E510AC-B226-438F-8FEC-83E8746BCC94}" srcOrd="0" destOrd="0" presId="urn:microsoft.com/office/officeart/2018/2/layout/IconVerticalSolidList"/>
    <dgm:cxn modelId="{F51A6586-9BA5-45BC-A057-AD5A8CB20FA5}" srcId="{C5AAE8B8-9840-41AC-8C09-2AF76AD0418D}" destId="{2D6F8128-043B-467D-8BCC-F7DD5BEC1676}" srcOrd="0" destOrd="0" parTransId="{FE93D935-FC30-42E5-9E34-7F19A6ED085E}" sibTransId="{62473D4E-8549-470B-9C21-764212F73F65}"/>
    <dgm:cxn modelId="{38846EEE-CE05-458B-94E0-5701F29DE5F1}" srcId="{C5AAE8B8-9840-41AC-8C09-2AF76AD0418D}" destId="{F2E6041F-6C0B-4B8F-AABF-36B01070FF80}" srcOrd="1" destOrd="0" parTransId="{68A8B479-4234-4233-86B5-688B3071D9C4}" sibTransId="{BF295D4F-7C9E-4E42-A6DC-084BAC507E89}"/>
    <dgm:cxn modelId="{8EA4BF0D-050A-4F1B-AF6F-24F77FEA67AC}" type="presParOf" srcId="{15E510AC-B226-438F-8FEC-83E8746BCC94}" destId="{1181605F-C7B4-4EDE-80D5-5ECCE71B3C54}" srcOrd="0" destOrd="0" presId="urn:microsoft.com/office/officeart/2018/2/layout/IconVerticalSolidList"/>
    <dgm:cxn modelId="{5B12C476-16B7-4267-AB90-79DE444004AF}" type="presParOf" srcId="{1181605F-C7B4-4EDE-80D5-5ECCE71B3C54}" destId="{5D0C2CE7-3429-497E-AA0C-CF301EC6635E}" srcOrd="0" destOrd="0" presId="urn:microsoft.com/office/officeart/2018/2/layout/IconVerticalSolidList"/>
    <dgm:cxn modelId="{128CFE58-2BE8-4E30-827D-AC7CF8AEE76E}" type="presParOf" srcId="{1181605F-C7B4-4EDE-80D5-5ECCE71B3C54}" destId="{D034D2C5-4F63-48BE-8488-F76B4C21F192}" srcOrd="1" destOrd="0" presId="urn:microsoft.com/office/officeart/2018/2/layout/IconVerticalSolidList"/>
    <dgm:cxn modelId="{CD67C603-2E13-456B-A165-B61E2D7038BE}" type="presParOf" srcId="{1181605F-C7B4-4EDE-80D5-5ECCE71B3C54}" destId="{FB7466D7-2898-444C-AEAA-69318C2EDB57}" srcOrd="2" destOrd="0" presId="urn:microsoft.com/office/officeart/2018/2/layout/IconVerticalSolidList"/>
    <dgm:cxn modelId="{77C6274A-7162-4A0B-AA44-F3A2315ED6E8}" type="presParOf" srcId="{1181605F-C7B4-4EDE-80D5-5ECCE71B3C54}" destId="{9E16DA06-0988-4314-9676-B45D860CE602}" srcOrd="3" destOrd="0" presId="urn:microsoft.com/office/officeart/2018/2/layout/IconVerticalSolidList"/>
    <dgm:cxn modelId="{D57BB847-8EF9-431A-9246-6C677A2CA980}" type="presParOf" srcId="{15E510AC-B226-438F-8FEC-83E8746BCC94}" destId="{50AC2BD5-D26B-46A5-92AC-E42E3C582E62}" srcOrd="1" destOrd="0" presId="urn:microsoft.com/office/officeart/2018/2/layout/IconVerticalSolidList"/>
    <dgm:cxn modelId="{9CFA8676-6C3C-42F0-89CB-E6421BF18B61}" type="presParOf" srcId="{15E510AC-B226-438F-8FEC-83E8746BCC94}" destId="{B1B86310-35B8-4BEA-BEA8-7C5A9A9C376A}" srcOrd="2" destOrd="0" presId="urn:microsoft.com/office/officeart/2018/2/layout/IconVerticalSolidList"/>
    <dgm:cxn modelId="{39AE085B-6C07-4527-A940-4B04200E7192}" type="presParOf" srcId="{B1B86310-35B8-4BEA-BEA8-7C5A9A9C376A}" destId="{D63EC256-DF11-44F9-94F4-E9DA61D935C9}" srcOrd="0" destOrd="0" presId="urn:microsoft.com/office/officeart/2018/2/layout/IconVerticalSolidList"/>
    <dgm:cxn modelId="{DB12C7AC-A715-45C8-AE8D-6C6B2EA4FF57}" type="presParOf" srcId="{B1B86310-35B8-4BEA-BEA8-7C5A9A9C376A}" destId="{761C48A1-C71D-4BC1-A333-08CE5C261953}" srcOrd="1" destOrd="0" presId="urn:microsoft.com/office/officeart/2018/2/layout/IconVerticalSolidList"/>
    <dgm:cxn modelId="{908662BD-146F-4174-B5ED-2234DE548E0B}" type="presParOf" srcId="{B1B86310-35B8-4BEA-BEA8-7C5A9A9C376A}" destId="{985952C9-B76A-4ACD-BC3E-8A643E588E99}" srcOrd="2" destOrd="0" presId="urn:microsoft.com/office/officeart/2018/2/layout/IconVerticalSolidList"/>
    <dgm:cxn modelId="{EA18DCEB-3530-431F-B739-1297B4F26693}" type="presParOf" srcId="{B1B86310-35B8-4BEA-BEA8-7C5A9A9C376A}" destId="{3D195BAC-5DC4-4586-BAEA-4291CB4818B2}" srcOrd="3" destOrd="0" presId="urn:microsoft.com/office/officeart/2018/2/layout/IconVerticalSolidList"/>
    <dgm:cxn modelId="{E7160912-F169-45C0-BAD0-DD0303D0B070}" type="presParOf" srcId="{15E510AC-B226-438F-8FEC-83E8746BCC94}" destId="{DE352B27-B52C-466C-B969-DA0E10801925}" srcOrd="3" destOrd="0" presId="urn:microsoft.com/office/officeart/2018/2/layout/IconVerticalSolidList"/>
    <dgm:cxn modelId="{42085A87-55E9-4947-8239-43FFDADAFACF}" type="presParOf" srcId="{15E510AC-B226-438F-8FEC-83E8746BCC94}" destId="{EAE1C495-A498-4FD2-8438-042763D50928}" srcOrd="4" destOrd="0" presId="urn:microsoft.com/office/officeart/2018/2/layout/IconVerticalSolidList"/>
    <dgm:cxn modelId="{45627A59-774B-45EF-8EC1-C81BB0D36C9C}" type="presParOf" srcId="{EAE1C495-A498-4FD2-8438-042763D50928}" destId="{EF711577-A13B-4229-8C28-455C1599CB97}" srcOrd="0" destOrd="0" presId="urn:microsoft.com/office/officeart/2018/2/layout/IconVerticalSolidList"/>
    <dgm:cxn modelId="{C0DF0637-1387-4D58-8D48-0B81DD7B0098}" type="presParOf" srcId="{EAE1C495-A498-4FD2-8438-042763D50928}" destId="{19DCA7D4-C258-4F02-A497-0BF688D7A99E}" srcOrd="1" destOrd="0" presId="urn:microsoft.com/office/officeart/2018/2/layout/IconVerticalSolidList"/>
    <dgm:cxn modelId="{84F8D1C7-78E3-45B8-998A-479B71B8E69C}" type="presParOf" srcId="{EAE1C495-A498-4FD2-8438-042763D50928}" destId="{2C8E7514-627B-46CD-8D05-0C3540BA2EE7}" srcOrd="2" destOrd="0" presId="urn:microsoft.com/office/officeart/2018/2/layout/IconVerticalSolidList"/>
    <dgm:cxn modelId="{3BB935F6-9F9F-4B7D-AE64-5DDBDA32DAFF}" type="presParOf" srcId="{EAE1C495-A498-4FD2-8438-042763D50928}" destId="{7690CEEB-9A05-4C1F-8178-5A1C410556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C2CE7-3429-497E-AA0C-CF301EC6635E}">
      <dsp:nvSpPr>
        <dsp:cNvPr id="0" name=""/>
        <dsp:cNvSpPr/>
      </dsp:nvSpPr>
      <dsp:spPr>
        <a:xfrm>
          <a:off x="0" y="598"/>
          <a:ext cx="6266011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4D2C5-4F63-48BE-8488-F76B4C21F192}">
      <dsp:nvSpPr>
        <dsp:cNvPr id="0" name=""/>
        <dsp:cNvSpPr/>
      </dsp:nvSpPr>
      <dsp:spPr>
        <a:xfrm>
          <a:off x="423357" y="315492"/>
          <a:ext cx="769740" cy="7697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6DA06-0988-4314-9676-B45D860CE602}">
      <dsp:nvSpPr>
        <dsp:cNvPr id="0" name=""/>
        <dsp:cNvSpPr/>
      </dsp:nvSpPr>
      <dsp:spPr>
        <a:xfrm>
          <a:off x="1616455" y="598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Understand what risk is </a:t>
          </a:r>
          <a:endParaRPr lang="en-US" sz="2500" kern="1200"/>
        </a:p>
      </dsp:txBody>
      <dsp:txXfrm>
        <a:off x="1616455" y="598"/>
        <a:ext cx="4649555" cy="1399528"/>
      </dsp:txXfrm>
    </dsp:sp>
    <dsp:sp modelId="{D63EC256-DF11-44F9-94F4-E9DA61D935C9}">
      <dsp:nvSpPr>
        <dsp:cNvPr id="0" name=""/>
        <dsp:cNvSpPr/>
      </dsp:nvSpPr>
      <dsp:spPr>
        <a:xfrm>
          <a:off x="0" y="1750009"/>
          <a:ext cx="6266011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1C48A1-C71D-4BC1-A333-08CE5C261953}">
      <dsp:nvSpPr>
        <dsp:cNvPr id="0" name=""/>
        <dsp:cNvSpPr/>
      </dsp:nvSpPr>
      <dsp:spPr>
        <a:xfrm>
          <a:off x="423357" y="2064903"/>
          <a:ext cx="769740" cy="7697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95BAC-5DC4-4586-BAEA-4291CB4818B2}">
      <dsp:nvSpPr>
        <dsp:cNvPr id="0" name=""/>
        <dsp:cNvSpPr/>
      </dsp:nvSpPr>
      <dsp:spPr>
        <a:xfrm>
          <a:off x="1616455" y="1750009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Understand the process of risk analysis</a:t>
          </a:r>
          <a:endParaRPr lang="en-US" sz="2500" kern="1200"/>
        </a:p>
      </dsp:txBody>
      <dsp:txXfrm>
        <a:off x="1616455" y="1750009"/>
        <a:ext cx="4649555" cy="1399528"/>
      </dsp:txXfrm>
    </dsp:sp>
    <dsp:sp modelId="{EF711577-A13B-4229-8C28-455C1599CB97}">
      <dsp:nvSpPr>
        <dsp:cNvPr id="0" name=""/>
        <dsp:cNvSpPr/>
      </dsp:nvSpPr>
      <dsp:spPr>
        <a:xfrm>
          <a:off x="0" y="3499420"/>
          <a:ext cx="6266011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CA7D4-C258-4F02-A497-0BF688D7A99E}">
      <dsp:nvSpPr>
        <dsp:cNvPr id="0" name=""/>
        <dsp:cNvSpPr/>
      </dsp:nvSpPr>
      <dsp:spPr>
        <a:xfrm>
          <a:off x="423357" y="3814314"/>
          <a:ext cx="769740" cy="7697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0CEEB-9A05-4C1F-8178-5A1C4105568E}">
      <dsp:nvSpPr>
        <dsp:cNvPr id="0" name=""/>
        <dsp:cNvSpPr/>
      </dsp:nvSpPr>
      <dsp:spPr>
        <a:xfrm>
          <a:off x="1616455" y="3499420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Understand the security management systems that manage the risk process</a:t>
          </a:r>
          <a:endParaRPr lang="en-US" sz="2500" kern="1200"/>
        </a:p>
      </dsp:txBody>
      <dsp:txXfrm>
        <a:off x="1616455" y="3499420"/>
        <a:ext cx="4649555" cy="1399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7260-B7E4-B548-BD1F-84ED14536037}" type="datetimeFigureOut">
              <a:rPr lang="en-AU" smtClean="0"/>
              <a:t>30/4/21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30C05-EF6C-9847-8923-580D76870F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4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2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7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8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9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ecd.org/sti/ieconomy/digital-security-risk-management.ht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E16CA-BF32-4E68-AAAF-189A3408C6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86" b="17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B5DE-6445-CC49-9F8E-7C907299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CITS1003 Introduction to Cybersecurity</a:t>
            </a:r>
            <a:br>
              <a:rPr lang="en-US" sz="4800" dirty="0"/>
            </a:br>
            <a:r>
              <a:rPr lang="en-US" sz="4800" dirty="0"/>
              <a:t>[7] Security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B053-88E2-6F47-B5CB-F0B21DD6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D1FF"/>
                </a:solidFill>
              </a:rPr>
              <a:t>Dr David Glance</a:t>
            </a:r>
          </a:p>
        </p:txBody>
      </p:sp>
    </p:spTree>
    <p:extLst>
      <p:ext uri="{BB962C8B-B14F-4D97-AF65-F5344CB8AC3E}">
        <p14:creationId xmlns:p14="http://schemas.microsoft.com/office/powerpoint/2010/main" val="107758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6FF8C-A74B-E640-AF2F-9B4E07A2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Assessing Risk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D612C41-4192-094D-81D8-AB2147801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38630" y="702365"/>
            <a:ext cx="6960571" cy="544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1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F8C-A74B-E640-AF2F-9B4E07A2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Assessing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A815-F1A1-E848-8BE0-A481039C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dirty="0"/>
              <a:t>Qualitative</a:t>
            </a:r>
          </a:p>
          <a:p>
            <a:pPr lvl="1"/>
            <a:r>
              <a:rPr lang="en-AU" dirty="0"/>
              <a:t>Quantitative</a:t>
            </a:r>
          </a:p>
          <a:p>
            <a:pPr lvl="1"/>
            <a:r>
              <a:rPr lang="en-AU" dirty="0"/>
              <a:t>In both cases, need to understand:</a:t>
            </a:r>
          </a:p>
          <a:p>
            <a:pPr lvl="2"/>
            <a:r>
              <a:rPr lang="en-AU" dirty="0"/>
              <a:t>The business itself</a:t>
            </a:r>
          </a:p>
          <a:p>
            <a:pPr lvl="2"/>
            <a:r>
              <a:rPr lang="en-AU" dirty="0"/>
              <a:t>Assets of organisation</a:t>
            </a:r>
          </a:p>
          <a:p>
            <a:pPr lvl="2"/>
            <a:r>
              <a:rPr lang="en-AU" dirty="0"/>
              <a:t>Threat analysis</a:t>
            </a:r>
          </a:p>
          <a:p>
            <a:pPr lvl="2"/>
            <a:r>
              <a:rPr lang="en-AU" dirty="0"/>
              <a:t>Vulnerability assessment</a:t>
            </a:r>
          </a:p>
          <a:p>
            <a:pPr marL="36900" indent="0">
              <a:buNone/>
            </a:pPr>
            <a:endParaRPr lang="en-AU" dirty="0">
              <a:effectLst/>
            </a:endParaRP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80009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F8C-A74B-E640-AF2F-9B4E07A2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Qualitative Risk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A815-F1A1-E848-8BE0-A481039C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dirty="0"/>
              <a:t>Uses a variety of techniques to assess risk</a:t>
            </a:r>
          </a:p>
          <a:p>
            <a:pPr lvl="2"/>
            <a:r>
              <a:rPr lang="en-AU" dirty="0"/>
              <a:t>Brainstorming</a:t>
            </a:r>
          </a:p>
          <a:p>
            <a:pPr lvl="2"/>
            <a:r>
              <a:rPr lang="en-AU" dirty="0"/>
              <a:t>Delphi technique: anonymous question and answer technique</a:t>
            </a:r>
          </a:p>
          <a:p>
            <a:pPr lvl="2"/>
            <a:r>
              <a:rPr lang="en-AU" dirty="0"/>
              <a:t>Storyboarding</a:t>
            </a:r>
          </a:p>
          <a:p>
            <a:pPr lvl="2"/>
            <a:r>
              <a:rPr lang="en-AU" dirty="0"/>
              <a:t>Focus groups</a:t>
            </a:r>
          </a:p>
          <a:p>
            <a:pPr lvl="2"/>
            <a:r>
              <a:rPr lang="en-AU" dirty="0"/>
              <a:t>Surveys/Questionnaires</a:t>
            </a:r>
          </a:p>
          <a:p>
            <a:pPr lvl="2"/>
            <a:r>
              <a:rPr lang="en-AU" dirty="0"/>
              <a:t>Checklists</a:t>
            </a:r>
          </a:p>
          <a:p>
            <a:pPr lvl="1"/>
            <a:r>
              <a:rPr lang="en-AU" dirty="0"/>
              <a:t>Can help in communication of risks but difficult to prioritise based on the range of values</a:t>
            </a:r>
          </a:p>
          <a:p>
            <a:pPr marL="36900" indent="0">
              <a:buNone/>
            </a:pPr>
            <a:endParaRPr lang="en-AU" dirty="0">
              <a:effectLst/>
            </a:endParaRP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80785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Qualitative Risk Assessment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A66E357-9616-1E45-8F18-2C739E891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7" y="2244863"/>
            <a:ext cx="11656198" cy="375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29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Quantitative Risk Assessment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64DBCE0-E2BE-F543-B230-B8EEB35B279F}"/>
              </a:ext>
            </a:extLst>
          </p:cNvPr>
          <p:cNvGrpSpPr/>
          <p:nvPr/>
        </p:nvGrpSpPr>
        <p:grpSpPr>
          <a:xfrm>
            <a:off x="4412515" y="2310454"/>
            <a:ext cx="5103625" cy="3246740"/>
            <a:chOff x="1520459" y="1891784"/>
            <a:chExt cx="5103625" cy="32467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EFA491-9C8E-E041-BF75-DFEF711D4F75}"/>
                </a:ext>
              </a:extLst>
            </p:cNvPr>
            <p:cNvSpPr txBox="1"/>
            <p:nvPr/>
          </p:nvSpPr>
          <p:spPr>
            <a:xfrm>
              <a:off x="1754372" y="1891784"/>
              <a:ext cx="2147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Asset Valuation AV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B07AB6-927B-FE4C-B6CD-070667DE27BC}"/>
                </a:ext>
              </a:extLst>
            </p:cNvPr>
            <p:cNvSpPr txBox="1"/>
            <p:nvPr/>
          </p:nvSpPr>
          <p:spPr>
            <a:xfrm>
              <a:off x="1754372" y="2445782"/>
              <a:ext cx="2658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Exposure Factor EF 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73309F-16CB-0143-A039-86F76A9ED5C5}"/>
                </a:ext>
              </a:extLst>
            </p:cNvPr>
            <p:cNvSpPr txBox="1"/>
            <p:nvPr/>
          </p:nvSpPr>
          <p:spPr>
            <a:xfrm>
              <a:off x="1754372" y="2985610"/>
              <a:ext cx="4869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Single Loss Expectancy SLE = AV * EF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375269-5E29-F24B-85E7-9DA7657F9939}"/>
                </a:ext>
              </a:extLst>
            </p:cNvPr>
            <p:cNvSpPr txBox="1"/>
            <p:nvPr/>
          </p:nvSpPr>
          <p:spPr>
            <a:xfrm>
              <a:off x="1754372" y="3564492"/>
              <a:ext cx="3828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Annualized Rate of Occurrence ARO 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767218-1C2A-8B4D-9127-9FA3C51A20BD}"/>
                </a:ext>
              </a:extLst>
            </p:cNvPr>
            <p:cNvSpPr txBox="1"/>
            <p:nvPr/>
          </p:nvSpPr>
          <p:spPr>
            <a:xfrm>
              <a:off x="1754372" y="4201083"/>
              <a:ext cx="3593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Annualized Loss Expectancy ALE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DFA076-6938-8140-9185-D83DD02C01DC}"/>
                </a:ext>
              </a:extLst>
            </p:cNvPr>
            <p:cNvSpPr txBox="1"/>
            <p:nvPr/>
          </p:nvSpPr>
          <p:spPr>
            <a:xfrm>
              <a:off x="1754372" y="4769192"/>
              <a:ext cx="3732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Cost/Benefit of countermeasures</a:t>
              </a:r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EB3FC44F-B5F7-1140-947C-AA7F4EE36A80}"/>
                </a:ext>
              </a:extLst>
            </p:cNvPr>
            <p:cNvSpPr/>
            <p:nvPr/>
          </p:nvSpPr>
          <p:spPr>
            <a:xfrm>
              <a:off x="1520459" y="2076450"/>
              <a:ext cx="116958" cy="539159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C3D564D4-19F4-504A-95EB-0AD664EE92BD}"/>
                </a:ext>
              </a:extLst>
            </p:cNvPr>
            <p:cNvSpPr/>
            <p:nvPr/>
          </p:nvSpPr>
          <p:spPr>
            <a:xfrm>
              <a:off x="1520459" y="2684205"/>
              <a:ext cx="116958" cy="539159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7F64FE38-E029-9F41-AABA-19F753815976}"/>
                </a:ext>
              </a:extLst>
            </p:cNvPr>
            <p:cNvSpPr/>
            <p:nvPr/>
          </p:nvSpPr>
          <p:spPr>
            <a:xfrm>
              <a:off x="1520459" y="3294912"/>
              <a:ext cx="116958" cy="539159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59C49F24-6972-7944-A8D9-DE3DD8962798}"/>
                </a:ext>
              </a:extLst>
            </p:cNvPr>
            <p:cNvSpPr/>
            <p:nvPr/>
          </p:nvSpPr>
          <p:spPr>
            <a:xfrm>
              <a:off x="1520459" y="3905619"/>
              <a:ext cx="116958" cy="539159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Down Arrow 15">
              <a:extLst>
                <a:ext uri="{FF2B5EF4-FFF2-40B4-BE49-F238E27FC236}">
                  <a16:creationId xmlns:a16="http://schemas.microsoft.com/office/drawing/2014/main" id="{E70ADF1B-D5BE-9049-8175-75C74EA7EE25}"/>
                </a:ext>
              </a:extLst>
            </p:cNvPr>
            <p:cNvSpPr/>
            <p:nvPr/>
          </p:nvSpPr>
          <p:spPr>
            <a:xfrm>
              <a:off x="1520459" y="4516326"/>
              <a:ext cx="116958" cy="539159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28377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AU" dirty="0"/>
              <a:t>You own an iPhone 12 which costs AU $1,349. If you drop the phone and the screen breaks, the cost of repair is AU $850. You have dropped your phone on average once every 2 years</a:t>
            </a:r>
          </a:p>
          <a:p>
            <a:pPr lvl="2"/>
            <a:r>
              <a:rPr lang="en-AU" dirty="0"/>
              <a:t>AV = $1,349</a:t>
            </a:r>
          </a:p>
          <a:p>
            <a:pPr lvl="2"/>
            <a:r>
              <a:rPr lang="en-AU" dirty="0"/>
              <a:t>Exposure Factor = 0.63</a:t>
            </a:r>
          </a:p>
          <a:p>
            <a:pPr lvl="2"/>
            <a:r>
              <a:rPr lang="en-AU" dirty="0"/>
              <a:t>Single Loss Expectancy = $850</a:t>
            </a:r>
          </a:p>
          <a:p>
            <a:pPr lvl="2"/>
            <a:r>
              <a:rPr lang="en-AU" dirty="0"/>
              <a:t>Annualized Rate of Occurrence = 0.5</a:t>
            </a:r>
          </a:p>
          <a:p>
            <a:pPr lvl="2"/>
            <a:r>
              <a:rPr lang="en-AU" dirty="0"/>
              <a:t>Annualized Loss Expectancy = 0.5 * 850 = $425</a:t>
            </a:r>
          </a:p>
          <a:p>
            <a:pPr lvl="1"/>
            <a:r>
              <a:rPr lang="en-AU" dirty="0"/>
              <a:t>Apple Care+ costs $199 for 3 years and $45 per incident for screen replacement</a:t>
            </a:r>
          </a:p>
          <a:p>
            <a:pPr lvl="1"/>
            <a:r>
              <a:rPr lang="en-AU" dirty="0"/>
              <a:t>Annualized cost of insurance = $67 + $45 * 0.5 if there is an incident = $92</a:t>
            </a:r>
          </a:p>
          <a:p>
            <a:pPr lvl="1"/>
            <a:r>
              <a:rPr lang="en-AU" dirty="0"/>
              <a:t>$425 &gt; $92 and so insurance is worth it</a:t>
            </a: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351229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Open FAIR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AU" dirty="0"/>
              <a:t>FAIR is the Factor Analysis Information Risk adopted by the Open Group as an open standard</a:t>
            </a:r>
          </a:p>
          <a:p>
            <a:pPr lvl="1"/>
            <a:r>
              <a:rPr lang="en-AU" dirty="0"/>
              <a:t>Quantitative risk analysis approach </a:t>
            </a:r>
          </a:p>
          <a:p>
            <a:pPr lvl="1"/>
            <a:r>
              <a:rPr lang="en-AU" dirty="0"/>
              <a:t>Main difference in this approach is that everything is expressed in probabilities and risk is:</a:t>
            </a:r>
          </a:p>
          <a:p>
            <a:pPr lvl="2"/>
            <a:r>
              <a:rPr lang="en-AU" dirty="0"/>
              <a:t>Probable frequency and probable magnitude of loss</a:t>
            </a:r>
          </a:p>
          <a:p>
            <a:pPr lvl="1"/>
            <a:r>
              <a:rPr lang="en-AU" dirty="0"/>
              <a:t>Vulnerability is the probability that a threat agent’s actions will result in a loss</a:t>
            </a:r>
          </a:p>
          <a:p>
            <a:pPr lvl="1"/>
            <a:r>
              <a:rPr lang="en-AU" dirty="0"/>
              <a:t>Controls are applied to risk and will reduce either</a:t>
            </a:r>
          </a:p>
          <a:p>
            <a:pPr lvl="2"/>
            <a:r>
              <a:rPr lang="en-AU" dirty="0"/>
              <a:t>The frequency of threat actions</a:t>
            </a:r>
          </a:p>
          <a:p>
            <a:pPr lvl="2"/>
            <a:r>
              <a:rPr lang="en-AU" dirty="0"/>
              <a:t>The magnitude of the loss</a:t>
            </a: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1226848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Risk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AU" dirty="0"/>
              <a:t>Once risks have been identified, they can be:</a:t>
            </a:r>
          </a:p>
          <a:p>
            <a:pPr lvl="2"/>
            <a:r>
              <a:rPr lang="en-AU" dirty="0"/>
              <a:t>Reduced or mitigated</a:t>
            </a:r>
          </a:p>
          <a:p>
            <a:pPr lvl="3"/>
            <a:r>
              <a:rPr lang="en-AU" dirty="0"/>
              <a:t>Use controls to reduce risk</a:t>
            </a:r>
          </a:p>
          <a:p>
            <a:pPr lvl="2"/>
            <a:r>
              <a:rPr lang="en-AU" dirty="0"/>
              <a:t>Assigned or transferred</a:t>
            </a:r>
          </a:p>
          <a:p>
            <a:pPr lvl="3"/>
            <a:r>
              <a:rPr lang="en-AU" dirty="0"/>
              <a:t>Transfer to a third party such as a cloud provider </a:t>
            </a:r>
          </a:p>
          <a:p>
            <a:pPr lvl="3"/>
            <a:r>
              <a:rPr lang="en-AU" dirty="0"/>
              <a:t>Use </a:t>
            </a:r>
            <a:r>
              <a:rPr lang="en-AU" dirty="0" err="1"/>
              <a:t>cyberinsurance</a:t>
            </a:r>
            <a:endParaRPr lang="en-AU" dirty="0"/>
          </a:p>
          <a:p>
            <a:pPr lvl="2"/>
            <a:r>
              <a:rPr lang="en-AU" dirty="0"/>
              <a:t>Accepted</a:t>
            </a:r>
          </a:p>
          <a:p>
            <a:pPr lvl="3"/>
            <a:r>
              <a:rPr lang="en-AU" dirty="0"/>
              <a:t>Accept the potential losses </a:t>
            </a:r>
          </a:p>
          <a:p>
            <a:pPr lvl="2"/>
            <a:r>
              <a:rPr lang="en-AU" dirty="0"/>
              <a:t>Deterred</a:t>
            </a:r>
          </a:p>
          <a:p>
            <a:pPr lvl="3"/>
            <a:r>
              <a:rPr lang="en-AU" dirty="0"/>
              <a:t>Try and avoid the risk by using </a:t>
            </a:r>
            <a:r>
              <a:rPr lang="en-AU" dirty="0" err="1"/>
              <a:t>detterences</a:t>
            </a:r>
            <a:r>
              <a:rPr lang="en-AU" dirty="0"/>
              <a:t> such as policies and warnings, security cameras, guards, fences, auditing etc</a:t>
            </a:r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157533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Risk Treatment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AU" dirty="0"/>
              <a:t>Avoided</a:t>
            </a:r>
          </a:p>
          <a:p>
            <a:pPr lvl="2"/>
            <a:r>
              <a:rPr lang="en-AU" dirty="0"/>
              <a:t>Change the business so that the risk is avoided. e.g. choose a different supplier or provider</a:t>
            </a:r>
          </a:p>
          <a:p>
            <a:pPr lvl="1"/>
            <a:r>
              <a:rPr lang="en-AU" dirty="0"/>
              <a:t>Rejected or ignored</a:t>
            </a:r>
          </a:p>
          <a:p>
            <a:pPr lvl="2"/>
            <a:r>
              <a:rPr lang="en-AU" dirty="0"/>
              <a:t>Don’t accept the risk as being credible (dangerous move)</a:t>
            </a: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1017781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Residual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AU" dirty="0"/>
              <a:t>Once a risk is treated, the remaining risk is called residual risk</a:t>
            </a:r>
          </a:p>
          <a:p>
            <a:pPr lvl="1"/>
            <a:r>
              <a:rPr lang="en-AU" dirty="0"/>
              <a:t>So if total risk = threats * vulnerabilities * asset value</a:t>
            </a:r>
          </a:p>
          <a:p>
            <a:pPr lvl="1"/>
            <a:r>
              <a:rPr lang="en-AU" dirty="0"/>
              <a:t>And the risk reduction from treatment is controlled risk</a:t>
            </a:r>
          </a:p>
          <a:p>
            <a:pPr lvl="1"/>
            <a:r>
              <a:rPr lang="en-AU" dirty="0"/>
              <a:t>Then residual risk = total risk – controlled risk</a:t>
            </a:r>
          </a:p>
          <a:p>
            <a:pPr lvl="2"/>
            <a:endParaRPr lang="en-AU" dirty="0"/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251243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A unit about </a:t>
            </a:r>
            <a:r>
              <a:rPr lang="en-US" sz="2400" strike="sngStrike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cats</a:t>
            </a:r>
            <a:r>
              <a:rPr lang="en-US" sz="24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 cybersecurity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4A9560-61A7-8541-B04F-4C1E6892BE66}"/>
              </a:ext>
            </a:extLst>
          </p:cNvPr>
          <p:cNvSpPr txBox="1"/>
          <p:nvPr/>
        </p:nvSpPr>
        <p:spPr>
          <a:xfrm>
            <a:off x="1039905" y="2147862"/>
            <a:ext cx="3405573" cy="3499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6" name="Picture 5" descr="A group of rodents in a box&#10;&#10;Description automatically generated with medium confidence">
            <a:extLst>
              <a:ext uri="{FF2B5EF4-FFF2-40B4-BE49-F238E27FC236}">
                <a16:creationId xmlns:a16="http://schemas.microsoft.com/office/drawing/2014/main" id="{D8C51A45-0019-A047-AF1D-447B7D3B9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351" y="1385280"/>
            <a:ext cx="6161183" cy="409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9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>
                <a:effectLst/>
              </a:rPr>
              <a:t>Controls are applied to mitigate cybersecurity risk</a:t>
            </a:r>
          </a:p>
          <a:p>
            <a:r>
              <a:rPr lang="en-AU" dirty="0">
                <a:effectLst/>
              </a:rPr>
              <a:t>Types:</a:t>
            </a:r>
          </a:p>
          <a:p>
            <a:pPr lvl="1"/>
            <a:r>
              <a:rPr lang="en-AU" dirty="0">
                <a:effectLst/>
              </a:rPr>
              <a:t>Physical</a:t>
            </a:r>
          </a:p>
          <a:p>
            <a:pPr lvl="1"/>
            <a:r>
              <a:rPr lang="en-AU" dirty="0">
                <a:effectLst/>
              </a:rPr>
              <a:t>Technical</a:t>
            </a:r>
          </a:p>
          <a:p>
            <a:pPr lvl="1"/>
            <a:r>
              <a:rPr lang="en-AU" dirty="0">
                <a:effectLst/>
              </a:rPr>
              <a:t>Administrative</a:t>
            </a:r>
          </a:p>
          <a:p>
            <a:r>
              <a:rPr lang="en-AU" dirty="0">
                <a:effectLst/>
              </a:rPr>
              <a:t>Functions</a:t>
            </a:r>
          </a:p>
          <a:p>
            <a:pPr lvl="1"/>
            <a:r>
              <a:rPr lang="en-AU" dirty="0">
                <a:effectLst/>
              </a:rPr>
              <a:t>Preventative</a:t>
            </a:r>
          </a:p>
          <a:p>
            <a:pPr lvl="1"/>
            <a:r>
              <a:rPr lang="en-AU" dirty="0">
                <a:effectLst/>
              </a:rPr>
              <a:t>Detective</a:t>
            </a:r>
          </a:p>
          <a:p>
            <a:pPr lvl="1"/>
            <a:r>
              <a:rPr lang="en-AU" dirty="0">
                <a:effectLst/>
              </a:rPr>
              <a:t>Corrective</a:t>
            </a:r>
          </a:p>
          <a:p>
            <a:pPr lvl="1"/>
            <a:endParaRPr lang="en-AU" dirty="0">
              <a:effectLst/>
            </a:endParaRP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914258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Technical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>
                <a:effectLst/>
              </a:rPr>
              <a:t>Technical, or logical, controls  are the use of hardware or software to manage access provide protection to assets</a:t>
            </a:r>
          </a:p>
          <a:p>
            <a:r>
              <a:rPr lang="en-AU" dirty="0">
                <a:effectLst/>
              </a:rPr>
              <a:t>Examples include:</a:t>
            </a:r>
          </a:p>
          <a:p>
            <a:pPr lvl="1"/>
            <a:r>
              <a:rPr lang="en-AU" dirty="0">
                <a:effectLst/>
              </a:rPr>
              <a:t>Authentication methods</a:t>
            </a:r>
          </a:p>
          <a:p>
            <a:pPr lvl="1"/>
            <a:r>
              <a:rPr lang="en-AU" dirty="0">
                <a:effectLst/>
              </a:rPr>
              <a:t>Encryption</a:t>
            </a:r>
          </a:p>
          <a:p>
            <a:pPr lvl="1"/>
            <a:r>
              <a:rPr lang="en-AU" dirty="0">
                <a:effectLst/>
              </a:rPr>
              <a:t>Anti-malware software</a:t>
            </a:r>
          </a:p>
          <a:p>
            <a:pPr lvl="1"/>
            <a:r>
              <a:rPr lang="en-AU" dirty="0">
                <a:effectLst/>
              </a:rPr>
              <a:t>IDPS</a:t>
            </a:r>
          </a:p>
          <a:p>
            <a:pPr lvl="1"/>
            <a:r>
              <a:rPr lang="en-AU" dirty="0">
                <a:effectLst/>
              </a:rPr>
              <a:t>Firewalls</a:t>
            </a:r>
          </a:p>
          <a:p>
            <a:pPr lvl="1"/>
            <a:endParaRPr lang="en-AU" dirty="0">
              <a:effectLst/>
            </a:endParaRP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3253933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Administrative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>
                <a:effectLst/>
              </a:rPr>
              <a:t>Organisation’s policies and procedures defined by its security policies</a:t>
            </a:r>
          </a:p>
          <a:p>
            <a:r>
              <a:rPr lang="en-AU" dirty="0">
                <a:effectLst/>
              </a:rPr>
              <a:t>Focus on personnel and business practices</a:t>
            </a:r>
          </a:p>
          <a:p>
            <a:r>
              <a:rPr lang="en-AU" dirty="0">
                <a:effectLst/>
              </a:rPr>
              <a:t>Examples include:</a:t>
            </a:r>
          </a:p>
          <a:p>
            <a:pPr lvl="1"/>
            <a:r>
              <a:rPr lang="en-AU" dirty="0">
                <a:effectLst/>
              </a:rPr>
              <a:t>Hiring practices</a:t>
            </a:r>
          </a:p>
          <a:p>
            <a:pPr lvl="1"/>
            <a:r>
              <a:rPr lang="en-AU" dirty="0">
                <a:effectLst/>
              </a:rPr>
              <a:t>Security screening</a:t>
            </a:r>
          </a:p>
          <a:p>
            <a:pPr lvl="1"/>
            <a:r>
              <a:rPr lang="en-AU" dirty="0">
                <a:effectLst/>
              </a:rPr>
              <a:t>Data classification and labelling</a:t>
            </a:r>
          </a:p>
          <a:p>
            <a:pPr lvl="1"/>
            <a:r>
              <a:rPr lang="en-AU" dirty="0">
                <a:effectLst/>
              </a:rPr>
              <a:t>Security awareness training</a:t>
            </a: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2427509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Physical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>
                <a:effectLst/>
              </a:rPr>
              <a:t>Physical controls that prevent, monitor or detect unauthorised access to assets </a:t>
            </a:r>
          </a:p>
          <a:p>
            <a:r>
              <a:rPr lang="en-AU" dirty="0">
                <a:effectLst/>
              </a:rPr>
              <a:t>Examples include</a:t>
            </a:r>
          </a:p>
          <a:p>
            <a:pPr lvl="1"/>
            <a:r>
              <a:rPr lang="en-AU" dirty="0">
                <a:effectLst/>
              </a:rPr>
              <a:t>Lock systems</a:t>
            </a:r>
          </a:p>
          <a:p>
            <a:pPr lvl="1"/>
            <a:r>
              <a:rPr lang="en-AU" dirty="0">
                <a:effectLst/>
              </a:rPr>
              <a:t>CCTV </a:t>
            </a:r>
          </a:p>
          <a:p>
            <a:pPr lvl="1"/>
            <a:r>
              <a:rPr lang="en-AU" dirty="0">
                <a:effectLst/>
              </a:rPr>
              <a:t>Swipe cards</a:t>
            </a:r>
          </a:p>
          <a:p>
            <a:pPr lvl="1"/>
            <a:r>
              <a:rPr lang="en-AU" dirty="0">
                <a:effectLst/>
              </a:rPr>
              <a:t>Mantraps</a:t>
            </a:r>
          </a:p>
          <a:p>
            <a:pPr lvl="1"/>
            <a:r>
              <a:rPr lang="en-AU" dirty="0">
                <a:effectLst/>
              </a:rPr>
              <a:t>Alarms</a:t>
            </a: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3784937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Deterrent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en-AU" dirty="0"/>
          </a:p>
          <a:p>
            <a:r>
              <a:rPr lang="en-AU" dirty="0"/>
              <a:t>Discourages violation of security policies through visible warnings and consequences for violators</a:t>
            </a:r>
          </a:p>
          <a:p>
            <a:r>
              <a:rPr lang="en-AU" dirty="0"/>
              <a:t>Examples include ﻿security-awareness training, locks, fences, security badges, guards, mantraps, and security cameras.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2765477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Preventive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A control that aims to stop violation of security policies. Whilst similar to deterrence, preventive controls are far harder to casually violate than deterrence. </a:t>
            </a:r>
          </a:p>
          <a:p>
            <a:r>
              <a:rPr lang="en-AU" dirty="0"/>
              <a:t>Examples include ﻿locks, biometrics, alarm systems, separation of duties, data classification, penetration testing, access-control methods, encryption, auditing, security policies, security-awareness training, anti-malware software, firewalls, and IPS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3726748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Detective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en-AU" dirty="0"/>
          </a:p>
          <a:p>
            <a:r>
              <a:rPr lang="en-AU" dirty="0"/>
              <a:t>Detective controls are concerned with detecting or discovering malicious activity during or after it has occurred</a:t>
            </a:r>
          </a:p>
          <a:p>
            <a:r>
              <a:rPr lang="en-AU" dirty="0"/>
              <a:t>Examples include audit trails, logging, IDS, honeypots (and honeynets), CCTV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1210969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13738"/>
          </a:xfrm>
        </p:spPr>
        <p:txBody>
          <a:bodyPr/>
          <a:lstStyle/>
          <a:p>
            <a:r>
              <a:rPr lang="en-AU" dirty="0"/>
              <a:t>Control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https://www.f5.com/labs/articles/education/what-are-security-controls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95DEF3F-44C8-484E-AF32-9EE94758AD13}"/>
              </a:ext>
            </a:extLst>
          </p:cNvPr>
          <p:cNvGraphicFramePr>
            <a:graphicFrameLocks noGrp="1"/>
          </p:cNvGraphicFramePr>
          <p:nvPr/>
        </p:nvGraphicFramePr>
        <p:xfrm>
          <a:off x="1057275" y="1553526"/>
          <a:ext cx="10353762" cy="321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1135">
                  <a:extLst>
                    <a:ext uri="{9D8B030D-6E8A-4147-A177-3AD203B41FA5}">
                      <a16:colId xmlns:a16="http://schemas.microsoft.com/office/drawing/2014/main" val="296928712"/>
                    </a:ext>
                  </a:extLst>
                </a:gridCol>
                <a:gridCol w="1540628">
                  <a:extLst>
                    <a:ext uri="{9D8B030D-6E8A-4147-A177-3AD203B41FA5}">
                      <a16:colId xmlns:a16="http://schemas.microsoft.com/office/drawing/2014/main" val="3806145353"/>
                    </a:ext>
                  </a:extLst>
                </a:gridCol>
                <a:gridCol w="2871787">
                  <a:extLst>
                    <a:ext uri="{9D8B030D-6E8A-4147-A177-3AD203B41FA5}">
                      <a16:colId xmlns:a16="http://schemas.microsoft.com/office/drawing/2014/main" val="2108825873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2968748335"/>
                    </a:ext>
                  </a:extLst>
                </a:gridCol>
                <a:gridCol w="2495637">
                  <a:extLst>
                    <a:ext uri="{9D8B030D-6E8A-4147-A177-3AD203B41FA5}">
                      <a16:colId xmlns:a16="http://schemas.microsoft.com/office/drawing/2014/main" val="1345392131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dirty="0"/>
                        <a:t>Control Functions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60751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Preventative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Detective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Corrective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87307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AU" dirty="0"/>
                        <a:t>Control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Physical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Fences, gates, locks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CCTV and surveillance camera logs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Repair physical damage, re-issue access cards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6929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Technical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Firewall, IPS, MFA, AV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IDS, Honeypots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Patching, Reboot systems, Quarantine malware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412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Administrative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Hiring and Firing practices, Separation of Duties, Data Classification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Review access rights, audit logs, review unauthorised changes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Implement Business Continuity Plan, Incident response plan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652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404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Need-to-know and Least Privilege</a:t>
            </a:r>
          </a:p>
          <a:p>
            <a:pPr lvl="1"/>
            <a:r>
              <a:rPr lang="en-AU" dirty="0"/>
              <a:t>Aim is to keep secrets secret</a:t>
            </a:r>
          </a:p>
          <a:p>
            <a:pPr lvl="1"/>
            <a:r>
              <a:rPr lang="en-AU" dirty="0"/>
              <a:t>Grant users and systems access  only to data and resources they need for their specific duties</a:t>
            </a:r>
          </a:p>
          <a:p>
            <a:r>
              <a:rPr lang="en-AU" dirty="0"/>
              <a:t>Separation of duties and responsibilities</a:t>
            </a:r>
          </a:p>
          <a:p>
            <a:pPr lvl="1"/>
            <a:r>
              <a:rPr lang="en-AU" dirty="0"/>
              <a:t>Never put a single person in charge of an entire function</a:t>
            </a:r>
          </a:p>
          <a:p>
            <a:pPr lvl="1"/>
            <a:r>
              <a:rPr lang="en-AU" dirty="0"/>
              <a:t>Includes putting cybersecurity responsibilities outside of IT</a:t>
            </a:r>
          </a:p>
          <a:p>
            <a:pPr lvl="1"/>
            <a:r>
              <a:rPr lang="en-AU" dirty="0"/>
              <a:t>Don’t want the people implementing systems also checking them</a:t>
            </a:r>
          </a:p>
          <a:p>
            <a:r>
              <a:rPr lang="en-AU" dirty="0"/>
              <a:t>Two-person control, Job rotation, mandatory vacations,</a:t>
            </a:r>
          </a:p>
          <a:p>
            <a:r>
              <a:rPr lang="en-AU" dirty="0"/>
              <a:t>Privileged account management</a:t>
            </a:r>
          </a:p>
          <a:p>
            <a:r>
              <a:rPr lang="en-AU" dirty="0"/>
              <a:t>Change management</a:t>
            </a:r>
          </a:p>
          <a:p>
            <a:pPr marL="369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3509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 Operations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0162"/>
            <a:ext cx="10353762" cy="4011037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Two-person control, Job rotation, mandatory vacations</a:t>
            </a:r>
          </a:p>
          <a:p>
            <a:pPr lvl="1"/>
            <a:r>
              <a:rPr lang="en-AU" dirty="0"/>
              <a:t>Two-person rule – have two signatures or authority for critical operations</a:t>
            </a:r>
          </a:p>
          <a:p>
            <a:pPr lvl="1"/>
            <a:r>
              <a:rPr lang="en-AU" dirty="0"/>
              <a:t>Job rotation helps prevent and detect fraud</a:t>
            </a:r>
          </a:p>
          <a:p>
            <a:pPr lvl="1"/>
            <a:r>
              <a:rPr lang="en-AU" dirty="0"/>
              <a:t>Mandatory vacations help detect fraud</a:t>
            </a:r>
          </a:p>
          <a:p>
            <a:r>
              <a:rPr lang="en-AU" dirty="0"/>
              <a:t>Privileged account management</a:t>
            </a:r>
          </a:p>
          <a:p>
            <a:pPr lvl="1"/>
            <a:r>
              <a:rPr lang="en-AU" dirty="0"/>
              <a:t>People with the most powerful accounts should b monitored and extra precautions put in place when they use their privileges</a:t>
            </a:r>
          </a:p>
          <a:p>
            <a:r>
              <a:rPr lang="en-AU" dirty="0"/>
              <a:t>Personnel security </a:t>
            </a:r>
          </a:p>
          <a:p>
            <a:pPr lvl="1"/>
            <a:r>
              <a:rPr lang="en-AU" dirty="0"/>
              <a:t>Security awareness training</a:t>
            </a:r>
          </a:p>
          <a:p>
            <a:pPr lvl="1"/>
            <a:r>
              <a:rPr lang="en-AU" dirty="0"/>
              <a:t>Mobile device management</a:t>
            </a:r>
          </a:p>
          <a:p>
            <a:pPr lvl="1"/>
            <a:r>
              <a:rPr lang="en-AU" dirty="0"/>
              <a:t>Working from home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169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F8C-A74B-E640-AF2F-9B4E07A2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AU" dirty="0"/>
              <a:t>3 things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C0FE0C-1A9E-40BB-84A0-FD6F461476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083694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30010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 Operations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Information management lifecycle</a:t>
            </a:r>
          </a:p>
          <a:p>
            <a:pPr lvl="1"/>
            <a:r>
              <a:rPr lang="en-AU" dirty="0"/>
              <a:t>Creation, storage, use, archiving, destruction and purging</a:t>
            </a:r>
          </a:p>
          <a:p>
            <a:r>
              <a:rPr lang="en-AU" dirty="0"/>
              <a:t>Hardware and software</a:t>
            </a:r>
          </a:p>
          <a:p>
            <a:pPr lvl="1"/>
            <a:r>
              <a:rPr lang="en-AU" dirty="0"/>
              <a:t>Asset management</a:t>
            </a:r>
          </a:p>
          <a:p>
            <a:pPr lvl="1"/>
            <a:r>
              <a:rPr lang="en-AU" dirty="0"/>
              <a:t>Protection of physical assets</a:t>
            </a:r>
          </a:p>
          <a:p>
            <a:pPr lvl="1"/>
            <a:r>
              <a:rPr lang="en-AU" dirty="0"/>
              <a:t>Machine rooms: access, cooling and fire prevention</a:t>
            </a:r>
          </a:p>
          <a:p>
            <a:pPr lvl="1"/>
            <a:r>
              <a:rPr lang="en-AU" dirty="0"/>
              <a:t>Virtual assets</a:t>
            </a:r>
          </a:p>
          <a:p>
            <a:pPr lvl="1"/>
            <a:r>
              <a:rPr lang="en-AU" dirty="0"/>
              <a:t>Licensing and Software License Agreements</a:t>
            </a:r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F8C-A74B-E640-AF2F-9B4E07A2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A815-F1A1-E848-8BE0-A481039C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overall process for managing security risk within an organization</a:t>
            </a:r>
          </a:p>
          <a:p>
            <a:r>
              <a:rPr lang="en-US" dirty="0"/>
              <a:t>Several standards set out the process including accreditation and certification</a:t>
            </a:r>
          </a:p>
          <a:p>
            <a:r>
              <a:rPr lang="en-US" dirty="0"/>
              <a:t>ISO/IEC 27001 is a standard that requires that an organization has: </a:t>
            </a:r>
          </a:p>
          <a:p>
            <a:pPr lvl="1"/>
            <a:r>
              <a:rPr lang="en-AU" dirty="0"/>
              <a:t>Performed risk analysis to recognize their information assets and their associated information security risks based on threats, vulnerabilities, and impacts</a:t>
            </a:r>
          </a:p>
          <a:p>
            <a:pPr lvl="1"/>
            <a:r>
              <a:rPr lang="en-AU" dirty="0"/>
              <a:t>Designed and implement a coherent and comprehensive suite of information security controls and/or other forms of risk treatment to address those risks </a:t>
            </a:r>
          </a:p>
          <a:p>
            <a:pPr lvl="1"/>
            <a:r>
              <a:rPr lang="en-AU" dirty="0"/>
              <a:t>Adopted a management process to monitor, review and update risks and controls on an ongoing basis</a:t>
            </a:r>
          </a:p>
          <a:p>
            <a:r>
              <a:rPr lang="en-AU" dirty="0"/>
              <a:t>Other standards that are similar include </a:t>
            </a:r>
            <a:r>
              <a:rPr lang="en-AU" b="1" dirty="0"/>
              <a:t>Australia’s Protective Security Policy Framework</a:t>
            </a:r>
            <a:r>
              <a:rPr lang="en-AU" dirty="0"/>
              <a:t> (https://</a:t>
            </a:r>
            <a:r>
              <a:rPr lang="en-AU" dirty="0" err="1"/>
              <a:t>www.protectivesecurity.gov.au</a:t>
            </a:r>
            <a:r>
              <a:rPr lang="en-AU" dirty="0"/>
              <a:t>/) and </a:t>
            </a:r>
            <a:r>
              <a:rPr lang="en-AU" b="1" dirty="0"/>
              <a:t>NIST Cybersecurity Framework</a:t>
            </a:r>
            <a:r>
              <a:rPr lang="en-AU" dirty="0"/>
              <a:t> (</a:t>
            </a:r>
            <a:r>
              <a:rPr lang="en-AU" sz="1700" dirty="0"/>
              <a:t>https://</a:t>
            </a:r>
            <a:r>
              <a:rPr lang="en-AU" sz="1700" dirty="0" err="1"/>
              <a:t>www.nist.gov</a:t>
            </a:r>
            <a:r>
              <a:rPr lang="en-AU" sz="1700" dirty="0"/>
              <a:t>/</a:t>
            </a:r>
            <a:r>
              <a:rPr lang="en-AU" sz="1700" dirty="0" err="1"/>
              <a:t>cyberframework</a:t>
            </a:r>
            <a:r>
              <a:rPr lang="en-AU" dirty="0"/>
              <a:t>)</a:t>
            </a:r>
          </a:p>
          <a:p>
            <a:endParaRPr lang="en-US" dirty="0"/>
          </a:p>
          <a:p>
            <a:pPr marL="36900" indent="0">
              <a:buNone/>
            </a:pPr>
            <a:endParaRPr lang="en-AU" dirty="0">
              <a:effectLst/>
            </a:endParaRP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71518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F8C-A74B-E640-AF2F-9B4E07A2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Establishing an 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A815-F1A1-E848-8BE0-A481039C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</a:t>
            </a:r>
            <a:r>
              <a:rPr lang="en-US" dirty="0" err="1"/>
              <a:t>organisations</a:t>
            </a:r>
            <a:r>
              <a:rPr lang="en-US" dirty="0"/>
              <a:t> implement an 27001-like security management system but unless you are doing it properly, i.e. to get certified</a:t>
            </a:r>
          </a:p>
          <a:p>
            <a:r>
              <a:rPr lang="en-US" dirty="0"/>
              <a:t>Although information security refers to non-digital assets, very few companies store non-digital information</a:t>
            </a:r>
          </a:p>
          <a:p>
            <a:pPr lvl="1"/>
            <a:r>
              <a:rPr lang="en-US" dirty="0"/>
              <a:t>Even if they use paper, it is archived digitally for example</a:t>
            </a:r>
          </a:p>
          <a:p>
            <a:r>
              <a:rPr lang="en-AU" dirty="0">
                <a:effectLst/>
              </a:rPr>
              <a:t>Security requirements come from 3 sources (ISO/IEC 27002):</a:t>
            </a:r>
          </a:p>
          <a:p>
            <a:pPr lvl="1"/>
            <a:r>
              <a:rPr lang="en-AU" dirty="0">
                <a:effectLst/>
              </a:rPr>
              <a:t>Information security risks based on an organization’s business strategy and objectives</a:t>
            </a:r>
          </a:p>
          <a:p>
            <a:pPr lvl="1"/>
            <a:r>
              <a:rPr lang="en-AU" dirty="0">
                <a:effectLst/>
              </a:rPr>
              <a:t>Legal, statutory, regulatory and contractual obligations</a:t>
            </a:r>
          </a:p>
          <a:p>
            <a:pPr lvl="1"/>
            <a:r>
              <a:rPr lang="en-AU" dirty="0">
                <a:effectLst/>
              </a:rPr>
              <a:t>The principles, objectives and business requirements for information processing that an organization has developed to support its operations</a:t>
            </a:r>
            <a:r>
              <a:rPr lang="en-AU" sz="2200" dirty="0">
                <a:effectLst/>
              </a:rPr>
              <a:t>. </a:t>
            </a:r>
            <a:endParaRPr lang="en-AU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37583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F8C-A74B-E640-AF2F-9B4E07A2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76518"/>
            <a:ext cx="10353762" cy="782320"/>
          </a:xfrm>
        </p:spPr>
        <p:txBody>
          <a:bodyPr/>
          <a:lstStyle/>
          <a:p>
            <a:r>
              <a:rPr lang="en-AU" dirty="0"/>
              <a:t>Security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A815-F1A1-E848-8BE0-A481039CE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06880"/>
            <a:ext cx="10353762" cy="4774602"/>
          </a:xfrm>
        </p:spPr>
        <p:txBody>
          <a:bodyPr>
            <a:normAutofit fontScale="92500"/>
          </a:bodyPr>
          <a:lstStyle/>
          <a:p>
            <a:r>
              <a:rPr lang="en-AU" sz="1900" dirty="0"/>
              <a:t>Outlines an organizational approach to security through a set of policies that cover:</a:t>
            </a:r>
          </a:p>
          <a:p>
            <a:r>
              <a:rPr lang="en-AU" sz="1900" dirty="0"/>
              <a:t>Internal organisation</a:t>
            </a:r>
          </a:p>
          <a:p>
            <a:pPr lvl="1"/>
            <a:r>
              <a:rPr lang="en-AU" dirty="0"/>
              <a:t>Information security roles and responsibilities, segregation of duties, contact people</a:t>
            </a:r>
          </a:p>
          <a:p>
            <a:r>
              <a:rPr lang="en-AU" sz="1900" dirty="0"/>
              <a:t>Mobile devices and teleworking</a:t>
            </a:r>
          </a:p>
          <a:p>
            <a:r>
              <a:rPr lang="en-AU" sz="1900" dirty="0"/>
              <a:t>Employment</a:t>
            </a:r>
          </a:p>
          <a:p>
            <a:pPr lvl="1"/>
            <a:r>
              <a:rPr lang="en-AU" dirty="0"/>
              <a:t>Screening/onboarding, Information security awareness and training, disciplinary processes, termination</a:t>
            </a:r>
          </a:p>
          <a:p>
            <a:r>
              <a:rPr lang="en-AU" sz="1900" dirty="0"/>
              <a:t>Asset management</a:t>
            </a:r>
          </a:p>
          <a:p>
            <a:r>
              <a:rPr lang="en-AU" sz="1900" dirty="0"/>
              <a:t>Media handling</a:t>
            </a:r>
          </a:p>
          <a:p>
            <a:r>
              <a:rPr lang="en-AU" sz="1900" dirty="0"/>
              <a:t>Access control</a:t>
            </a:r>
          </a:p>
          <a:p>
            <a:pPr lvl="1"/>
            <a:r>
              <a:rPr lang="en-AU" dirty="0"/>
              <a:t>User access management</a:t>
            </a:r>
          </a:p>
          <a:p>
            <a:pPr lvl="1"/>
            <a:r>
              <a:rPr lang="en-AU" dirty="0"/>
              <a:t>System application access control</a:t>
            </a:r>
          </a:p>
          <a:p>
            <a:pPr lvl="1"/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46299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F8C-A74B-E640-AF2F-9B4E07A2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 Policy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A815-F1A1-E848-8BE0-A481039C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Cryptographic controls</a:t>
            </a:r>
          </a:p>
          <a:p>
            <a:r>
              <a:rPr lang="en-AU" sz="1800" dirty="0"/>
              <a:t>Physical and environmental security</a:t>
            </a:r>
          </a:p>
          <a:p>
            <a:r>
              <a:rPr lang="en-AU" sz="1800" dirty="0"/>
              <a:t>Operations security</a:t>
            </a:r>
          </a:p>
          <a:p>
            <a:r>
              <a:rPr lang="en-AU" sz="1800" dirty="0"/>
              <a:t>Communications security</a:t>
            </a:r>
          </a:p>
          <a:p>
            <a:r>
              <a:rPr lang="en-AU" sz="1800" dirty="0"/>
              <a:t>Systems acquisition, development and maintenance</a:t>
            </a:r>
          </a:p>
          <a:p>
            <a:r>
              <a:rPr lang="en-AU" sz="1800" dirty="0"/>
              <a:t>Supplier relationships especially supply chain</a:t>
            </a:r>
          </a:p>
          <a:p>
            <a:r>
              <a:rPr lang="en-AU" sz="1800" dirty="0"/>
              <a:t>Incident management</a:t>
            </a:r>
          </a:p>
          <a:p>
            <a:r>
              <a:rPr lang="en-AU" sz="1800" dirty="0"/>
              <a:t>Business continuity </a:t>
            </a:r>
          </a:p>
          <a:p>
            <a:pPr lvl="1"/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03729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en-AU" sz="2400"/>
              <a:t>Risk Management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A3350A-8301-4F45-A49D-3126971D8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r>
              <a:rPr lang="en-US" sz="1600" dirty="0"/>
              <a:t>OECD recommendations for Digital Security Risk Management </a:t>
            </a:r>
            <a:r>
              <a:rPr lang="en-US" sz="1600" dirty="0">
                <a:hlinkClick r:id="rId3"/>
              </a:rPr>
              <a:t>https://www.oecd.org/sti/ieconomy/digital-security-risk-management.htm</a:t>
            </a:r>
            <a:endParaRPr lang="en-US" sz="1600" dirty="0"/>
          </a:p>
          <a:p>
            <a:r>
              <a:rPr lang="en-US" sz="1600" dirty="0"/>
              <a:t>Importance of understanding economic and social activities of the business</a:t>
            </a:r>
          </a:p>
          <a:p>
            <a:r>
              <a:rPr lang="en-US" sz="1600" dirty="0"/>
              <a:t>Risk governance</a:t>
            </a:r>
          </a:p>
        </p:txBody>
      </p:sp>
      <p:pic>
        <p:nvPicPr>
          <p:cNvPr id="6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C002F24B-CF47-374E-9020-DD9A64123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351" y="776863"/>
            <a:ext cx="6161183" cy="53140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44760"/>
            <a:ext cx="667286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</a:rPr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326380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F8C-A74B-E640-AF2F-9B4E07A2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Bald Tire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A815-F1A1-E848-8BE0-A481039C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07200" lvl="1" indent="-457200">
              <a:buFont typeface="+mj-lt"/>
              <a:buAutoNum type="arabicPeriod"/>
            </a:pPr>
            <a:r>
              <a:rPr lang="en-AU" dirty="0"/>
              <a:t>﻿Picture in your mind a bald car tire. Imagine that it is so bald you can hardly tell that it ever had tread. How much risk is there? 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Next, imagine that the bald tire is tied to a rope hanging from a tree branch. Now how much risk is there? 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Next, imagine that the rope is frayed about halfway through, just below where it’s tied to the tree branch. How much risk is there? 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Finally, imagine that the tire swing is suspended over an 80-foot cliff—with sharp rocks below. How much risk is there? </a:t>
            </a:r>
          </a:p>
          <a:p>
            <a:pPr lvl="1"/>
            <a:r>
              <a:rPr lang="en-AU" dirty="0"/>
              <a:t>Now, identify the following components within the scenario. What was the: • Threat, • Vulnerability, and Risk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Freund, Jack; Jones, Jack. Measuring and Managing Information Risk (p. 2). Elsevier Science. Kindle Edition.</a:t>
            </a:r>
            <a:endParaRPr lang="en-AU" dirty="0">
              <a:effectLst/>
            </a:endParaRP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091461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NoStarch</Template>
  <TotalTime>59953</TotalTime>
  <Words>1543</Words>
  <Application>Microsoft Macintosh PowerPoint</Application>
  <PresentationFormat>Widescreen</PresentationFormat>
  <Paragraphs>236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Georgia Pro Cond Light</vt:lpstr>
      <vt:lpstr>Speak Pro</vt:lpstr>
      <vt:lpstr>Wingdings 2</vt:lpstr>
      <vt:lpstr>SlateVTI</vt:lpstr>
      <vt:lpstr>CITS1003 Introduction to Cybersecurity [7] Security Management</vt:lpstr>
      <vt:lpstr>A unit about cats cybersecurity</vt:lpstr>
      <vt:lpstr>3 things</vt:lpstr>
      <vt:lpstr>Security Management</vt:lpstr>
      <vt:lpstr>Establishing an ISMS</vt:lpstr>
      <vt:lpstr>Security Policy</vt:lpstr>
      <vt:lpstr>Security Policy 2</vt:lpstr>
      <vt:lpstr>Risk Management</vt:lpstr>
      <vt:lpstr>The Bald Tire</vt:lpstr>
      <vt:lpstr>Assessing Risk</vt:lpstr>
      <vt:lpstr>Assessing Risk</vt:lpstr>
      <vt:lpstr>Qualitative Risk Assessment</vt:lpstr>
      <vt:lpstr>Qualitative Risk Assessment</vt:lpstr>
      <vt:lpstr>Quantitative Risk Assessment</vt:lpstr>
      <vt:lpstr>Example</vt:lpstr>
      <vt:lpstr>Open FAIR</vt:lpstr>
      <vt:lpstr>Risk Treatment</vt:lpstr>
      <vt:lpstr>Risk Treatment 2</vt:lpstr>
      <vt:lpstr>Residual Risk</vt:lpstr>
      <vt:lpstr>Controls</vt:lpstr>
      <vt:lpstr>Technical Controls</vt:lpstr>
      <vt:lpstr>Administrative Controls</vt:lpstr>
      <vt:lpstr>Physical Controls</vt:lpstr>
      <vt:lpstr>Deterrent Controls</vt:lpstr>
      <vt:lpstr>Preventive Controls</vt:lpstr>
      <vt:lpstr>Detective Controls</vt:lpstr>
      <vt:lpstr>Control Examples</vt:lpstr>
      <vt:lpstr>Security Operations</vt:lpstr>
      <vt:lpstr>Security Operations (continued)</vt:lpstr>
      <vt:lpstr>Security Operations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CITSXXXX Introduction to Cybersecurity [1] Unit overview</dc:title>
  <dc:creator>David Glance</dc:creator>
  <cp:lastModifiedBy>David Glance</cp:lastModifiedBy>
  <cp:revision>313</cp:revision>
  <dcterms:created xsi:type="dcterms:W3CDTF">2020-01-13T04:26:47Z</dcterms:created>
  <dcterms:modified xsi:type="dcterms:W3CDTF">2021-04-30T01:59:23Z</dcterms:modified>
</cp:coreProperties>
</file>