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7"/>
  </p:notesMasterIdLst>
  <p:sldIdLst>
    <p:sldId id="256" r:id="rId2"/>
    <p:sldId id="257" r:id="rId3"/>
    <p:sldId id="303" r:id="rId4"/>
    <p:sldId id="308" r:id="rId5"/>
    <p:sldId id="309" r:id="rId6"/>
    <p:sldId id="310" r:id="rId7"/>
    <p:sldId id="311" r:id="rId8"/>
    <p:sldId id="315" r:id="rId9"/>
    <p:sldId id="312" r:id="rId10"/>
    <p:sldId id="317" r:id="rId11"/>
    <p:sldId id="314" r:id="rId12"/>
    <p:sldId id="313" r:id="rId13"/>
    <p:sldId id="316" r:id="rId14"/>
    <p:sldId id="318" r:id="rId15"/>
    <p:sldId id="319" r:id="rId16"/>
    <p:sldId id="320" r:id="rId17"/>
    <p:sldId id="321" r:id="rId18"/>
    <p:sldId id="322" r:id="rId19"/>
    <p:sldId id="323" r:id="rId20"/>
    <p:sldId id="324" r:id="rId21"/>
    <p:sldId id="325" r:id="rId22"/>
    <p:sldId id="326" r:id="rId23"/>
    <p:sldId id="328" r:id="rId24"/>
    <p:sldId id="331" r:id="rId25"/>
    <p:sldId id="32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59"/>
    <p:restoredTop sz="96327"/>
  </p:normalViewPr>
  <p:slideViewPr>
    <p:cSldViewPr snapToGrid="0" snapToObjects="1">
      <p:cViewPr varScale="1">
        <p:scale>
          <a:sx n="95" d="100"/>
          <a:sy n="95" d="100"/>
        </p:scale>
        <p:origin x="216"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98991-3A4E-4ED5-B480-752FF5CB0B4E}"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E8A78B36-5307-4D56-B467-E1D4C5A3F784}">
      <dgm:prSet/>
      <dgm:spPr/>
      <dgm:t>
        <a:bodyPr/>
        <a:lstStyle/>
        <a:p>
          <a:r>
            <a:rPr lang="en-AU"/>
            <a:t>Understand what a cybersecurity incident is</a:t>
          </a:r>
          <a:endParaRPr lang="en-US"/>
        </a:p>
      </dgm:t>
    </dgm:pt>
    <dgm:pt modelId="{F85A4418-B090-4217-BE01-0690F551D4C1}" type="parTrans" cxnId="{7EE6F74E-23B7-45F0-8456-EEFFD75246A1}">
      <dgm:prSet/>
      <dgm:spPr/>
      <dgm:t>
        <a:bodyPr/>
        <a:lstStyle/>
        <a:p>
          <a:endParaRPr lang="en-US"/>
        </a:p>
      </dgm:t>
    </dgm:pt>
    <dgm:pt modelId="{EDC6D83E-3F24-4422-8F66-1C65CC889DC5}" type="sibTrans" cxnId="{7EE6F74E-23B7-45F0-8456-EEFFD75246A1}">
      <dgm:prSet phldrT="1" phldr="0"/>
      <dgm:spPr/>
      <dgm:t>
        <a:bodyPr/>
        <a:lstStyle/>
        <a:p>
          <a:r>
            <a:rPr lang="en-US"/>
            <a:t>1</a:t>
          </a:r>
        </a:p>
      </dgm:t>
    </dgm:pt>
    <dgm:pt modelId="{C0214FB6-6EC3-4665-8706-CB101F5B3E18}">
      <dgm:prSet/>
      <dgm:spPr/>
      <dgm:t>
        <a:bodyPr/>
        <a:lstStyle/>
        <a:p>
          <a:r>
            <a:rPr lang="en-AU"/>
            <a:t>Understand the process of incident response</a:t>
          </a:r>
          <a:endParaRPr lang="en-US"/>
        </a:p>
      </dgm:t>
    </dgm:pt>
    <dgm:pt modelId="{442B6C32-4F20-49D9-96EE-C3979D32EAF6}" type="parTrans" cxnId="{9BE2D0E9-61C3-4591-A579-CB2C70503C71}">
      <dgm:prSet/>
      <dgm:spPr/>
      <dgm:t>
        <a:bodyPr/>
        <a:lstStyle/>
        <a:p>
          <a:endParaRPr lang="en-US"/>
        </a:p>
      </dgm:t>
    </dgm:pt>
    <dgm:pt modelId="{794529F6-565F-44D0-9786-6183FCFFDF4E}" type="sibTrans" cxnId="{9BE2D0E9-61C3-4591-A579-CB2C70503C71}">
      <dgm:prSet phldrT="2" phldr="0"/>
      <dgm:spPr/>
      <dgm:t>
        <a:bodyPr/>
        <a:lstStyle/>
        <a:p>
          <a:r>
            <a:rPr lang="en-US"/>
            <a:t>2</a:t>
          </a:r>
        </a:p>
      </dgm:t>
    </dgm:pt>
    <dgm:pt modelId="{324F89C8-0DEF-44E7-BED7-997BC9B966FB}">
      <dgm:prSet/>
      <dgm:spPr/>
      <dgm:t>
        <a:bodyPr/>
        <a:lstStyle/>
        <a:p>
          <a:r>
            <a:rPr lang="en-AU"/>
            <a:t>Understand the role computer forensics plays in incident response</a:t>
          </a:r>
          <a:endParaRPr lang="en-US"/>
        </a:p>
      </dgm:t>
    </dgm:pt>
    <dgm:pt modelId="{966C942F-E62B-49D8-9329-1BA7E9262ED5}" type="parTrans" cxnId="{DAA85A4A-2D96-4284-9282-F5F91AF6A13A}">
      <dgm:prSet/>
      <dgm:spPr/>
      <dgm:t>
        <a:bodyPr/>
        <a:lstStyle/>
        <a:p>
          <a:endParaRPr lang="en-US"/>
        </a:p>
      </dgm:t>
    </dgm:pt>
    <dgm:pt modelId="{1AD416CF-0432-49ED-9B00-78C8F8E129AA}" type="sibTrans" cxnId="{DAA85A4A-2D96-4284-9282-F5F91AF6A13A}">
      <dgm:prSet phldrT="3" phldr="0"/>
      <dgm:spPr/>
      <dgm:t>
        <a:bodyPr/>
        <a:lstStyle/>
        <a:p>
          <a:r>
            <a:rPr lang="en-US"/>
            <a:t>3</a:t>
          </a:r>
        </a:p>
      </dgm:t>
    </dgm:pt>
    <dgm:pt modelId="{60E2F236-9F6D-1644-9DA1-DE99C590E059}" type="pres">
      <dgm:prSet presAssocID="{00B98991-3A4E-4ED5-B480-752FF5CB0B4E}" presName="Name0" presStyleCnt="0">
        <dgm:presLayoutVars>
          <dgm:animLvl val="lvl"/>
          <dgm:resizeHandles val="exact"/>
        </dgm:presLayoutVars>
      </dgm:prSet>
      <dgm:spPr/>
    </dgm:pt>
    <dgm:pt modelId="{5E090462-FF80-4B4A-8F90-0F2370D07C38}" type="pres">
      <dgm:prSet presAssocID="{E8A78B36-5307-4D56-B467-E1D4C5A3F784}" presName="compositeNode" presStyleCnt="0">
        <dgm:presLayoutVars>
          <dgm:bulletEnabled val="1"/>
        </dgm:presLayoutVars>
      </dgm:prSet>
      <dgm:spPr/>
    </dgm:pt>
    <dgm:pt modelId="{1716D9C4-7393-7544-BD9D-DAD6BBD19687}" type="pres">
      <dgm:prSet presAssocID="{E8A78B36-5307-4D56-B467-E1D4C5A3F784}" presName="bgRect" presStyleLbl="bgAccFollowNode1" presStyleIdx="0" presStyleCnt="3"/>
      <dgm:spPr/>
    </dgm:pt>
    <dgm:pt modelId="{113D60E8-0DB7-3648-A9F0-AAD1475A906F}" type="pres">
      <dgm:prSet presAssocID="{EDC6D83E-3F24-4422-8F66-1C65CC889DC5}" presName="sibTransNodeCircle" presStyleLbl="alignNode1" presStyleIdx="0" presStyleCnt="6">
        <dgm:presLayoutVars>
          <dgm:chMax val="0"/>
          <dgm:bulletEnabled/>
        </dgm:presLayoutVars>
      </dgm:prSet>
      <dgm:spPr/>
    </dgm:pt>
    <dgm:pt modelId="{429E4E49-34E8-9842-B3E2-FA833163D40B}" type="pres">
      <dgm:prSet presAssocID="{E8A78B36-5307-4D56-B467-E1D4C5A3F784}" presName="bottomLine" presStyleLbl="alignNode1" presStyleIdx="1" presStyleCnt="6">
        <dgm:presLayoutVars/>
      </dgm:prSet>
      <dgm:spPr/>
    </dgm:pt>
    <dgm:pt modelId="{95774AFE-942D-0C42-8F54-F6C96CD9419C}" type="pres">
      <dgm:prSet presAssocID="{E8A78B36-5307-4D56-B467-E1D4C5A3F784}" presName="nodeText" presStyleLbl="bgAccFollowNode1" presStyleIdx="0" presStyleCnt="3">
        <dgm:presLayoutVars>
          <dgm:bulletEnabled val="1"/>
        </dgm:presLayoutVars>
      </dgm:prSet>
      <dgm:spPr/>
    </dgm:pt>
    <dgm:pt modelId="{3468F9D4-F9E9-9341-9FA4-A01DCD7F41A0}" type="pres">
      <dgm:prSet presAssocID="{EDC6D83E-3F24-4422-8F66-1C65CC889DC5}" presName="sibTrans" presStyleCnt="0"/>
      <dgm:spPr/>
    </dgm:pt>
    <dgm:pt modelId="{199B3014-98DC-E94A-BD31-EC4E78DF5EC9}" type="pres">
      <dgm:prSet presAssocID="{C0214FB6-6EC3-4665-8706-CB101F5B3E18}" presName="compositeNode" presStyleCnt="0">
        <dgm:presLayoutVars>
          <dgm:bulletEnabled val="1"/>
        </dgm:presLayoutVars>
      </dgm:prSet>
      <dgm:spPr/>
    </dgm:pt>
    <dgm:pt modelId="{502916FD-163B-9F4A-894B-7D34CED75E33}" type="pres">
      <dgm:prSet presAssocID="{C0214FB6-6EC3-4665-8706-CB101F5B3E18}" presName="bgRect" presStyleLbl="bgAccFollowNode1" presStyleIdx="1" presStyleCnt="3"/>
      <dgm:spPr/>
    </dgm:pt>
    <dgm:pt modelId="{524A982D-8E6D-A34B-AB1E-3694665CB8F6}" type="pres">
      <dgm:prSet presAssocID="{794529F6-565F-44D0-9786-6183FCFFDF4E}" presName="sibTransNodeCircle" presStyleLbl="alignNode1" presStyleIdx="2" presStyleCnt="6">
        <dgm:presLayoutVars>
          <dgm:chMax val="0"/>
          <dgm:bulletEnabled/>
        </dgm:presLayoutVars>
      </dgm:prSet>
      <dgm:spPr/>
    </dgm:pt>
    <dgm:pt modelId="{B4935AB0-7961-4C4D-937E-A63F07908631}" type="pres">
      <dgm:prSet presAssocID="{C0214FB6-6EC3-4665-8706-CB101F5B3E18}" presName="bottomLine" presStyleLbl="alignNode1" presStyleIdx="3" presStyleCnt="6">
        <dgm:presLayoutVars/>
      </dgm:prSet>
      <dgm:spPr/>
    </dgm:pt>
    <dgm:pt modelId="{0839DC76-2CAF-1A41-BF07-187E50A67FB6}" type="pres">
      <dgm:prSet presAssocID="{C0214FB6-6EC3-4665-8706-CB101F5B3E18}" presName="nodeText" presStyleLbl="bgAccFollowNode1" presStyleIdx="1" presStyleCnt="3">
        <dgm:presLayoutVars>
          <dgm:bulletEnabled val="1"/>
        </dgm:presLayoutVars>
      </dgm:prSet>
      <dgm:spPr/>
    </dgm:pt>
    <dgm:pt modelId="{AD4B0427-E9FC-984B-8EB7-F8BE36CC72DE}" type="pres">
      <dgm:prSet presAssocID="{794529F6-565F-44D0-9786-6183FCFFDF4E}" presName="sibTrans" presStyleCnt="0"/>
      <dgm:spPr/>
    </dgm:pt>
    <dgm:pt modelId="{A8B92491-66F8-2343-89C3-BCB8DD2393DF}" type="pres">
      <dgm:prSet presAssocID="{324F89C8-0DEF-44E7-BED7-997BC9B966FB}" presName="compositeNode" presStyleCnt="0">
        <dgm:presLayoutVars>
          <dgm:bulletEnabled val="1"/>
        </dgm:presLayoutVars>
      </dgm:prSet>
      <dgm:spPr/>
    </dgm:pt>
    <dgm:pt modelId="{015C18ED-8803-3C44-B1F0-AA0FCCCBD92E}" type="pres">
      <dgm:prSet presAssocID="{324F89C8-0DEF-44E7-BED7-997BC9B966FB}" presName="bgRect" presStyleLbl="bgAccFollowNode1" presStyleIdx="2" presStyleCnt="3"/>
      <dgm:spPr/>
    </dgm:pt>
    <dgm:pt modelId="{C3A8EC70-882D-CC41-90FC-4DB1F2441235}" type="pres">
      <dgm:prSet presAssocID="{1AD416CF-0432-49ED-9B00-78C8F8E129AA}" presName="sibTransNodeCircle" presStyleLbl="alignNode1" presStyleIdx="4" presStyleCnt="6">
        <dgm:presLayoutVars>
          <dgm:chMax val="0"/>
          <dgm:bulletEnabled/>
        </dgm:presLayoutVars>
      </dgm:prSet>
      <dgm:spPr/>
    </dgm:pt>
    <dgm:pt modelId="{B662D6CA-BE5C-154F-A091-8C74E6854036}" type="pres">
      <dgm:prSet presAssocID="{324F89C8-0DEF-44E7-BED7-997BC9B966FB}" presName="bottomLine" presStyleLbl="alignNode1" presStyleIdx="5" presStyleCnt="6">
        <dgm:presLayoutVars/>
      </dgm:prSet>
      <dgm:spPr/>
    </dgm:pt>
    <dgm:pt modelId="{A06C5FA1-455B-9245-8749-D0F270C7C5C3}" type="pres">
      <dgm:prSet presAssocID="{324F89C8-0DEF-44E7-BED7-997BC9B966FB}" presName="nodeText" presStyleLbl="bgAccFollowNode1" presStyleIdx="2" presStyleCnt="3">
        <dgm:presLayoutVars>
          <dgm:bulletEnabled val="1"/>
        </dgm:presLayoutVars>
      </dgm:prSet>
      <dgm:spPr/>
    </dgm:pt>
  </dgm:ptLst>
  <dgm:cxnLst>
    <dgm:cxn modelId="{A519E005-5A04-E648-95D9-9E9DB2520FBD}" type="presOf" srcId="{E8A78B36-5307-4D56-B467-E1D4C5A3F784}" destId="{1716D9C4-7393-7544-BD9D-DAD6BBD19687}" srcOrd="0" destOrd="0" presId="urn:microsoft.com/office/officeart/2016/7/layout/BasicLinearProcessNumbered"/>
    <dgm:cxn modelId="{1387792A-737F-1B48-A325-AFC457C18DBE}" type="presOf" srcId="{EDC6D83E-3F24-4422-8F66-1C65CC889DC5}" destId="{113D60E8-0DB7-3648-A9F0-AAD1475A906F}" srcOrd="0" destOrd="0" presId="urn:microsoft.com/office/officeart/2016/7/layout/BasicLinearProcessNumbered"/>
    <dgm:cxn modelId="{DAA85A4A-2D96-4284-9282-F5F91AF6A13A}" srcId="{00B98991-3A4E-4ED5-B480-752FF5CB0B4E}" destId="{324F89C8-0DEF-44E7-BED7-997BC9B966FB}" srcOrd="2" destOrd="0" parTransId="{966C942F-E62B-49D8-9329-1BA7E9262ED5}" sibTransId="{1AD416CF-0432-49ED-9B00-78C8F8E129AA}"/>
    <dgm:cxn modelId="{6590DD4B-E052-4245-B0C8-2312D4489DFA}" type="presOf" srcId="{C0214FB6-6EC3-4665-8706-CB101F5B3E18}" destId="{502916FD-163B-9F4A-894B-7D34CED75E33}" srcOrd="0" destOrd="0" presId="urn:microsoft.com/office/officeart/2016/7/layout/BasicLinearProcessNumbered"/>
    <dgm:cxn modelId="{7EE6F74E-23B7-45F0-8456-EEFFD75246A1}" srcId="{00B98991-3A4E-4ED5-B480-752FF5CB0B4E}" destId="{E8A78B36-5307-4D56-B467-E1D4C5A3F784}" srcOrd="0" destOrd="0" parTransId="{F85A4418-B090-4217-BE01-0690F551D4C1}" sibTransId="{EDC6D83E-3F24-4422-8F66-1C65CC889DC5}"/>
    <dgm:cxn modelId="{9467376C-75E8-D243-BDCD-E4DF5173197D}" type="presOf" srcId="{1AD416CF-0432-49ED-9B00-78C8F8E129AA}" destId="{C3A8EC70-882D-CC41-90FC-4DB1F2441235}" srcOrd="0" destOrd="0" presId="urn:microsoft.com/office/officeart/2016/7/layout/BasicLinearProcessNumbered"/>
    <dgm:cxn modelId="{B665D581-A763-4940-91C6-EB7C5505624C}" type="presOf" srcId="{324F89C8-0DEF-44E7-BED7-997BC9B966FB}" destId="{A06C5FA1-455B-9245-8749-D0F270C7C5C3}" srcOrd="1" destOrd="0" presId="urn:microsoft.com/office/officeart/2016/7/layout/BasicLinearProcessNumbered"/>
    <dgm:cxn modelId="{C5359E84-A837-6C4C-875B-9B077E9F2E84}" type="presOf" srcId="{E8A78B36-5307-4D56-B467-E1D4C5A3F784}" destId="{95774AFE-942D-0C42-8F54-F6C96CD9419C}" srcOrd="1" destOrd="0" presId="urn:microsoft.com/office/officeart/2016/7/layout/BasicLinearProcessNumbered"/>
    <dgm:cxn modelId="{E6A09491-CDE2-1E49-A504-E87AB376B672}" type="presOf" srcId="{C0214FB6-6EC3-4665-8706-CB101F5B3E18}" destId="{0839DC76-2CAF-1A41-BF07-187E50A67FB6}" srcOrd="1" destOrd="0" presId="urn:microsoft.com/office/officeart/2016/7/layout/BasicLinearProcessNumbered"/>
    <dgm:cxn modelId="{9D4285AF-F43E-294B-8771-473C3D46C69B}" type="presOf" srcId="{00B98991-3A4E-4ED5-B480-752FF5CB0B4E}" destId="{60E2F236-9F6D-1644-9DA1-DE99C590E059}" srcOrd="0" destOrd="0" presId="urn:microsoft.com/office/officeart/2016/7/layout/BasicLinearProcessNumbered"/>
    <dgm:cxn modelId="{9BE2D0E9-61C3-4591-A579-CB2C70503C71}" srcId="{00B98991-3A4E-4ED5-B480-752FF5CB0B4E}" destId="{C0214FB6-6EC3-4665-8706-CB101F5B3E18}" srcOrd="1" destOrd="0" parTransId="{442B6C32-4F20-49D9-96EE-C3979D32EAF6}" sibTransId="{794529F6-565F-44D0-9786-6183FCFFDF4E}"/>
    <dgm:cxn modelId="{3EBC20EB-F8CF-D94E-A4E3-F9687C4696E3}" type="presOf" srcId="{794529F6-565F-44D0-9786-6183FCFFDF4E}" destId="{524A982D-8E6D-A34B-AB1E-3694665CB8F6}" srcOrd="0" destOrd="0" presId="urn:microsoft.com/office/officeart/2016/7/layout/BasicLinearProcessNumbered"/>
    <dgm:cxn modelId="{A78670FC-0BB7-1B47-B6D0-16F76E2C3DAC}" type="presOf" srcId="{324F89C8-0DEF-44E7-BED7-997BC9B966FB}" destId="{015C18ED-8803-3C44-B1F0-AA0FCCCBD92E}" srcOrd="0" destOrd="0" presId="urn:microsoft.com/office/officeart/2016/7/layout/BasicLinearProcessNumbered"/>
    <dgm:cxn modelId="{778F0C5A-01BA-FA48-B7BD-3CBF8D92F8A7}" type="presParOf" srcId="{60E2F236-9F6D-1644-9DA1-DE99C590E059}" destId="{5E090462-FF80-4B4A-8F90-0F2370D07C38}" srcOrd="0" destOrd="0" presId="urn:microsoft.com/office/officeart/2016/7/layout/BasicLinearProcessNumbered"/>
    <dgm:cxn modelId="{D7BF5802-DB85-CD4A-8D6D-3C8C1F631262}" type="presParOf" srcId="{5E090462-FF80-4B4A-8F90-0F2370D07C38}" destId="{1716D9C4-7393-7544-BD9D-DAD6BBD19687}" srcOrd="0" destOrd="0" presId="urn:microsoft.com/office/officeart/2016/7/layout/BasicLinearProcessNumbered"/>
    <dgm:cxn modelId="{466324CB-11EB-AE4A-BD95-8B1158C9B369}" type="presParOf" srcId="{5E090462-FF80-4B4A-8F90-0F2370D07C38}" destId="{113D60E8-0DB7-3648-A9F0-AAD1475A906F}" srcOrd="1" destOrd="0" presId="urn:microsoft.com/office/officeart/2016/7/layout/BasicLinearProcessNumbered"/>
    <dgm:cxn modelId="{C97E4CE3-AA0F-654E-8288-9D980B9D24FA}" type="presParOf" srcId="{5E090462-FF80-4B4A-8F90-0F2370D07C38}" destId="{429E4E49-34E8-9842-B3E2-FA833163D40B}" srcOrd="2" destOrd="0" presId="urn:microsoft.com/office/officeart/2016/7/layout/BasicLinearProcessNumbered"/>
    <dgm:cxn modelId="{1FA62202-DD71-504E-8E26-231D8E52F097}" type="presParOf" srcId="{5E090462-FF80-4B4A-8F90-0F2370D07C38}" destId="{95774AFE-942D-0C42-8F54-F6C96CD9419C}" srcOrd="3" destOrd="0" presId="urn:microsoft.com/office/officeart/2016/7/layout/BasicLinearProcessNumbered"/>
    <dgm:cxn modelId="{2E17AB7A-3777-B84C-B6F9-B9AA8696FC45}" type="presParOf" srcId="{60E2F236-9F6D-1644-9DA1-DE99C590E059}" destId="{3468F9D4-F9E9-9341-9FA4-A01DCD7F41A0}" srcOrd="1" destOrd="0" presId="urn:microsoft.com/office/officeart/2016/7/layout/BasicLinearProcessNumbered"/>
    <dgm:cxn modelId="{9E649739-6351-404C-A003-BE58CF63B06C}" type="presParOf" srcId="{60E2F236-9F6D-1644-9DA1-DE99C590E059}" destId="{199B3014-98DC-E94A-BD31-EC4E78DF5EC9}" srcOrd="2" destOrd="0" presId="urn:microsoft.com/office/officeart/2016/7/layout/BasicLinearProcessNumbered"/>
    <dgm:cxn modelId="{473C7BAF-E870-4249-8F53-EC0DFD656359}" type="presParOf" srcId="{199B3014-98DC-E94A-BD31-EC4E78DF5EC9}" destId="{502916FD-163B-9F4A-894B-7D34CED75E33}" srcOrd="0" destOrd="0" presId="urn:microsoft.com/office/officeart/2016/7/layout/BasicLinearProcessNumbered"/>
    <dgm:cxn modelId="{D44946B3-D148-464F-918A-13680F669877}" type="presParOf" srcId="{199B3014-98DC-E94A-BD31-EC4E78DF5EC9}" destId="{524A982D-8E6D-A34B-AB1E-3694665CB8F6}" srcOrd="1" destOrd="0" presId="urn:microsoft.com/office/officeart/2016/7/layout/BasicLinearProcessNumbered"/>
    <dgm:cxn modelId="{59F46E7A-F389-F945-ADB9-DDA45F8A1B7A}" type="presParOf" srcId="{199B3014-98DC-E94A-BD31-EC4E78DF5EC9}" destId="{B4935AB0-7961-4C4D-937E-A63F07908631}" srcOrd="2" destOrd="0" presId="urn:microsoft.com/office/officeart/2016/7/layout/BasicLinearProcessNumbered"/>
    <dgm:cxn modelId="{B4F07D55-9DEA-5A49-8933-06E0AFF6B7BE}" type="presParOf" srcId="{199B3014-98DC-E94A-BD31-EC4E78DF5EC9}" destId="{0839DC76-2CAF-1A41-BF07-187E50A67FB6}" srcOrd="3" destOrd="0" presId="urn:microsoft.com/office/officeart/2016/7/layout/BasicLinearProcessNumbered"/>
    <dgm:cxn modelId="{EA57C829-43CD-5C41-840C-A672A29226D9}" type="presParOf" srcId="{60E2F236-9F6D-1644-9DA1-DE99C590E059}" destId="{AD4B0427-E9FC-984B-8EB7-F8BE36CC72DE}" srcOrd="3" destOrd="0" presId="urn:microsoft.com/office/officeart/2016/7/layout/BasicLinearProcessNumbered"/>
    <dgm:cxn modelId="{88E2460E-4400-954D-AD48-7F02850E6C10}" type="presParOf" srcId="{60E2F236-9F6D-1644-9DA1-DE99C590E059}" destId="{A8B92491-66F8-2343-89C3-BCB8DD2393DF}" srcOrd="4" destOrd="0" presId="urn:microsoft.com/office/officeart/2016/7/layout/BasicLinearProcessNumbered"/>
    <dgm:cxn modelId="{A8120DEE-3C23-434F-9194-79801E4BFB38}" type="presParOf" srcId="{A8B92491-66F8-2343-89C3-BCB8DD2393DF}" destId="{015C18ED-8803-3C44-B1F0-AA0FCCCBD92E}" srcOrd="0" destOrd="0" presId="urn:microsoft.com/office/officeart/2016/7/layout/BasicLinearProcessNumbered"/>
    <dgm:cxn modelId="{F197C063-21D5-0941-BB05-96EAC8E57FA0}" type="presParOf" srcId="{A8B92491-66F8-2343-89C3-BCB8DD2393DF}" destId="{C3A8EC70-882D-CC41-90FC-4DB1F2441235}" srcOrd="1" destOrd="0" presId="urn:microsoft.com/office/officeart/2016/7/layout/BasicLinearProcessNumbered"/>
    <dgm:cxn modelId="{5946F0DC-3F83-4D40-94BD-05C6796187EA}" type="presParOf" srcId="{A8B92491-66F8-2343-89C3-BCB8DD2393DF}" destId="{B662D6CA-BE5C-154F-A091-8C74E6854036}" srcOrd="2" destOrd="0" presId="urn:microsoft.com/office/officeart/2016/7/layout/BasicLinearProcessNumbered"/>
    <dgm:cxn modelId="{2D90EEDE-32FA-694B-AC98-4B08ED127309}" type="presParOf" srcId="{A8B92491-66F8-2343-89C3-BCB8DD2393DF}" destId="{A06C5FA1-455B-9245-8749-D0F270C7C5C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DAADB-6493-934B-8FC2-F33318E237D9}" type="doc">
      <dgm:prSet loTypeId="urn:microsoft.com/office/officeart/2005/8/layout/chevron1" loCatId="" qsTypeId="urn:microsoft.com/office/officeart/2005/8/quickstyle/simple1" qsCatId="simple" csTypeId="urn:microsoft.com/office/officeart/2005/8/colors/accent1_2" csCatId="accent1" phldr="1"/>
      <dgm:spPr/>
    </dgm:pt>
    <dgm:pt modelId="{521E5152-94FB-CD45-B087-2084C9A8E5CF}" type="pres">
      <dgm:prSet presAssocID="{CA4DAADB-6493-934B-8FC2-F33318E237D9}" presName="Name0" presStyleCnt="0">
        <dgm:presLayoutVars>
          <dgm:dir/>
          <dgm:animLvl val="lvl"/>
          <dgm:resizeHandles val="exact"/>
        </dgm:presLayoutVars>
      </dgm:prSet>
      <dgm:spPr/>
    </dgm:pt>
  </dgm:ptLst>
  <dgm:cxnLst>
    <dgm:cxn modelId="{4A80A5B2-A019-7D47-BBFC-5DE4F48C3827}" type="presOf" srcId="{CA4DAADB-6493-934B-8FC2-F33318E237D9}" destId="{521E5152-94FB-CD45-B087-2084C9A8E5CF}"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6D9C4-7393-7544-BD9D-DAD6BBD19687}">
      <dsp:nvSpPr>
        <dsp:cNvPr id="0" name=""/>
        <dsp:cNvSpPr/>
      </dsp:nvSpPr>
      <dsp:spPr>
        <a:xfrm>
          <a:off x="0" y="0"/>
          <a:ext cx="3235523" cy="3714750"/>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what a cybersecurity incident is</a:t>
          </a:r>
          <a:endParaRPr lang="en-US" sz="2600" kern="1200"/>
        </a:p>
      </dsp:txBody>
      <dsp:txXfrm>
        <a:off x="0" y="1411605"/>
        <a:ext cx="3235523" cy="2228850"/>
      </dsp:txXfrm>
    </dsp:sp>
    <dsp:sp modelId="{113D60E8-0DB7-3648-A9F0-AAD1475A906F}">
      <dsp:nvSpPr>
        <dsp:cNvPr id="0" name=""/>
        <dsp:cNvSpPr/>
      </dsp:nvSpPr>
      <dsp:spPr>
        <a:xfrm>
          <a:off x="1060549" y="371474"/>
          <a:ext cx="1114425" cy="1114425"/>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3753" y="534678"/>
        <a:ext cx="788017" cy="788017"/>
      </dsp:txXfrm>
    </dsp:sp>
    <dsp:sp modelId="{429E4E49-34E8-9842-B3E2-FA833163D40B}">
      <dsp:nvSpPr>
        <dsp:cNvPr id="0" name=""/>
        <dsp:cNvSpPr/>
      </dsp:nvSpPr>
      <dsp:spPr>
        <a:xfrm>
          <a:off x="0" y="3714678"/>
          <a:ext cx="3235523" cy="72"/>
        </a:xfrm>
        <a:prstGeom prst="rect">
          <a:avLst/>
        </a:prstGeom>
        <a:gradFill rotWithShape="0">
          <a:gsLst>
            <a:gs pos="0">
              <a:schemeClr val="accent2">
                <a:hueOff val="-300598"/>
                <a:satOff val="2057"/>
                <a:lumOff val="-235"/>
                <a:alphaOff val="0"/>
                <a:tint val="96000"/>
                <a:lumMod val="104000"/>
              </a:schemeClr>
            </a:gs>
            <a:gs pos="100000">
              <a:schemeClr val="accent2">
                <a:hueOff val="-300598"/>
                <a:satOff val="2057"/>
                <a:lumOff val="-235"/>
                <a:alphaOff val="0"/>
                <a:shade val="90000"/>
                <a:lumMod val="90000"/>
              </a:schemeClr>
            </a:gs>
          </a:gsLst>
          <a:lin ang="5400000" scaled="0"/>
        </a:gradFill>
        <a:ln w="9525" cap="rnd" cmpd="sng" algn="ctr">
          <a:solidFill>
            <a:schemeClr val="accent2">
              <a:hueOff val="-300598"/>
              <a:satOff val="2057"/>
              <a:lumOff val="-23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02916FD-163B-9F4A-894B-7D34CED75E33}">
      <dsp:nvSpPr>
        <dsp:cNvPr id="0" name=""/>
        <dsp:cNvSpPr/>
      </dsp:nvSpPr>
      <dsp:spPr>
        <a:xfrm>
          <a:off x="3559075" y="0"/>
          <a:ext cx="3235523" cy="3714750"/>
        </a:xfrm>
        <a:prstGeom prst="rect">
          <a:avLst/>
        </a:prstGeom>
        <a:solidFill>
          <a:schemeClr val="accent2">
            <a:tint val="40000"/>
            <a:alpha val="90000"/>
            <a:hueOff val="-373163"/>
            <a:satOff val="5771"/>
            <a:lumOff val="256"/>
            <a:alphaOff val="0"/>
          </a:schemeClr>
        </a:solidFill>
        <a:ln w="9525" cap="rnd" cmpd="sng" algn="ctr">
          <a:solidFill>
            <a:schemeClr val="accent2">
              <a:tint val="40000"/>
              <a:alpha val="90000"/>
              <a:hueOff val="-373163"/>
              <a:satOff val="5771"/>
              <a:lumOff val="2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process of incident response</a:t>
          </a:r>
          <a:endParaRPr lang="en-US" sz="2600" kern="1200"/>
        </a:p>
      </dsp:txBody>
      <dsp:txXfrm>
        <a:off x="3559075" y="1411605"/>
        <a:ext cx="3235523" cy="2228850"/>
      </dsp:txXfrm>
    </dsp:sp>
    <dsp:sp modelId="{524A982D-8E6D-A34B-AB1E-3694665CB8F6}">
      <dsp:nvSpPr>
        <dsp:cNvPr id="0" name=""/>
        <dsp:cNvSpPr/>
      </dsp:nvSpPr>
      <dsp:spPr>
        <a:xfrm>
          <a:off x="4619625" y="371474"/>
          <a:ext cx="1114425" cy="1114425"/>
        </a:xfrm>
        <a:prstGeom prst="ellipse">
          <a:avLst/>
        </a:prstGeom>
        <a:gradFill rotWithShape="0">
          <a:gsLst>
            <a:gs pos="0">
              <a:schemeClr val="accent2">
                <a:hueOff val="-601196"/>
                <a:satOff val="4114"/>
                <a:lumOff val="-470"/>
                <a:alphaOff val="0"/>
                <a:tint val="96000"/>
                <a:lumMod val="104000"/>
              </a:schemeClr>
            </a:gs>
            <a:gs pos="100000">
              <a:schemeClr val="accent2">
                <a:hueOff val="-601196"/>
                <a:satOff val="4114"/>
                <a:lumOff val="-470"/>
                <a:alphaOff val="0"/>
                <a:shade val="90000"/>
                <a:lumMod val="90000"/>
              </a:schemeClr>
            </a:gs>
          </a:gsLst>
          <a:lin ang="5400000" scaled="0"/>
        </a:gradFill>
        <a:ln w="9525" cap="rnd" cmpd="sng" algn="ctr">
          <a:solidFill>
            <a:schemeClr val="accent2">
              <a:hueOff val="-601196"/>
              <a:satOff val="4114"/>
              <a:lumOff val="-47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82829" y="534678"/>
        <a:ext cx="788017" cy="788017"/>
      </dsp:txXfrm>
    </dsp:sp>
    <dsp:sp modelId="{B4935AB0-7961-4C4D-937E-A63F07908631}">
      <dsp:nvSpPr>
        <dsp:cNvPr id="0" name=""/>
        <dsp:cNvSpPr/>
      </dsp:nvSpPr>
      <dsp:spPr>
        <a:xfrm>
          <a:off x="3559075" y="3714678"/>
          <a:ext cx="3235523" cy="72"/>
        </a:xfrm>
        <a:prstGeom prst="rect">
          <a:avLst/>
        </a:prstGeom>
        <a:gradFill rotWithShape="0">
          <a:gsLst>
            <a:gs pos="0">
              <a:schemeClr val="accent2">
                <a:hueOff val="-901795"/>
                <a:satOff val="6170"/>
                <a:lumOff val="-706"/>
                <a:alphaOff val="0"/>
                <a:tint val="96000"/>
                <a:lumMod val="104000"/>
              </a:schemeClr>
            </a:gs>
            <a:gs pos="100000">
              <a:schemeClr val="accent2">
                <a:hueOff val="-901795"/>
                <a:satOff val="6170"/>
                <a:lumOff val="-706"/>
                <a:alphaOff val="0"/>
                <a:shade val="90000"/>
                <a:lumMod val="90000"/>
              </a:schemeClr>
            </a:gs>
          </a:gsLst>
          <a:lin ang="5400000" scaled="0"/>
        </a:gradFill>
        <a:ln w="9525" cap="rnd" cmpd="sng" algn="ctr">
          <a:solidFill>
            <a:schemeClr val="accent2">
              <a:hueOff val="-901795"/>
              <a:satOff val="6170"/>
              <a:lumOff val="-70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15C18ED-8803-3C44-B1F0-AA0FCCCBD92E}">
      <dsp:nvSpPr>
        <dsp:cNvPr id="0" name=""/>
        <dsp:cNvSpPr/>
      </dsp:nvSpPr>
      <dsp:spPr>
        <a:xfrm>
          <a:off x="7118151" y="0"/>
          <a:ext cx="3235523" cy="3714750"/>
        </a:xfrm>
        <a:prstGeom prst="rect">
          <a:avLst/>
        </a:prstGeom>
        <a:solidFill>
          <a:schemeClr val="accent2">
            <a:tint val="40000"/>
            <a:alpha val="90000"/>
            <a:hueOff val="-746325"/>
            <a:satOff val="11543"/>
            <a:lumOff val="512"/>
            <a:alphaOff val="0"/>
          </a:schemeClr>
        </a:solidFill>
        <a:ln w="9525" cap="rnd" cmpd="sng" algn="ctr">
          <a:solidFill>
            <a:schemeClr val="accent2">
              <a:tint val="40000"/>
              <a:alpha val="90000"/>
              <a:hueOff val="-746325"/>
              <a:satOff val="11543"/>
              <a:lumOff val="5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role computer forensics plays in incident response</a:t>
          </a:r>
          <a:endParaRPr lang="en-US" sz="2600" kern="1200"/>
        </a:p>
      </dsp:txBody>
      <dsp:txXfrm>
        <a:off x="7118151" y="1411605"/>
        <a:ext cx="3235523" cy="2228850"/>
      </dsp:txXfrm>
    </dsp:sp>
    <dsp:sp modelId="{C3A8EC70-882D-CC41-90FC-4DB1F2441235}">
      <dsp:nvSpPr>
        <dsp:cNvPr id="0" name=""/>
        <dsp:cNvSpPr/>
      </dsp:nvSpPr>
      <dsp:spPr>
        <a:xfrm>
          <a:off x="8178700" y="371474"/>
          <a:ext cx="1114425" cy="1114425"/>
        </a:xfrm>
        <a:prstGeom prst="ellipse">
          <a:avLst/>
        </a:prstGeom>
        <a:gradFill rotWithShape="0">
          <a:gsLst>
            <a:gs pos="0">
              <a:schemeClr val="accent2">
                <a:hueOff val="-1202393"/>
                <a:satOff val="8227"/>
                <a:lumOff val="-941"/>
                <a:alphaOff val="0"/>
                <a:tint val="96000"/>
                <a:lumMod val="104000"/>
              </a:schemeClr>
            </a:gs>
            <a:gs pos="100000">
              <a:schemeClr val="accent2">
                <a:hueOff val="-1202393"/>
                <a:satOff val="8227"/>
                <a:lumOff val="-941"/>
                <a:alphaOff val="0"/>
                <a:shade val="90000"/>
                <a:lumMod val="90000"/>
              </a:schemeClr>
            </a:gs>
          </a:gsLst>
          <a:lin ang="5400000" scaled="0"/>
        </a:gradFill>
        <a:ln w="9525" cap="rnd" cmpd="sng" algn="ctr">
          <a:solidFill>
            <a:schemeClr val="accent2">
              <a:hueOff val="-1202393"/>
              <a:satOff val="8227"/>
              <a:lumOff val="-94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41904" y="534678"/>
        <a:ext cx="788017" cy="788017"/>
      </dsp:txXfrm>
    </dsp:sp>
    <dsp:sp modelId="{B662D6CA-BE5C-154F-A091-8C74E6854036}">
      <dsp:nvSpPr>
        <dsp:cNvPr id="0" name=""/>
        <dsp:cNvSpPr/>
      </dsp:nvSpPr>
      <dsp:spPr>
        <a:xfrm>
          <a:off x="7118151" y="3714678"/>
          <a:ext cx="3235523" cy="72"/>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30/4/21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[8] Incidents and Forensics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 and Analysis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During this phase, the team are trying to answer the question</a:t>
            </a:r>
          </a:p>
          <a:p>
            <a:pPr lvl="1"/>
            <a:r>
              <a:rPr lang="en-AU" dirty="0"/>
              <a:t>Who?, What?, Where?, Why? and How?</a:t>
            </a:r>
          </a:p>
          <a:p>
            <a:r>
              <a:rPr lang="en-AU" dirty="0"/>
              <a:t>Have to be careful since incidents may be the subject of criminal proceedings and so evidence needs to be collected to preserve chain-of-custody.</a:t>
            </a:r>
          </a:p>
          <a:p>
            <a:r>
              <a:rPr lang="en-AU" dirty="0"/>
              <a:t>This requires special equipment that can be shown not to alter information, for example from a disk copy or during the examination of a computer </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9593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Making detection and analysis easier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Detection is simpler if system and network operation procedures are set up in a way to facilitate this </a:t>
            </a:r>
          </a:p>
          <a:p>
            <a:pPr lvl="1"/>
            <a:r>
              <a:rPr lang="en-AU" dirty="0"/>
              <a:t>Understand normal behaviours</a:t>
            </a:r>
          </a:p>
          <a:p>
            <a:pPr lvl="1"/>
            <a:r>
              <a:rPr lang="en-AU" dirty="0"/>
              <a:t>Have a log retention policy</a:t>
            </a:r>
          </a:p>
          <a:p>
            <a:pPr lvl="1"/>
            <a:r>
              <a:rPr lang="en-AU" dirty="0"/>
              <a:t>Perform event correlation</a:t>
            </a:r>
          </a:p>
          <a:p>
            <a:pPr lvl="1"/>
            <a:r>
              <a:rPr lang="en-AU" dirty="0"/>
              <a:t>Keeping all host clocks synchronized</a:t>
            </a:r>
          </a:p>
          <a:p>
            <a:pPr lvl="1"/>
            <a:r>
              <a:rPr lang="en-AU" dirty="0"/>
              <a:t>Use packet sniffers for additional data</a:t>
            </a:r>
          </a:p>
          <a:p>
            <a:pPr lvl="1"/>
            <a:r>
              <a:rPr lang="en-AU" dirty="0"/>
              <a:t>Get help!</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8857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Reporting</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0000" lnSpcReduction="20000"/>
          </a:bodyPr>
          <a:lstStyle/>
          <a:p>
            <a:r>
              <a:rPr lang="en-AU" dirty="0">
                <a:effectLst/>
              </a:rPr>
              <a:t>The current status of the incident (new, in progress, forwarded for investigation, resolved, etc.)  </a:t>
            </a:r>
          </a:p>
          <a:p>
            <a:r>
              <a:rPr lang="en-AU" dirty="0">
                <a:effectLst/>
              </a:rPr>
              <a:t>A summary of the incident</a:t>
            </a:r>
          </a:p>
          <a:p>
            <a:r>
              <a:rPr lang="en-AU" dirty="0">
                <a:effectLst/>
              </a:rPr>
              <a:t>Indicators related to the incident</a:t>
            </a:r>
          </a:p>
          <a:p>
            <a:r>
              <a:rPr lang="en-AU" dirty="0">
                <a:effectLst/>
              </a:rPr>
              <a:t>Other incidents related to this incident </a:t>
            </a:r>
            <a:endParaRPr lang="en-AU" dirty="0"/>
          </a:p>
          <a:p>
            <a:r>
              <a:rPr lang="en-AU" dirty="0">
                <a:effectLst/>
              </a:rPr>
              <a:t>Actions taken by all incident handlers on this incident</a:t>
            </a:r>
          </a:p>
          <a:p>
            <a:r>
              <a:rPr lang="en-AU" dirty="0">
                <a:effectLst/>
              </a:rPr>
              <a:t>Chain of custody, if applicable</a:t>
            </a:r>
          </a:p>
          <a:p>
            <a:r>
              <a:rPr lang="en-AU" dirty="0">
                <a:effectLst/>
              </a:rPr>
              <a:t>Impact assessments related to the incident</a:t>
            </a:r>
          </a:p>
          <a:p>
            <a:r>
              <a:rPr lang="en-AU" dirty="0">
                <a:effectLst/>
              </a:rPr>
              <a:t>Contact information for other involved parties (e.g., system owners, system administrators) </a:t>
            </a:r>
          </a:p>
          <a:p>
            <a:r>
              <a:rPr lang="en-AU" dirty="0">
                <a:effectLst/>
              </a:rPr>
              <a:t>A list of evidence gathered during the incident investigation </a:t>
            </a:r>
            <a:endParaRPr lang="en-AU" dirty="0"/>
          </a:p>
          <a:p>
            <a:r>
              <a:rPr lang="en-AU" dirty="0">
                <a:effectLst/>
              </a:rPr>
              <a:t>Comments from incident handlers</a:t>
            </a:r>
          </a:p>
          <a:p>
            <a:r>
              <a:rPr lang="en-AU" dirty="0">
                <a:effectLst/>
              </a:rPr>
              <a:t>Next steps to be taken (e.g., rebuild the host, upgrade an application).41 </a:t>
            </a: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279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Indicators of Compromise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effectLst/>
              </a:rPr>
              <a:t>Indicators of compromise (IOC) are pieces of forensic data that identify a malicious attack. They include:</a:t>
            </a:r>
          </a:p>
          <a:p>
            <a:pPr lvl="1"/>
            <a:r>
              <a:rPr lang="en-AU" dirty="0">
                <a:effectLst/>
              </a:rPr>
              <a:t>Unusual (outbound) network traffic </a:t>
            </a:r>
          </a:p>
          <a:p>
            <a:pPr lvl="1"/>
            <a:r>
              <a:rPr lang="en-AU" dirty="0">
                <a:effectLst/>
              </a:rPr>
              <a:t>Anomalies in privileged account behaviour</a:t>
            </a:r>
          </a:p>
          <a:p>
            <a:pPr lvl="1"/>
            <a:r>
              <a:rPr lang="en-AU" dirty="0">
                <a:effectLst/>
              </a:rPr>
              <a:t>Geographical irregularities: logins from new locations and countries, network traffic from specific IP addresses</a:t>
            </a:r>
          </a:p>
          <a:p>
            <a:pPr lvl="1"/>
            <a:r>
              <a:rPr lang="en-AU" dirty="0">
                <a:effectLst/>
              </a:rPr>
              <a:t>Unusual database activity</a:t>
            </a:r>
          </a:p>
          <a:p>
            <a:pPr lvl="1"/>
            <a:r>
              <a:rPr lang="en-AU" dirty="0">
                <a:effectLst/>
              </a:rPr>
              <a:t>Presence of malware or other files</a:t>
            </a:r>
          </a:p>
          <a:p>
            <a:pPr lvl="1"/>
            <a:r>
              <a:rPr lang="en-AU" dirty="0">
                <a:effectLst/>
              </a:rPr>
              <a:t>Signs of DDoS attacks</a:t>
            </a:r>
          </a:p>
          <a:p>
            <a:r>
              <a:rPr lang="en-AU" dirty="0">
                <a:effectLst/>
              </a:rPr>
              <a:t>Typically, however, they are specific MD5 hashes of malware, IP addresses, or URLs of domain names or botnets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5959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Tactics, Techniques and Procedures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Tactics, Techniques and Procedures (TTPs) are descriptions of the behaviours of threat actors. </a:t>
            </a:r>
          </a:p>
          <a:p>
            <a:pPr lvl="1"/>
            <a:r>
              <a:rPr lang="en-AU" dirty="0">
                <a:effectLst/>
              </a:rPr>
              <a:t>Tactics are the high-level overall objective of an attacker split into phases of the kill-chain. </a:t>
            </a:r>
          </a:p>
          <a:p>
            <a:pPr lvl="1"/>
            <a:r>
              <a:rPr lang="en-AU" dirty="0">
                <a:effectLst/>
              </a:rPr>
              <a:t>Techniques are the next level down and describe the general behaviour to achieve the tactical objective</a:t>
            </a:r>
          </a:p>
          <a:p>
            <a:pPr lvl="1"/>
            <a:r>
              <a:rPr lang="en-AU" dirty="0">
                <a:effectLst/>
              </a:rPr>
              <a:t>Procedures are specific instances of behaviour to carry out a technique using particular software</a:t>
            </a:r>
          </a:p>
          <a:p>
            <a:r>
              <a:rPr lang="en-AU" dirty="0">
                <a:effectLst/>
              </a:rPr>
              <a:t>TTPs are thought to be specific to particular threat actor groups because of the Pyramid of Pain</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5984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Pyramid of Pain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David J Bianco developed this idea in 2013</a:t>
            </a:r>
          </a:p>
          <a:p>
            <a:r>
              <a:rPr lang="en-AU" sz="1600" dirty="0">
                <a:effectLst/>
              </a:rPr>
              <a:t>TTPs sit at the top of the </a:t>
            </a:r>
            <a:r>
              <a:rPr lang="en-AU" sz="1600" dirty="0" err="1">
                <a:effectLst/>
              </a:rPr>
              <a:t>IoCs</a:t>
            </a:r>
            <a:r>
              <a:rPr lang="en-AU" sz="1600" dirty="0">
                <a:effectLst/>
              </a:rPr>
              <a:t> and are thought to be the hardest thing to change because of the time, money and effort that goes into developing skills and infrastructure </a:t>
            </a:r>
          </a:p>
          <a:p>
            <a:r>
              <a:rPr lang="en-AU" sz="1600" dirty="0">
                <a:effectLst/>
              </a:rPr>
              <a:t>Because of this they are thought to be a marker of a threat actor group</a:t>
            </a:r>
          </a:p>
          <a:p>
            <a:endParaRPr lang="en-AU" sz="1600" dirty="0"/>
          </a:p>
          <a:p>
            <a:endParaRPr lang="en-US" sz="1600" dirty="0"/>
          </a:p>
          <a:p>
            <a:pPr marL="36900" indent="0">
              <a:buNone/>
            </a:pPr>
            <a:endParaRPr lang="en-AU" sz="1600" dirty="0">
              <a:effectLst/>
            </a:endParaRPr>
          </a:p>
          <a:p>
            <a:endParaRPr lang="en-AU" sz="1600" dirty="0"/>
          </a:p>
        </p:txBody>
      </p:sp>
      <p:pic>
        <p:nvPicPr>
          <p:cNvPr id="1026" name="Picture 2">
            <a:extLst>
              <a:ext uri="{FF2B5EF4-FFF2-40B4-BE49-F238E27FC236}">
                <a16:creationId xmlns:a16="http://schemas.microsoft.com/office/drawing/2014/main" id="{020FACBB-D6CA-EE46-BA7D-125E962B77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1433076"/>
            <a:ext cx="6161183" cy="40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5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effectLst/>
              </a:rPr>
              <a:t>Attribution to a particular threat actor group is supposed to help because:</a:t>
            </a:r>
          </a:p>
          <a:p>
            <a:pPr lvl="1"/>
            <a:r>
              <a:rPr lang="en-AU" dirty="0">
                <a:effectLst/>
              </a:rPr>
              <a:t>It reveals motivations and objectives of the attackers and so can potentially help in stopping progression of an attack</a:t>
            </a:r>
          </a:p>
          <a:p>
            <a:pPr lvl="1"/>
            <a:r>
              <a:rPr lang="en-AU" dirty="0">
                <a:effectLst/>
              </a:rPr>
              <a:t>Helps understand the impact of the attack e.g. crime vs espionage</a:t>
            </a:r>
          </a:p>
          <a:p>
            <a:r>
              <a:rPr lang="en-AU" dirty="0">
                <a:effectLst/>
              </a:rPr>
              <a:t>MITRE ATT&amp;CK framework is based entirely on this premise. Contains information about 110 different groups and hundreds of TTPs</a:t>
            </a:r>
          </a:p>
          <a:p>
            <a:r>
              <a:rPr lang="en-AU" dirty="0">
                <a:effectLst/>
              </a:rPr>
              <a:t>Problems with this when you look at the actual distribution and uniqueness of the TTPs however</a:t>
            </a:r>
          </a:p>
          <a:p>
            <a:r>
              <a:rPr lang="en-AU" dirty="0">
                <a:effectLst/>
              </a:rPr>
              <a:t>Attribution is a very difficult topic as it is so open to False Flags and geopolitical posturing</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4858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77500" lnSpcReduction="20000"/>
          </a:bodyPr>
          <a:lstStyle/>
          <a:p>
            <a:r>
              <a:rPr lang="en-AU" dirty="0">
                <a:effectLst/>
              </a:rPr>
              <a:t>The first challenge is containment to stop further impact. This may involve:</a:t>
            </a:r>
          </a:p>
          <a:p>
            <a:pPr lvl="1"/>
            <a:r>
              <a:rPr lang="en-AU" dirty="0">
                <a:effectLst/>
              </a:rPr>
              <a:t>Disabling accounts</a:t>
            </a:r>
          </a:p>
          <a:p>
            <a:pPr lvl="1"/>
            <a:r>
              <a:rPr lang="en-AU" dirty="0">
                <a:effectLst/>
              </a:rPr>
              <a:t>Blocking network traffic </a:t>
            </a:r>
          </a:p>
          <a:p>
            <a:pPr lvl="1"/>
            <a:r>
              <a:rPr lang="en-AU" dirty="0">
                <a:effectLst/>
              </a:rPr>
              <a:t>Isolating a computer or segment of the network</a:t>
            </a:r>
          </a:p>
          <a:p>
            <a:r>
              <a:rPr lang="en-AU" dirty="0">
                <a:effectLst/>
              </a:rPr>
              <a:t>Balance the strategy against:</a:t>
            </a:r>
          </a:p>
          <a:p>
            <a:pPr lvl="1"/>
            <a:r>
              <a:rPr lang="en-AU" dirty="0">
                <a:effectLst/>
              </a:rPr>
              <a:t>Potential damage to and theft of resources</a:t>
            </a:r>
          </a:p>
          <a:p>
            <a:pPr lvl="1"/>
            <a:r>
              <a:rPr lang="en-AU" dirty="0">
                <a:effectLst/>
              </a:rPr>
              <a:t>Need for evidence preservation</a:t>
            </a:r>
          </a:p>
          <a:p>
            <a:pPr lvl="1"/>
            <a:r>
              <a:rPr lang="en-AU" dirty="0">
                <a:effectLst/>
              </a:rPr>
              <a:t>Service availability</a:t>
            </a:r>
          </a:p>
          <a:p>
            <a:pPr lvl="1"/>
            <a:r>
              <a:rPr lang="en-AU" dirty="0">
                <a:effectLst/>
              </a:rPr>
              <a:t>Time and resources needed</a:t>
            </a:r>
          </a:p>
          <a:p>
            <a:pPr lvl="1"/>
            <a:r>
              <a:rPr lang="en-AU" dirty="0">
                <a:effectLst/>
              </a:rPr>
              <a:t>Effectiveness of the strategy</a:t>
            </a:r>
          </a:p>
          <a:p>
            <a:pPr lvl="1"/>
            <a:r>
              <a:rPr lang="en-AU" dirty="0">
                <a:effectLst/>
              </a:rPr>
              <a:t>Duration</a:t>
            </a:r>
          </a:p>
          <a:p>
            <a:pPr lvl="1"/>
            <a:r>
              <a:rPr lang="en-AU" dirty="0">
                <a:effectLst/>
              </a:rPr>
              <a:t>Alerting the attackers</a:t>
            </a:r>
          </a:p>
          <a:p>
            <a:r>
              <a:rPr lang="en-AU" dirty="0">
                <a:effectLst/>
              </a:rPr>
              <a:t>Malware may detect attempts to disable and then take actions based on that</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7180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effectLst/>
              </a:rPr>
              <a:t>Eradication and recovery may involve rebuilding computers or recovering from backups</a:t>
            </a:r>
          </a:p>
          <a:p>
            <a:r>
              <a:rPr lang="en-AU" dirty="0">
                <a:effectLst/>
              </a:rPr>
              <a:t>Must ensure that all malware is removed</a:t>
            </a:r>
          </a:p>
          <a:p>
            <a:r>
              <a:rPr lang="en-AU" dirty="0">
                <a:effectLst/>
              </a:rPr>
              <a:t>Update accounts</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19643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Post-Incident Activity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effectLst/>
              </a:rPr>
              <a:t>Lessons learned</a:t>
            </a:r>
          </a:p>
          <a:p>
            <a:r>
              <a:rPr lang="en-AU" dirty="0">
                <a:effectLst/>
              </a:rPr>
              <a:t>Breach notification to appropriate authorities</a:t>
            </a:r>
          </a:p>
          <a:p>
            <a:r>
              <a:rPr lang="en-AU" dirty="0">
                <a:effectLst/>
              </a:rPr>
              <a:t>Notification of affected users and follow-up</a:t>
            </a:r>
          </a:p>
          <a:p>
            <a:r>
              <a:rPr lang="en-AU" dirty="0">
                <a:effectLst/>
              </a:rPr>
              <a:t>Reputation management</a:t>
            </a:r>
          </a:p>
          <a:p>
            <a:r>
              <a:rPr lang="en-AU" dirty="0">
                <a:effectLst/>
              </a:rPr>
              <a:t>Insurance claims</a:t>
            </a:r>
          </a:p>
          <a:p>
            <a:r>
              <a:rPr lang="en-AU" dirty="0">
                <a:effectLst/>
              </a:rPr>
              <a:t>Analysis of incident data</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6062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050" name="Picture 2" descr="Last week's Binance hack highlighted two glaring issues in cybersecurity  and the integrity of the Bitcoin network.The cr… | Funny cat memes, Bad cats,  Funny animals">
            <a:extLst>
              <a:ext uri="{FF2B5EF4-FFF2-40B4-BE49-F238E27FC236}">
                <a16:creationId xmlns:a16="http://schemas.microsoft.com/office/drawing/2014/main" id="{82EDB343-FF32-4D47-839B-0C9272A07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19569"/>
            <a:ext cx="5227319" cy="5218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893741" cy="246221"/>
          </a:xfrm>
          <a:prstGeom prst="rect">
            <a:avLst/>
          </a:prstGeom>
          <a:noFill/>
        </p:spPr>
        <p:txBody>
          <a:bodyPr wrap="none" rtlCol="0">
            <a:spAutoFit/>
          </a:bodyPr>
          <a:lstStyle/>
          <a:p>
            <a:r>
              <a:rPr lang="en-AU" sz="1000" dirty="0"/>
              <a:t>https://</a:t>
            </a:r>
            <a:r>
              <a:rPr lang="en-AU" sz="1000" dirty="0" err="1"/>
              <a:t>depositphotos.com</a:t>
            </a:r>
            <a:r>
              <a:rPr lang="en-AU" sz="1000" dirty="0"/>
              <a:t>/portfolio-7863750.html</a:t>
            </a:r>
          </a:p>
        </p:txBody>
      </p:sp>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Digital Forensics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effectLst/>
              </a:rPr>
              <a:t>The discipline of collecting digital evidence that is related to an incident in such a way as to be able to be used in criminal and civil proceedings</a:t>
            </a:r>
          </a:p>
          <a:p>
            <a:r>
              <a:rPr lang="en-AU" dirty="0">
                <a:effectLst/>
              </a:rPr>
              <a:t>Digital data may be present on a range of devices such as disks, computer memory, peripheral device (such as printers) memory, removable drives like USB drives, smartphones, IoT, cars (through navigation and entertainment systems.</a:t>
            </a:r>
          </a:p>
          <a:p>
            <a:r>
              <a:rPr lang="en-AU" dirty="0">
                <a:effectLst/>
              </a:rPr>
              <a:t>Collecting this data involves doing so in a way that maintains the integrity of the data and its associated metadata (such as creation and modification times and dates)</a:t>
            </a:r>
          </a:p>
          <a:p>
            <a:r>
              <a:rPr lang="en-AU" dirty="0">
                <a:effectLst/>
              </a:rPr>
              <a:t>Digital forensics specialists use specific devices that can image a disk or extract memory without the possibility of writing to the disk at the same time. This prevents any metadata from being changed.  </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36772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The Forensic Process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From NIST SP800-86 Guide to Integrating Forensic Techniques into Incident Response</a:t>
            </a:r>
          </a:p>
          <a:p>
            <a:endParaRPr lang="en-AU" sz="1600" dirty="0">
              <a:effectLst/>
            </a:endParaRPr>
          </a:p>
          <a:p>
            <a:endParaRPr lang="en-AU" sz="1600" dirty="0">
              <a:effectLst/>
            </a:endParaRPr>
          </a:p>
          <a:p>
            <a:endParaRPr lang="en-AU" sz="1600" dirty="0">
              <a:effectLst/>
            </a:endParaRPr>
          </a:p>
          <a:p>
            <a:endParaRPr lang="en-AU" sz="1600" dirty="0"/>
          </a:p>
          <a:p>
            <a:endParaRPr lang="en-US" sz="1600" dirty="0"/>
          </a:p>
          <a:p>
            <a:pPr marL="36900" indent="0">
              <a:buNone/>
            </a:pPr>
            <a:endParaRPr lang="en-AU" sz="1600" dirty="0">
              <a:effectLst/>
            </a:endParaRPr>
          </a:p>
          <a:p>
            <a:endParaRPr lang="en-AU" sz="1600" dirty="0"/>
          </a:p>
        </p:txBody>
      </p:sp>
      <p:pic>
        <p:nvPicPr>
          <p:cNvPr id="5" name="Picture 4" descr="Diagram&#10;&#10;Description automatically generated">
            <a:extLst>
              <a:ext uri="{FF2B5EF4-FFF2-40B4-BE49-F238E27FC236}">
                <a16:creationId xmlns:a16="http://schemas.microsoft.com/office/drawing/2014/main" id="{1F62711D-59A4-D548-9C7E-7DEE7C417BF5}"/>
              </a:ext>
            </a:extLst>
          </p:cNvPr>
          <p:cNvPicPr>
            <a:picLocks noChangeAspect="1"/>
          </p:cNvPicPr>
          <p:nvPr/>
        </p:nvPicPr>
        <p:blipFill>
          <a:blip r:embed="rId3"/>
          <a:stretch>
            <a:fillRect/>
          </a:stretch>
        </p:blipFill>
        <p:spPr>
          <a:xfrm>
            <a:off x="5387351" y="2401875"/>
            <a:ext cx="6161183" cy="2063996"/>
          </a:xfrm>
          <a:prstGeom prst="rect">
            <a:avLst/>
          </a:prstGeom>
        </p:spPr>
      </p:pic>
    </p:spTree>
    <p:extLst>
      <p:ext uri="{BB962C8B-B14F-4D97-AF65-F5344CB8AC3E}">
        <p14:creationId xmlns:p14="http://schemas.microsoft.com/office/powerpoint/2010/main" val="2721367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Collection of Data</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effectLst/>
              </a:rPr>
              <a:t>Identify possible sources of data</a:t>
            </a:r>
          </a:p>
          <a:p>
            <a:pPr lvl="1"/>
            <a:r>
              <a:rPr lang="en-AU" dirty="0">
                <a:effectLst/>
              </a:rPr>
              <a:t>Other than devices, there may be 3</a:t>
            </a:r>
            <a:r>
              <a:rPr lang="en-AU" baseline="30000" dirty="0">
                <a:effectLst/>
              </a:rPr>
              <a:t>rd</a:t>
            </a:r>
            <a:r>
              <a:rPr lang="en-AU" dirty="0">
                <a:effectLst/>
              </a:rPr>
              <a:t> Party records of activity such as ISP metadata retention, mobile phone company records, social media company information</a:t>
            </a:r>
          </a:p>
          <a:p>
            <a:r>
              <a:rPr lang="en-AU" dirty="0">
                <a:effectLst/>
              </a:rPr>
              <a:t>Securing devices before someone is able to delete files or tamper with evidence is critical – although it is often possible to recover files that the user has thought they deleted (see next slide)</a:t>
            </a:r>
          </a:p>
          <a:p>
            <a:r>
              <a:rPr lang="en-AU" dirty="0">
                <a:effectLst/>
              </a:rPr>
              <a:t>Data may be in encrypted forms which are potentially recoverable through access to memory where it is held in plaintext, decryption by knowing the keys or through some other technique</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116967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6178667" cy="1257300"/>
          </a:xfrm>
        </p:spPr>
        <p:txBody>
          <a:bodyPr/>
          <a:lstStyle/>
          <a:p>
            <a:r>
              <a:rPr lang="en-AU"/>
              <a:t>A note on file deletion</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a:effectLst/>
              </a:rPr>
              <a:t>Most file systems use a table that holds information about where files are stored on the disk. They are stored in clusters and may not be contiguous</a:t>
            </a:r>
          </a:p>
          <a:p>
            <a:r>
              <a:rPr lang="en-AU">
                <a:effectLst/>
              </a:rPr>
              <a:t>When a file is deleted, only the entry in the table is overwritten and so the data for the file remains on disk unless overwritten by subsequent file operations</a:t>
            </a:r>
          </a:p>
          <a:p>
            <a:r>
              <a:rPr lang="en-AU">
                <a:effectLst/>
              </a:rPr>
              <a:t>A secure erase adds the steps of writing a sequence of 0s and 1s to the disk where the file is stored to completely obliterate the file – on a magnetic disk this may still be recoverable if not done comprehensively</a:t>
            </a:r>
          </a:p>
          <a:p>
            <a:r>
              <a:rPr lang="en-AU">
                <a:effectLst/>
              </a:rPr>
              <a:t>The FAT file system was one of the first used for Windows computers and is still used  for USB drives</a:t>
            </a:r>
          </a:p>
          <a:p>
            <a:endParaRPr lang="en-AU">
              <a:effectLst/>
            </a:endParaRPr>
          </a:p>
          <a:p>
            <a:endParaRPr lang="en-AU">
              <a:effectLst/>
            </a:endParaRPr>
          </a:p>
          <a:p>
            <a:endParaRPr lang="en-AU">
              <a:effectLst/>
            </a:endParaRPr>
          </a:p>
          <a:p>
            <a:endParaRPr lang="en-AU"/>
          </a:p>
          <a:p>
            <a:endParaRPr lang="en-US"/>
          </a:p>
          <a:p>
            <a:pPr marL="36900" indent="0">
              <a:buNone/>
            </a:pPr>
            <a:endParaRPr lang="en-AU">
              <a:effectLst/>
            </a:endParaRPr>
          </a:p>
          <a:p>
            <a:endParaRPr lang="en-AU" sz="2000" dirty="0"/>
          </a:p>
        </p:txBody>
      </p:sp>
      <p:pic>
        <p:nvPicPr>
          <p:cNvPr id="4" name="Picture 2">
            <a:extLst>
              <a:ext uri="{FF2B5EF4-FFF2-40B4-BE49-F238E27FC236}">
                <a16:creationId xmlns:a16="http://schemas.microsoft.com/office/drawing/2014/main" id="{A353C67A-ED4D-C34E-BC6B-E741804624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0720" y="287177"/>
            <a:ext cx="4065464" cy="157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56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Reverse Engineering</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lnSpcReduction="10000"/>
          </a:bodyPr>
          <a:lstStyle/>
          <a:p>
            <a:r>
              <a:rPr lang="en-AU" dirty="0">
                <a:effectLst/>
              </a:rPr>
              <a:t>In some cases, malware collected may be unknown and working out how they work is called reverse engineering (the code is reverse engineered from the binary data in the program)</a:t>
            </a:r>
          </a:p>
          <a:p>
            <a:r>
              <a:rPr lang="en-AU" dirty="0">
                <a:effectLst/>
              </a:rPr>
              <a:t>Malware employs evasion techniques to prevent reverse engineering and so it is challenging to do this</a:t>
            </a:r>
          </a:p>
          <a:p>
            <a:r>
              <a:rPr lang="en-AU" dirty="0">
                <a:effectLst/>
              </a:rPr>
              <a:t>In 2017, Marcus Hutchins found a web domain in the ransomware WannaCry during the attack that when registered and set up caused WannaCry to stop attacking – it was a kill switch. After registering it however, it came under attack from a DDoS from the </a:t>
            </a:r>
            <a:r>
              <a:rPr lang="en-AU" dirty="0" err="1">
                <a:effectLst/>
              </a:rPr>
              <a:t>Mirai</a:t>
            </a:r>
            <a:r>
              <a:rPr lang="en-AU" dirty="0">
                <a:effectLst/>
              </a:rPr>
              <a:t> botnet</a:t>
            </a:r>
          </a:p>
          <a:p>
            <a:pPr lvl="1"/>
            <a:r>
              <a:rPr lang="en-AU" dirty="0">
                <a:effectLst/>
              </a:rPr>
              <a:t>Incidentally, WannaCry exploited two vulnerabilities in Windows called </a:t>
            </a:r>
            <a:r>
              <a:rPr lang="en-AU" dirty="0" err="1">
                <a:effectLst/>
              </a:rPr>
              <a:t>DoublePulsar</a:t>
            </a:r>
            <a:r>
              <a:rPr lang="en-AU" dirty="0">
                <a:effectLst/>
              </a:rPr>
              <a:t> and </a:t>
            </a:r>
            <a:r>
              <a:rPr lang="en-AU" dirty="0" err="1">
                <a:effectLst/>
              </a:rPr>
              <a:t>EternalBlue</a:t>
            </a:r>
            <a:r>
              <a:rPr lang="en-AU" dirty="0">
                <a:effectLst/>
              </a:rPr>
              <a:t> that had been stolen from the NSA</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1721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Interesting Cases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lnSpcReduction="10000"/>
          </a:bodyPr>
          <a:lstStyle/>
          <a:p>
            <a:r>
              <a:rPr lang="en-AU" dirty="0">
                <a:effectLst/>
              </a:rPr>
              <a:t>Ross Ulbricht AKA Dread Pirate Roberts ran an illegal market place the Silk Road on the Dark Web</a:t>
            </a:r>
          </a:p>
          <a:p>
            <a:r>
              <a:rPr lang="en-AU" dirty="0">
                <a:effectLst/>
              </a:rPr>
              <a:t>Ulbricht leaked information through his use of forums like </a:t>
            </a:r>
            <a:r>
              <a:rPr lang="en-AU" dirty="0" err="1">
                <a:effectLst/>
              </a:rPr>
              <a:t>BitcoinTalk</a:t>
            </a:r>
            <a:r>
              <a:rPr lang="en-AU" dirty="0">
                <a:effectLst/>
              </a:rPr>
              <a:t>, </a:t>
            </a:r>
            <a:r>
              <a:rPr lang="en-AU" dirty="0" err="1">
                <a:effectLst/>
              </a:rPr>
              <a:t>StackOverflow</a:t>
            </a:r>
            <a:r>
              <a:rPr lang="en-AU" dirty="0">
                <a:effectLst/>
              </a:rPr>
              <a:t> and accounts used on the Silk Road site. He talked obliquely about Silk Road on LinkedIn.</a:t>
            </a:r>
          </a:p>
          <a:p>
            <a:r>
              <a:rPr lang="en-AU" dirty="0">
                <a:effectLst/>
              </a:rPr>
              <a:t>He used a VPN server with an IP address that was hard coded in the Silk Road source code</a:t>
            </a:r>
          </a:p>
          <a:p>
            <a:r>
              <a:rPr lang="en-AU" dirty="0">
                <a:effectLst/>
              </a:rPr>
              <a:t>He used a real photo on fake IDs that were in a parcel intercepted by the FBI</a:t>
            </a:r>
          </a:p>
          <a:p>
            <a:r>
              <a:rPr lang="en-AU" dirty="0">
                <a:effectLst/>
              </a:rPr>
              <a:t>The fake ID was used to rent servers that should have been invisible as they were on the Dark Web. </a:t>
            </a:r>
          </a:p>
          <a:p>
            <a:r>
              <a:rPr lang="en-AU" dirty="0">
                <a:effectLst/>
              </a:rPr>
              <a:t>He used a CAPTCHA on the login page of Silk Road that leaked his real IP address</a:t>
            </a:r>
          </a:p>
          <a:p>
            <a:endParaRPr lang="en-AU" dirty="0">
              <a:effectLst/>
            </a:endParaRP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1746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dirty="0"/>
              <a:t>3 things</a:t>
            </a:r>
          </a:p>
        </p:txBody>
      </p:sp>
      <p:graphicFrame>
        <p:nvGraphicFramePr>
          <p:cNvPr id="5" name="Content Placeholder 2">
            <a:extLst>
              <a:ext uri="{FF2B5EF4-FFF2-40B4-BE49-F238E27FC236}">
                <a16:creationId xmlns:a16="http://schemas.microsoft.com/office/drawing/2014/main" id="{D9DD3D90-249D-4BBC-B94C-581C6E602BC3}"/>
              </a:ext>
            </a:extLst>
          </p:cNvPr>
          <p:cNvGraphicFramePr>
            <a:graphicFrameLocks noGrp="1"/>
          </p:cNvGraphicFramePr>
          <p:nvPr>
            <p:ph idx="1"/>
            <p:extLst>
              <p:ext uri="{D42A27DB-BD31-4B8C-83A1-F6EECF244321}">
                <p14:modId xmlns:p14="http://schemas.microsoft.com/office/powerpoint/2010/main" val="242707222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1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Definition of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t>Any event that has compromised confidentiality, integrity or availability of an organisation’s assets</a:t>
            </a:r>
          </a:p>
          <a:p>
            <a:r>
              <a:rPr lang="en-AU" dirty="0"/>
              <a:t>From a VERIS perspective, an incident is the result of an Actor, taking some Action, on an Asset, resulting in the Attributes of an incident, i.e., how it was affected. In this case, the action exploits a vulnerability in the asset</a:t>
            </a:r>
          </a:p>
          <a:p>
            <a:r>
              <a:rPr lang="en-AU" dirty="0"/>
              <a:t>An incident is when there is actual loss or imminent threat of loss. Otherwise, it is an Event</a:t>
            </a:r>
          </a:p>
          <a:p>
            <a:r>
              <a:rPr lang="en-AU" dirty="0"/>
              <a:t>Standard for incident handling is NIST SP800-61 it defines an incident as:</a:t>
            </a:r>
          </a:p>
          <a:p>
            <a:r>
              <a:rPr lang="en-AU" dirty="0">
                <a:effectLst/>
              </a:rPr>
              <a:t>“A computer security incident is a violation or imminent threat of violation of computer security policies, acceptable use policies, or standard security practices” </a:t>
            </a:r>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Handling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graphicFrame>
        <p:nvGraphicFramePr>
          <p:cNvPr id="4" name="Diagram 3">
            <a:extLst>
              <a:ext uri="{FF2B5EF4-FFF2-40B4-BE49-F238E27FC236}">
                <a16:creationId xmlns:a16="http://schemas.microsoft.com/office/drawing/2014/main" id="{7000A9BE-2B66-0442-B50F-FF3E03FAB53B}"/>
              </a:ext>
            </a:extLst>
          </p:cNvPr>
          <p:cNvGraphicFramePr/>
          <p:nvPr>
            <p:extLst>
              <p:ext uri="{D42A27DB-BD31-4B8C-83A1-F6EECF244321}">
                <p14:modId xmlns:p14="http://schemas.microsoft.com/office/powerpoint/2010/main" val="2332726913"/>
              </p:ext>
            </p:extLst>
          </p:nvPr>
        </p:nvGraphicFramePr>
        <p:xfrm>
          <a:off x="913795" y="719666"/>
          <a:ext cx="1073021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Diagram, icon&#10;&#10;Description automatically generated">
            <a:extLst>
              <a:ext uri="{FF2B5EF4-FFF2-40B4-BE49-F238E27FC236}">
                <a16:creationId xmlns:a16="http://schemas.microsoft.com/office/drawing/2014/main" id="{8A6D6D5E-6CFB-6844-98D7-C4F85314BD3B}"/>
              </a:ext>
            </a:extLst>
          </p:cNvPr>
          <p:cNvPicPr>
            <a:picLocks noChangeAspect="1"/>
          </p:cNvPicPr>
          <p:nvPr/>
        </p:nvPicPr>
        <p:blipFill>
          <a:blip r:embed="rId7"/>
          <a:stretch>
            <a:fillRect/>
          </a:stretch>
        </p:blipFill>
        <p:spPr>
          <a:xfrm>
            <a:off x="2393124" y="2076450"/>
            <a:ext cx="7395104" cy="3714750"/>
          </a:xfrm>
          <a:prstGeom prst="rect">
            <a:avLst/>
          </a:prstGeom>
        </p:spPr>
      </p:pic>
    </p:spTree>
    <p:extLst>
      <p:ext uri="{BB962C8B-B14F-4D97-AF65-F5344CB8AC3E}">
        <p14:creationId xmlns:p14="http://schemas.microsoft.com/office/powerpoint/2010/main" val="27821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Note about “Hack back”</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 the process of investigation and remediation, there may be the temptation to take direct action against hackers. This is known as “Hack back”. </a:t>
            </a:r>
          </a:p>
          <a:p>
            <a:r>
              <a:rPr lang="en-AU" dirty="0"/>
              <a:t>Very few organisations or governments think this is a good idea (despite some enthusiasm from certain politicians in the US and UK)</a:t>
            </a:r>
          </a:p>
          <a:p>
            <a:r>
              <a:rPr lang="en-AU" dirty="0"/>
              <a:t>There is no legal basis for it as hacking back may involve other countries, other infrastructure and innocent third parties </a:t>
            </a:r>
          </a:p>
          <a:p>
            <a:r>
              <a:rPr lang="en-AU" dirty="0"/>
              <a:t>It is not the role of a business to engage in cyber actions and this should be left to legal authorities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54160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Response Team</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Not all organisations can afford a dedicated incident response team</a:t>
            </a:r>
          </a:p>
          <a:p>
            <a:r>
              <a:rPr lang="en-AU" dirty="0"/>
              <a:t>A service offered by outside contractors as well as through </a:t>
            </a:r>
            <a:r>
              <a:rPr lang="en-AU" dirty="0" err="1"/>
              <a:t>cyberinsurance</a:t>
            </a:r>
            <a:r>
              <a:rPr lang="en-AU" dirty="0"/>
              <a:t> companies</a:t>
            </a:r>
          </a:p>
          <a:p>
            <a:r>
              <a:rPr lang="en-AU" dirty="0"/>
              <a:t>Need to have a variety of skills:</a:t>
            </a:r>
          </a:p>
          <a:p>
            <a:pPr lvl="1"/>
            <a:r>
              <a:rPr lang="en-AU" dirty="0"/>
              <a:t>Technical: cybersecurity, programming, IT, networks, forensic cybersecurity</a:t>
            </a:r>
          </a:p>
          <a:p>
            <a:pPr lvl="1"/>
            <a:r>
              <a:rPr lang="en-AU" dirty="0"/>
              <a:t>Communications: liaising with senior staff in organisation and outside organisations</a:t>
            </a:r>
          </a:p>
          <a:p>
            <a:r>
              <a:rPr lang="en-AU" dirty="0"/>
              <a:t>Stressful environment on 24x7 call</a:t>
            </a:r>
          </a:p>
          <a:p>
            <a:r>
              <a:rPr lang="en-AU" dirty="0"/>
              <a:t>Can be involved in security awareness training and also information sharing with other companies and CIRTS/CSIRTS/ISACS</a:t>
            </a:r>
          </a:p>
          <a:p>
            <a:r>
              <a:rPr lang="en-AU" dirty="0"/>
              <a:t>Have a Jump Bag with hardware and information needed for handling a response</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5329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Incidents may come to light through alerts from </a:t>
            </a:r>
          </a:p>
          <a:p>
            <a:pPr lvl="1"/>
            <a:r>
              <a:rPr lang="en-AU" dirty="0"/>
              <a:t>IDPS</a:t>
            </a:r>
          </a:p>
          <a:p>
            <a:pPr lvl="1"/>
            <a:r>
              <a:rPr lang="en-AU" dirty="0"/>
              <a:t>Anti-malware software</a:t>
            </a:r>
          </a:p>
          <a:p>
            <a:pPr lvl="1"/>
            <a:r>
              <a:rPr lang="en-AU" dirty="0"/>
              <a:t>Users noting irregular behaviours on their computers or accounts</a:t>
            </a:r>
          </a:p>
          <a:p>
            <a:pPr lvl="1"/>
            <a:r>
              <a:rPr lang="en-AU" dirty="0"/>
              <a:t>Breached data surfacing on the Dark Web or other criminal sites</a:t>
            </a:r>
          </a:p>
          <a:p>
            <a:r>
              <a:rPr lang="en-AU" dirty="0"/>
              <a:t>Dwell time: amount of time an attacker spent on a system before detection determined from:</a:t>
            </a:r>
          </a:p>
          <a:p>
            <a:pPr lvl="1"/>
            <a:r>
              <a:rPr lang="en-AU" dirty="0"/>
              <a:t>Mean Time to Detect (MTTD) and Mean Time To Respond/Remediate (MTTR)</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5117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Dwell Time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US" sz="1200" dirty="0"/>
              <a:t>Median dwell time</a:t>
            </a:r>
          </a:p>
          <a:p>
            <a:pPr lvl="1">
              <a:lnSpc>
                <a:spcPct val="90000"/>
              </a:lnSpc>
            </a:pPr>
            <a:r>
              <a:rPr lang="en-US" sz="1000" dirty="0"/>
              <a:t>2011: 416 days</a:t>
            </a:r>
          </a:p>
          <a:p>
            <a:pPr lvl="1">
              <a:lnSpc>
                <a:spcPct val="90000"/>
              </a:lnSpc>
            </a:pPr>
            <a:r>
              <a:rPr lang="en-US" sz="1000" dirty="0"/>
              <a:t>2020: 24 days</a:t>
            </a:r>
          </a:p>
          <a:p>
            <a:pPr>
              <a:lnSpc>
                <a:spcPct val="90000"/>
              </a:lnSpc>
            </a:pPr>
            <a:r>
              <a:rPr lang="en-US" sz="1200" dirty="0"/>
              <a:t>External detection: 73 days</a:t>
            </a:r>
          </a:p>
          <a:p>
            <a:pPr>
              <a:lnSpc>
                <a:spcPct val="90000"/>
              </a:lnSpc>
            </a:pPr>
            <a:r>
              <a:rPr lang="en-US" sz="1200" dirty="0"/>
              <a:t>Internal detection: 12 days</a:t>
            </a:r>
          </a:p>
          <a:p>
            <a:pPr>
              <a:lnSpc>
                <a:spcPct val="90000"/>
              </a:lnSpc>
            </a:pPr>
            <a:r>
              <a:rPr lang="en-US" sz="1200" dirty="0"/>
              <a:t>US 60% internal vs 40% external </a:t>
            </a:r>
          </a:p>
          <a:p>
            <a:pPr>
              <a:lnSpc>
                <a:spcPct val="90000"/>
              </a:lnSpc>
            </a:pPr>
            <a:r>
              <a:rPr lang="en-US" sz="1200" dirty="0"/>
              <a:t>Main reason for improvement is not sophistication but the increase incidence of ransomware!</a:t>
            </a:r>
          </a:p>
          <a:p>
            <a:pPr>
              <a:lnSpc>
                <a:spcPct val="90000"/>
              </a:lnSpc>
            </a:pPr>
            <a:r>
              <a:rPr lang="en-US" sz="1200" dirty="0"/>
              <a:t>From Mandiant FireEye M-Trends report https://</a:t>
            </a:r>
            <a:r>
              <a:rPr lang="en-US" sz="1200" dirty="0" err="1"/>
              <a:t>content.fireeye.com</a:t>
            </a:r>
            <a:r>
              <a:rPr lang="en-US" sz="1200" dirty="0"/>
              <a:t>/m-trends/rpt-m-trends-2021</a:t>
            </a:r>
          </a:p>
          <a:p>
            <a:pPr marL="36900" indent="0">
              <a:lnSpc>
                <a:spcPct val="90000"/>
              </a:lnSpc>
              <a:buNone/>
            </a:pPr>
            <a:endParaRPr lang="en-AU" sz="1200" dirty="0">
              <a:effectLst/>
            </a:endParaRPr>
          </a:p>
          <a:p>
            <a:pPr>
              <a:lnSpc>
                <a:spcPct val="90000"/>
              </a:lnSpc>
            </a:pPr>
            <a:endParaRPr lang="en-AU" sz="1200" dirty="0"/>
          </a:p>
        </p:txBody>
      </p:sp>
      <p:pic>
        <p:nvPicPr>
          <p:cNvPr id="5" name="Picture 4" descr="Chart, line chart, histogram&#10;&#10;Description automatically generated">
            <a:extLst>
              <a:ext uri="{FF2B5EF4-FFF2-40B4-BE49-F238E27FC236}">
                <a16:creationId xmlns:a16="http://schemas.microsoft.com/office/drawing/2014/main" id="{FDEEBC76-88BE-FF4B-AF06-069F6235FE17}"/>
              </a:ext>
            </a:extLst>
          </p:cNvPr>
          <p:cNvPicPr>
            <a:picLocks noChangeAspect="1"/>
          </p:cNvPicPr>
          <p:nvPr/>
        </p:nvPicPr>
        <p:blipFill>
          <a:blip r:embed="rId3"/>
          <a:stretch>
            <a:fillRect/>
          </a:stretch>
        </p:blipFill>
        <p:spPr>
          <a:xfrm>
            <a:off x="5387351" y="1377579"/>
            <a:ext cx="6161183" cy="4112588"/>
          </a:xfrm>
          <a:prstGeom prst="rect">
            <a:avLst/>
          </a:prstGeom>
        </p:spPr>
      </p:pic>
    </p:spTree>
    <p:extLst>
      <p:ext uri="{BB962C8B-B14F-4D97-AF65-F5344CB8AC3E}">
        <p14:creationId xmlns:p14="http://schemas.microsoft.com/office/powerpoint/2010/main" val="277033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61661</TotalTime>
  <Words>1828</Words>
  <Application>Microsoft Macintosh PowerPoint</Application>
  <PresentationFormat>Widescreen</PresentationFormat>
  <Paragraphs>220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Georgia Pro Cond Light</vt:lpstr>
      <vt:lpstr>Speak Pro</vt:lpstr>
      <vt:lpstr>Wingdings 2</vt:lpstr>
      <vt:lpstr>SlateVTI</vt:lpstr>
      <vt:lpstr>CITS1003 Introduction to Cybersecurity [8] Incidents and Forensics</vt:lpstr>
      <vt:lpstr>A unit about cats cybersecurity</vt:lpstr>
      <vt:lpstr>3 things</vt:lpstr>
      <vt:lpstr>Definition of an Incident</vt:lpstr>
      <vt:lpstr>Handling an Incident</vt:lpstr>
      <vt:lpstr>Note about “Hack back”</vt:lpstr>
      <vt:lpstr>Incidents: Incident Response Team</vt:lpstr>
      <vt:lpstr>Incidents: Detection</vt:lpstr>
      <vt:lpstr>Dwell Time</vt:lpstr>
      <vt:lpstr>Incidents: Detection and Analysis</vt:lpstr>
      <vt:lpstr>Incidents: Making detection and analysis easier</vt:lpstr>
      <vt:lpstr>Incidents: Incident Reporting</vt:lpstr>
      <vt:lpstr>Indicators of Compromise</vt:lpstr>
      <vt:lpstr>Tactics, Techniques and Procedures</vt:lpstr>
      <vt:lpstr>Pyramid of Pain</vt:lpstr>
      <vt:lpstr>Attribution</vt:lpstr>
      <vt:lpstr>Incident Containment Eradication &amp; Recovery</vt:lpstr>
      <vt:lpstr>Incident Containment Eradication &amp; Recovery</vt:lpstr>
      <vt:lpstr>Incident Post-Incident Activity</vt:lpstr>
      <vt:lpstr>Digital Forensics</vt:lpstr>
      <vt:lpstr>The Forensic Process</vt:lpstr>
      <vt:lpstr>Collection of Data</vt:lpstr>
      <vt:lpstr>A note on file deletion</vt:lpstr>
      <vt:lpstr>Reverse Engineering</vt:lpstr>
      <vt:lpstr>Interesting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346</cp:revision>
  <dcterms:created xsi:type="dcterms:W3CDTF">2020-01-13T04:26:47Z</dcterms:created>
  <dcterms:modified xsi:type="dcterms:W3CDTF">2021-04-30T03:15:50Z</dcterms:modified>
</cp:coreProperties>
</file>