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7"/>
  </p:notesMasterIdLst>
  <p:sldIdLst>
    <p:sldId id="256" r:id="rId2"/>
    <p:sldId id="257" r:id="rId3"/>
    <p:sldId id="303" r:id="rId4"/>
    <p:sldId id="308" r:id="rId5"/>
    <p:sldId id="311" r:id="rId6"/>
    <p:sldId id="312" r:id="rId7"/>
    <p:sldId id="313" r:id="rId8"/>
    <p:sldId id="309" r:id="rId9"/>
    <p:sldId id="310" r:id="rId10"/>
    <p:sldId id="314" r:id="rId11"/>
    <p:sldId id="315" r:id="rId12"/>
    <p:sldId id="316" r:id="rId13"/>
    <p:sldId id="317" r:id="rId14"/>
    <p:sldId id="318" r:id="rId15"/>
    <p:sldId id="320" r:id="rId16"/>
    <p:sldId id="322" r:id="rId17"/>
    <p:sldId id="319" r:id="rId18"/>
    <p:sldId id="321" r:id="rId19"/>
    <p:sldId id="323" r:id="rId20"/>
    <p:sldId id="324" r:id="rId21"/>
    <p:sldId id="325" r:id="rId22"/>
    <p:sldId id="326" r:id="rId23"/>
    <p:sldId id="327" r:id="rId24"/>
    <p:sldId id="328" r:id="rId25"/>
    <p:sldId id="32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11"/>
    <p:restoredTop sz="96327"/>
  </p:normalViewPr>
  <p:slideViewPr>
    <p:cSldViewPr snapToGrid="0" snapToObjects="1">
      <p:cViewPr varScale="1">
        <p:scale>
          <a:sx n="100" d="100"/>
          <a:sy n="100" d="100"/>
        </p:scale>
        <p:origin x="192"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9B57A-77CB-4004-92FC-3D6F9D480037}" type="doc">
      <dgm:prSet loTypeId="urn:microsoft.com/office/officeart/2016/7/layout/BasicLinearProcessNumbered" loCatId="process" qsTypeId="urn:microsoft.com/office/officeart/2005/8/quickstyle/simple4" qsCatId="simple" csTypeId="urn:microsoft.com/office/officeart/2005/8/colors/accent1_2" csCatId="accent1"/>
      <dgm:spPr/>
      <dgm:t>
        <a:bodyPr/>
        <a:lstStyle/>
        <a:p>
          <a:endParaRPr lang="en-US"/>
        </a:p>
      </dgm:t>
    </dgm:pt>
    <dgm:pt modelId="{E904FA07-1C28-4F73-ABC7-8861A60934D1}">
      <dgm:prSet/>
      <dgm:spPr/>
      <dgm:t>
        <a:bodyPr/>
        <a:lstStyle/>
        <a:p>
          <a:r>
            <a:rPr lang="en-AU"/>
            <a:t>Understand what Cyber Physical Systems are and how it relates to Critical Infrastructure</a:t>
          </a:r>
          <a:endParaRPr lang="en-US"/>
        </a:p>
      </dgm:t>
    </dgm:pt>
    <dgm:pt modelId="{B28F013F-FA28-4EF2-BA9A-C4F9F1C2A710}" type="parTrans" cxnId="{6EC701D4-2D14-47DB-8B99-9F7B44E49E9E}">
      <dgm:prSet/>
      <dgm:spPr/>
      <dgm:t>
        <a:bodyPr/>
        <a:lstStyle/>
        <a:p>
          <a:endParaRPr lang="en-US"/>
        </a:p>
      </dgm:t>
    </dgm:pt>
    <dgm:pt modelId="{ED12C887-F858-4C9A-B88E-8B6CC061CC4F}" type="sibTrans" cxnId="{6EC701D4-2D14-47DB-8B99-9F7B44E49E9E}">
      <dgm:prSet phldrT="1" phldr="0"/>
      <dgm:spPr/>
      <dgm:t>
        <a:bodyPr/>
        <a:lstStyle/>
        <a:p>
          <a:r>
            <a:rPr lang="en-US"/>
            <a:t>1</a:t>
          </a:r>
        </a:p>
      </dgm:t>
    </dgm:pt>
    <dgm:pt modelId="{7B42C523-760D-4343-B65F-2EC59DD56049}">
      <dgm:prSet/>
      <dgm:spPr/>
      <dgm:t>
        <a:bodyPr/>
        <a:lstStyle/>
        <a:p>
          <a:r>
            <a:rPr lang="en-AU"/>
            <a:t>Understand the cybersecurity challenges of CPS</a:t>
          </a:r>
          <a:endParaRPr lang="en-US"/>
        </a:p>
      </dgm:t>
    </dgm:pt>
    <dgm:pt modelId="{4C2779A1-C5B1-46A5-B493-C9A96B1831CD}" type="parTrans" cxnId="{06D52A5D-D9E8-4B6C-AF01-EFC80AAD06CE}">
      <dgm:prSet/>
      <dgm:spPr/>
      <dgm:t>
        <a:bodyPr/>
        <a:lstStyle/>
        <a:p>
          <a:endParaRPr lang="en-US"/>
        </a:p>
      </dgm:t>
    </dgm:pt>
    <dgm:pt modelId="{55F01984-1263-43AC-A843-210FFA39D17F}" type="sibTrans" cxnId="{06D52A5D-D9E8-4B6C-AF01-EFC80AAD06CE}">
      <dgm:prSet phldrT="2" phldr="0"/>
      <dgm:spPr/>
      <dgm:t>
        <a:bodyPr/>
        <a:lstStyle/>
        <a:p>
          <a:r>
            <a:rPr lang="en-US"/>
            <a:t>2</a:t>
          </a:r>
        </a:p>
      </dgm:t>
    </dgm:pt>
    <dgm:pt modelId="{2AAB36D4-FE52-4CA8-A73D-94A6479FD8F9}">
      <dgm:prSet/>
      <dgm:spPr/>
      <dgm:t>
        <a:bodyPr/>
        <a:lstStyle/>
        <a:p>
          <a:r>
            <a:rPr lang="en-AU"/>
            <a:t>Examine risks and mitigations in Healthcare IoT, Cars</a:t>
          </a:r>
          <a:endParaRPr lang="en-US"/>
        </a:p>
      </dgm:t>
    </dgm:pt>
    <dgm:pt modelId="{C1C8D1CD-491A-4CFC-9EB7-8711AA19E6B6}" type="parTrans" cxnId="{E853BF52-53F0-4886-B359-E92A0F8CD1E4}">
      <dgm:prSet/>
      <dgm:spPr/>
      <dgm:t>
        <a:bodyPr/>
        <a:lstStyle/>
        <a:p>
          <a:endParaRPr lang="en-US"/>
        </a:p>
      </dgm:t>
    </dgm:pt>
    <dgm:pt modelId="{7CB9E14A-8095-4762-B5AC-58166F5C2A8C}" type="sibTrans" cxnId="{E853BF52-53F0-4886-B359-E92A0F8CD1E4}">
      <dgm:prSet phldrT="3" phldr="0"/>
      <dgm:spPr/>
      <dgm:t>
        <a:bodyPr/>
        <a:lstStyle/>
        <a:p>
          <a:r>
            <a:rPr lang="en-US"/>
            <a:t>3</a:t>
          </a:r>
        </a:p>
      </dgm:t>
    </dgm:pt>
    <dgm:pt modelId="{ED3B8C43-9073-344B-996D-9D6D348CE5C6}" type="pres">
      <dgm:prSet presAssocID="{9F19B57A-77CB-4004-92FC-3D6F9D480037}" presName="Name0" presStyleCnt="0">
        <dgm:presLayoutVars>
          <dgm:animLvl val="lvl"/>
          <dgm:resizeHandles val="exact"/>
        </dgm:presLayoutVars>
      </dgm:prSet>
      <dgm:spPr/>
    </dgm:pt>
    <dgm:pt modelId="{064B3C50-3871-6648-9802-4BE5DC58D0ED}" type="pres">
      <dgm:prSet presAssocID="{E904FA07-1C28-4F73-ABC7-8861A60934D1}" presName="compositeNode" presStyleCnt="0">
        <dgm:presLayoutVars>
          <dgm:bulletEnabled val="1"/>
        </dgm:presLayoutVars>
      </dgm:prSet>
      <dgm:spPr/>
    </dgm:pt>
    <dgm:pt modelId="{A578E6DC-F79C-104E-A517-8B95DE882B81}" type="pres">
      <dgm:prSet presAssocID="{E904FA07-1C28-4F73-ABC7-8861A60934D1}" presName="bgRect" presStyleLbl="bgAccFollowNode1" presStyleIdx="0" presStyleCnt="3"/>
      <dgm:spPr/>
    </dgm:pt>
    <dgm:pt modelId="{EFA214A2-97B7-D443-AE21-98AC27DF9456}" type="pres">
      <dgm:prSet presAssocID="{ED12C887-F858-4C9A-B88E-8B6CC061CC4F}" presName="sibTransNodeCircle" presStyleLbl="alignNode1" presStyleIdx="0" presStyleCnt="6">
        <dgm:presLayoutVars>
          <dgm:chMax val="0"/>
          <dgm:bulletEnabled/>
        </dgm:presLayoutVars>
      </dgm:prSet>
      <dgm:spPr/>
    </dgm:pt>
    <dgm:pt modelId="{193FACF6-9AC4-5C4F-B288-BB8551A4133B}" type="pres">
      <dgm:prSet presAssocID="{E904FA07-1C28-4F73-ABC7-8861A60934D1}" presName="bottomLine" presStyleLbl="alignNode1" presStyleIdx="1" presStyleCnt="6">
        <dgm:presLayoutVars/>
      </dgm:prSet>
      <dgm:spPr/>
    </dgm:pt>
    <dgm:pt modelId="{5A2BE66A-0BB3-E048-8EC5-B234697331C0}" type="pres">
      <dgm:prSet presAssocID="{E904FA07-1C28-4F73-ABC7-8861A60934D1}" presName="nodeText" presStyleLbl="bgAccFollowNode1" presStyleIdx="0" presStyleCnt="3">
        <dgm:presLayoutVars>
          <dgm:bulletEnabled val="1"/>
        </dgm:presLayoutVars>
      </dgm:prSet>
      <dgm:spPr/>
    </dgm:pt>
    <dgm:pt modelId="{6E67D7EF-A172-5A48-86B5-352363380502}" type="pres">
      <dgm:prSet presAssocID="{ED12C887-F858-4C9A-B88E-8B6CC061CC4F}" presName="sibTrans" presStyleCnt="0"/>
      <dgm:spPr/>
    </dgm:pt>
    <dgm:pt modelId="{044C6C09-2ACD-7F4B-9D25-EAD88A5597EA}" type="pres">
      <dgm:prSet presAssocID="{7B42C523-760D-4343-B65F-2EC59DD56049}" presName="compositeNode" presStyleCnt="0">
        <dgm:presLayoutVars>
          <dgm:bulletEnabled val="1"/>
        </dgm:presLayoutVars>
      </dgm:prSet>
      <dgm:spPr/>
    </dgm:pt>
    <dgm:pt modelId="{671A51F4-33E6-AF45-A9E4-C2831E9F09B7}" type="pres">
      <dgm:prSet presAssocID="{7B42C523-760D-4343-B65F-2EC59DD56049}" presName="bgRect" presStyleLbl="bgAccFollowNode1" presStyleIdx="1" presStyleCnt="3"/>
      <dgm:spPr/>
    </dgm:pt>
    <dgm:pt modelId="{FC85F918-3396-E743-A28D-77761AC55675}" type="pres">
      <dgm:prSet presAssocID="{55F01984-1263-43AC-A843-210FFA39D17F}" presName="sibTransNodeCircle" presStyleLbl="alignNode1" presStyleIdx="2" presStyleCnt="6">
        <dgm:presLayoutVars>
          <dgm:chMax val="0"/>
          <dgm:bulletEnabled/>
        </dgm:presLayoutVars>
      </dgm:prSet>
      <dgm:spPr/>
    </dgm:pt>
    <dgm:pt modelId="{5E933EB3-039B-054D-BEEA-5A6F0D001A75}" type="pres">
      <dgm:prSet presAssocID="{7B42C523-760D-4343-B65F-2EC59DD56049}" presName="bottomLine" presStyleLbl="alignNode1" presStyleIdx="3" presStyleCnt="6">
        <dgm:presLayoutVars/>
      </dgm:prSet>
      <dgm:spPr/>
    </dgm:pt>
    <dgm:pt modelId="{479BE294-43C5-A541-AA32-1CEB13570035}" type="pres">
      <dgm:prSet presAssocID="{7B42C523-760D-4343-B65F-2EC59DD56049}" presName="nodeText" presStyleLbl="bgAccFollowNode1" presStyleIdx="1" presStyleCnt="3">
        <dgm:presLayoutVars>
          <dgm:bulletEnabled val="1"/>
        </dgm:presLayoutVars>
      </dgm:prSet>
      <dgm:spPr/>
    </dgm:pt>
    <dgm:pt modelId="{F764BA87-5570-7C41-9DD0-C313F55FCDBC}" type="pres">
      <dgm:prSet presAssocID="{55F01984-1263-43AC-A843-210FFA39D17F}" presName="sibTrans" presStyleCnt="0"/>
      <dgm:spPr/>
    </dgm:pt>
    <dgm:pt modelId="{95CE5C12-D974-6942-8772-62F820A35C5E}" type="pres">
      <dgm:prSet presAssocID="{2AAB36D4-FE52-4CA8-A73D-94A6479FD8F9}" presName="compositeNode" presStyleCnt="0">
        <dgm:presLayoutVars>
          <dgm:bulletEnabled val="1"/>
        </dgm:presLayoutVars>
      </dgm:prSet>
      <dgm:spPr/>
    </dgm:pt>
    <dgm:pt modelId="{5CD4D370-A395-2C4D-92E2-BE1F4E7C47D4}" type="pres">
      <dgm:prSet presAssocID="{2AAB36D4-FE52-4CA8-A73D-94A6479FD8F9}" presName="bgRect" presStyleLbl="bgAccFollowNode1" presStyleIdx="2" presStyleCnt="3"/>
      <dgm:spPr/>
    </dgm:pt>
    <dgm:pt modelId="{4490C5FD-5E8E-0147-835D-8E976D747EED}" type="pres">
      <dgm:prSet presAssocID="{7CB9E14A-8095-4762-B5AC-58166F5C2A8C}" presName="sibTransNodeCircle" presStyleLbl="alignNode1" presStyleIdx="4" presStyleCnt="6">
        <dgm:presLayoutVars>
          <dgm:chMax val="0"/>
          <dgm:bulletEnabled/>
        </dgm:presLayoutVars>
      </dgm:prSet>
      <dgm:spPr/>
    </dgm:pt>
    <dgm:pt modelId="{2F82DA33-39F9-F042-9B4F-A25B270DCBF5}" type="pres">
      <dgm:prSet presAssocID="{2AAB36D4-FE52-4CA8-A73D-94A6479FD8F9}" presName="bottomLine" presStyleLbl="alignNode1" presStyleIdx="5" presStyleCnt="6">
        <dgm:presLayoutVars/>
      </dgm:prSet>
      <dgm:spPr/>
    </dgm:pt>
    <dgm:pt modelId="{A99C2452-C47C-064A-B3BA-35A182C37911}" type="pres">
      <dgm:prSet presAssocID="{2AAB36D4-FE52-4CA8-A73D-94A6479FD8F9}" presName="nodeText" presStyleLbl="bgAccFollowNode1" presStyleIdx="2" presStyleCnt="3">
        <dgm:presLayoutVars>
          <dgm:bulletEnabled val="1"/>
        </dgm:presLayoutVars>
      </dgm:prSet>
      <dgm:spPr/>
    </dgm:pt>
  </dgm:ptLst>
  <dgm:cxnLst>
    <dgm:cxn modelId="{B8FA4710-142A-6146-9194-89C000737207}" type="presOf" srcId="{55F01984-1263-43AC-A843-210FFA39D17F}" destId="{FC85F918-3396-E743-A28D-77761AC55675}" srcOrd="0" destOrd="0" presId="urn:microsoft.com/office/officeart/2016/7/layout/BasicLinearProcessNumbered"/>
    <dgm:cxn modelId="{E5237024-0BEB-364B-BF47-E92DF6C79612}" type="presOf" srcId="{7B42C523-760D-4343-B65F-2EC59DD56049}" destId="{671A51F4-33E6-AF45-A9E4-C2831E9F09B7}" srcOrd="0" destOrd="0" presId="urn:microsoft.com/office/officeart/2016/7/layout/BasicLinearProcessNumbered"/>
    <dgm:cxn modelId="{20462D31-7B48-6943-A334-3F621FDE32B3}" type="presOf" srcId="{7CB9E14A-8095-4762-B5AC-58166F5C2A8C}" destId="{4490C5FD-5E8E-0147-835D-8E976D747EED}" srcOrd="0" destOrd="0" presId="urn:microsoft.com/office/officeart/2016/7/layout/BasicLinearProcessNumbered"/>
    <dgm:cxn modelId="{ADF65C44-2F4E-5640-A094-8A6B7ECF5821}" type="presOf" srcId="{E904FA07-1C28-4F73-ABC7-8861A60934D1}" destId="{A578E6DC-F79C-104E-A517-8B95DE882B81}" srcOrd="0" destOrd="0" presId="urn:microsoft.com/office/officeart/2016/7/layout/BasicLinearProcessNumbered"/>
    <dgm:cxn modelId="{C4AEB94C-AF98-B947-90F1-B91F57D0A716}" type="presOf" srcId="{2AAB36D4-FE52-4CA8-A73D-94A6479FD8F9}" destId="{A99C2452-C47C-064A-B3BA-35A182C37911}" srcOrd="1" destOrd="0" presId="urn:microsoft.com/office/officeart/2016/7/layout/BasicLinearProcessNumbered"/>
    <dgm:cxn modelId="{E853BF52-53F0-4886-B359-E92A0F8CD1E4}" srcId="{9F19B57A-77CB-4004-92FC-3D6F9D480037}" destId="{2AAB36D4-FE52-4CA8-A73D-94A6479FD8F9}" srcOrd="2" destOrd="0" parTransId="{C1C8D1CD-491A-4CFC-9EB7-8711AA19E6B6}" sibTransId="{7CB9E14A-8095-4762-B5AC-58166F5C2A8C}"/>
    <dgm:cxn modelId="{06D52A5D-D9E8-4B6C-AF01-EFC80AAD06CE}" srcId="{9F19B57A-77CB-4004-92FC-3D6F9D480037}" destId="{7B42C523-760D-4343-B65F-2EC59DD56049}" srcOrd="1" destOrd="0" parTransId="{4C2779A1-C5B1-46A5-B493-C9A96B1831CD}" sibTransId="{55F01984-1263-43AC-A843-210FFA39D17F}"/>
    <dgm:cxn modelId="{AB480071-B579-FE4A-9C79-AC442AA6367E}" type="presOf" srcId="{2AAB36D4-FE52-4CA8-A73D-94A6479FD8F9}" destId="{5CD4D370-A395-2C4D-92E2-BE1F4E7C47D4}" srcOrd="0" destOrd="0" presId="urn:microsoft.com/office/officeart/2016/7/layout/BasicLinearProcessNumbered"/>
    <dgm:cxn modelId="{176BF0B1-DAA9-9444-851F-FE5D8991F891}" type="presOf" srcId="{ED12C887-F858-4C9A-B88E-8B6CC061CC4F}" destId="{EFA214A2-97B7-D443-AE21-98AC27DF9456}" srcOrd="0" destOrd="0" presId="urn:microsoft.com/office/officeart/2016/7/layout/BasicLinearProcessNumbered"/>
    <dgm:cxn modelId="{36E1DFB5-D5B3-FE4D-8039-C1FD218B2B46}" type="presOf" srcId="{E904FA07-1C28-4F73-ABC7-8861A60934D1}" destId="{5A2BE66A-0BB3-E048-8EC5-B234697331C0}" srcOrd="1" destOrd="0" presId="urn:microsoft.com/office/officeart/2016/7/layout/BasicLinearProcessNumbered"/>
    <dgm:cxn modelId="{593893B7-1C1E-E945-BFBB-044965ED3B3F}" type="presOf" srcId="{9F19B57A-77CB-4004-92FC-3D6F9D480037}" destId="{ED3B8C43-9073-344B-996D-9D6D348CE5C6}" srcOrd="0" destOrd="0" presId="urn:microsoft.com/office/officeart/2016/7/layout/BasicLinearProcessNumbered"/>
    <dgm:cxn modelId="{6EC701D4-2D14-47DB-8B99-9F7B44E49E9E}" srcId="{9F19B57A-77CB-4004-92FC-3D6F9D480037}" destId="{E904FA07-1C28-4F73-ABC7-8861A60934D1}" srcOrd="0" destOrd="0" parTransId="{B28F013F-FA28-4EF2-BA9A-C4F9F1C2A710}" sibTransId="{ED12C887-F858-4C9A-B88E-8B6CC061CC4F}"/>
    <dgm:cxn modelId="{9532DBEA-0576-344C-A103-03C20321184C}" type="presOf" srcId="{7B42C523-760D-4343-B65F-2EC59DD56049}" destId="{479BE294-43C5-A541-AA32-1CEB13570035}" srcOrd="1" destOrd="0" presId="urn:microsoft.com/office/officeart/2016/7/layout/BasicLinearProcessNumbered"/>
    <dgm:cxn modelId="{32CFA124-8EEF-CA4C-931F-2E2C8D449E70}" type="presParOf" srcId="{ED3B8C43-9073-344B-996D-9D6D348CE5C6}" destId="{064B3C50-3871-6648-9802-4BE5DC58D0ED}" srcOrd="0" destOrd="0" presId="urn:microsoft.com/office/officeart/2016/7/layout/BasicLinearProcessNumbered"/>
    <dgm:cxn modelId="{F8AAC107-EBEE-3546-BE7D-3AE81ED80921}" type="presParOf" srcId="{064B3C50-3871-6648-9802-4BE5DC58D0ED}" destId="{A578E6DC-F79C-104E-A517-8B95DE882B81}" srcOrd="0" destOrd="0" presId="urn:microsoft.com/office/officeart/2016/7/layout/BasicLinearProcessNumbered"/>
    <dgm:cxn modelId="{349301B4-9BCD-094E-BD20-4AB91749B94F}" type="presParOf" srcId="{064B3C50-3871-6648-9802-4BE5DC58D0ED}" destId="{EFA214A2-97B7-D443-AE21-98AC27DF9456}" srcOrd="1" destOrd="0" presId="urn:microsoft.com/office/officeart/2016/7/layout/BasicLinearProcessNumbered"/>
    <dgm:cxn modelId="{EC698CAF-E8BE-AA48-AD86-89A96F1510DA}" type="presParOf" srcId="{064B3C50-3871-6648-9802-4BE5DC58D0ED}" destId="{193FACF6-9AC4-5C4F-B288-BB8551A4133B}" srcOrd="2" destOrd="0" presId="urn:microsoft.com/office/officeart/2016/7/layout/BasicLinearProcessNumbered"/>
    <dgm:cxn modelId="{85EAAAF7-ABB0-2E42-A562-C85EE019AFD3}" type="presParOf" srcId="{064B3C50-3871-6648-9802-4BE5DC58D0ED}" destId="{5A2BE66A-0BB3-E048-8EC5-B234697331C0}" srcOrd="3" destOrd="0" presId="urn:microsoft.com/office/officeart/2016/7/layout/BasicLinearProcessNumbered"/>
    <dgm:cxn modelId="{B797E9F3-FC3A-9B4D-92D3-AA6502EBA9AC}" type="presParOf" srcId="{ED3B8C43-9073-344B-996D-9D6D348CE5C6}" destId="{6E67D7EF-A172-5A48-86B5-352363380502}" srcOrd="1" destOrd="0" presId="urn:microsoft.com/office/officeart/2016/7/layout/BasicLinearProcessNumbered"/>
    <dgm:cxn modelId="{B72692D4-503A-114E-91EC-35681B1028D4}" type="presParOf" srcId="{ED3B8C43-9073-344B-996D-9D6D348CE5C6}" destId="{044C6C09-2ACD-7F4B-9D25-EAD88A5597EA}" srcOrd="2" destOrd="0" presId="urn:microsoft.com/office/officeart/2016/7/layout/BasicLinearProcessNumbered"/>
    <dgm:cxn modelId="{9233676B-0165-8C46-9CB4-0E178D6C4E15}" type="presParOf" srcId="{044C6C09-2ACD-7F4B-9D25-EAD88A5597EA}" destId="{671A51F4-33E6-AF45-A9E4-C2831E9F09B7}" srcOrd="0" destOrd="0" presId="urn:microsoft.com/office/officeart/2016/7/layout/BasicLinearProcessNumbered"/>
    <dgm:cxn modelId="{BA19F45C-C849-F742-96B7-7CED0E33484D}" type="presParOf" srcId="{044C6C09-2ACD-7F4B-9D25-EAD88A5597EA}" destId="{FC85F918-3396-E743-A28D-77761AC55675}" srcOrd="1" destOrd="0" presId="urn:microsoft.com/office/officeart/2016/7/layout/BasicLinearProcessNumbered"/>
    <dgm:cxn modelId="{30FCF557-D5CE-8F4C-B647-BCE7DC556D57}" type="presParOf" srcId="{044C6C09-2ACD-7F4B-9D25-EAD88A5597EA}" destId="{5E933EB3-039B-054D-BEEA-5A6F0D001A75}" srcOrd="2" destOrd="0" presId="urn:microsoft.com/office/officeart/2016/7/layout/BasicLinearProcessNumbered"/>
    <dgm:cxn modelId="{0123EB99-9198-CF42-B5CF-F517BF6415EE}" type="presParOf" srcId="{044C6C09-2ACD-7F4B-9D25-EAD88A5597EA}" destId="{479BE294-43C5-A541-AA32-1CEB13570035}" srcOrd="3" destOrd="0" presId="urn:microsoft.com/office/officeart/2016/7/layout/BasicLinearProcessNumbered"/>
    <dgm:cxn modelId="{E6D1BFAD-32E1-FA4F-B9B8-D35DEA7ED08C}" type="presParOf" srcId="{ED3B8C43-9073-344B-996D-9D6D348CE5C6}" destId="{F764BA87-5570-7C41-9DD0-C313F55FCDBC}" srcOrd="3" destOrd="0" presId="urn:microsoft.com/office/officeart/2016/7/layout/BasicLinearProcessNumbered"/>
    <dgm:cxn modelId="{DDF3A860-5585-CF4A-B886-6A2583AE5CFF}" type="presParOf" srcId="{ED3B8C43-9073-344B-996D-9D6D348CE5C6}" destId="{95CE5C12-D974-6942-8772-62F820A35C5E}" srcOrd="4" destOrd="0" presId="urn:microsoft.com/office/officeart/2016/7/layout/BasicLinearProcessNumbered"/>
    <dgm:cxn modelId="{B0DCB203-9D52-0F47-B35B-71B208DB68F9}" type="presParOf" srcId="{95CE5C12-D974-6942-8772-62F820A35C5E}" destId="{5CD4D370-A395-2C4D-92E2-BE1F4E7C47D4}" srcOrd="0" destOrd="0" presId="urn:microsoft.com/office/officeart/2016/7/layout/BasicLinearProcessNumbered"/>
    <dgm:cxn modelId="{F977D7B0-1D22-1C4D-8972-47E9E00B2A2B}" type="presParOf" srcId="{95CE5C12-D974-6942-8772-62F820A35C5E}" destId="{4490C5FD-5E8E-0147-835D-8E976D747EED}" srcOrd="1" destOrd="0" presId="urn:microsoft.com/office/officeart/2016/7/layout/BasicLinearProcessNumbered"/>
    <dgm:cxn modelId="{D80814D2-0261-D44E-A59A-622B8DC7B371}" type="presParOf" srcId="{95CE5C12-D974-6942-8772-62F820A35C5E}" destId="{2F82DA33-39F9-F042-9B4F-A25B270DCBF5}" srcOrd="2" destOrd="0" presId="urn:microsoft.com/office/officeart/2016/7/layout/BasicLinearProcessNumbered"/>
    <dgm:cxn modelId="{F481FFBE-9E56-E64C-B016-C41BFB47A933}" type="presParOf" srcId="{95CE5C12-D974-6942-8772-62F820A35C5E}" destId="{A99C2452-C47C-064A-B3BA-35A182C3791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8E6DC-F79C-104E-A517-8B95DE882B81}">
      <dsp:nvSpPr>
        <dsp:cNvPr id="0" name=""/>
        <dsp:cNvSpPr/>
      </dsp:nvSpPr>
      <dsp:spPr>
        <a:xfrm>
          <a:off x="0"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Understand what Cyber Physical Systems are and how it relates to Critical Infrastructure</a:t>
          </a:r>
          <a:endParaRPr lang="en-US" sz="2200" kern="1200"/>
        </a:p>
      </dsp:txBody>
      <dsp:txXfrm>
        <a:off x="0" y="1194498"/>
        <a:ext cx="3235523" cy="1886049"/>
      </dsp:txXfrm>
    </dsp:sp>
    <dsp:sp modelId="{EFA214A2-97B7-D443-AE21-98AC27DF9456}">
      <dsp:nvSpPr>
        <dsp:cNvPr id="0" name=""/>
        <dsp:cNvSpPr/>
      </dsp:nvSpPr>
      <dsp:spPr>
        <a:xfrm>
          <a:off x="1146249"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84352" y="452444"/>
        <a:ext cx="666818" cy="666818"/>
      </dsp:txXfrm>
    </dsp:sp>
    <dsp:sp modelId="{193FACF6-9AC4-5C4F-B288-BB8551A4133B}">
      <dsp:nvSpPr>
        <dsp:cNvPr id="0" name=""/>
        <dsp:cNvSpPr/>
      </dsp:nvSpPr>
      <dsp:spPr>
        <a:xfrm>
          <a:off x="0"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71A51F4-33E6-AF45-A9E4-C2831E9F09B7}">
      <dsp:nvSpPr>
        <dsp:cNvPr id="0" name=""/>
        <dsp:cNvSpPr/>
      </dsp:nvSpPr>
      <dsp:spPr>
        <a:xfrm>
          <a:off x="3559075"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Understand the cybersecurity challenges of CPS</a:t>
          </a:r>
          <a:endParaRPr lang="en-US" sz="2200" kern="1200"/>
        </a:p>
      </dsp:txBody>
      <dsp:txXfrm>
        <a:off x="3559075" y="1194498"/>
        <a:ext cx="3235523" cy="1886049"/>
      </dsp:txXfrm>
    </dsp:sp>
    <dsp:sp modelId="{FC85F918-3396-E743-A28D-77761AC55675}">
      <dsp:nvSpPr>
        <dsp:cNvPr id="0" name=""/>
        <dsp:cNvSpPr/>
      </dsp:nvSpPr>
      <dsp:spPr>
        <a:xfrm>
          <a:off x="4705325"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43428" y="452444"/>
        <a:ext cx="666818" cy="666818"/>
      </dsp:txXfrm>
    </dsp:sp>
    <dsp:sp modelId="{5E933EB3-039B-054D-BEEA-5A6F0D001A75}">
      <dsp:nvSpPr>
        <dsp:cNvPr id="0" name=""/>
        <dsp:cNvSpPr/>
      </dsp:nvSpPr>
      <dsp:spPr>
        <a:xfrm>
          <a:off x="3559075"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CD4D370-A395-2C4D-92E2-BE1F4E7C47D4}">
      <dsp:nvSpPr>
        <dsp:cNvPr id="0" name=""/>
        <dsp:cNvSpPr/>
      </dsp:nvSpPr>
      <dsp:spPr>
        <a:xfrm>
          <a:off x="7118151"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Examine risks and mitigations in Healthcare IoT, Cars</a:t>
          </a:r>
          <a:endParaRPr lang="en-US" sz="2200" kern="1200"/>
        </a:p>
      </dsp:txBody>
      <dsp:txXfrm>
        <a:off x="7118151" y="1194498"/>
        <a:ext cx="3235523" cy="1886049"/>
      </dsp:txXfrm>
    </dsp:sp>
    <dsp:sp modelId="{4490C5FD-5E8E-0147-835D-8E976D747EED}">
      <dsp:nvSpPr>
        <dsp:cNvPr id="0" name=""/>
        <dsp:cNvSpPr/>
      </dsp:nvSpPr>
      <dsp:spPr>
        <a:xfrm>
          <a:off x="8264400"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02503" y="452444"/>
        <a:ext cx="666818" cy="666818"/>
      </dsp:txXfrm>
    </dsp:sp>
    <dsp:sp modelId="{2F82DA33-39F9-F042-9B4F-A25B270DCBF5}">
      <dsp:nvSpPr>
        <dsp:cNvPr id="0" name=""/>
        <dsp:cNvSpPr/>
      </dsp:nvSpPr>
      <dsp:spPr>
        <a:xfrm>
          <a:off x="7118151"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30/4/21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blackhat.com/us-18/briefings/schedule/#understanding-and-exploiting-implanted-medical-devices-1173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2308818"/>
          </a:xfrm>
        </p:spPr>
        <p:txBody>
          <a:bodyPr>
            <a:normAutofit fontScale="90000"/>
          </a:bodyPr>
          <a:lstStyle/>
          <a:p>
            <a:r>
              <a:rPr lang="en-US" sz="4800" dirty="0"/>
              <a:t>CITS1003 Introduction to Cybersecurity</a:t>
            </a:r>
            <a:br>
              <a:rPr lang="en-US" sz="4800" dirty="0"/>
            </a:br>
            <a:r>
              <a:rPr lang="en-US" sz="4800" dirty="0"/>
              <a:t>[9] Critical Infrastructure and </a:t>
            </a:r>
            <a:r>
              <a:rPr lang="en-US" sz="4800" dirty="0" err="1"/>
              <a:t>Cyberphysical</a:t>
            </a:r>
            <a:r>
              <a:rPr lang="en-US" sz="4800" dirty="0"/>
              <a:t> Systems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383157"/>
            <a:ext cx="7219954" cy="569848"/>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Stuxnet was discovered in 2010</a:t>
            </a:r>
          </a:p>
          <a:p>
            <a:r>
              <a:rPr lang="en-AU" b="1" dirty="0">
                <a:effectLst/>
              </a:rPr>
              <a:t>Launched in 2005 against specific SCADA controlling uranium enrichment centrifuges in Iran</a:t>
            </a:r>
          </a:p>
          <a:p>
            <a:r>
              <a:rPr lang="en-AU" b="1" dirty="0">
                <a:effectLst/>
              </a:rPr>
              <a:t>Initial target is Windows networks</a:t>
            </a:r>
          </a:p>
          <a:p>
            <a:r>
              <a:rPr lang="en-AU" b="1" dirty="0">
                <a:effectLst/>
              </a:rPr>
              <a:t>Then specifically targets the PLC running Siemens Step 7 software</a:t>
            </a:r>
          </a:p>
          <a:p>
            <a:r>
              <a:rPr lang="en-AU" b="1" dirty="0">
                <a:effectLst/>
              </a:rPr>
              <a:t>Causes the centrifuge to spin at a dangerously high speed eventually causing damage and inoperability</a:t>
            </a:r>
          </a:p>
          <a:p>
            <a:r>
              <a:rPr lang="en-AU" b="1" dirty="0">
                <a:effectLst/>
              </a:rPr>
              <a:t>Masks activities by reporting a normal operating environment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82750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Infects computers via USB memory stick and so can cross air gaps but then uses a variety of other techniques to travel across networks</a:t>
            </a:r>
          </a:p>
          <a:p>
            <a:r>
              <a:rPr lang="en-AU" b="1" dirty="0">
                <a:effectLst/>
              </a:rPr>
              <a:t>The malware only operates if it finds Siemens software and was coded initially to only target specific networks</a:t>
            </a:r>
          </a:p>
          <a:p>
            <a:r>
              <a:rPr lang="en-AU" b="1" dirty="0">
                <a:effectLst/>
              </a:rPr>
              <a:t>However, a programming error meant it spread and was found infecting machines on the Internet </a:t>
            </a:r>
          </a:p>
          <a:p>
            <a:r>
              <a:rPr lang="en-AU" b="1" dirty="0">
                <a:effectLst/>
              </a:rPr>
              <a:t>It involves a large number of zero days and this is unusual in malware</a:t>
            </a:r>
          </a:p>
          <a:p>
            <a:r>
              <a:rPr lang="en-AU" b="1" dirty="0">
                <a:effectLst/>
              </a:rPr>
              <a:t>Related malware: </a:t>
            </a:r>
            <a:r>
              <a:rPr lang="en-AU" b="1" dirty="0" err="1">
                <a:effectLst/>
              </a:rPr>
              <a:t>Duqu</a:t>
            </a:r>
            <a:r>
              <a:rPr lang="en-AU" b="1" dirty="0">
                <a:effectLst/>
              </a:rPr>
              <a:t> and Flame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0500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 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lnSpcReduction="10000"/>
          </a:bodyPr>
          <a:lstStyle/>
          <a:p>
            <a:r>
              <a:rPr lang="en-AU" b="1" dirty="0">
                <a:effectLst/>
              </a:rPr>
              <a:t>It has been suggested that this attack was part of a joint US-Israel operation called Operation Olympic Games launched by US President Obama </a:t>
            </a:r>
          </a:p>
          <a:p>
            <a:r>
              <a:rPr lang="en-AU" b="1" dirty="0">
                <a:effectLst/>
              </a:rPr>
              <a:t>Significant code similarities with code released by the Shadow Brokers in 2017 which purported to include an “exploit development framework” developed by the Equation Group, a cybersecurity development team at the NSA in the USA</a:t>
            </a:r>
          </a:p>
          <a:p>
            <a:r>
              <a:rPr lang="en-AU" b="1" dirty="0">
                <a:effectLst/>
              </a:rPr>
              <a:t>It is also thought that only a nation state actor would have invested the time and resources in mounting this attack</a:t>
            </a:r>
          </a:p>
          <a:p>
            <a:r>
              <a:rPr lang="en-AU" b="1" dirty="0">
                <a:effectLst/>
              </a:rPr>
              <a:t>A more recent attack cutting power to Iranian nuclear power facilities may have been another targeted attack by a nation state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03712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Cyber-Physical Systems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Cyber-physical systems (CPS) are the combination of sensors, communications, processing and control systems to interface with and control the physical environment.</a:t>
            </a:r>
          </a:p>
          <a:p>
            <a:r>
              <a:rPr lang="en-AU" b="1" dirty="0">
                <a:effectLst/>
              </a:rPr>
              <a:t>Related to IoT, Smart Cities, (Smart Anything)</a:t>
            </a:r>
          </a:p>
          <a:p>
            <a:r>
              <a:rPr lang="en-AU" b="1" dirty="0">
                <a:effectLst/>
              </a:rPr>
              <a:t>Examples include ICS, smart grids, autonomous vehicles, robots, healthcare systems</a:t>
            </a:r>
          </a:p>
          <a:p>
            <a:r>
              <a:rPr lang="en-AU" b="1" dirty="0">
                <a:effectLst/>
              </a:rPr>
              <a:t> Communication is via a number of different protocols but will increasingly rely on 5G+ technologies</a:t>
            </a:r>
          </a:p>
          <a:p>
            <a:pPr lvl="1"/>
            <a:r>
              <a:rPr lang="en-AU" b="1" dirty="0">
                <a:effectLst/>
              </a:rPr>
              <a:t>Involves M2M (Machine-to-Machine) communication</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67482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Characteristics of CPS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AU" sz="1200" b="1" dirty="0">
                <a:effectLst/>
              </a:rPr>
              <a:t>Embedded Systems: CPS does not need general purpose computing and full operating system – often it is just firmware</a:t>
            </a:r>
          </a:p>
          <a:p>
            <a:pPr>
              <a:lnSpc>
                <a:spcPct val="90000"/>
              </a:lnSpc>
            </a:pPr>
            <a:r>
              <a:rPr lang="en-AU" sz="1200" b="1" dirty="0">
                <a:effectLst/>
              </a:rPr>
              <a:t>Real-Time Systems: Many CPS require real-time systems</a:t>
            </a:r>
          </a:p>
          <a:p>
            <a:pPr>
              <a:lnSpc>
                <a:spcPct val="90000"/>
              </a:lnSpc>
            </a:pPr>
            <a:r>
              <a:rPr lang="en-AU" sz="1200" b="1" dirty="0">
                <a:effectLst/>
              </a:rPr>
              <a:t>Network protocols: raft of standards that are not particularly secure. Only just moving to IP-based protocols</a:t>
            </a:r>
          </a:p>
          <a:p>
            <a:pPr>
              <a:lnSpc>
                <a:spcPct val="90000"/>
              </a:lnSpc>
            </a:pPr>
            <a:r>
              <a:rPr lang="en-AU" sz="1200" b="1" dirty="0">
                <a:effectLst/>
              </a:rPr>
              <a:t>Power: power and power supply a significant issue in CPS</a:t>
            </a:r>
          </a:p>
          <a:p>
            <a:pPr>
              <a:lnSpc>
                <a:spcPct val="90000"/>
              </a:lnSpc>
            </a:pPr>
            <a:endParaRPr lang="en-AU" sz="1200" b="1" dirty="0">
              <a:effectLst/>
            </a:endParaRPr>
          </a:p>
          <a:p>
            <a:pPr>
              <a:lnSpc>
                <a:spcPct val="90000"/>
              </a:lnSpc>
            </a:pPr>
            <a:endParaRPr lang="en-AU" sz="1200" dirty="0"/>
          </a:p>
          <a:p>
            <a:pPr>
              <a:lnSpc>
                <a:spcPct val="90000"/>
              </a:lnSpc>
            </a:pPr>
            <a:endParaRPr lang="en-US" sz="1200" dirty="0"/>
          </a:p>
          <a:p>
            <a:pPr marL="36900" indent="0">
              <a:lnSpc>
                <a:spcPct val="90000"/>
              </a:lnSpc>
              <a:buNone/>
            </a:pPr>
            <a:endParaRPr lang="en-AU" sz="1200" dirty="0">
              <a:effectLst/>
            </a:endParaRPr>
          </a:p>
          <a:p>
            <a:pPr>
              <a:lnSpc>
                <a:spcPct val="90000"/>
              </a:lnSpc>
            </a:pPr>
            <a:endParaRPr lang="en-AU" sz="1200" dirty="0"/>
          </a:p>
        </p:txBody>
      </p:sp>
      <p:pic>
        <p:nvPicPr>
          <p:cNvPr id="5" name="Picture 4" descr="Diagram&#10;&#10;Description automatically generated">
            <a:extLst>
              <a:ext uri="{FF2B5EF4-FFF2-40B4-BE49-F238E27FC236}">
                <a16:creationId xmlns:a16="http://schemas.microsoft.com/office/drawing/2014/main" id="{886B0769-7A95-4141-9253-CDF210DC765B}"/>
              </a:ext>
            </a:extLst>
          </p:cNvPr>
          <p:cNvPicPr>
            <a:picLocks noChangeAspect="1"/>
          </p:cNvPicPr>
          <p:nvPr/>
        </p:nvPicPr>
        <p:blipFill>
          <a:blip r:embed="rId3"/>
          <a:stretch>
            <a:fillRect/>
          </a:stretch>
        </p:blipFill>
        <p:spPr>
          <a:xfrm>
            <a:off x="5387351" y="769162"/>
            <a:ext cx="6161183" cy="5329422"/>
          </a:xfrm>
          <a:prstGeom prst="rect">
            <a:avLst/>
          </a:prstGeom>
        </p:spPr>
      </p:pic>
    </p:spTree>
    <p:extLst>
      <p:ext uri="{BB962C8B-B14F-4D97-AF65-F5344CB8AC3E}">
        <p14:creationId xmlns:p14="http://schemas.microsoft.com/office/powerpoint/2010/main" val="226446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Challenges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lnSpcReduction="10000"/>
          </a:bodyPr>
          <a:lstStyle/>
          <a:p>
            <a:r>
              <a:rPr lang="en-AU" b="1" dirty="0">
                <a:effectLst/>
              </a:rPr>
              <a:t>Attacks may result in physical harm, even death</a:t>
            </a:r>
          </a:p>
          <a:p>
            <a:r>
              <a:rPr lang="en-AU" b="1" dirty="0">
                <a:effectLst/>
              </a:rPr>
              <a:t>Difficult to switch off devices or parts of the network</a:t>
            </a:r>
          </a:p>
          <a:p>
            <a:r>
              <a:rPr lang="en-AU" b="1" dirty="0">
                <a:effectLst/>
              </a:rPr>
              <a:t>Default administrative ports left open with insecure protocols such as Telnet, FTP, TFTP, HTTP</a:t>
            </a:r>
          </a:p>
          <a:p>
            <a:r>
              <a:rPr lang="en-AU" b="1" dirty="0">
                <a:effectLst/>
              </a:rPr>
              <a:t>Default manufacturer passwords used for administrative functions</a:t>
            </a:r>
          </a:p>
          <a:p>
            <a:r>
              <a:rPr lang="en-AU" b="1" dirty="0">
                <a:effectLst/>
              </a:rPr>
              <a:t>Limited memory and processing</a:t>
            </a:r>
          </a:p>
          <a:p>
            <a:r>
              <a:rPr lang="en-AU" b="1" dirty="0">
                <a:effectLst/>
              </a:rPr>
              <a:t>Asset lifetime is 15 – 20 years</a:t>
            </a:r>
          </a:p>
          <a:p>
            <a:r>
              <a:rPr lang="en-AU" b="1" dirty="0">
                <a:effectLst/>
              </a:rPr>
              <a:t>Environmental threats </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4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Challenges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No code signing or checking done on firmware updates</a:t>
            </a:r>
          </a:p>
          <a:p>
            <a:r>
              <a:rPr lang="en-AU" b="1" dirty="0">
                <a:effectLst/>
              </a:rPr>
              <a:t>Communication is done unencrypted</a:t>
            </a:r>
          </a:p>
          <a:p>
            <a:r>
              <a:rPr lang="en-AU" b="1" dirty="0">
                <a:effectLst/>
              </a:rPr>
              <a:t>Subject to injection attacks through malicious commands</a:t>
            </a:r>
          </a:p>
          <a:p>
            <a:r>
              <a:rPr lang="en-AU" b="1" dirty="0">
                <a:effectLst/>
              </a:rPr>
              <a:t>Also vulnerable to all other types of attacks: malware, sniffing, spoofing, denial of service, etc.</a:t>
            </a:r>
          </a:p>
          <a:p>
            <a:r>
              <a:rPr lang="en-AU" b="1" dirty="0">
                <a:effectLst/>
              </a:rPr>
              <a:t>Physical access to devices is hard to control</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8773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Challenges: Updating Firmware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One of the main challenges of CPS is updating firmware, especially when this is done over-the-air (OTA)</a:t>
            </a:r>
          </a:p>
          <a:p>
            <a:r>
              <a:rPr lang="en-AU" b="1" dirty="0">
                <a:effectLst/>
              </a:rPr>
              <a:t>Can use code signing to ensure the firmware update has not been tampered with and is from a trusted source</a:t>
            </a:r>
          </a:p>
          <a:p>
            <a:r>
              <a:rPr lang="en-AU" b="1" dirty="0">
                <a:effectLst/>
              </a:rPr>
              <a:t>The device holds a public key for the update service</a:t>
            </a:r>
          </a:p>
          <a:p>
            <a:r>
              <a:rPr lang="en-AU" b="1" dirty="0">
                <a:effectLst/>
              </a:rPr>
              <a:t>Individual files within the firmware update can be signed as well</a:t>
            </a:r>
          </a:p>
          <a:p>
            <a:r>
              <a:rPr lang="en-AU" b="1" dirty="0">
                <a:effectLst/>
              </a:rPr>
              <a:t>Need a cryptographic bootloader to handle the loading and checking of firmware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21758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Mitigation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Traditional protections through:</a:t>
            </a:r>
          </a:p>
          <a:p>
            <a:pPr lvl="1"/>
            <a:r>
              <a:rPr lang="en-AU" b="1" dirty="0">
                <a:effectLst/>
              </a:rPr>
              <a:t>Firewalls</a:t>
            </a:r>
          </a:p>
          <a:p>
            <a:pPr lvl="1"/>
            <a:r>
              <a:rPr lang="en-AU" b="1" dirty="0">
                <a:effectLst/>
              </a:rPr>
              <a:t>IDPS</a:t>
            </a:r>
          </a:p>
          <a:p>
            <a:pPr lvl="1"/>
            <a:r>
              <a:rPr lang="en-AU" b="1" dirty="0">
                <a:effectLst/>
              </a:rPr>
              <a:t>Segregation of network</a:t>
            </a:r>
          </a:p>
          <a:p>
            <a:pPr lvl="1"/>
            <a:r>
              <a:rPr lang="en-AU" b="1" dirty="0">
                <a:effectLst/>
              </a:rPr>
              <a:t>Access control – especially of remote access</a:t>
            </a:r>
          </a:p>
          <a:p>
            <a:r>
              <a:rPr lang="en-AU" b="1" dirty="0">
                <a:effectLst/>
              </a:rPr>
              <a:t>Closing default administration ports and changing default passwords</a:t>
            </a:r>
          </a:p>
          <a:p>
            <a:r>
              <a:rPr lang="en-AU" b="1" dirty="0">
                <a:effectLst/>
              </a:rPr>
              <a:t>Updating firmware through regular updates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62293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304800"/>
            <a:ext cx="10353762" cy="615949"/>
          </a:xfrm>
        </p:spPr>
        <p:txBody>
          <a:bodyPr>
            <a:normAutofit fontScale="90000"/>
          </a:bodyPr>
          <a:lstStyle/>
          <a:p>
            <a:r>
              <a:rPr lang="en-AU" dirty="0"/>
              <a:t>IoT in Healthcare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pic>
        <p:nvPicPr>
          <p:cNvPr id="4" name="Picture 3">
            <a:extLst>
              <a:ext uri="{FF2B5EF4-FFF2-40B4-BE49-F238E27FC236}">
                <a16:creationId xmlns:a16="http://schemas.microsoft.com/office/drawing/2014/main" id="{53821BF3-2CA3-D143-8F25-E8275A8A29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24443" y="920749"/>
            <a:ext cx="9743557" cy="5600699"/>
          </a:xfrm>
          <a:prstGeom prst="rect">
            <a:avLst/>
          </a:prstGeom>
        </p:spPr>
      </p:pic>
      <p:sp>
        <p:nvSpPr>
          <p:cNvPr id="5" name="TextBox 4">
            <a:extLst>
              <a:ext uri="{FF2B5EF4-FFF2-40B4-BE49-F238E27FC236}">
                <a16:creationId xmlns:a16="http://schemas.microsoft.com/office/drawing/2014/main" id="{BCB0EE0A-04C4-0847-8130-097831A160DE}"/>
              </a:ext>
            </a:extLst>
          </p:cNvPr>
          <p:cNvSpPr txBox="1"/>
          <p:nvPr/>
        </p:nvSpPr>
        <p:spPr>
          <a:xfrm>
            <a:off x="279133" y="6553200"/>
            <a:ext cx="1494320" cy="246221"/>
          </a:xfrm>
          <a:prstGeom prst="rect">
            <a:avLst/>
          </a:prstGeom>
          <a:noFill/>
        </p:spPr>
        <p:txBody>
          <a:bodyPr wrap="none" rtlCol="0">
            <a:spAutoFit/>
          </a:bodyPr>
          <a:lstStyle/>
          <a:p>
            <a:r>
              <a:rPr lang="en-AU" sz="1000" dirty="0"/>
              <a:t>Frost and Sullivan Phillips</a:t>
            </a:r>
          </a:p>
        </p:txBody>
      </p:sp>
    </p:spTree>
    <p:extLst>
      <p:ext uri="{BB962C8B-B14F-4D97-AF65-F5344CB8AC3E}">
        <p14:creationId xmlns:p14="http://schemas.microsoft.com/office/powerpoint/2010/main" val="129363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endPar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661306" cy="246221"/>
          </a:xfrm>
          <a:prstGeom prst="rect">
            <a:avLst/>
          </a:prstGeom>
          <a:noFill/>
        </p:spPr>
        <p:txBody>
          <a:bodyPr wrap="none" rtlCol="0">
            <a:spAutoFit/>
          </a:bodyPr>
          <a:lstStyle/>
          <a:p>
            <a:r>
              <a:rPr lang="en-AU" sz="1000" dirty="0" err="1"/>
              <a:t>MarsCat</a:t>
            </a:r>
            <a:r>
              <a:rPr lang="en-AU" sz="1000" dirty="0"/>
              <a:t> https://</a:t>
            </a:r>
            <a:r>
              <a:rPr lang="en-AU" sz="1000" dirty="0" err="1"/>
              <a:t>www.elephantrobotics.com</a:t>
            </a:r>
            <a:r>
              <a:rPr lang="en-AU" sz="1000" dirty="0"/>
              <a:t>/</a:t>
            </a:r>
            <a:r>
              <a:rPr lang="en-AU" sz="1000" dirty="0" err="1"/>
              <a:t>en</a:t>
            </a:r>
            <a:r>
              <a:rPr lang="en-AU" sz="1000" dirty="0"/>
              <a:t>/</a:t>
            </a:r>
          </a:p>
        </p:txBody>
      </p:sp>
      <p:pic>
        <p:nvPicPr>
          <p:cNvPr id="11" name="Picture 2">
            <a:extLst>
              <a:ext uri="{FF2B5EF4-FFF2-40B4-BE49-F238E27FC236}">
                <a16:creationId xmlns:a16="http://schemas.microsoft.com/office/drawing/2014/main" id="{F9153DA4-2B0B-754D-A65D-6393A35566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63" r="13570" b="-1"/>
          <a:stretch/>
        </p:blipFill>
        <p:spPr bwMode="auto">
          <a:xfrm>
            <a:off x="5682131" y="845387"/>
            <a:ext cx="5659346" cy="514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10000"/>
          </a:bodyPr>
          <a:lstStyle/>
          <a:p>
            <a:r>
              <a:rPr lang="en-AU" b="1" dirty="0">
                <a:effectLst/>
              </a:rPr>
              <a:t>Biggest area of use is in monitoring, including remote monitoring</a:t>
            </a:r>
          </a:p>
          <a:p>
            <a:r>
              <a:rPr lang="en-AU" b="1" dirty="0">
                <a:effectLst/>
              </a:rPr>
              <a:t>New hospitals like Fiona Stanley and Perth Children’s Hospital in Perth WA have 50,000+ sensors that monitor environment, equipment, even bedding and uniforms. Robotic pharmacies and food delivery.</a:t>
            </a:r>
          </a:p>
          <a:p>
            <a:r>
              <a:rPr lang="en-AU" b="1" dirty="0">
                <a:effectLst/>
              </a:rPr>
              <a:t>Ageing in place: allowing the elderly to stay in homes for longer</a:t>
            </a:r>
          </a:p>
          <a:p>
            <a:r>
              <a:rPr lang="en-AU" b="1" dirty="0">
                <a:effectLst/>
              </a:rPr>
              <a:t>IoT are used to establish Activities of Daily Living and detect changes from the norm</a:t>
            </a:r>
          </a:p>
          <a:p>
            <a:r>
              <a:rPr lang="en-AU" b="1" dirty="0">
                <a:effectLst/>
              </a:rPr>
              <a:t>Cardiac Implantable Electronic Devices (CIED): In the EU between 500,000 and 1 million devices a year are implanted</a:t>
            </a:r>
          </a:p>
          <a:p>
            <a:pPr lvl="1"/>
            <a:r>
              <a:rPr lang="en-AU" b="1" dirty="0">
                <a:effectLst/>
              </a:rPr>
              <a:t>Monitor heart rate for arrythmias </a:t>
            </a:r>
          </a:p>
          <a:p>
            <a:pPr lvl="1"/>
            <a:r>
              <a:rPr lang="en-AU" b="1" dirty="0">
                <a:effectLst/>
              </a:rPr>
              <a:t>Some are Bluetooth enabled to allow data upload to remote monitoring service</a:t>
            </a:r>
          </a:p>
          <a:p>
            <a:r>
              <a:rPr lang="en-AU" b="1" dirty="0">
                <a:effectLst/>
              </a:rPr>
              <a:t>Consumer heart monitors like Smart Watches including arrythmia detection of Apple Watch and Garmin</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124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 Risks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Privacy is probably the biggest risk with these devices</a:t>
            </a:r>
          </a:p>
          <a:p>
            <a:r>
              <a:rPr lang="en-AU" b="1" dirty="0">
                <a:effectLst/>
              </a:rPr>
              <a:t>The ability to interfere with commands for insulin pumps or CIEDs to deliver fatal doses of insulin or an excessive charge (</a:t>
            </a:r>
            <a:r>
              <a:rPr lang="en-AU" sz="1400" b="1" dirty="0">
                <a:effectLst/>
                <a:hlinkClick r:id="rId2"/>
              </a:rPr>
              <a:t>https://www.blackhat.com/us-18/briefings/schedule/#understanding-and-exploiting-implanted-medical-devices-11733</a:t>
            </a:r>
            <a:r>
              <a:rPr lang="en-AU" b="1" dirty="0">
                <a:effectLst/>
              </a:rPr>
              <a:t>)</a:t>
            </a:r>
          </a:p>
          <a:p>
            <a:r>
              <a:rPr lang="en-AU" b="1" dirty="0">
                <a:effectLst/>
              </a:rPr>
              <a:t>Remote installation of firmware on devices</a:t>
            </a:r>
          </a:p>
          <a:p>
            <a:r>
              <a:rPr lang="en-AU" b="1" dirty="0">
                <a:effectLst/>
              </a:rPr>
              <a:t>Attack software on phones or computer that allow data to be stolen, commands to be issued</a:t>
            </a:r>
          </a:p>
          <a:p>
            <a:r>
              <a:rPr lang="en-AU" b="1" dirty="0">
                <a:effectLst/>
              </a:rPr>
              <a:t>Falsification of vital signs from monitors</a:t>
            </a:r>
          </a:p>
          <a:p>
            <a:r>
              <a:rPr lang="en-AU" b="1" dirty="0">
                <a:effectLst/>
              </a:rPr>
              <a:t>Adversarial attacks on machine learning algorithms </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1318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 Mitigations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Manufacturers of healthcare devices are becoming more aware of security in their products</a:t>
            </a:r>
          </a:p>
          <a:p>
            <a:r>
              <a:rPr lang="en-AU" b="1" dirty="0">
                <a:effectLst/>
              </a:rPr>
              <a:t>No longer dependent on network isolation or obscure protocols</a:t>
            </a:r>
          </a:p>
          <a:p>
            <a:r>
              <a:rPr lang="en-AU" b="1" dirty="0">
                <a:effectLst/>
              </a:rPr>
              <a:t>Implementation of encryption and authentication on devices</a:t>
            </a:r>
          </a:p>
          <a:p>
            <a:r>
              <a:rPr lang="en-AU" b="1" dirty="0">
                <a:effectLst/>
              </a:rPr>
              <a:t>Protection against ransomware attacks and applying other more general IT cybersecurity controls</a:t>
            </a:r>
          </a:p>
          <a:p>
            <a:r>
              <a:rPr lang="en-AU" b="1" dirty="0">
                <a:effectLst/>
              </a:rPr>
              <a:t>Privacy protection through various means: differential privacy, homomorphic encryption, privacy spaces with edge devices (see Privacy lecture)</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7093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Modern cars may have 70+ electronic control units (ECU). Semi-autonomous cars like the Tesla also have ECUs (computers) to manage the self-driving. There is also a media control unit (MCU)</a:t>
            </a:r>
          </a:p>
          <a:p>
            <a:r>
              <a:rPr lang="en-AU" b="1" dirty="0">
                <a:effectLst/>
              </a:rPr>
              <a:t>Communication in the car is via one or more CAN bus (Controller Area Network): control over engine and safety systems, one for lighting, user experience, one for parking systems, cruise control, lane guidance</a:t>
            </a:r>
          </a:p>
          <a:p>
            <a:r>
              <a:rPr lang="en-AU" b="1" dirty="0">
                <a:effectLst/>
              </a:rPr>
              <a:t>CAN does not use encryption but has a Cyclic Redundancy Check (CRC) for message integrity</a:t>
            </a:r>
          </a:p>
          <a:p>
            <a:r>
              <a:rPr lang="en-AU" b="1" dirty="0">
                <a:effectLst/>
              </a:rPr>
              <a:t>Can access the CAN via the On-Board Diagnostic (OBD) port</a:t>
            </a:r>
          </a:p>
          <a:p>
            <a:r>
              <a:rPr lang="en-AU" b="1" dirty="0">
                <a:effectLst/>
              </a:rPr>
              <a:t>Cars are now also internet connected for remote monitoring against breakdowns, theft and there are remote control facilities available</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833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 Risks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b="1" dirty="0">
                <a:effectLst/>
              </a:rPr>
              <a:t>Wireless key spoofing or other forms of attack to enter the vehicle and start the car</a:t>
            </a:r>
          </a:p>
          <a:p>
            <a:r>
              <a:rPr lang="en-AU" b="1" dirty="0">
                <a:effectLst/>
              </a:rPr>
              <a:t>Spoofing sensors: e.g. 2010 researchers showed the ability to attack the Tire pressure monitoring systems of cars</a:t>
            </a:r>
          </a:p>
          <a:p>
            <a:r>
              <a:rPr lang="en-AU" b="1" dirty="0">
                <a:effectLst/>
              </a:rPr>
              <a:t>Denial of service via OBD</a:t>
            </a:r>
          </a:p>
          <a:p>
            <a:r>
              <a:rPr lang="en-AU" b="1" dirty="0">
                <a:effectLst/>
              </a:rPr>
              <a:t>Remotely controlling accelerator, breaks and steering (two hackers Miller and </a:t>
            </a:r>
            <a:r>
              <a:rPr lang="en-AU" b="1" dirty="0" err="1">
                <a:effectLst/>
              </a:rPr>
              <a:t>Valasek</a:t>
            </a:r>
            <a:r>
              <a:rPr lang="en-AU" b="1" dirty="0">
                <a:effectLst/>
              </a:rPr>
              <a:t> in 2016 on a Jeep Cherokee) – in one attack they wirelessly accessed the CAN bus and put the ECU into </a:t>
            </a:r>
            <a:r>
              <a:rPr lang="en-AU" b="1" dirty="0" err="1">
                <a:effectLst/>
              </a:rPr>
              <a:t>bootrom</a:t>
            </a:r>
            <a:r>
              <a:rPr lang="en-AU" b="1" dirty="0">
                <a:effectLst/>
              </a:rPr>
              <a:t> mode.</a:t>
            </a:r>
          </a:p>
          <a:p>
            <a:r>
              <a:rPr lang="en-AU" b="1" dirty="0">
                <a:effectLst/>
              </a:rPr>
              <a:t>Disabling safety systems</a:t>
            </a:r>
          </a:p>
          <a:p>
            <a:r>
              <a:rPr lang="en-AU" b="1" dirty="0">
                <a:effectLst/>
              </a:rPr>
              <a:t>Hacks on the remote monitoring systems such as OnStar</a:t>
            </a:r>
          </a:p>
          <a:p>
            <a:r>
              <a:rPr lang="en-AU" b="1" dirty="0">
                <a:effectLst/>
              </a:rPr>
              <a:t>Accessing private information such as location data</a:t>
            </a:r>
          </a:p>
          <a:p>
            <a:r>
              <a:rPr lang="en-AU" b="1" dirty="0">
                <a:effectLst/>
              </a:rPr>
              <a:t>Reading: </a:t>
            </a:r>
            <a:r>
              <a:rPr lang="en-AU" b="1" dirty="0" err="1">
                <a:effectLst/>
              </a:rPr>
              <a:t>Bozdal</a:t>
            </a:r>
            <a:r>
              <a:rPr lang="en-AU" b="1" dirty="0">
                <a:effectLst/>
              </a:rPr>
              <a:t>, et al (2020) Evaluation of CAN Bus Security Challenges https://</a:t>
            </a:r>
            <a:r>
              <a:rPr lang="en-AU" b="1" dirty="0" err="1">
                <a:effectLst/>
              </a:rPr>
              <a:t>www.ncbi.nlm.nih.gov</a:t>
            </a:r>
            <a:r>
              <a:rPr lang="en-AU" b="1" dirty="0">
                <a:effectLst/>
              </a:rPr>
              <a:t>/</a:t>
            </a:r>
            <a:r>
              <a:rPr lang="en-AU" b="1" dirty="0" err="1">
                <a:effectLst/>
              </a:rPr>
              <a:t>pmc</a:t>
            </a:r>
            <a:r>
              <a:rPr lang="en-AU" b="1" dirty="0">
                <a:effectLst/>
              </a:rPr>
              <a:t>/articles/PMC7219335/</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9522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 Mitigations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Network segmentation: limit access to the end-user</a:t>
            </a:r>
          </a:p>
          <a:p>
            <a:r>
              <a:rPr lang="en-AU" b="1" dirty="0">
                <a:effectLst/>
              </a:rPr>
              <a:t>Encryption</a:t>
            </a:r>
          </a:p>
          <a:p>
            <a:r>
              <a:rPr lang="en-AU" b="1" dirty="0">
                <a:effectLst/>
              </a:rPr>
              <a:t>Authentication</a:t>
            </a:r>
          </a:p>
          <a:p>
            <a:r>
              <a:rPr lang="en-AU" b="1" dirty="0">
                <a:effectLst/>
              </a:rPr>
              <a:t>Intrusion detection system</a:t>
            </a:r>
          </a:p>
          <a:p>
            <a:r>
              <a:rPr lang="en-AU" b="1" dirty="0">
                <a:effectLst/>
              </a:rPr>
              <a:t>These mitigations come at increased cost and complexity and industry is reluctant to implement</a:t>
            </a:r>
          </a:p>
          <a:p>
            <a:r>
              <a:rPr lang="en-AU" b="1" dirty="0">
                <a:effectLst/>
              </a:rPr>
              <a:t>Limited resources of processing and memory mean encryption and IDS are difficult to implement</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6636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a:solidFill>
                  <a:srgbClr val="FFFFFF"/>
                </a:solidFill>
              </a:rPr>
              <a:t>3 things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B552967A-7806-4FDD-8880-DF16D42CA604}"/>
              </a:ext>
            </a:extLst>
          </p:cNvPr>
          <p:cNvGraphicFramePr>
            <a:graphicFrameLocks noGrp="1"/>
          </p:cNvGraphicFramePr>
          <p:nvPr>
            <p:ph idx="1"/>
            <p:extLst>
              <p:ext uri="{D42A27DB-BD31-4B8C-83A1-F6EECF244321}">
                <p14:modId xmlns:p14="http://schemas.microsoft.com/office/powerpoint/2010/main" val="2467832002"/>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100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Critical Infrastructure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b="1" dirty="0">
                <a:effectLst/>
              </a:rPr>
              <a:t>“Those physical facilities, supply chains, information technologies and communication networks which, if destroyed, degraded or rendered unavailable for an extended period, would significantly impact the social or economic wellbeing of the nation or affect Australia’s ability to conduct national defence and ensure national security”</a:t>
            </a:r>
          </a:p>
          <a:p>
            <a:r>
              <a:rPr lang="en-AU" b="1" dirty="0">
                <a:effectLst/>
              </a:rPr>
              <a:t>Australian Government Critical Infrastructure Centre </a:t>
            </a:r>
          </a:p>
          <a:p>
            <a:r>
              <a:rPr lang="en-AU" b="1" dirty="0">
                <a:effectLst/>
              </a:rPr>
              <a:t>Examples include:</a:t>
            </a:r>
          </a:p>
          <a:p>
            <a:pPr lvl="1"/>
            <a:r>
              <a:rPr lang="en-AU" b="1" dirty="0">
                <a:effectLst/>
              </a:rPr>
              <a:t>Water, Electricity, Gas supply</a:t>
            </a:r>
          </a:p>
          <a:p>
            <a:pPr lvl="1"/>
            <a:r>
              <a:rPr lang="en-AU" b="1" dirty="0">
                <a:effectLst/>
              </a:rPr>
              <a:t>Telecommunication</a:t>
            </a:r>
          </a:p>
          <a:p>
            <a:pPr lvl="1"/>
            <a:r>
              <a:rPr lang="en-AU" b="1" dirty="0">
                <a:effectLst/>
              </a:rPr>
              <a:t>Public Health</a:t>
            </a:r>
          </a:p>
          <a:p>
            <a:pPr lvl="1"/>
            <a:r>
              <a:rPr lang="en-AU" b="1" dirty="0">
                <a:effectLst/>
              </a:rPr>
              <a:t>Agriculture</a:t>
            </a:r>
          </a:p>
          <a:p>
            <a:pPr lvl="1"/>
            <a:r>
              <a:rPr lang="en-AU" b="1" dirty="0">
                <a:effectLst/>
              </a:rPr>
              <a:t>Financial Services</a:t>
            </a:r>
          </a:p>
          <a:p>
            <a:pPr lvl="1"/>
            <a:r>
              <a:rPr lang="en-AU" b="1" dirty="0">
                <a:effectLst/>
              </a:rPr>
              <a:t>Transportation and Shipping</a:t>
            </a:r>
          </a:p>
          <a:p>
            <a:r>
              <a:rPr lang="en-AU" b="1" dirty="0">
                <a:effectLst/>
              </a:rPr>
              <a:t>I</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Technologies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Operational Technology (OT) refers to systems that are used to manage industrial operations</a:t>
            </a:r>
          </a:p>
          <a:p>
            <a:r>
              <a:rPr lang="en-AU" dirty="0"/>
              <a:t>Industrial Control Systems (ICS) are the systems that are used to manage monitor and control systems. Usually of two types:</a:t>
            </a:r>
          </a:p>
          <a:p>
            <a:pPr lvl="1"/>
            <a:r>
              <a:rPr lang="en-AU" dirty="0"/>
              <a:t>Continuous process control systems managed by programmable logic controllers (PLCs)</a:t>
            </a:r>
          </a:p>
          <a:p>
            <a:pPr lvl="1"/>
            <a:r>
              <a:rPr lang="en-AU" dirty="0"/>
              <a:t>Discrete  Process Control systems that may use PLCs but also batch process control devices</a:t>
            </a:r>
          </a:p>
          <a:p>
            <a:r>
              <a:rPr lang="en-AU" dirty="0"/>
              <a:t>ICS are often managed by Supervisory Control and Data Acquisition (SCADA)</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60826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SCADA</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US" sz="1600" dirty="0"/>
              <a:t>0: sensors and control valves</a:t>
            </a:r>
          </a:p>
          <a:p>
            <a:r>
              <a:rPr lang="en-US" sz="1600" dirty="0"/>
              <a:t>1: I/O modules distributed electronic processors</a:t>
            </a:r>
          </a:p>
          <a:p>
            <a:r>
              <a:rPr lang="en-US" sz="1600" dirty="0"/>
              <a:t>2: Supervisory computers collecting data</a:t>
            </a:r>
          </a:p>
          <a:p>
            <a:r>
              <a:rPr lang="en-US" sz="1600" dirty="0"/>
              <a:t>3: Production control level</a:t>
            </a:r>
          </a:p>
          <a:p>
            <a:r>
              <a:rPr lang="en-US" sz="1600" dirty="0"/>
              <a:t>4: Production scheduling</a:t>
            </a:r>
          </a:p>
          <a:p>
            <a:pPr marL="36900" indent="0">
              <a:buNone/>
            </a:pPr>
            <a:endParaRPr lang="en-AU" sz="1600" dirty="0">
              <a:effectLst/>
            </a:endParaRPr>
          </a:p>
          <a:p>
            <a:endParaRPr lang="en-AU" sz="1600" dirty="0"/>
          </a:p>
        </p:txBody>
      </p:sp>
      <p:pic>
        <p:nvPicPr>
          <p:cNvPr id="2050" name="Picture 2">
            <a:extLst>
              <a:ext uri="{FF2B5EF4-FFF2-40B4-BE49-F238E27FC236}">
                <a16:creationId xmlns:a16="http://schemas.microsoft.com/office/drawing/2014/main" id="{ECCFD58B-D376-C743-AB54-029234A3C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75137" y="1676400"/>
            <a:ext cx="6815831"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88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1FD-113A-7746-B244-6464EB166303}"/>
              </a:ext>
            </a:extLst>
          </p:cNvPr>
          <p:cNvSpPr>
            <a:spLocks noGrp="1"/>
          </p:cNvSpPr>
          <p:nvPr>
            <p:ph type="title"/>
          </p:nvPr>
        </p:nvSpPr>
        <p:spPr/>
        <p:txBody>
          <a:bodyPr/>
          <a:lstStyle/>
          <a:p>
            <a:r>
              <a:rPr lang="en-AU" dirty="0"/>
              <a:t>SCADA Security Weaknesses</a:t>
            </a:r>
          </a:p>
        </p:txBody>
      </p:sp>
      <p:sp>
        <p:nvSpPr>
          <p:cNvPr id="3" name="Content Placeholder 2">
            <a:extLst>
              <a:ext uri="{FF2B5EF4-FFF2-40B4-BE49-F238E27FC236}">
                <a16:creationId xmlns:a16="http://schemas.microsoft.com/office/drawing/2014/main" id="{47FC8CCF-ABF4-F345-943D-A76FF2167B67}"/>
              </a:ext>
            </a:extLst>
          </p:cNvPr>
          <p:cNvSpPr>
            <a:spLocks noGrp="1"/>
          </p:cNvSpPr>
          <p:nvPr>
            <p:ph idx="1"/>
          </p:nvPr>
        </p:nvSpPr>
        <p:spPr/>
        <p:txBody>
          <a:bodyPr/>
          <a:lstStyle/>
          <a:p>
            <a:r>
              <a:rPr lang="en-AU" dirty="0"/>
              <a:t>Not built with security in mind </a:t>
            </a:r>
          </a:p>
          <a:p>
            <a:r>
              <a:rPr lang="en-AU" dirty="0"/>
              <a:t>Thought to be secure because they were isolated and not internet connected</a:t>
            </a:r>
          </a:p>
          <a:p>
            <a:r>
              <a:rPr lang="en-AU" dirty="0"/>
              <a:t>No encryption</a:t>
            </a:r>
          </a:p>
          <a:p>
            <a:r>
              <a:rPr lang="en-AU" dirty="0"/>
              <a:t>Security through obscurity – proprietary systems</a:t>
            </a:r>
          </a:p>
          <a:p>
            <a:r>
              <a:rPr lang="en-AU" dirty="0"/>
              <a:t>Updates are not cryptographically secure</a:t>
            </a:r>
          </a:p>
        </p:txBody>
      </p:sp>
    </p:spTree>
    <p:extLst>
      <p:ext uri="{BB962C8B-B14F-4D97-AF65-F5344CB8AC3E}">
        <p14:creationId xmlns:p14="http://schemas.microsoft.com/office/powerpoint/2010/main" val="290386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Case Study: Attack on Ukrainian Power Companies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20000"/>
          </a:bodyPr>
          <a:lstStyle/>
          <a:p>
            <a:r>
              <a:rPr lang="en-AU" b="1" dirty="0">
                <a:effectLst/>
              </a:rPr>
              <a:t>2015 a cyber attack on the Ukrainian power grid shut power to 230,000 consumers for 1 – 6 hours</a:t>
            </a:r>
          </a:p>
          <a:p>
            <a:r>
              <a:rPr lang="en-AU" b="1" dirty="0">
                <a:effectLst/>
              </a:rPr>
              <a:t>The attack was started through spear phishing with the BlackEnergy3 malware. </a:t>
            </a:r>
          </a:p>
          <a:p>
            <a:pPr lvl="1"/>
            <a:r>
              <a:rPr lang="en-AU" b="1" dirty="0">
                <a:effectLst/>
              </a:rPr>
              <a:t>The phishing email opened a Word document that prompted the user to enable macros which then installed the malware. </a:t>
            </a:r>
          </a:p>
          <a:p>
            <a:pPr lvl="1"/>
            <a:r>
              <a:rPr lang="en-AU" b="1" dirty="0">
                <a:effectLst/>
              </a:rPr>
              <a:t>This gave the attackers a backdoor  </a:t>
            </a:r>
          </a:p>
          <a:p>
            <a:r>
              <a:rPr lang="en-AU" b="1" dirty="0">
                <a:effectLst/>
              </a:rPr>
              <a:t>From the corporate network, the attackers got onto the network with the SCADA devices</a:t>
            </a:r>
          </a:p>
          <a:p>
            <a:pPr lvl="1"/>
            <a:r>
              <a:rPr lang="en-AU" b="1" dirty="0">
                <a:effectLst/>
              </a:rPr>
              <a:t>They disabled the Uninterruptable Power Supplies</a:t>
            </a:r>
          </a:p>
          <a:p>
            <a:pPr lvl="1"/>
            <a:r>
              <a:rPr lang="en-AU" b="1" dirty="0">
                <a:effectLst/>
              </a:rPr>
              <a:t>Flooded the call centre with a denial of service</a:t>
            </a:r>
          </a:p>
          <a:p>
            <a:pPr lvl="1"/>
            <a:r>
              <a:rPr lang="en-AU" b="1" dirty="0">
                <a:effectLst/>
              </a:rPr>
              <a:t>Threw breaker switches for the power substations</a:t>
            </a:r>
          </a:p>
          <a:p>
            <a:pPr lvl="1"/>
            <a:r>
              <a:rPr lang="en-AU" b="1" dirty="0">
                <a:effectLst/>
              </a:rPr>
              <a:t>They re-wrote the firmware for communications hardware in the substations</a:t>
            </a:r>
          </a:p>
          <a:p>
            <a:pPr lvl="1"/>
            <a:r>
              <a:rPr lang="en-AU" b="1" dirty="0">
                <a:effectLst/>
              </a:rPr>
              <a:t>They then wiped operator terminals using malware called </a:t>
            </a:r>
            <a:r>
              <a:rPr lang="en-AU" b="1" dirty="0" err="1">
                <a:effectLst/>
              </a:rPr>
              <a:t>KillDisk</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6261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The Ukrainians blamed Russia and the attack came during conflict between the two nations, no evidence was presented</a:t>
            </a:r>
          </a:p>
          <a:p>
            <a:r>
              <a:rPr lang="en-AU" b="1" dirty="0">
                <a:effectLst/>
              </a:rPr>
              <a:t>The attacks happened immediately following kinetic (physical) attacks on substations providing power to Crimea and a Russian naval base. The subsequent attack was seen as retribution however - the preparation would have taken 6 months and so it is likely that the original motivation for hacking the power companies was for other reasons</a:t>
            </a:r>
          </a:p>
          <a:p>
            <a:r>
              <a:rPr lang="en-AU" b="1" dirty="0">
                <a:effectLst/>
              </a:rPr>
              <a:t>Much more damage could have been done, including causing the power stations to explode</a:t>
            </a:r>
          </a:p>
          <a:p>
            <a:r>
              <a:rPr lang="en-AU" b="1" dirty="0">
                <a:effectLst/>
              </a:rPr>
              <a:t>In these situations, there may be an element of any number of governments, or even criminal groups simply displaying their capabilities</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58766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68605</TotalTime>
  <Words>1711</Words>
  <Application>Microsoft Macintosh PowerPoint</Application>
  <PresentationFormat>Widescreen</PresentationFormat>
  <Paragraphs>205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Georgia Pro Cond Light</vt:lpstr>
      <vt:lpstr>Speak Pro</vt:lpstr>
      <vt:lpstr>Wingdings 2</vt:lpstr>
      <vt:lpstr>SlateVTI</vt:lpstr>
      <vt:lpstr>CITS1003 Introduction to Cybersecurity [9] Critical Infrastructure and Cyberphysical Systems</vt:lpstr>
      <vt:lpstr>A unit about cats cybersecurity</vt:lpstr>
      <vt:lpstr>3 things</vt:lpstr>
      <vt:lpstr>Critical Infrastructure</vt:lpstr>
      <vt:lpstr>Technologies</vt:lpstr>
      <vt:lpstr>SCADA</vt:lpstr>
      <vt:lpstr>SCADA Security Weaknesses</vt:lpstr>
      <vt:lpstr>Case Study: Attack on Ukrainian Power Companies</vt:lpstr>
      <vt:lpstr>Attribution</vt:lpstr>
      <vt:lpstr>Stuxnet</vt:lpstr>
      <vt:lpstr>Stuxnet 2</vt:lpstr>
      <vt:lpstr>Stuxnet Attribution</vt:lpstr>
      <vt:lpstr>Cyber-Physical Systems</vt:lpstr>
      <vt:lpstr>Characteristics of CPS</vt:lpstr>
      <vt:lpstr>CPS Cybersecurity Challenges</vt:lpstr>
      <vt:lpstr>CPS Cybersecurity Challenges</vt:lpstr>
      <vt:lpstr>CPS Challenges: Updating Firmware</vt:lpstr>
      <vt:lpstr>CPS Cybersecurity Mitigation</vt:lpstr>
      <vt:lpstr>IoT in Healthcare</vt:lpstr>
      <vt:lpstr>IoT Healthcare</vt:lpstr>
      <vt:lpstr>IoT Healthcare: Risks</vt:lpstr>
      <vt:lpstr>IoT Healthcare: Mitigations</vt:lpstr>
      <vt:lpstr>Cars</vt:lpstr>
      <vt:lpstr>Cars: Risks</vt:lpstr>
      <vt:lpstr>Cars: Mitigations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383</cp:revision>
  <dcterms:created xsi:type="dcterms:W3CDTF">2020-01-13T04:26:47Z</dcterms:created>
  <dcterms:modified xsi:type="dcterms:W3CDTF">2021-04-30T03:18:00Z</dcterms:modified>
</cp:coreProperties>
</file>