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1" r:id="rId4"/>
    <p:sldId id="276" r:id="rId5"/>
    <p:sldId id="277" r:id="rId6"/>
    <p:sldId id="275" r:id="rId7"/>
    <p:sldId id="264" r:id="rId8"/>
    <p:sldId id="270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3A7212-CA44-48E3-9D4E-B82EC484DFC3}">
          <p14:sldIdLst>
            <p14:sldId id="256"/>
            <p14:sldId id="274"/>
          </p14:sldIdLst>
        </p14:section>
        <p14:section name="Python Env Prep" id="{932A8A15-2904-4587-818C-7ED6E20A2800}">
          <p14:sldIdLst>
            <p14:sldId id="261"/>
            <p14:sldId id="276"/>
            <p14:sldId id="277"/>
            <p14:sldId id="275"/>
            <p14:sldId id="264"/>
          </p14:sldIdLst>
        </p14:section>
        <p14:section name="Python Data Types" id="{06386BBE-BC77-4E4F-A5BF-C513013FF5F9}">
          <p14:sldIdLst>
            <p14:sldId id="270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109D-447D-4727-8589-8E83D0055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BC21D-A35C-465E-A4FE-01E302059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6D73-6750-4496-A005-FDC1CAE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91AAC-E570-416A-AD4A-2E385DDC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DC04-D490-4055-9718-C9CDDF21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8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33E2-7E23-4C59-A82E-EC9F0802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7297B-CDF4-499A-AF35-C2D3285C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559BC-A116-429C-9633-8281DDD4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F6192-17E5-42C1-A9C3-E7A4613D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2E3E6-4EFB-4B33-86C3-F2E23911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64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3C85D-99F7-4807-8663-00AAD9EF3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19D49-A6C4-4D0A-A8C2-52E1685C4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359C-E3CC-433F-A8FE-08F7DE88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242C6-B32D-4BF0-9C5D-F41452BB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22AB-D9A1-4239-B71F-21A065C9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10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73BF-7612-4069-976F-C7640048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72D5-855B-4EB1-B011-797A5869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CCD58-1DEB-4A89-9892-30DF5370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D125-3BD4-4527-B600-3DE29494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78B9-5BE0-4AE8-8C43-866F870A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C972-71D3-4E56-8B61-8EB0BBC5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A03A6-9825-4EB4-BAA9-8A5711F6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F200-24DA-45C4-8470-5B607FA2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4468C-0A32-423E-AAC5-044170B7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2569-0F39-4AA8-926E-9BCF32AC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98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D1ED-122F-4B90-B5B7-EC3E994F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F46C-509C-4ADD-B178-B177B8776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770E4-C1FC-465C-96CA-A8EDDDF67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0CBC8-8DBC-4A45-AB94-71EBF0E7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E6B47-174D-4C46-BD2E-9B2AB69B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E23E3-54E4-402C-8259-CD27CD68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6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94A6-D77E-48F0-A6FF-4064F894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617A4-523D-4BD8-9470-FDBA8724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E6251-4C2C-4E72-8A12-3FC35FA69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01473-8D99-4CF4-B17E-A0FC3C2B4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C81A9-F3D4-4A10-BE94-16C00816D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39A82-B525-4E46-8C15-11B36A07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B45DF-B4FC-498A-BCE8-8820B194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6D284-D828-402D-B81E-2872F90C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6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80E1-C101-4AB7-B544-3715E732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E59EA-9F1B-4D4E-8FB1-B66A139F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CAE61-C889-4485-AF6E-9E037F3C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74003-C886-4718-80A7-B3606332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7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E0B7F-9162-4DE2-9EAE-8E1FD289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2E57A-DD23-426A-92FA-60C3DEC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433ED-44D0-4377-8767-63E0550B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3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BA21-B511-41EF-9FE3-22A2BBAE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F962-E22A-4760-833A-587E72E1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47B79-393E-4323-BFDA-277DD694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05D59-D31D-4F4D-8609-56603AED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C2A10-3F52-4ED0-9BEA-CEC5512F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D20A0-6FB3-4E01-B7A5-2AEF5105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9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8B7D-9C4B-4146-B460-1185C779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88E45-E1CB-4BF5-AD11-D063FE5BF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C6ED0-B51A-4415-B215-6D2FE165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DD92F-8FF7-457B-A120-1DD482C1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466FF-018D-4D66-9094-1794C8F0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C33D4-C469-4860-9B16-8F036150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50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14340-4303-4E5C-A4CB-C2A6752A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AE06B-56AB-4523-A207-C0861944A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5B68-B9E7-44D1-A20B-40834225E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B4E3-8379-4DB8-8DD3-EAF6CD07B56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427A-C41A-479A-901B-F7EF1BE3E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87FA-EBC5-4D2F-8B87-0E5DB121D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6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680" y="1214438"/>
            <a:ext cx="9144000" cy="2387600"/>
          </a:xfrm>
        </p:spPr>
        <p:txBody>
          <a:bodyPr/>
          <a:lstStyle/>
          <a:p>
            <a:pPr algn="l"/>
            <a:r>
              <a:rPr lang="en-GB" dirty="0"/>
              <a:t>ZAS Academy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984574-D3E8-4F5C-9F26-0CB9A34F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3703638"/>
            <a:ext cx="9144000" cy="1655762"/>
          </a:xfrm>
        </p:spPr>
        <p:txBody>
          <a:bodyPr/>
          <a:lstStyle/>
          <a:p>
            <a:pPr algn="l"/>
            <a:r>
              <a:rPr lang="en-GB" dirty="0"/>
              <a:t>Python Curriculum for IOT &amp; AI</a:t>
            </a:r>
          </a:p>
        </p:txBody>
      </p:sp>
    </p:spTree>
    <p:extLst>
      <p:ext uri="{BB962C8B-B14F-4D97-AF65-F5344CB8AC3E}">
        <p14:creationId xmlns:p14="http://schemas.microsoft.com/office/powerpoint/2010/main" val="99457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3E6E-D2BB-42F5-A079-71CF6C42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Given an Array Find an Element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5C377F-A828-4E89-A5EB-81556CAD6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94238"/>
              </p:ext>
            </p:extLst>
          </p:nvPr>
        </p:nvGraphicFramePr>
        <p:xfrm>
          <a:off x="1767840" y="1690688"/>
          <a:ext cx="7355840" cy="4044950"/>
        </p:xfrm>
        <a:graphic>
          <a:graphicData uri="http://schemas.openxmlformats.org/drawingml/2006/table">
            <a:tbl>
              <a:tblPr/>
              <a:tblGrid>
                <a:gridCol w="2677043">
                  <a:extLst>
                    <a:ext uri="{9D8B030D-6E8A-4147-A177-3AD203B41FA5}">
                      <a16:colId xmlns:a16="http://schemas.microsoft.com/office/drawing/2014/main" val="667761781"/>
                    </a:ext>
                  </a:extLst>
                </a:gridCol>
                <a:gridCol w="988818">
                  <a:extLst>
                    <a:ext uri="{9D8B030D-6E8A-4147-A177-3AD203B41FA5}">
                      <a16:colId xmlns:a16="http://schemas.microsoft.com/office/drawing/2014/main" val="3841598834"/>
                    </a:ext>
                  </a:extLst>
                </a:gridCol>
                <a:gridCol w="3689979">
                  <a:extLst>
                    <a:ext uri="{9D8B030D-6E8A-4147-A177-3AD203B41FA5}">
                      <a16:colId xmlns:a16="http://schemas.microsoft.com/office/drawing/2014/main" val="2197620005"/>
                    </a:ext>
                  </a:extLst>
                </a:gridCol>
              </a:tblGrid>
              <a:tr h="1841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Value =</a:t>
                      </a:r>
                      <a:r>
                        <a:rPr lang="en-GB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1335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a=[4,6,0,6,2,1,-8,9,11]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0891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a[i]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Found (a[i]==TargetValue)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3558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2419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8536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8077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474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3384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209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5997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0554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3038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38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29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3E6E-D2BB-42F5-A079-71CF6C42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a given Array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D33DF4-2426-431F-8162-44B23B802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76363"/>
              </p:ext>
            </p:extLst>
          </p:nvPr>
        </p:nvGraphicFramePr>
        <p:xfrm>
          <a:off x="1320801" y="2034699"/>
          <a:ext cx="9550398" cy="3929380"/>
        </p:xfrm>
        <a:graphic>
          <a:graphicData uri="http://schemas.openxmlformats.org/drawingml/2006/table">
            <a:tbl>
              <a:tblPr/>
              <a:tblGrid>
                <a:gridCol w="1300479">
                  <a:extLst>
                    <a:ext uri="{9D8B030D-6E8A-4147-A177-3AD203B41FA5}">
                      <a16:colId xmlns:a16="http://schemas.microsoft.com/office/drawing/2014/main" val="1065830028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809042879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3578636436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3061934426"/>
                    </a:ext>
                  </a:extLst>
                </a:gridCol>
                <a:gridCol w="1798336">
                  <a:extLst>
                    <a:ext uri="{9D8B030D-6E8A-4147-A177-3AD203B41FA5}">
                      <a16:colId xmlns:a16="http://schemas.microsoft.com/office/drawing/2014/main" val="2813276867"/>
                    </a:ext>
                  </a:extLst>
                </a:gridCol>
                <a:gridCol w="1133224">
                  <a:extLst>
                    <a:ext uri="{9D8B030D-6E8A-4147-A177-3AD203B41FA5}">
                      <a16:colId xmlns:a16="http://schemas.microsoft.com/office/drawing/2014/main" val="518935145"/>
                    </a:ext>
                  </a:extLst>
                </a:gridCol>
                <a:gridCol w="930436">
                  <a:extLst>
                    <a:ext uri="{9D8B030D-6E8A-4147-A177-3AD203B41FA5}">
                      <a16:colId xmlns:a16="http://schemas.microsoft.com/office/drawing/2014/main" val="2938834786"/>
                    </a:ext>
                  </a:extLst>
                </a:gridCol>
                <a:gridCol w="882723">
                  <a:extLst>
                    <a:ext uri="{9D8B030D-6E8A-4147-A177-3AD203B41FA5}">
                      <a16:colId xmlns:a16="http://schemas.microsoft.com/office/drawing/2014/main" val="250780025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894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a=[6,4,8,-1,3]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136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a[i]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a[j]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a[j]&lt;a[i]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a[j]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a[i]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7584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2388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5722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6173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934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5659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3932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644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8632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5527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61726"/>
                  </a:ext>
                </a:extLst>
              </a:tr>
              <a:tr h="722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15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69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Day2 - Agenda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984574-D3E8-4F5C-9F26-0CB9A34F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" y="1661478"/>
            <a:ext cx="9144000" cy="388588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Day 1 – Recap: Different ways to run python statements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Day 1 – Recap: Data Types, Control Statements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Given an array – find Min, Max, Sum, Average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Given an array – Sum &amp; Average of all elements in even/odd Position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Given an Array – Search for a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Given an Array – Sort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Write a program from IGCSE Computer Science Chapter 9 Problem 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IGCSE – Paper 2 (Reading Home Work)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075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27D782-BBAC-4A7B-97C8-A9211F083405}"/>
              </a:ext>
            </a:extLst>
          </p:cNvPr>
          <p:cNvSpPr txBox="1"/>
          <p:nvPr/>
        </p:nvSpPr>
        <p:spPr>
          <a:xfrm>
            <a:off x="574844" y="464523"/>
            <a:ext cx="3080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Recap – Day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B5362-8098-4252-8ECC-08FD1F40A6C3}"/>
              </a:ext>
            </a:extLst>
          </p:cNvPr>
          <p:cNvSpPr txBox="1"/>
          <p:nvPr/>
        </p:nvSpPr>
        <p:spPr>
          <a:xfrm>
            <a:off x="1473200" y="1595120"/>
            <a:ext cx="3813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Terminal/Command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Script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26584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27D782-BBAC-4A7B-97C8-A9211F083405}"/>
              </a:ext>
            </a:extLst>
          </p:cNvPr>
          <p:cNvSpPr txBox="1"/>
          <p:nvPr/>
        </p:nvSpPr>
        <p:spPr>
          <a:xfrm>
            <a:off x="574844" y="464523"/>
            <a:ext cx="3080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Recap – Day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B5362-8098-4252-8ECC-08FD1F40A6C3}"/>
              </a:ext>
            </a:extLst>
          </p:cNvPr>
          <p:cNvSpPr txBox="1"/>
          <p:nvPr/>
        </p:nvSpPr>
        <p:spPr>
          <a:xfrm>
            <a:off x="1473200" y="1595120"/>
            <a:ext cx="2336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Control Statements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B5CE4-1030-41E5-B24A-E63E05C7676E}"/>
              </a:ext>
            </a:extLst>
          </p:cNvPr>
          <p:cNvSpPr txBox="1"/>
          <p:nvPr/>
        </p:nvSpPr>
        <p:spPr>
          <a:xfrm>
            <a:off x="4213569" y="464523"/>
            <a:ext cx="1808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Data Type</a:t>
            </a:r>
          </a:p>
          <a:p>
            <a:r>
              <a:rPr lang="en-GB" dirty="0"/>
              <a:t>Int</a:t>
            </a:r>
          </a:p>
          <a:p>
            <a:r>
              <a:rPr lang="en-GB" dirty="0"/>
              <a:t>Float</a:t>
            </a:r>
          </a:p>
          <a:p>
            <a:r>
              <a:rPr lang="en-GB" dirty="0"/>
              <a:t>Double</a:t>
            </a:r>
          </a:p>
          <a:p>
            <a:r>
              <a:rPr lang="en-GB" dirty="0"/>
              <a:t>String/Char</a:t>
            </a:r>
          </a:p>
          <a:p>
            <a:r>
              <a:rPr lang="en-GB" dirty="0"/>
              <a:t>Lists</a:t>
            </a:r>
          </a:p>
          <a:p>
            <a:r>
              <a:rPr lang="en-GB" dirty="0"/>
              <a:t>Arrays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Dictionary</a:t>
            </a:r>
          </a:p>
          <a:p>
            <a:r>
              <a:rPr lang="en-GB" dirty="0" err="1"/>
              <a:t>Typle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0481E-8F12-4B72-8D09-849CC19573EE}"/>
              </a:ext>
            </a:extLst>
          </p:cNvPr>
          <p:cNvSpPr txBox="1"/>
          <p:nvPr/>
        </p:nvSpPr>
        <p:spPr>
          <a:xfrm>
            <a:off x="6096000" y="855087"/>
            <a:ext cx="250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Control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If-else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If-</a:t>
            </a:r>
            <a:r>
              <a:rPr lang="en-GB" dirty="0" err="1"/>
              <a:t>elif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BDB47-4723-416C-B997-953922767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512" y="1593751"/>
            <a:ext cx="1857375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A0C5D6-2231-45AA-8420-B502FB6E0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110" y="464523"/>
            <a:ext cx="1409700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AB71B-A666-4C40-B2F3-E9485F3E8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82" y="3213954"/>
            <a:ext cx="3057525" cy="3390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8F6143-762A-4C90-994D-0A5B82E2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5573" y="3603844"/>
            <a:ext cx="44862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6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27D782-BBAC-4A7B-97C8-A9211F083405}"/>
              </a:ext>
            </a:extLst>
          </p:cNvPr>
          <p:cNvSpPr txBox="1"/>
          <p:nvPr/>
        </p:nvSpPr>
        <p:spPr>
          <a:xfrm>
            <a:off x="574844" y="464523"/>
            <a:ext cx="3080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Recap – Day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0481E-8F12-4B72-8D09-849CC19573EE}"/>
              </a:ext>
            </a:extLst>
          </p:cNvPr>
          <p:cNvSpPr txBox="1"/>
          <p:nvPr/>
        </p:nvSpPr>
        <p:spPr>
          <a:xfrm>
            <a:off x="701040" y="1271647"/>
            <a:ext cx="250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Control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If-else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If-</a:t>
            </a:r>
            <a:r>
              <a:rPr lang="en-GB" dirty="0" err="1"/>
              <a:t>elif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8F6143-762A-4C90-994D-0A5B82E2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685" y="1301175"/>
            <a:ext cx="4486275" cy="289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4EE86-D1A6-410A-8E2F-B6D69023B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823" y="1181100"/>
            <a:ext cx="26098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4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27D782-BBAC-4A7B-97C8-A9211F083405}"/>
              </a:ext>
            </a:extLst>
          </p:cNvPr>
          <p:cNvSpPr txBox="1"/>
          <p:nvPr/>
        </p:nvSpPr>
        <p:spPr>
          <a:xfrm>
            <a:off x="574844" y="464523"/>
            <a:ext cx="7082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Python Directory Structure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B5362-8098-4252-8ECC-08FD1F40A6C3}"/>
              </a:ext>
            </a:extLst>
          </p:cNvPr>
          <p:cNvSpPr txBox="1"/>
          <p:nvPr/>
        </p:nvSpPr>
        <p:spPr>
          <a:xfrm>
            <a:off x="1473200" y="1595120"/>
            <a:ext cx="562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the following directory structure as working folder: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0A8E1-265A-44CC-A877-DE479B27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55" y="2809875"/>
            <a:ext cx="24479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7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27D782-BBAC-4A7B-97C8-A9211F083405}"/>
              </a:ext>
            </a:extLst>
          </p:cNvPr>
          <p:cNvSpPr txBox="1"/>
          <p:nvPr/>
        </p:nvSpPr>
        <p:spPr>
          <a:xfrm>
            <a:off x="449711" y="327720"/>
            <a:ext cx="5646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Run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B5362-8098-4252-8ECC-08FD1F40A6C3}"/>
              </a:ext>
            </a:extLst>
          </p:cNvPr>
          <p:cNvSpPr txBox="1"/>
          <p:nvPr/>
        </p:nvSpPr>
        <p:spPr>
          <a:xfrm>
            <a:off x="449711" y="1468518"/>
            <a:ext cx="943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the command/terminal window run the following command to start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DE177-015D-4DA5-B006-B875F99CFBE4}"/>
              </a:ext>
            </a:extLst>
          </p:cNvPr>
          <p:cNvSpPr txBox="1"/>
          <p:nvPr/>
        </p:nvSpPr>
        <p:spPr>
          <a:xfrm>
            <a:off x="2516505" y="2020133"/>
            <a:ext cx="183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Jupyter</a:t>
            </a:r>
            <a:r>
              <a:rPr lang="en-GB" dirty="0">
                <a:solidFill>
                  <a:srgbClr val="0070C0"/>
                </a:solidFill>
              </a:rPr>
              <a:t> notebook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84F60-365A-4ABB-BC53-70D54BC515E5}"/>
              </a:ext>
            </a:extLst>
          </p:cNvPr>
          <p:cNvSpPr txBox="1"/>
          <p:nvPr/>
        </p:nvSpPr>
        <p:spPr>
          <a:xfrm>
            <a:off x="449711" y="2389465"/>
            <a:ext cx="96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it runs successfully, you should see a browser windows similar to the screen print shown below.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4DBF1-062A-424C-94D8-A138159D7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3481"/>
            <a:ext cx="12192000" cy="31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8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3E6E-D2BB-42F5-A079-71CF6C42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Given an Array Find Total/Average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81B0F9-4C57-41DE-BA64-CB91A0029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58543"/>
              </p:ext>
            </p:extLst>
          </p:nvPr>
        </p:nvGraphicFramePr>
        <p:xfrm>
          <a:off x="3810000" y="2217578"/>
          <a:ext cx="3911600" cy="3860143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99220168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6102054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60957682"/>
                    </a:ext>
                  </a:extLst>
                </a:gridCol>
              </a:tblGrid>
              <a:tr h="49210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a=[4,6,0,6,2,1,-1,2]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389545"/>
                  </a:ext>
                </a:extLst>
              </a:tr>
              <a:tr h="2652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a[i]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993820"/>
                  </a:ext>
                </a:extLst>
              </a:tr>
              <a:tr h="26526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87725"/>
                  </a:ext>
                </a:extLst>
              </a:tr>
              <a:tr h="2652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233152"/>
                  </a:ext>
                </a:extLst>
              </a:tr>
              <a:tr h="2652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407127"/>
                  </a:ext>
                </a:extLst>
              </a:tr>
              <a:tr h="2652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92597"/>
                  </a:ext>
                </a:extLst>
              </a:tr>
              <a:tr h="2652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17687"/>
                  </a:ext>
                </a:extLst>
              </a:tr>
              <a:tr h="2652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442932"/>
                  </a:ext>
                </a:extLst>
              </a:tr>
              <a:tr h="2652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8086"/>
                  </a:ext>
                </a:extLst>
              </a:tr>
              <a:tr h="2652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62830"/>
                  </a:ext>
                </a:extLst>
              </a:tr>
              <a:tr h="2652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01729"/>
                  </a:ext>
                </a:extLst>
              </a:tr>
              <a:tr h="265260">
                <a:tc>
                  <a:txBody>
                    <a:bodyPr/>
                    <a:lstStyle/>
                    <a:p>
                      <a:pPr algn="ctr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440314"/>
                  </a:ext>
                </a:extLst>
              </a:tr>
              <a:tr h="2652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'20/8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885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56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3E6E-D2BB-42F5-A079-71CF6C42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Given an Array Find Min/Max Value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32F7C3-A2EF-4B0A-9CE4-99C74106B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04282"/>
              </p:ext>
            </p:extLst>
          </p:nvPr>
        </p:nvGraphicFramePr>
        <p:xfrm>
          <a:off x="985520" y="1690688"/>
          <a:ext cx="9451975" cy="4811875"/>
        </p:xfrm>
        <a:graphic>
          <a:graphicData uri="http://schemas.openxmlformats.org/drawingml/2006/table">
            <a:tbl>
              <a:tblPr/>
              <a:tblGrid>
                <a:gridCol w="1879600">
                  <a:extLst>
                    <a:ext uri="{9D8B030D-6E8A-4147-A177-3AD203B41FA5}">
                      <a16:colId xmlns:a16="http://schemas.microsoft.com/office/drawing/2014/main" val="4007975415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123332542"/>
                    </a:ext>
                  </a:extLst>
                </a:gridCol>
                <a:gridCol w="2753031">
                  <a:extLst>
                    <a:ext uri="{9D8B030D-6E8A-4147-A177-3AD203B41FA5}">
                      <a16:colId xmlns:a16="http://schemas.microsoft.com/office/drawing/2014/main" val="2670408814"/>
                    </a:ext>
                  </a:extLst>
                </a:gridCol>
                <a:gridCol w="3610304">
                  <a:extLst>
                    <a:ext uri="{9D8B030D-6E8A-4147-A177-3AD203B41FA5}">
                      <a16:colId xmlns:a16="http://schemas.microsoft.com/office/drawing/2014/main" val="2974925053"/>
                    </a:ext>
                  </a:extLst>
                </a:gridCol>
              </a:tblGrid>
              <a:tr h="102051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a=[4,6,0,6,2,1,-1,2]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505530"/>
                  </a:ext>
                </a:extLst>
              </a:tr>
              <a:tr h="6829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a[i]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min_value</a:t>
                      </a: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GB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a[</a:t>
                      </a:r>
                      <a:r>
                        <a:rPr lang="en-GB" sz="18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GB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]&lt;</a:t>
                      </a:r>
                      <a:r>
                        <a:rPr lang="en-GB" sz="18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min_value</a:t>
                      </a: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max_value</a:t>
                      </a: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GB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a[</a:t>
                      </a:r>
                      <a:r>
                        <a:rPr lang="en-GB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GB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] &gt; </a:t>
                      </a:r>
                      <a:r>
                        <a:rPr lang="en-GB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max_value</a:t>
                      </a: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947987"/>
                  </a:ext>
                </a:extLst>
              </a:tr>
              <a:tr h="3453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317905"/>
                  </a:ext>
                </a:extLst>
              </a:tr>
              <a:tr h="3453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25681"/>
                  </a:ext>
                </a:extLst>
              </a:tr>
              <a:tr h="3453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030767"/>
                  </a:ext>
                </a:extLst>
              </a:tr>
              <a:tr h="3453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012155"/>
                  </a:ext>
                </a:extLst>
              </a:tr>
              <a:tr h="3453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133413"/>
                  </a:ext>
                </a:extLst>
              </a:tr>
              <a:tr h="3453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52224"/>
                  </a:ext>
                </a:extLst>
              </a:tr>
              <a:tr h="3453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31797"/>
                  </a:ext>
                </a:extLst>
              </a:tr>
              <a:tr h="3453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112321"/>
                  </a:ext>
                </a:extLst>
              </a:tr>
              <a:tr h="3453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700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55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6481</TotalTime>
  <Words>535</Words>
  <Application>Microsoft Office PowerPoint</Application>
  <PresentationFormat>Widescreen</PresentationFormat>
  <Paragraphs>272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ZAS Academy</vt:lpstr>
      <vt:lpstr>Day2 -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Given an Array Find Total/Average</vt:lpstr>
      <vt:lpstr>Given an Array Find Min/Max Value</vt:lpstr>
      <vt:lpstr>Given an Array Find an Element</vt:lpstr>
      <vt:lpstr>Sort a given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 Mohammed</dc:creator>
  <cp:lastModifiedBy>Fakruddin Mohammed</cp:lastModifiedBy>
  <cp:revision>53</cp:revision>
  <dcterms:created xsi:type="dcterms:W3CDTF">2020-01-28T06:57:28Z</dcterms:created>
  <dcterms:modified xsi:type="dcterms:W3CDTF">2020-02-01T18:58:51Z</dcterms:modified>
</cp:coreProperties>
</file>