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81" r:id="rId4"/>
    <p:sldId id="282" r:id="rId5"/>
    <p:sldId id="292" r:id="rId6"/>
    <p:sldId id="298" r:id="rId7"/>
    <p:sldId id="297" r:id="rId8"/>
    <p:sldId id="301" r:id="rId9"/>
    <p:sldId id="299" r:id="rId10"/>
    <p:sldId id="296" r:id="rId11"/>
    <p:sldId id="294" r:id="rId12"/>
    <p:sldId id="295" r:id="rId13"/>
    <p:sldId id="305" r:id="rId14"/>
    <p:sldId id="306" r:id="rId15"/>
    <p:sldId id="307" r:id="rId16"/>
    <p:sldId id="308" r:id="rId17"/>
    <p:sldId id="304" r:id="rId18"/>
    <p:sldId id="309" r:id="rId19"/>
    <p:sldId id="316" r:id="rId20"/>
    <p:sldId id="315" r:id="rId21"/>
    <p:sldId id="314" r:id="rId22"/>
    <p:sldId id="326" r:id="rId23"/>
    <p:sldId id="327" r:id="rId24"/>
    <p:sldId id="328" r:id="rId25"/>
    <p:sldId id="329" r:id="rId26"/>
    <p:sldId id="330" r:id="rId27"/>
    <p:sldId id="331" r:id="rId28"/>
    <p:sldId id="332" r:id="rId29"/>
    <p:sldId id="310" r:id="rId30"/>
    <p:sldId id="311" r:id="rId31"/>
    <p:sldId id="317" r:id="rId32"/>
    <p:sldId id="318" r:id="rId33"/>
    <p:sldId id="319" r:id="rId34"/>
    <p:sldId id="320" r:id="rId35"/>
    <p:sldId id="321" r:id="rId36"/>
    <p:sldId id="322" r:id="rId37"/>
    <p:sldId id="323" r:id="rId38"/>
    <p:sldId id="324" r:id="rId39"/>
    <p:sldId id="325" r:id="rId40"/>
    <p:sldId id="313" r:id="rId41"/>
    <p:sldId id="312" r:id="rId42"/>
    <p:sldId id="30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da" id="{073A7212-CA44-48E3-9D4E-B82EC484DFC3}">
          <p14:sldIdLst>
            <p14:sldId id="256"/>
            <p14:sldId id="274"/>
          </p14:sldIdLst>
        </p14:section>
        <p14:section name="Previous Days Recap" id="{932A8A15-2904-4587-818C-7ED6E20A2800}">
          <p14:sldIdLst>
            <p14:sldId id="281"/>
          </p14:sldIdLst>
        </p14:section>
        <p14:section name="IGCSE Computer Science" id="{06386BBE-BC77-4E4F-A5BF-C513013FF5F9}">
          <p14:sldIdLst>
            <p14:sldId id="282"/>
            <p14:sldId id="292"/>
          </p14:sldIdLst>
        </p14:section>
        <p14:section name="Internet HTTP" id="{95B0CBCB-2A58-42DE-BA58-1A52291E2CEF}">
          <p14:sldIdLst>
            <p14:sldId id="298"/>
            <p14:sldId id="297"/>
            <p14:sldId id="301"/>
            <p14:sldId id="299"/>
          </p14:sldIdLst>
        </p14:section>
        <p14:section name="Internet - Server At Home" id="{FE87E78E-2C59-4A49-988B-2F9B362D60BF}">
          <p14:sldIdLst>
            <p14:sldId id="296"/>
          </p14:sldIdLst>
        </p14:section>
        <p14:section name="Cloud Computing" id="{A46C549F-DD71-40C4-8B16-A677DEBD98D8}">
          <p14:sldIdLst>
            <p14:sldId id="294"/>
            <p14:sldId id="295"/>
          </p14:sldIdLst>
        </p14:section>
        <p14:section name="AWS EC2 Instance" id="{58B716CD-F53A-4B88-B28F-B6E0EE9C9AAC}">
          <p14:sldIdLst>
            <p14:sldId id="305"/>
            <p14:sldId id="306"/>
            <p14:sldId id="307"/>
            <p14:sldId id="308"/>
            <p14:sldId id="304"/>
            <p14:sldId id="309"/>
            <p14:sldId id="316"/>
            <p14:sldId id="315"/>
            <p14:sldId id="314"/>
            <p14:sldId id="326"/>
            <p14:sldId id="327"/>
          </p14:sldIdLst>
        </p14:section>
        <p14:section name="AWS EC2 Networking" id="{DE229443-F3F6-48DC-A3A5-1ACBBBA9EA63}">
          <p14:sldIdLst>
            <p14:sldId id="328"/>
            <p14:sldId id="329"/>
            <p14:sldId id="330"/>
          </p14:sldIdLst>
        </p14:section>
        <p14:section name="AWS EC2 Python Installation" id="{45311BEF-A5BD-4707-8CF4-731C5F7D9E8E}">
          <p14:sldIdLst>
            <p14:sldId id="331"/>
            <p14:sldId id="332"/>
          </p14:sldIdLst>
        </p14:section>
        <p14:section name="TCP/IP - Networking" id="{2342A76C-FF2B-477A-958E-5FB9F9CD7D06}">
          <p14:sldIdLst>
            <p14:sldId id="310"/>
          </p14:sldIdLst>
        </p14:section>
        <p14:section name="FTP Client Installation" id="{EA39B458-E247-4FDA-B6C0-B8F08CC7A6C2}">
          <p14:sldIdLst>
            <p14:sldId id="311"/>
            <p14:sldId id="317"/>
            <p14:sldId id="318"/>
            <p14:sldId id="319"/>
            <p14:sldId id="320"/>
            <p14:sldId id="321"/>
            <p14:sldId id="322"/>
            <p14:sldId id="323"/>
            <p14:sldId id="324"/>
            <p14:sldId id="325"/>
            <p14:sldId id="313"/>
            <p14:sldId id="312"/>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93" d="100"/>
          <a:sy n="93" d="100"/>
        </p:scale>
        <p:origin x="1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109D-447D-4727-8589-8E83D00554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F0BC21D-A35C-465E-A4FE-01E3020595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BFD6D73-6750-4496-A005-FDC1CAE97013}"/>
              </a:ext>
            </a:extLst>
          </p:cNvPr>
          <p:cNvSpPr>
            <a:spLocks noGrp="1"/>
          </p:cNvSpPr>
          <p:nvPr>
            <p:ph type="dt" sz="half" idx="10"/>
          </p:nvPr>
        </p:nvSpPr>
        <p:spPr/>
        <p:txBody>
          <a:bodyPr/>
          <a:lstStyle/>
          <a:p>
            <a:fld id="{F2CEB4E3-8379-4DB8-8DD3-EAF6CD07B56D}" type="datetimeFigureOut">
              <a:rPr lang="en-GB" smtClean="0"/>
              <a:t>06/03/2020</a:t>
            </a:fld>
            <a:endParaRPr lang="en-GB"/>
          </a:p>
        </p:txBody>
      </p:sp>
      <p:sp>
        <p:nvSpPr>
          <p:cNvPr id="5" name="Footer Placeholder 4">
            <a:extLst>
              <a:ext uri="{FF2B5EF4-FFF2-40B4-BE49-F238E27FC236}">
                <a16:creationId xmlns:a16="http://schemas.microsoft.com/office/drawing/2014/main" id="{37C91AAC-E570-416A-AD4A-2E385DDC21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E9DC04-D490-4055-9718-C9CDDF21AA0B}"/>
              </a:ext>
            </a:extLst>
          </p:cNvPr>
          <p:cNvSpPr>
            <a:spLocks noGrp="1"/>
          </p:cNvSpPr>
          <p:nvPr>
            <p:ph type="sldNum" sz="quarter" idx="12"/>
          </p:nvPr>
        </p:nvSpPr>
        <p:spPr/>
        <p:txBody>
          <a:bodyPr/>
          <a:lstStyle/>
          <a:p>
            <a:fld id="{31A2B343-6A5C-4289-BD77-A4F92ABBCE46}" type="slidenum">
              <a:rPr lang="en-GB" smtClean="0"/>
              <a:t>‹#›</a:t>
            </a:fld>
            <a:endParaRPr lang="en-GB"/>
          </a:p>
        </p:txBody>
      </p:sp>
    </p:spTree>
    <p:extLst>
      <p:ext uri="{BB962C8B-B14F-4D97-AF65-F5344CB8AC3E}">
        <p14:creationId xmlns:p14="http://schemas.microsoft.com/office/powerpoint/2010/main" val="108068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33E2-7E23-4C59-A82E-EC9F0802FAE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E7297B-CDF4-499A-AF35-C2D3285CB2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E559BC-A116-429C-9633-8281DDD44BEA}"/>
              </a:ext>
            </a:extLst>
          </p:cNvPr>
          <p:cNvSpPr>
            <a:spLocks noGrp="1"/>
          </p:cNvSpPr>
          <p:nvPr>
            <p:ph type="dt" sz="half" idx="10"/>
          </p:nvPr>
        </p:nvSpPr>
        <p:spPr/>
        <p:txBody>
          <a:bodyPr/>
          <a:lstStyle/>
          <a:p>
            <a:fld id="{F2CEB4E3-8379-4DB8-8DD3-EAF6CD07B56D}" type="datetimeFigureOut">
              <a:rPr lang="en-GB" smtClean="0"/>
              <a:t>06/03/2020</a:t>
            </a:fld>
            <a:endParaRPr lang="en-GB"/>
          </a:p>
        </p:txBody>
      </p:sp>
      <p:sp>
        <p:nvSpPr>
          <p:cNvPr id="5" name="Footer Placeholder 4">
            <a:extLst>
              <a:ext uri="{FF2B5EF4-FFF2-40B4-BE49-F238E27FC236}">
                <a16:creationId xmlns:a16="http://schemas.microsoft.com/office/drawing/2014/main" id="{C3AF6192-17E5-42C1-A9C3-E7A4613DC3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52E3E6-4EFB-4B33-86C3-F2E23911571D}"/>
              </a:ext>
            </a:extLst>
          </p:cNvPr>
          <p:cNvSpPr>
            <a:spLocks noGrp="1"/>
          </p:cNvSpPr>
          <p:nvPr>
            <p:ph type="sldNum" sz="quarter" idx="12"/>
          </p:nvPr>
        </p:nvSpPr>
        <p:spPr/>
        <p:txBody>
          <a:bodyPr/>
          <a:lstStyle/>
          <a:p>
            <a:fld id="{31A2B343-6A5C-4289-BD77-A4F92ABBCE46}" type="slidenum">
              <a:rPr lang="en-GB" smtClean="0"/>
              <a:t>‹#›</a:t>
            </a:fld>
            <a:endParaRPr lang="en-GB"/>
          </a:p>
        </p:txBody>
      </p:sp>
    </p:spTree>
    <p:extLst>
      <p:ext uri="{BB962C8B-B14F-4D97-AF65-F5344CB8AC3E}">
        <p14:creationId xmlns:p14="http://schemas.microsoft.com/office/powerpoint/2010/main" val="274264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83C85D-99F7-4807-8663-00AAD9EF35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F19D49-A6C4-4D0A-A8C2-52E1685C45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49359C-E3CC-433F-A8FE-08F7DE88AD0D}"/>
              </a:ext>
            </a:extLst>
          </p:cNvPr>
          <p:cNvSpPr>
            <a:spLocks noGrp="1"/>
          </p:cNvSpPr>
          <p:nvPr>
            <p:ph type="dt" sz="half" idx="10"/>
          </p:nvPr>
        </p:nvSpPr>
        <p:spPr/>
        <p:txBody>
          <a:bodyPr/>
          <a:lstStyle/>
          <a:p>
            <a:fld id="{F2CEB4E3-8379-4DB8-8DD3-EAF6CD07B56D}" type="datetimeFigureOut">
              <a:rPr lang="en-GB" smtClean="0"/>
              <a:t>06/03/2020</a:t>
            </a:fld>
            <a:endParaRPr lang="en-GB"/>
          </a:p>
        </p:txBody>
      </p:sp>
      <p:sp>
        <p:nvSpPr>
          <p:cNvPr id="5" name="Footer Placeholder 4">
            <a:extLst>
              <a:ext uri="{FF2B5EF4-FFF2-40B4-BE49-F238E27FC236}">
                <a16:creationId xmlns:a16="http://schemas.microsoft.com/office/drawing/2014/main" id="{7E0242C6-B32D-4BF0-9C5D-F41452BB4B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3A22AB-D9A1-4239-B71F-21A065C96305}"/>
              </a:ext>
            </a:extLst>
          </p:cNvPr>
          <p:cNvSpPr>
            <a:spLocks noGrp="1"/>
          </p:cNvSpPr>
          <p:nvPr>
            <p:ph type="sldNum" sz="quarter" idx="12"/>
          </p:nvPr>
        </p:nvSpPr>
        <p:spPr/>
        <p:txBody>
          <a:bodyPr/>
          <a:lstStyle/>
          <a:p>
            <a:fld id="{31A2B343-6A5C-4289-BD77-A4F92ABBCE46}" type="slidenum">
              <a:rPr lang="en-GB" smtClean="0"/>
              <a:t>‹#›</a:t>
            </a:fld>
            <a:endParaRPr lang="en-GB"/>
          </a:p>
        </p:txBody>
      </p:sp>
    </p:spTree>
    <p:extLst>
      <p:ext uri="{BB962C8B-B14F-4D97-AF65-F5344CB8AC3E}">
        <p14:creationId xmlns:p14="http://schemas.microsoft.com/office/powerpoint/2010/main" val="1328103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73BF-7612-4069-976F-C76400489BE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7472D5-855B-4EB1-B011-797A5869B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DCCD58-1DEB-4A89-9892-30DF5370471E}"/>
              </a:ext>
            </a:extLst>
          </p:cNvPr>
          <p:cNvSpPr>
            <a:spLocks noGrp="1"/>
          </p:cNvSpPr>
          <p:nvPr>
            <p:ph type="dt" sz="half" idx="10"/>
          </p:nvPr>
        </p:nvSpPr>
        <p:spPr/>
        <p:txBody>
          <a:bodyPr/>
          <a:lstStyle/>
          <a:p>
            <a:fld id="{F2CEB4E3-8379-4DB8-8DD3-EAF6CD07B56D}" type="datetimeFigureOut">
              <a:rPr lang="en-GB" smtClean="0"/>
              <a:t>06/03/2020</a:t>
            </a:fld>
            <a:endParaRPr lang="en-GB"/>
          </a:p>
        </p:txBody>
      </p:sp>
      <p:sp>
        <p:nvSpPr>
          <p:cNvPr id="5" name="Footer Placeholder 4">
            <a:extLst>
              <a:ext uri="{FF2B5EF4-FFF2-40B4-BE49-F238E27FC236}">
                <a16:creationId xmlns:a16="http://schemas.microsoft.com/office/drawing/2014/main" id="{5FF4D125-3BD4-4527-B600-3DE2949454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F478B9-5BE0-4AE8-8C43-866F870AB382}"/>
              </a:ext>
            </a:extLst>
          </p:cNvPr>
          <p:cNvSpPr>
            <a:spLocks noGrp="1"/>
          </p:cNvSpPr>
          <p:nvPr>
            <p:ph type="sldNum" sz="quarter" idx="12"/>
          </p:nvPr>
        </p:nvSpPr>
        <p:spPr/>
        <p:txBody>
          <a:bodyPr/>
          <a:lstStyle/>
          <a:p>
            <a:fld id="{31A2B343-6A5C-4289-BD77-A4F92ABBCE46}" type="slidenum">
              <a:rPr lang="en-GB" smtClean="0"/>
              <a:t>‹#›</a:t>
            </a:fld>
            <a:endParaRPr lang="en-GB"/>
          </a:p>
        </p:txBody>
      </p:sp>
    </p:spTree>
    <p:extLst>
      <p:ext uri="{BB962C8B-B14F-4D97-AF65-F5344CB8AC3E}">
        <p14:creationId xmlns:p14="http://schemas.microsoft.com/office/powerpoint/2010/main" val="15816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C972-71D3-4E56-8B61-8EB0BBC50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32A03A6-9825-4EB4-BAA9-8A5711F67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3EF200-24DA-45C4-8470-5B607FA26CD8}"/>
              </a:ext>
            </a:extLst>
          </p:cNvPr>
          <p:cNvSpPr>
            <a:spLocks noGrp="1"/>
          </p:cNvSpPr>
          <p:nvPr>
            <p:ph type="dt" sz="half" idx="10"/>
          </p:nvPr>
        </p:nvSpPr>
        <p:spPr/>
        <p:txBody>
          <a:bodyPr/>
          <a:lstStyle/>
          <a:p>
            <a:fld id="{F2CEB4E3-8379-4DB8-8DD3-EAF6CD07B56D}" type="datetimeFigureOut">
              <a:rPr lang="en-GB" smtClean="0"/>
              <a:t>06/03/2020</a:t>
            </a:fld>
            <a:endParaRPr lang="en-GB"/>
          </a:p>
        </p:txBody>
      </p:sp>
      <p:sp>
        <p:nvSpPr>
          <p:cNvPr id="5" name="Footer Placeholder 4">
            <a:extLst>
              <a:ext uri="{FF2B5EF4-FFF2-40B4-BE49-F238E27FC236}">
                <a16:creationId xmlns:a16="http://schemas.microsoft.com/office/drawing/2014/main" id="{11C4468C-0A32-423E-AAC5-044170B7E2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712569-0F39-4AA8-926E-9BCF32ACC858}"/>
              </a:ext>
            </a:extLst>
          </p:cNvPr>
          <p:cNvSpPr>
            <a:spLocks noGrp="1"/>
          </p:cNvSpPr>
          <p:nvPr>
            <p:ph type="sldNum" sz="quarter" idx="12"/>
          </p:nvPr>
        </p:nvSpPr>
        <p:spPr/>
        <p:txBody>
          <a:bodyPr/>
          <a:lstStyle/>
          <a:p>
            <a:fld id="{31A2B343-6A5C-4289-BD77-A4F92ABBCE46}" type="slidenum">
              <a:rPr lang="en-GB" smtClean="0"/>
              <a:t>‹#›</a:t>
            </a:fld>
            <a:endParaRPr lang="en-GB"/>
          </a:p>
        </p:txBody>
      </p:sp>
    </p:spTree>
    <p:extLst>
      <p:ext uri="{BB962C8B-B14F-4D97-AF65-F5344CB8AC3E}">
        <p14:creationId xmlns:p14="http://schemas.microsoft.com/office/powerpoint/2010/main" val="77398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D1ED-122F-4B90-B5B7-EC3E994F80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98F46C-509C-4ADD-B178-B177B8776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3A770E4-C1FC-465C-96CA-A8EDDDF67D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320CBC8-8DBC-4A45-AB94-71EBF0E7B88C}"/>
              </a:ext>
            </a:extLst>
          </p:cNvPr>
          <p:cNvSpPr>
            <a:spLocks noGrp="1"/>
          </p:cNvSpPr>
          <p:nvPr>
            <p:ph type="dt" sz="half" idx="10"/>
          </p:nvPr>
        </p:nvSpPr>
        <p:spPr/>
        <p:txBody>
          <a:bodyPr/>
          <a:lstStyle/>
          <a:p>
            <a:fld id="{F2CEB4E3-8379-4DB8-8DD3-EAF6CD07B56D}" type="datetimeFigureOut">
              <a:rPr lang="en-GB" smtClean="0"/>
              <a:t>06/03/2020</a:t>
            </a:fld>
            <a:endParaRPr lang="en-GB"/>
          </a:p>
        </p:txBody>
      </p:sp>
      <p:sp>
        <p:nvSpPr>
          <p:cNvPr id="6" name="Footer Placeholder 5">
            <a:extLst>
              <a:ext uri="{FF2B5EF4-FFF2-40B4-BE49-F238E27FC236}">
                <a16:creationId xmlns:a16="http://schemas.microsoft.com/office/drawing/2014/main" id="{DFEE6B47-174D-4C46-BD2E-9B2AB69B04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8E23E3-54E4-402C-8259-CD27CD68EE88}"/>
              </a:ext>
            </a:extLst>
          </p:cNvPr>
          <p:cNvSpPr>
            <a:spLocks noGrp="1"/>
          </p:cNvSpPr>
          <p:nvPr>
            <p:ph type="sldNum" sz="quarter" idx="12"/>
          </p:nvPr>
        </p:nvSpPr>
        <p:spPr/>
        <p:txBody>
          <a:bodyPr/>
          <a:lstStyle/>
          <a:p>
            <a:fld id="{31A2B343-6A5C-4289-BD77-A4F92ABBCE46}" type="slidenum">
              <a:rPr lang="en-GB" smtClean="0"/>
              <a:t>‹#›</a:t>
            </a:fld>
            <a:endParaRPr lang="en-GB"/>
          </a:p>
        </p:txBody>
      </p:sp>
    </p:spTree>
    <p:extLst>
      <p:ext uri="{BB962C8B-B14F-4D97-AF65-F5344CB8AC3E}">
        <p14:creationId xmlns:p14="http://schemas.microsoft.com/office/powerpoint/2010/main" val="373169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94A6-D77E-48F0-A6FF-4064F894AAA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5617A4-523D-4BD8-9470-FDBA8724AB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7E6251-4C2C-4E72-8A12-3FC35FA69E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FF01473-8D99-4CF4-B17E-A0FC3C2B4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6C81A9-F3D4-4A10-BE94-16C00816D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5139A82-B525-4E46-8C15-11B36A07556E}"/>
              </a:ext>
            </a:extLst>
          </p:cNvPr>
          <p:cNvSpPr>
            <a:spLocks noGrp="1"/>
          </p:cNvSpPr>
          <p:nvPr>
            <p:ph type="dt" sz="half" idx="10"/>
          </p:nvPr>
        </p:nvSpPr>
        <p:spPr/>
        <p:txBody>
          <a:bodyPr/>
          <a:lstStyle/>
          <a:p>
            <a:fld id="{F2CEB4E3-8379-4DB8-8DD3-EAF6CD07B56D}" type="datetimeFigureOut">
              <a:rPr lang="en-GB" smtClean="0"/>
              <a:t>06/03/2020</a:t>
            </a:fld>
            <a:endParaRPr lang="en-GB"/>
          </a:p>
        </p:txBody>
      </p:sp>
      <p:sp>
        <p:nvSpPr>
          <p:cNvPr id="8" name="Footer Placeholder 7">
            <a:extLst>
              <a:ext uri="{FF2B5EF4-FFF2-40B4-BE49-F238E27FC236}">
                <a16:creationId xmlns:a16="http://schemas.microsoft.com/office/drawing/2014/main" id="{965B45DF-B4FC-498A-BCE8-8820B19410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D36D284-D828-402D-B81E-2872F90C7CD4}"/>
              </a:ext>
            </a:extLst>
          </p:cNvPr>
          <p:cNvSpPr>
            <a:spLocks noGrp="1"/>
          </p:cNvSpPr>
          <p:nvPr>
            <p:ph type="sldNum" sz="quarter" idx="12"/>
          </p:nvPr>
        </p:nvSpPr>
        <p:spPr/>
        <p:txBody>
          <a:bodyPr/>
          <a:lstStyle/>
          <a:p>
            <a:fld id="{31A2B343-6A5C-4289-BD77-A4F92ABBCE46}" type="slidenum">
              <a:rPr lang="en-GB" smtClean="0"/>
              <a:t>‹#›</a:t>
            </a:fld>
            <a:endParaRPr lang="en-GB"/>
          </a:p>
        </p:txBody>
      </p:sp>
    </p:spTree>
    <p:extLst>
      <p:ext uri="{BB962C8B-B14F-4D97-AF65-F5344CB8AC3E}">
        <p14:creationId xmlns:p14="http://schemas.microsoft.com/office/powerpoint/2010/main" val="116146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80E1-C101-4AB7-B544-3715E732D46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61E59EA-9F1B-4D4E-8FB1-B66A139FA7EC}"/>
              </a:ext>
            </a:extLst>
          </p:cNvPr>
          <p:cNvSpPr>
            <a:spLocks noGrp="1"/>
          </p:cNvSpPr>
          <p:nvPr>
            <p:ph type="dt" sz="half" idx="10"/>
          </p:nvPr>
        </p:nvSpPr>
        <p:spPr/>
        <p:txBody>
          <a:bodyPr/>
          <a:lstStyle/>
          <a:p>
            <a:fld id="{F2CEB4E3-8379-4DB8-8DD3-EAF6CD07B56D}" type="datetimeFigureOut">
              <a:rPr lang="en-GB" smtClean="0"/>
              <a:t>06/03/2020</a:t>
            </a:fld>
            <a:endParaRPr lang="en-GB"/>
          </a:p>
        </p:txBody>
      </p:sp>
      <p:sp>
        <p:nvSpPr>
          <p:cNvPr id="4" name="Footer Placeholder 3">
            <a:extLst>
              <a:ext uri="{FF2B5EF4-FFF2-40B4-BE49-F238E27FC236}">
                <a16:creationId xmlns:a16="http://schemas.microsoft.com/office/drawing/2014/main" id="{786CAE61-C889-4485-AF6E-9E037F3C488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474003-C886-4718-80A7-B3606332EAC8}"/>
              </a:ext>
            </a:extLst>
          </p:cNvPr>
          <p:cNvSpPr>
            <a:spLocks noGrp="1"/>
          </p:cNvSpPr>
          <p:nvPr>
            <p:ph type="sldNum" sz="quarter" idx="12"/>
          </p:nvPr>
        </p:nvSpPr>
        <p:spPr/>
        <p:txBody>
          <a:bodyPr/>
          <a:lstStyle/>
          <a:p>
            <a:fld id="{31A2B343-6A5C-4289-BD77-A4F92ABBCE46}" type="slidenum">
              <a:rPr lang="en-GB" smtClean="0"/>
              <a:t>‹#›</a:t>
            </a:fld>
            <a:endParaRPr lang="en-GB"/>
          </a:p>
        </p:txBody>
      </p:sp>
    </p:spTree>
    <p:extLst>
      <p:ext uri="{BB962C8B-B14F-4D97-AF65-F5344CB8AC3E}">
        <p14:creationId xmlns:p14="http://schemas.microsoft.com/office/powerpoint/2010/main" val="264117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E0B7F-9162-4DE2-9EAE-8E1FD289A1E8}"/>
              </a:ext>
            </a:extLst>
          </p:cNvPr>
          <p:cNvSpPr>
            <a:spLocks noGrp="1"/>
          </p:cNvSpPr>
          <p:nvPr>
            <p:ph type="dt" sz="half" idx="10"/>
          </p:nvPr>
        </p:nvSpPr>
        <p:spPr/>
        <p:txBody>
          <a:bodyPr/>
          <a:lstStyle/>
          <a:p>
            <a:fld id="{F2CEB4E3-8379-4DB8-8DD3-EAF6CD07B56D}" type="datetimeFigureOut">
              <a:rPr lang="en-GB" smtClean="0"/>
              <a:t>06/03/2020</a:t>
            </a:fld>
            <a:endParaRPr lang="en-GB"/>
          </a:p>
        </p:txBody>
      </p:sp>
      <p:sp>
        <p:nvSpPr>
          <p:cNvPr id="3" name="Footer Placeholder 2">
            <a:extLst>
              <a:ext uri="{FF2B5EF4-FFF2-40B4-BE49-F238E27FC236}">
                <a16:creationId xmlns:a16="http://schemas.microsoft.com/office/drawing/2014/main" id="{2632E57A-DD23-426A-92FA-60C3DEC9E6C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A433ED-44D0-4377-8767-63E0550B1226}"/>
              </a:ext>
            </a:extLst>
          </p:cNvPr>
          <p:cNvSpPr>
            <a:spLocks noGrp="1"/>
          </p:cNvSpPr>
          <p:nvPr>
            <p:ph type="sldNum" sz="quarter" idx="12"/>
          </p:nvPr>
        </p:nvSpPr>
        <p:spPr/>
        <p:txBody>
          <a:bodyPr/>
          <a:lstStyle/>
          <a:p>
            <a:fld id="{31A2B343-6A5C-4289-BD77-A4F92ABBCE46}" type="slidenum">
              <a:rPr lang="en-GB" smtClean="0"/>
              <a:t>‹#›</a:t>
            </a:fld>
            <a:endParaRPr lang="en-GB"/>
          </a:p>
        </p:txBody>
      </p:sp>
    </p:spTree>
    <p:extLst>
      <p:ext uri="{BB962C8B-B14F-4D97-AF65-F5344CB8AC3E}">
        <p14:creationId xmlns:p14="http://schemas.microsoft.com/office/powerpoint/2010/main" val="101483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FBA21-B511-41EF-9FE3-22A2BBAE8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0EF962-E22A-4760-833A-587E72E1E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F47B79-393E-4323-BFDA-277DD694B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05D59-D31D-4F4D-8609-56603AED9D48}"/>
              </a:ext>
            </a:extLst>
          </p:cNvPr>
          <p:cNvSpPr>
            <a:spLocks noGrp="1"/>
          </p:cNvSpPr>
          <p:nvPr>
            <p:ph type="dt" sz="half" idx="10"/>
          </p:nvPr>
        </p:nvSpPr>
        <p:spPr/>
        <p:txBody>
          <a:bodyPr/>
          <a:lstStyle/>
          <a:p>
            <a:fld id="{F2CEB4E3-8379-4DB8-8DD3-EAF6CD07B56D}" type="datetimeFigureOut">
              <a:rPr lang="en-GB" smtClean="0"/>
              <a:t>06/03/2020</a:t>
            </a:fld>
            <a:endParaRPr lang="en-GB"/>
          </a:p>
        </p:txBody>
      </p:sp>
      <p:sp>
        <p:nvSpPr>
          <p:cNvPr id="6" name="Footer Placeholder 5">
            <a:extLst>
              <a:ext uri="{FF2B5EF4-FFF2-40B4-BE49-F238E27FC236}">
                <a16:creationId xmlns:a16="http://schemas.microsoft.com/office/drawing/2014/main" id="{069C2A10-3F52-4ED0-9BEA-CEC5512F09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1D20A0-6FB3-4E01-B7A5-2AEF5105D671}"/>
              </a:ext>
            </a:extLst>
          </p:cNvPr>
          <p:cNvSpPr>
            <a:spLocks noGrp="1"/>
          </p:cNvSpPr>
          <p:nvPr>
            <p:ph type="sldNum" sz="quarter" idx="12"/>
          </p:nvPr>
        </p:nvSpPr>
        <p:spPr/>
        <p:txBody>
          <a:bodyPr/>
          <a:lstStyle/>
          <a:p>
            <a:fld id="{31A2B343-6A5C-4289-BD77-A4F92ABBCE46}" type="slidenum">
              <a:rPr lang="en-GB" smtClean="0"/>
              <a:t>‹#›</a:t>
            </a:fld>
            <a:endParaRPr lang="en-GB"/>
          </a:p>
        </p:txBody>
      </p:sp>
    </p:spTree>
    <p:extLst>
      <p:ext uri="{BB962C8B-B14F-4D97-AF65-F5344CB8AC3E}">
        <p14:creationId xmlns:p14="http://schemas.microsoft.com/office/powerpoint/2010/main" val="43769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8B7D-9C4B-4146-B460-1185C7796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D88E45-E1CB-4BF5-AD11-D063FE5BFD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0FC6ED0-B51A-4415-B215-6D2FE1654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DD92F-8FF7-457B-A120-1DD482C1EEC3}"/>
              </a:ext>
            </a:extLst>
          </p:cNvPr>
          <p:cNvSpPr>
            <a:spLocks noGrp="1"/>
          </p:cNvSpPr>
          <p:nvPr>
            <p:ph type="dt" sz="half" idx="10"/>
          </p:nvPr>
        </p:nvSpPr>
        <p:spPr/>
        <p:txBody>
          <a:bodyPr/>
          <a:lstStyle/>
          <a:p>
            <a:fld id="{F2CEB4E3-8379-4DB8-8DD3-EAF6CD07B56D}" type="datetimeFigureOut">
              <a:rPr lang="en-GB" smtClean="0"/>
              <a:t>06/03/2020</a:t>
            </a:fld>
            <a:endParaRPr lang="en-GB"/>
          </a:p>
        </p:txBody>
      </p:sp>
      <p:sp>
        <p:nvSpPr>
          <p:cNvPr id="6" name="Footer Placeholder 5">
            <a:extLst>
              <a:ext uri="{FF2B5EF4-FFF2-40B4-BE49-F238E27FC236}">
                <a16:creationId xmlns:a16="http://schemas.microsoft.com/office/drawing/2014/main" id="{79B466FF-018D-4D66-9094-1794C8F0DE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3C33D4-C469-4860-9B16-8F036150585A}"/>
              </a:ext>
            </a:extLst>
          </p:cNvPr>
          <p:cNvSpPr>
            <a:spLocks noGrp="1"/>
          </p:cNvSpPr>
          <p:nvPr>
            <p:ph type="sldNum" sz="quarter" idx="12"/>
          </p:nvPr>
        </p:nvSpPr>
        <p:spPr/>
        <p:txBody>
          <a:bodyPr/>
          <a:lstStyle/>
          <a:p>
            <a:fld id="{31A2B343-6A5C-4289-BD77-A4F92ABBCE46}" type="slidenum">
              <a:rPr lang="en-GB" smtClean="0"/>
              <a:t>‹#›</a:t>
            </a:fld>
            <a:endParaRPr lang="en-GB"/>
          </a:p>
        </p:txBody>
      </p:sp>
    </p:spTree>
    <p:extLst>
      <p:ext uri="{BB962C8B-B14F-4D97-AF65-F5344CB8AC3E}">
        <p14:creationId xmlns:p14="http://schemas.microsoft.com/office/powerpoint/2010/main" val="84050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D14340-4303-4E5C-A4CB-C2A6752AC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AAE06B-56AB-4523-A207-C0861944A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BF5B68-B9E7-44D1-A20B-40834225EE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EB4E3-8379-4DB8-8DD3-EAF6CD07B56D}" type="datetimeFigureOut">
              <a:rPr lang="en-GB" smtClean="0"/>
              <a:t>06/03/2020</a:t>
            </a:fld>
            <a:endParaRPr lang="en-GB"/>
          </a:p>
        </p:txBody>
      </p:sp>
      <p:sp>
        <p:nvSpPr>
          <p:cNvPr id="5" name="Footer Placeholder 4">
            <a:extLst>
              <a:ext uri="{FF2B5EF4-FFF2-40B4-BE49-F238E27FC236}">
                <a16:creationId xmlns:a16="http://schemas.microsoft.com/office/drawing/2014/main" id="{F218427A-C41A-479A-901B-F7EF1BE3EB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3FA87FA-EBC5-4D2F-8B87-0E5DB121DD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2B343-6A5C-4289-BD77-A4F92ABBCE46}" type="slidenum">
              <a:rPr lang="en-GB" smtClean="0"/>
              <a:t>‹#›</a:t>
            </a:fld>
            <a:endParaRPr lang="en-GB"/>
          </a:p>
        </p:txBody>
      </p:sp>
    </p:spTree>
    <p:extLst>
      <p:ext uri="{BB962C8B-B14F-4D97-AF65-F5344CB8AC3E}">
        <p14:creationId xmlns:p14="http://schemas.microsoft.com/office/powerpoint/2010/main" val="10646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howtogeek.com/362602/can-you-host-a-web-server-on-your-home-internet-connection/" TargetMode="External"/><Relationship Id="rId2" Type="http://schemas.openxmlformats.org/officeDocument/2006/relationships/hyperlink" Target="https://www.siteuptime.com/blog/2019/12/19/how-to-create-your-own-server-at-home-for-web-hosting/" TargetMode="External"/><Relationship Id="rId1" Type="http://schemas.openxmlformats.org/officeDocument/2006/relationships/slideLayout" Target="../slideLayouts/slideLayout1.xml"/><Relationship Id="rId4" Type="http://schemas.openxmlformats.org/officeDocument/2006/relationships/hyperlink" Target="https://www.servermania.com/kb/articles/how-to-quickly-setup-your-own-web-server/"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in/overview/what-is-cloud-computing/" TargetMode="External"/><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s://aws.amazon.com/what-is-cloud-computin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filezilla-project.org/download.php?platform=osx" TargetMode="External"/><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filezilla-project.org/download.php?platform=osx"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filezilla-project.org/download.php?platform=os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filezilla-project.org/download.php?platform=osx"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filezilla-project.org/download.php?platform=os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filezilla-project.org/download.php?platform=os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filezilla-project.org/download.php?platform=os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filezilla-project.org/download.php?platform=osx"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filezilla-project.org/download.php?platform=os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filezilla-project.org/download.php?platform=osx"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filezilla-project.org/download.php?platform=os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6007574-8052-4921-96DC-E750A92F8C0C}"/>
              </a:ext>
            </a:extLst>
          </p:cNvPr>
          <p:cNvSpPr>
            <a:spLocks noGrp="1"/>
          </p:cNvSpPr>
          <p:nvPr>
            <p:ph type="ctrTitle"/>
          </p:nvPr>
        </p:nvSpPr>
        <p:spPr>
          <a:xfrm>
            <a:off x="741680" y="1214438"/>
            <a:ext cx="9144000" cy="2387600"/>
          </a:xfrm>
        </p:spPr>
        <p:txBody>
          <a:bodyPr/>
          <a:lstStyle/>
          <a:p>
            <a:pPr algn="l"/>
            <a:r>
              <a:rPr lang="en-GB" dirty="0"/>
              <a:t>ZAS Academy</a:t>
            </a:r>
          </a:p>
        </p:txBody>
      </p:sp>
      <p:sp>
        <p:nvSpPr>
          <p:cNvPr id="17" name="Subtitle 16">
            <a:extLst>
              <a:ext uri="{FF2B5EF4-FFF2-40B4-BE49-F238E27FC236}">
                <a16:creationId xmlns:a16="http://schemas.microsoft.com/office/drawing/2014/main" id="{87984574-D3E8-4F5C-9F26-0CB9A34FA1B9}"/>
              </a:ext>
            </a:extLst>
          </p:cNvPr>
          <p:cNvSpPr>
            <a:spLocks noGrp="1"/>
          </p:cNvSpPr>
          <p:nvPr>
            <p:ph type="subTitle" idx="1"/>
          </p:nvPr>
        </p:nvSpPr>
        <p:spPr>
          <a:xfrm>
            <a:off x="741680" y="3703638"/>
            <a:ext cx="9144000" cy="1655762"/>
          </a:xfrm>
        </p:spPr>
        <p:txBody>
          <a:bodyPr/>
          <a:lstStyle/>
          <a:p>
            <a:pPr algn="l"/>
            <a:r>
              <a:rPr lang="en-GB" dirty="0"/>
              <a:t>Python Curriculum for IOT &amp; AI</a:t>
            </a:r>
          </a:p>
        </p:txBody>
      </p:sp>
    </p:spTree>
    <p:extLst>
      <p:ext uri="{BB962C8B-B14F-4D97-AF65-F5344CB8AC3E}">
        <p14:creationId xmlns:p14="http://schemas.microsoft.com/office/powerpoint/2010/main" val="994573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5692649" cy="707886"/>
          </a:xfrm>
          <a:prstGeom prst="rect">
            <a:avLst/>
          </a:prstGeom>
          <a:noFill/>
        </p:spPr>
        <p:txBody>
          <a:bodyPr wrap="none" rtlCol="0">
            <a:spAutoFit/>
          </a:bodyPr>
          <a:lstStyle>
            <a:defPPr>
              <a:defRPr lang="en-US"/>
            </a:defPPr>
            <a:lvl1pPr>
              <a:defRPr sz="4000"/>
            </a:lvl1pPr>
          </a:lstStyle>
          <a:p>
            <a:r>
              <a:rPr lang="en-GB" dirty="0"/>
              <a:t>Cloud Computing at Home</a:t>
            </a:r>
          </a:p>
        </p:txBody>
      </p:sp>
      <p:sp>
        <p:nvSpPr>
          <p:cNvPr id="3" name="TextBox 2">
            <a:extLst>
              <a:ext uri="{FF2B5EF4-FFF2-40B4-BE49-F238E27FC236}">
                <a16:creationId xmlns:a16="http://schemas.microsoft.com/office/drawing/2014/main" id="{7EF7D641-AEA1-4312-A1B5-B2B59F27277D}"/>
              </a:ext>
            </a:extLst>
          </p:cNvPr>
          <p:cNvSpPr txBox="1"/>
          <p:nvPr/>
        </p:nvSpPr>
        <p:spPr>
          <a:xfrm>
            <a:off x="1623317" y="1756881"/>
            <a:ext cx="4320926" cy="3693319"/>
          </a:xfrm>
          <a:prstGeom prst="rect">
            <a:avLst/>
          </a:prstGeom>
          <a:noFill/>
        </p:spPr>
        <p:txBody>
          <a:bodyPr wrap="none" rtlCol="0">
            <a:spAutoFit/>
          </a:bodyPr>
          <a:lstStyle/>
          <a:p>
            <a:pPr marL="342900" indent="-342900">
              <a:buFont typeface="+mj-lt"/>
              <a:buAutoNum type="arabicPeriod"/>
            </a:pPr>
            <a:r>
              <a:rPr lang="en-GB" b="1" dirty="0"/>
              <a:t>Acquire a Dedicated PC</a:t>
            </a:r>
          </a:p>
          <a:p>
            <a:pPr marL="342900" indent="-342900">
              <a:buFont typeface="+mj-lt"/>
              <a:buAutoNum type="arabicPeriod"/>
            </a:pPr>
            <a:r>
              <a:rPr lang="en-GB" b="1" dirty="0"/>
              <a:t>Get the OS</a:t>
            </a:r>
          </a:p>
          <a:p>
            <a:pPr marL="342900" indent="-342900">
              <a:buFont typeface="+mj-lt"/>
              <a:buAutoNum type="arabicPeriod"/>
            </a:pPr>
            <a:r>
              <a:rPr lang="en-GB" b="1" dirty="0"/>
              <a:t>Install the OS</a:t>
            </a:r>
          </a:p>
          <a:p>
            <a:pPr marL="342900" indent="-342900">
              <a:buFont typeface="+mj-lt"/>
              <a:buAutoNum type="arabicPeriod"/>
            </a:pPr>
            <a:r>
              <a:rPr lang="en-GB" b="1" dirty="0"/>
              <a:t>Setup VNC</a:t>
            </a:r>
          </a:p>
          <a:p>
            <a:pPr marL="342900" indent="-342900">
              <a:buFont typeface="+mj-lt"/>
              <a:buAutoNum type="arabicPeriod"/>
            </a:pPr>
            <a:r>
              <a:rPr lang="en-GB" b="1" dirty="0"/>
              <a:t>Install FTP</a:t>
            </a:r>
          </a:p>
          <a:p>
            <a:pPr marL="342900" indent="-342900">
              <a:buFont typeface="+mj-lt"/>
              <a:buAutoNum type="arabicPeriod"/>
            </a:pPr>
            <a:r>
              <a:rPr lang="en-GB" b="1" dirty="0"/>
              <a:t>Configure FTP Users</a:t>
            </a:r>
          </a:p>
          <a:p>
            <a:pPr marL="342900" indent="-342900">
              <a:buFont typeface="+mj-lt"/>
              <a:buAutoNum type="arabicPeriod"/>
            </a:pPr>
            <a:r>
              <a:rPr lang="en-GB" b="1" dirty="0"/>
              <a:t>Configure and Activate FTP Server!</a:t>
            </a:r>
          </a:p>
          <a:p>
            <a:pPr marL="342900" indent="-342900">
              <a:buFont typeface="+mj-lt"/>
              <a:buAutoNum type="arabicPeriod"/>
            </a:pPr>
            <a:r>
              <a:rPr lang="en-GB" b="1" dirty="0"/>
              <a:t>Install HTTP Support, Sit Back and Relax</a:t>
            </a:r>
          </a:p>
          <a:p>
            <a:pPr marL="342900" indent="-342900">
              <a:buFont typeface="+mj-lt"/>
              <a:buAutoNum type="arabicPeriod"/>
            </a:pPr>
            <a:r>
              <a:rPr lang="en-GB" b="1" dirty="0"/>
              <a:t>Install a Video Game Server (Optional)</a:t>
            </a:r>
          </a:p>
          <a:p>
            <a:pPr marL="342900" indent="-342900">
              <a:buFont typeface="+mj-lt"/>
              <a:buAutoNum type="arabicPeriod"/>
            </a:pPr>
            <a:r>
              <a:rPr lang="en-GB" b="1" dirty="0"/>
              <a:t>Forward the Ports</a:t>
            </a:r>
          </a:p>
          <a:p>
            <a:pPr marL="342900" indent="-342900">
              <a:buFont typeface="+mj-lt"/>
              <a:buAutoNum type="arabicPeriod"/>
            </a:pPr>
            <a:r>
              <a:rPr lang="en-GB" b="1" dirty="0"/>
              <a:t>Get a Free Domain</a:t>
            </a:r>
          </a:p>
          <a:p>
            <a:pPr marL="342900" indent="-342900">
              <a:buFont typeface="+mj-lt"/>
              <a:buAutoNum type="arabicPeriod"/>
            </a:pPr>
            <a:r>
              <a:rPr lang="en-GB" b="1" dirty="0"/>
              <a:t>Test It Out!</a:t>
            </a:r>
          </a:p>
          <a:p>
            <a:endParaRPr lang="en-GB" dirty="0"/>
          </a:p>
        </p:txBody>
      </p:sp>
      <p:sp>
        <p:nvSpPr>
          <p:cNvPr id="5" name="TextBox 4">
            <a:extLst>
              <a:ext uri="{FF2B5EF4-FFF2-40B4-BE49-F238E27FC236}">
                <a16:creationId xmlns:a16="http://schemas.microsoft.com/office/drawing/2014/main" id="{66495747-465B-4160-A550-1B74A77AF493}"/>
              </a:ext>
            </a:extLst>
          </p:cNvPr>
          <p:cNvSpPr txBox="1"/>
          <p:nvPr/>
        </p:nvSpPr>
        <p:spPr>
          <a:xfrm>
            <a:off x="574844" y="5454828"/>
            <a:ext cx="10213693" cy="923330"/>
          </a:xfrm>
          <a:prstGeom prst="rect">
            <a:avLst/>
          </a:prstGeom>
          <a:noFill/>
        </p:spPr>
        <p:txBody>
          <a:bodyPr wrap="none" rtlCol="0">
            <a:spAutoFit/>
          </a:bodyPr>
          <a:lstStyle/>
          <a:p>
            <a:r>
              <a:rPr lang="en-GB" dirty="0">
                <a:hlinkClick r:id="rId2"/>
              </a:rPr>
              <a:t>https://www.siteuptime.com/blog/2019/12/19/how-to-create-your-own-server-at-home-for-web-hosting/</a:t>
            </a:r>
            <a:endParaRPr lang="en-GB" dirty="0"/>
          </a:p>
          <a:p>
            <a:r>
              <a:rPr lang="en-GB" dirty="0">
                <a:hlinkClick r:id="rId3"/>
              </a:rPr>
              <a:t>https://www.howtogeek.com/362602/can-you-host-a-web-server-on-your-home-internet-connection/</a:t>
            </a:r>
            <a:endParaRPr lang="en-GB" dirty="0"/>
          </a:p>
          <a:p>
            <a:r>
              <a:rPr lang="en-GB" dirty="0">
                <a:hlinkClick r:id="rId4"/>
              </a:rPr>
              <a:t>https://www.servermania.com/kb/articles/how-to-quickly-setup-your-own-web-server/</a:t>
            </a:r>
            <a:endParaRPr lang="en-GB" dirty="0"/>
          </a:p>
        </p:txBody>
      </p:sp>
    </p:spTree>
    <p:extLst>
      <p:ext uri="{BB962C8B-B14F-4D97-AF65-F5344CB8AC3E}">
        <p14:creationId xmlns:p14="http://schemas.microsoft.com/office/powerpoint/2010/main" val="50022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3794629" cy="707886"/>
          </a:xfrm>
          <a:prstGeom prst="rect">
            <a:avLst/>
          </a:prstGeom>
          <a:noFill/>
        </p:spPr>
        <p:txBody>
          <a:bodyPr wrap="none" rtlCol="0">
            <a:spAutoFit/>
          </a:bodyPr>
          <a:lstStyle>
            <a:defPPr>
              <a:defRPr lang="en-US"/>
            </a:defPPr>
            <a:lvl1pPr>
              <a:defRPr sz="4000"/>
            </a:lvl1pPr>
          </a:lstStyle>
          <a:p>
            <a:r>
              <a:rPr lang="en-GB" dirty="0"/>
              <a:t>Cloud Computing</a:t>
            </a:r>
          </a:p>
        </p:txBody>
      </p:sp>
      <p:pic>
        <p:nvPicPr>
          <p:cNvPr id="7" name="Picture 6">
            <a:extLst>
              <a:ext uri="{FF2B5EF4-FFF2-40B4-BE49-F238E27FC236}">
                <a16:creationId xmlns:a16="http://schemas.microsoft.com/office/drawing/2014/main" id="{7903B506-80B3-486C-ABF7-E25A554C7A2B}"/>
              </a:ext>
            </a:extLst>
          </p:cNvPr>
          <p:cNvPicPr>
            <a:picLocks noChangeAspect="1"/>
          </p:cNvPicPr>
          <p:nvPr/>
        </p:nvPicPr>
        <p:blipFill>
          <a:blip r:embed="rId2"/>
          <a:stretch>
            <a:fillRect/>
          </a:stretch>
        </p:blipFill>
        <p:spPr>
          <a:xfrm>
            <a:off x="7754366" y="1345915"/>
            <a:ext cx="2468153" cy="2286588"/>
          </a:xfrm>
          <a:prstGeom prst="rect">
            <a:avLst/>
          </a:prstGeom>
        </p:spPr>
      </p:pic>
      <p:sp>
        <p:nvSpPr>
          <p:cNvPr id="8" name="TextBox 7">
            <a:extLst>
              <a:ext uri="{FF2B5EF4-FFF2-40B4-BE49-F238E27FC236}">
                <a16:creationId xmlns:a16="http://schemas.microsoft.com/office/drawing/2014/main" id="{104F3258-70B8-408F-9EB6-07877D050510}"/>
              </a:ext>
            </a:extLst>
          </p:cNvPr>
          <p:cNvSpPr txBox="1"/>
          <p:nvPr/>
        </p:nvSpPr>
        <p:spPr>
          <a:xfrm>
            <a:off x="582272" y="1253448"/>
            <a:ext cx="6655031" cy="2708434"/>
          </a:xfrm>
          <a:prstGeom prst="rect">
            <a:avLst/>
          </a:prstGeom>
          <a:noFill/>
        </p:spPr>
        <p:txBody>
          <a:bodyPr wrap="square" rtlCol="0">
            <a:spAutoFit/>
          </a:bodyPr>
          <a:lstStyle/>
          <a:p>
            <a:pPr algn="just"/>
            <a:r>
              <a:rPr lang="en-GB" sz="2000" dirty="0"/>
              <a:t>Simply put, cloud computing is the delivery of </a:t>
            </a:r>
            <a:r>
              <a:rPr lang="en-GB" sz="2000" dirty="0">
                <a:solidFill>
                  <a:srgbClr val="FF0000"/>
                </a:solidFill>
              </a:rPr>
              <a:t>computing services</a:t>
            </a:r>
            <a:r>
              <a:rPr lang="en-GB" sz="2000" dirty="0"/>
              <a:t>—including </a:t>
            </a:r>
            <a:r>
              <a:rPr lang="en-GB" sz="2000" dirty="0">
                <a:solidFill>
                  <a:schemeClr val="accent2">
                    <a:lumMod val="75000"/>
                  </a:schemeClr>
                </a:solidFill>
              </a:rPr>
              <a:t>servers</a:t>
            </a:r>
            <a:r>
              <a:rPr lang="en-GB" sz="2000" dirty="0"/>
              <a:t>, </a:t>
            </a:r>
            <a:r>
              <a:rPr lang="en-GB" sz="2000" dirty="0">
                <a:solidFill>
                  <a:srgbClr val="0070C0"/>
                </a:solidFill>
              </a:rPr>
              <a:t>storage</a:t>
            </a:r>
            <a:r>
              <a:rPr lang="en-GB" sz="2000" dirty="0"/>
              <a:t>, </a:t>
            </a:r>
            <a:r>
              <a:rPr lang="en-GB" sz="2000" dirty="0">
                <a:solidFill>
                  <a:srgbClr val="7030A0"/>
                </a:solidFill>
              </a:rPr>
              <a:t>databases</a:t>
            </a:r>
            <a:r>
              <a:rPr lang="en-GB" sz="2000" dirty="0"/>
              <a:t>, </a:t>
            </a:r>
            <a:r>
              <a:rPr lang="en-GB" sz="2000" dirty="0">
                <a:solidFill>
                  <a:schemeClr val="accent6">
                    <a:lumMod val="75000"/>
                  </a:schemeClr>
                </a:solidFill>
              </a:rPr>
              <a:t>networking</a:t>
            </a:r>
            <a:r>
              <a:rPr lang="en-GB" sz="2000" dirty="0"/>
              <a:t>, </a:t>
            </a:r>
            <a:r>
              <a:rPr lang="en-GB" sz="2000" dirty="0">
                <a:solidFill>
                  <a:schemeClr val="accent2">
                    <a:lumMod val="75000"/>
                  </a:schemeClr>
                </a:solidFill>
              </a:rPr>
              <a:t>software</a:t>
            </a:r>
            <a:r>
              <a:rPr lang="en-GB" sz="2000" dirty="0"/>
              <a:t>, </a:t>
            </a:r>
            <a:r>
              <a:rPr lang="en-GB" sz="2000" dirty="0">
                <a:solidFill>
                  <a:srgbClr val="FF0000"/>
                </a:solidFill>
              </a:rPr>
              <a:t>analytics, and intelligence</a:t>
            </a:r>
            <a:r>
              <a:rPr lang="en-GB" sz="2000" dirty="0"/>
              <a:t>—over the Internet (“the cloud”) - </a:t>
            </a:r>
            <a:r>
              <a:rPr lang="en-GB" i="1" dirty="0"/>
              <a:t>to offer faster innovation, flexible resources, and economies of scale. You typically pay only for cloud services you use, helping lower your operating costs, run your infrastructure more efficiently and scale as your business needs change. </a:t>
            </a:r>
            <a:r>
              <a:rPr lang="en-GB" i="1" dirty="0">
                <a:solidFill>
                  <a:srgbClr val="FF0000"/>
                </a:solidFill>
              </a:rPr>
              <a:t>(Microsoft Azure</a:t>
            </a:r>
            <a:r>
              <a:rPr lang="en-GB" i="1" dirty="0"/>
              <a:t>)</a:t>
            </a:r>
          </a:p>
          <a:p>
            <a:pPr algn="just"/>
            <a:r>
              <a:rPr lang="en-GB" dirty="0">
                <a:hlinkClick r:id="rId3"/>
              </a:rPr>
              <a:t>https://azure.microsoft.com/en-in/overview/what-is-cloud-computing/</a:t>
            </a:r>
            <a:endParaRPr lang="en-GB" i="1" dirty="0"/>
          </a:p>
        </p:txBody>
      </p:sp>
      <p:sp>
        <p:nvSpPr>
          <p:cNvPr id="9" name="Rectangle 8">
            <a:extLst>
              <a:ext uri="{FF2B5EF4-FFF2-40B4-BE49-F238E27FC236}">
                <a16:creationId xmlns:a16="http://schemas.microsoft.com/office/drawing/2014/main" id="{557317F2-5BC7-41CD-819F-79632AE69BF4}"/>
              </a:ext>
            </a:extLst>
          </p:cNvPr>
          <p:cNvSpPr/>
          <p:nvPr/>
        </p:nvSpPr>
        <p:spPr>
          <a:xfrm>
            <a:off x="5380303" y="4357923"/>
            <a:ext cx="6096000" cy="2308324"/>
          </a:xfrm>
          <a:prstGeom prst="rect">
            <a:avLst/>
          </a:prstGeom>
        </p:spPr>
        <p:txBody>
          <a:bodyPr>
            <a:spAutoFit/>
          </a:bodyPr>
          <a:lstStyle/>
          <a:p>
            <a:pPr algn="just"/>
            <a:r>
              <a:rPr lang="en-GB" dirty="0"/>
              <a:t>Cloud computing is the on-demand delivery of </a:t>
            </a:r>
            <a:r>
              <a:rPr lang="en-GB" dirty="0">
                <a:solidFill>
                  <a:srgbClr val="C00000"/>
                </a:solidFill>
              </a:rPr>
              <a:t>IT resources </a:t>
            </a:r>
            <a:r>
              <a:rPr lang="en-GB" dirty="0">
                <a:solidFill>
                  <a:schemeClr val="accent1"/>
                </a:solidFill>
              </a:rPr>
              <a:t>over the Internet </a:t>
            </a:r>
            <a:r>
              <a:rPr lang="en-GB" dirty="0"/>
              <a:t>with pay-as-you-go pricing. Instead of buying, owning, and maintaining physical data </a:t>
            </a:r>
            <a:r>
              <a:rPr lang="en-GB" dirty="0" err="1"/>
              <a:t>centers</a:t>
            </a:r>
            <a:r>
              <a:rPr lang="en-GB" dirty="0"/>
              <a:t> and servers, you can access technology services, such as </a:t>
            </a:r>
            <a:r>
              <a:rPr lang="en-GB" dirty="0">
                <a:solidFill>
                  <a:srgbClr val="00B050"/>
                </a:solidFill>
              </a:rPr>
              <a:t>computing power</a:t>
            </a:r>
            <a:r>
              <a:rPr lang="en-GB" dirty="0"/>
              <a:t>, </a:t>
            </a:r>
            <a:r>
              <a:rPr lang="en-GB" dirty="0">
                <a:solidFill>
                  <a:schemeClr val="accent2">
                    <a:lumMod val="75000"/>
                  </a:schemeClr>
                </a:solidFill>
              </a:rPr>
              <a:t>storage</a:t>
            </a:r>
            <a:r>
              <a:rPr lang="en-GB" dirty="0"/>
              <a:t>, and </a:t>
            </a:r>
            <a:r>
              <a:rPr lang="en-GB" dirty="0">
                <a:solidFill>
                  <a:srgbClr val="7030A0"/>
                </a:solidFill>
              </a:rPr>
              <a:t>databases</a:t>
            </a:r>
            <a:r>
              <a:rPr lang="en-GB" dirty="0"/>
              <a:t>, on an </a:t>
            </a:r>
            <a:r>
              <a:rPr lang="en-GB" dirty="0">
                <a:solidFill>
                  <a:srgbClr val="0070C0"/>
                </a:solidFill>
              </a:rPr>
              <a:t>as-needed basis</a:t>
            </a:r>
            <a:r>
              <a:rPr lang="en-GB" dirty="0"/>
              <a:t> from a cloud provider like </a:t>
            </a:r>
            <a:r>
              <a:rPr lang="en-GB" dirty="0">
                <a:solidFill>
                  <a:srgbClr val="FF0000"/>
                </a:solidFill>
              </a:rPr>
              <a:t>Amazon Web Services (AWS).</a:t>
            </a:r>
            <a:r>
              <a:rPr lang="en-GB" dirty="0">
                <a:solidFill>
                  <a:srgbClr val="FFFFFF"/>
                </a:solidFill>
                <a:latin typeface="AmazonEmberLight"/>
              </a:rPr>
              <a:t>l</a:t>
            </a:r>
          </a:p>
          <a:p>
            <a:pPr algn="just"/>
            <a:r>
              <a:rPr lang="en-GB" dirty="0">
                <a:hlinkClick r:id="rId4"/>
              </a:rPr>
              <a:t>https://aws.amazon.com/what-is-cloud-computing/</a:t>
            </a:r>
            <a:endParaRPr lang="en-GB" dirty="0">
              <a:solidFill>
                <a:srgbClr val="FFFFFF"/>
              </a:solidFill>
              <a:latin typeface="AmazonEmberLight"/>
            </a:endParaRPr>
          </a:p>
          <a:p>
            <a:pPr algn="just"/>
            <a:endParaRPr lang="en-GB" dirty="0"/>
          </a:p>
        </p:txBody>
      </p:sp>
      <p:pic>
        <p:nvPicPr>
          <p:cNvPr id="10" name="Picture 9">
            <a:extLst>
              <a:ext uri="{FF2B5EF4-FFF2-40B4-BE49-F238E27FC236}">
                <a16:creationId xmlns:a16="http://schemas.microsoft.com/office/drawing/2014/main" id="{35BF191F-6C7C-422A-A9B3-2C010514E31B}"/>
              </a:ext>
            </a:extLst>
          </p:cNvPr>
          <p:cNvPicPr>
            <a:picLocks noChangeAspect="1"/>
          </p:cNvPicPr>
          <p:nvPr/>
        </p:nvPicPr>
        <p:blipFill>
          <a:blip r:embed="rId5"/>
          <a:stretch>
            <a:fillRect/>
          </a:stretch>
        </p:blipFill>
        <p:spPr>
          <a:xfrm>
            <a:off x="1679022" y="5073935"/>
            <a:ext cx="676275" cy="438150"/>
          </a:xfrm>
          <a:prstGeom prst="rect">
            <a:avLst/>
          </a:prstGeom>
        </p:spPr>
      </p:pic>
    </p:spTree>
    <p:extLst>
      <p:ext uri="{BB962C8B-B14F-4D97-AF65-F5344CB8AC3E}">
        <p14:creationId xmlns:p14="http://schemas.microsoft.com/office/powerpoint/2010/main" val="348524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3794629" cy="707886"/>
          </a:xfrm>
          <a:prstGeom prst="rect">
            <a:avLst/>
          </a:prstGeom>
          <a:noFill/>
        </p:spPr>
        <p:txBody>
          <a:bodyPr wrap="none" rtlCol="0">
            <a:spAutoFit/>
          </a:bodyPr>
          <a:lstStyle>
            <a:defPPr>
              <a:defRPr lang="en-US"/>
            </a:defPPr>
            <a:lvl1pPr>
              <a:defRPr sz="4000"/>
            </a:lvl1pPr>
          </a:lstStyle>
          <a:p>
            <a:r>
              <a:rPr lang="en-GB" dirty="0"/>
              <a:t>Cloud Computing</a:t>
            </a:r>
          </a:p>
        </p:txBody>
      </p:sp>
      <p:pic>
        <p:nvPicPr>
          <p:cNvPr id="2" name="Picture 1">
            <a:extLst>
              <a:ext uri="{FF2B5EF4-FFF2-40B4-BE49-F238E27FC236}">
                <a16:creationId xmlns:a16="http://schemas.microsoft.com/office/drawing/2014/main" id="{054E4449-FDB9-4291-9494-820E16B10EB9}"/>
              </a:ext>
            </a:extLst>
          </p:cNvPr>
          <p:cNvPicPr>
            <a:picLocks noChangeAspect="1"/>
          </p:cNvPicPr>
          <p:nvPr/>
        </p:nvPicPr>
        <p:blipFill>
          <a:blip r:embed="rId2"/>
          <a:stretch>
            <a:fillRect/>
          </a:stretch>
        </p:blipFill>
        <p:spPr>
          <a:xfrm>
            <a:off x="739739" y="1172409"/>
            <a:ext cx="8575992" cy="5546890"/>
          </a:xfrm>
          <a:prstGeom prst="rect">
            <a:avLst/>
          </a:prstGeom>
        </p:spPr>
      </p:pic>
    </p:spTree>
    <p:extLst>
      <p:ext uri="{BB962C8B-B14F-4D97-AF65-F5344CB8AC3E}">
        <p14:creationId xmlns:p14="http://schemas.microsoft.com/office/powerpoint/2010/main" val="323676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6403228" cy="707886"/>
          </a:xfrm>
          <a:prstGeom prst="rect">
            <a:avLst/>
          </a:prstGeom>
          <a:noFill/>
        </p:spPr>
        <p:txBody>
          <a:bodyPr wrap="none" rtlCol="0">
            <a:spAutoFit/>
          </a:bodyPr>
          <a:lstStyle>
            <a:defPPr>
              <a:defRPr lang="en-US"/>
            </a:defPPr>
            <a:lvl1pPr>
              <a:defRPr sz="4000"/>
            </a:lvl1pPr>
          </a:lstStyle>
          <a:p>
            <a:r>
              <a:rPr lang="en-GB" dirty="0"/>
              <a:t>Client/Server - Authentication</a:t>
            </a:r>
          </a:p>
        </p:txBody>
      </p:sp>
      <p:pic>
        <p:nvPicPr>
          <p:cNvPr id="2" name="Picture 1">
            <a:extLst>
              <a:ext uri="{FF2B5EF4-FFF2-40B4-BE49-F238E27FC236}">
                <a16:creationId xmlns:a16="http://schemas.microsoft.com/office/drawing/2014/main" id="{971BBDB0-467C-4DAF-B4D8-314ABF83A2DE}"/>
              </a:ext>
            </a:extLst>
          </p:cNvPr>
          <p:cNvPicPr>
            <a:picLocks noChangeAspect="1"/>
          </p:cNvPicPr>
          <p:nvPr/>
        </p:nvPicPr>
        <p:blipFill>
          <a:blip r:embed="rId2"/>
          <a:stretch>
            <a:fillRect/>
          </a:stretch>
        </p:blipFill>
        <p:spPr>
          <a:xfrm>
            <a:off x="0" y="1295168"/>
            <a:ext cx="12192000" cy="4267663"/>
          </a:xfrm>
          <a:prstGeom prst="rect">
            <a:avLst/>
          </a:prstGeom>
        </p:spPr>
      </p:pic>
    </p:spTree>
    <p:extLst>
      <p:ext uri="{BB962C8B-B14F-4D97-AF65-F5344CB8AC3E}">
        <p14:creationId xmlns:p14="http://schemas.microsoft.com/office/powerpoint/2010/main" val="231535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8389989" cy="707886"/>
          </a:xfrm>
          <a:prstGeom prst="rect">
            <a:avLst/>
          </a:prstGeom>
          <a:noFill/>
        </p:spPr>
        <p:txBody>
          <a:bodyPr wrap="none" rtlCol="0">
            <a:spAutoFit/>
          </a:bodyPr>
          <a:lstStyle>
            <a:defPPr>
              <a:defRPr lang="en-US"/>
            </a:defPPr>
            <a:lvl1pPr>
              <a:defRPr sz="4000"/>
            </a:lvl1pPr>
          </a:lstStyle>
          <a:p>
            <a:r>
              <a:rPr lang="en-GB" dirty="0"/>
              <a:t>AWS – Launch your EC2 Server Instance</a:t>
            </a:r>
          </a:p>
        </p:txBody>
      </p:sp>
      <p:pic>
        <p:nvPicPr>
          <p:cNvPr id="3" name="Picture 2">
            <a:extLst>
              <a:ext uri="{FF2B5EF4-FFF2-40B4-BE49-F238E27FC236}">
                <a16:creationId xmlns:a16="http://schemas.microsoft.com/office/drawing/2014/main" id="{C9E9B680-A473-4B3E-B65E-988C72F23DCD}"/>
              </a:ext>
            </a:extLst>
          </p:cNvPr>
          <p:cNvPicPr>
            <a:picLocks noChangeAspect="1"/>
          </p:cNvPicPr>
          <p:nvPr/>
        </p:nvPicPr>
        <p:blipFill>
          <a:blip r:embed="rId2"/>
          <a:stretch>
            <a:fillRect/>
          </a:stretch>
        </p:blipFill>
        <p:spPr>
          <a:xfrm>
            <a:off x="0" y="2205219"/>
            <a:ext cx="12192000" cy="2447562"/>
          </a:xfrm>
          <a:prstGeom prst="rect">
            <a:avLst/>
          </a:prstGeom>
        </p:spPr>
      </p:pic>
    </p:spTree>
    <p:extLst>
      <p:ext uri="{BB962C8B-B14F-4D97-AF65-F5344CB8AC3E}">
        <p14:creationId xmlns:p14="http://schemas.microsoft.com/office/powerpoint/2010/main" val="3596556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8389989" cy="707886"/>
          </a:xfrm>
          <a:prstGeom prst="rect">
            <a:avLst/>
          </a:prstGeom>
          <a:noFill/>
        </p:spPr>
        <p:txBody>
          <a:bodyPr wrap="none" rtlCol="0">
            <a:spAutoFit/>
          </a:bodyPr>
          <a:lstStyle>
            <a:defPPr>
              <a:defRPr lang="en-US"/>
            </a:defPPr>
            <a:lvl1pPr>
              <a:defRPr sz="4000"/>
            </a:lvl1pPr>
          </a:lstStyle>
          <a:p>
            <a:r>
              <a:rPr lang="en-GB" dirty="0"/>
              <a:t>AWS – Launch your EC2 Server Instance</a:t>
            </a:r>
          </a:p>
        </p:txBody>
      </p:sp>
      <p:pic>
        <p:nvPicPr>
          <p:cNvPr id="5" name="Picture 4">
            <a:extLst>
              <a:ext uri="{FF2B5EF4-FFF2-40B4-BE49-F238E27FC236}">
                <a16:creationId xmlns:a16="http://schemas.microsoft.com/office/drawing/2014/main" id="{39B2DF28-1358-45C4-8CF3-379B4BBA38F1}"/>
              </a:ext>
            </a:extLst>
          </p:cNvPr>
          <p:cNvPicPr>
            <a:picLocks noChangeAspect="1"/>
          </p:cNvPicPr>
          <p:nvPr/>
        </p:nvPicPr>
        <p:blipFill>
          <a:blip r:embed="rId2"/>
          <a:stretch>
            <a:fillRect/>
          </a:stretch>
        </p:blipFill>
        <p:spPr>
          <a:xfrm>
            <a:off x="704775" y="1547223"/>
            <a:ext cx="10167991" cy="4846254"/>
          </a:xfrm>
          <a:prstGeom prst="rect">
            <a:avLst/>
          </a:prstGeom>
        </p:spPr>
      </p:pic>
    </p:spTree>
    <p:extLst>
      <p:ext uri="{BB962C8B-B14F-4D97-AF65-F5344CB8AC3E}">
        <p14:creationId xmlns:p14="http://schemas.microsoft.com/office/powerpoint/2010/main" val="2200237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8389989" cy="707886"/>
          </a:xfrm>
          <a:prstGeom prst="rect">
            <a:avLst/>
          </a:prstGeom>
          <a:noFill/>
        </p:spPr>
        <p:txBody>
          <a:bodyPr wrap="none" rtlCol="0">
            <a:spAutoFit/>
          </a:bodyPr>
          <a:lstStyle>
            <a:defPPr>
              <a:defRPr lang="en-US"/>
            </a:defPPr>
            <a:lvl1pPr>
              <a:defRPr sz="4000"/>
            </a:lvl1pPr>
          </a:lstStyle>
          <a:p>
            <a:r>
              <a:rPr lang="en-GB" dirty="0"/>
              <a:t>AWS – Launch your EC2 Server Instance</a:t>
            </a:r>
          </a:p>
        </p:txBody>
      </p:sp>
      <p:pic>
        <p:nvPicPr>
          <p:cNvPr id="2" name="Picture 1">
            <a:extLst>
              <a:ext uri="{FF2B5EF4-FFF2-40B4-BE49-F238E27FC236}">
                <a16:creationId xmlns:a16="http://schemas.microsoft.com/office/drawing/2014/main" id="{97DE2DBC-D361-41B9-9D60-C4D92F43C807}"/>
              </a:ext>
            </a:extLst>
          </p:cNvPr>
          <p:cNvPicPr>
            <a:picLocks noChangeAspect="1"/>
          </p:cNvPicPr>
          <p:nvPr/>
        </p:nvPicPr>
        <p:blipFill>
          <a:blip r:embed="rId2"/>
          <a:stretch>
            <a:fillRect/>
          </a:stretch>
        </p:blipFill>
        <p:spPr>
          <a:xfrm>
            <a:off x="113015" y="1306589"/>
            <a:ext cx="12192000" cy="5436624"/>
          </a:xfrm>
          <a:prstGeom prst="rect">
            <a:avLst/>
          </a:prstGeom>
        </p:spPr>
      </p:pic>
    </p:spTree>
    <p:extLst>
      <p:ext uri="{BB962C8B-B14F-4D97-AF65-F5344CB8AC3E}">
        <p14:creationId xmlns:p14="http://schemas.microsoft.com/office/powerpoint/2010/main" val="3918672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8389989" cy="707886"/>
          </a:xfrm>
          <a:prstGeom prst="rect">
            <a:avLst/>
          </a:prstGeom>
          <a:noFill/>
        </p:spPr>
        <p:txBody>
          <a:bodyPr wrap="none" rtlCol="0">
            <a:spAutoFit/>
          </a:bodyPr>
          <a:lstStyle>
            <a:defPPr>
              <a:defRPr lang="en-US"/>
            </a:defPPr>
            <a:lvl1pPr>
              <a:defRPr sz="4000"/>
            </a:lvl1pPr>
          </a:lstStyle>
          <a:p>
            <a:r>
              <a:rPr lang="en-GB" dirty="0"/>
              <a:t>AWS – Launch your EC2 Server Instance</a:t>
            </a:r>
          </a:p>
        </p:txBody>
      </p:sp>
      <p:cxnSp>
        <p:nvCxnSpPr>
          <p:cNvPr id="8" name="Straight Arrow Connector 7">
            <a:extLst>
              <a:ext uri="{FF2B5EF4-FFF2-40B4-BE49-F238E27FC236}">
                <a16:creationId xmlns:a16="http://schemas.microsoft.com/office/drawing/2014/main" id="{11D1AA21-B90A-4F31-BECD-40E9688F8FEC}"/>
              </a:ext>
            </a:extLst>
          </p:cNvPr>
          <p:cNvCxnSpPr/>
          <p:nvPr/>
        </p:nvCxnSpPr>
        <p:spPr>
          <a:xfrm>
            <a:off x="5476126" y="5685591"/>
            <a:ext cx="146920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5D22F4-6A18-4C80-9D39-CA9ACBD01049}"/>
              </a:ext>
            </a:extLst>
          </p:cNvPr>
          <p:cNvCxnSpPr>
            <a:cxnSpLocks/>
          </p:cNvCxnSpPr>
          <p:nvPr/>
        </p:nvCxnSpPr>
        <p:spPr>
          <a:xfrm flipH="1">
            <a:off x="5476126" y="5837991"/>
            <a:ext cx="1469204"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168193F-B9E7-46CB-916C-9A714FA3E4BA}"/>
              </a:ext>
            </a:extLst>
          </p:cNvPr>
          <p:cNvPicPr>
            <a:picLocks noChangeAspect="1"/>
          </p:cNvPicPr>
          <p:nvPr/>
        </p:nvPicPr>
        <p:blipFill>
          <a:blip r:embed="rId2"/>
          <a:stretch>
            <a:fillRect/>
          </a:stretch>
        </p:blipFill>
        <p:spPr>
          <a:xfrm>
            <a:off x="2734023" y="1284537"/>
            <a:ext cx="6629400" cy="4905375"/>
          </a:xfrm>
          <a:prstGeom prst="rect">
            <a:avLst/>
          </a:prstGeom>
        </p:spPr>
      </p:pic>
    </p:spTree>
    <p:extLst>
      <p:ext uri="{BB962C8B-B14F-4D97-AF65-F5344CB8AC3E}">
        <p14:creationId xmlns:p14="http://schemas.microsoft.com/office/powerpoint/2010/main" val="1649364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8389989" cy="707886"/>
          </a:xfrm>
          <a:prstGeom prst="rect">
            <a:avLst/>
          </a:prstGeom>
          <a:noFill/>
        </p:spPr>
        <p:txBody>
          <a:bodyPr wrap="none" rtlCol="0">
            <a:spAutoFit/>
          </a:bodyPr>
          <a:lstStyle>
            <a:defPPr>
              <a:defRPr lang="en-US"/>
            </a:defPPr>
            <a:lvl1pPr>
              <a:defRPr sz="4000"/>
            </a:lvl1pPr>
          </a:lstStyle>
          <a:p>
            <a:r>
              <a:rPr lang="en-GB" dirty="0"/>
              <a:t>AWS – Launch your EC2 Server Instance</a:t>
            </a:r>
          </a:p>
        </p:txBody>
      </p:sp>
      <p:pic>
        <p:nvPicPr>
          <p:cNvPr id="2" name="Picture 1">
            <a:extLst>
              <a:ext uri="{FF2B5EF4-FFF2-40B4-BE49-F238E27FC236}">
                <a16:creationId xmlns:a16="http://schemas.microsoft.com/office/drawing/2014/main" id="{975DEBEB-761F-4157-83A8-B8A12552382B}"/>
              </a:ext>
            </a:extLst>
          </p:cNvPr>
          <p:cNvPicPr>
            <a:picLocks noChangeAspect="1"/>
          </p:cNvPicPr>
          <p:nvPr/>
        </p:nvPicPr>
        <p:blipFill>
          <a:blip r:embed="rId2"/>
          <a:stretch>
            <a:fillRect/>
          </a:stretch>
        </p:blipFill>
        <p:spPr>
          <a:xfrm>
            <a:off x="2127018" y="1473217"/>
            <a:ext cx="6581775" cy="5000625"/>
          </a:xfrm>
          <a:prstGeom prst="rect">
            <a:avLst/>
          </a:prstGeom>
        </p:spPr>
      </p:pic>
      <p:cxnSp>
        <p:nvCxnSpPr>
          <p:cNvPr id="6" name="Straight Arrow Connector 5">
            <a:extLst>
              <a:ext uri="{FF2B5EF4-FFF2-40B4-BE49-F238E27FC236}">
                <a16:creationId xmlns:a16="http://schemas.microsoft.com/office/drawing/2014/main" id="{6E7A3FFA-91BA-4827-9080-CDF609CE6611}"/>
              </a:ext>
            </a:extLst>
          </p:cNvPr>
          <p:cNvCxnSpPr/>
          <p:nvPr/>
        </p:nvCxnSpPr>
        <p:spPr>
          <a:xfrm>
            <a:off x="9061807" y="4387065"/>
            <a:ext cx="11404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37B0047-A2F6-4076-B125-1D2A10ED009F}"/>
              </a:ext>
            </a:extLst>
          </p:cNvPr>
          <p:cNvCxnSpPr/>
          <p:nvPr/>
        </p:nvCxnSpPr>
        <p:spPr>
          <a:xfrm>
            <a:off x="9061806" y="6060040"/>
            <a:ext cx="11404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8648E8-5DDB-4119-9231-498576137280}"/>
              </a:ext>
            </a:extLst>
          </p:cNvPr>
          <p:cNvSpPr txBox="1"/>
          <p:nvPr/>
        </p:nvSpPr>
        <p:spPr>
          <a:xfrm>
            <a:off x="10500189" y="4089117"/>
            <a:ext cx="267128" cy="523220"/>
          </a:xfrm>
          <a:prstGeom prst="rect">
            <a:avLst/>
          </a:prstGeom>
          <a:noFill/>
        </p:spPr>
        <p:txBody>
          <a:bodyPr wrap="square" rtlCol="0">
            <a:spAutoFit/>
          </a:bodyPr>
          <a:lstStyle/>
          <a:p>
            <a:r>
              <a:rPr lang="en-GB" sz="2800" dirty="0"/>
              <a:t>1</a:t>
            </a:r>
          </a:p>
        </p:txBody>
      </p:sp>
      <p:sp>
        <p:nvSpPr>
          <p:cNvPr id="11" name="TextBox 10">
            <a:extLst>
              <a:ext uri="{FF2B5EF4-FFF2-40B4-BE49-F238E27FC236}">
                <a16:creationId xmlns:a16="http://schemas.microsoft.com/office/drawing/2014/main" id="{EF0FF2B9-564A-470F-9EAC-295476595FC9}"/>
              </a:ext>
            </a:extLst>
          </p:cNvPr>
          <p:cNvSpPr txBox="1"/>
          <p:nvPr/>
        </p:nvSpPr>
        <p:spPr>
          <a:xfrm>
            <a:off x="10555250" y="5798430"/>
            <a:ext cx="561386" cy="523220"/>
          </a:xfrm>
          <a:prstGeom prst="rect">
            <a:avLst/>
          </a:prstGeom>
          <a:noFill/>
        </p:spPr>
        <p:txBody>
          <a:bodyPr wrap="square" rtlCol="0">
            <a:spAutoFit/>
          </a:bodyPr>
          <a:lstStyle/>
          <a:p>
            <a:r>
              <a:rPr lang="en-GB" sz="2800" dirty="0"/>
              <a:t>2</a:t>
            </a:r>
          </a:p>
        </p:txBody>
      </p:sp>
      <p:cxnSp>
        <p:nvCxnSpPr>
          <p:cNvPr id="13" name="Straight Arrow Connector 12">
            <a:extLst>
              <a:ext uri="{FF2B5EF4-FFF2-40B4-BE49-F238E27FC236}">
                <a16:creationId xmlns:a16="http://schemas.microsoft.com/office/drawing/2014/main" id="{80487842-14AD-433B-ABAB-62AA379A2F2C}"/>
              </a:ext>
            </a:extLst>
          </p:cNvPr>
          <p:cNvCxnSpPr/>
          <p:nvPr/>
        </p:nvCxnSpPr>
        <p:spPr>
          <a:xfrm flipV="1">
            <a:off x="8964833" y="2671281"/>
            <a:ext cx="1011374" cy="757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4D9987F-AD5C-43DF-BC68-7FD88762784D}"/>
              </a:ext>
            </a:extLst>
          </p:cNvPr>
          <p:cNvSpPr txBox="1"/>
          <p:nvPr/>
        </p:nvSpPr>
        <p:spPr>
          <a:xfrm>
            <a:off x="10232247" y="1532592"/>
            <a:ext cx="1715784" cy="1384995"/>
          </a:xfrm>
          <a:prstGeom prst="rect">
            <a:avLst/>
          </a:prstGeom>
          <a:noFill/>
        </p:spPr>
        <p:txBody>
          <a:bodyPr wrap="square" rtlCol="0">
            <a:spAutoFit/>
          </a:bodyPr>
          <a:lstStyle/>
          <a:p>
            <a:r>
              <a:rPr lang="en-GB" sz="2800" dirty="0">
                <a:solidFill>
                  <a:srgbClr val="FF0000"/>
                </a:solidFill>
              </a:rPr>
              <a:t>Keep the Private Key - SAFE</a:t>
            </a:r>
          </a:p>
        </p:txBody>
      </p:sp>
    </p:spTree>
    <p:extLst>
      <p:ext uri="{BB962C8B-B14F-4D97-AF65-F5344CB8AC3E}">
        <p14:creationId xmlns:p14="http://schemas.microsoft.com/office/powerpoint/2010/main" val="2968111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63793A-0ADB-452F-8E89-72BA64AA864D}"/>
              </a:ext>
            </a:extLst>
          </p:cNvPr>
          <p:cNvPicPr>
            <a:picLocks noChangeAspect="1"/>
          </p:cNvPicPr>
          <p:nvPr/>
        </p:nvPicPr>
        <p:blipFill>
          <a:blip r:embed="rId2"/>
          <a:stretch>
            <a:fillRect/>
          </a:stretch>
        </p:blipFill>
        <p:spPr>
          <a:xfrm>
            <a:off x="0" y="1238246"/>
            <a:ext cx="12192000" cy="4628088"/>
          </a:xfrm>
          <a:prstGeom prst="rect">
            <a:avLst/>
          </a:prstGeom>
        </p:spPr>
      </p:pic>
      <p:sp>
        <p:nvSpPr>
          <p:cNvPr id="5" name="TextBox 4">
            <a:extLst>
              <a:ext uri="{FF2B5EF4-FFF2-40B4-BE49-F238E27FC236}">
                <a16:creationId xmlns:a16="http://schemas.microsoft.com/office/drawing/2014/main" id="{AFCFAF8D-6C41-4C7F-A370-90C658A69D32}"/>
              </a:ext>
            </a:extLst>
          </p:cNvPr>
          <p:cNvSpPr txBox="1"/>
          <p:nvPr/>
        </p:nvSpPr>
        <p:spPr>
          <a:xfrm>
            <a:off x="574844" y="464523"/>
            <a:ext cx="8389989" cy="707886"/>
          </a:xfrm>
          <a:prstGeom prst="rect">
            <a:avLst/>
          </a:prstGeom>
          <a:noFill/>
        </p:spPr>
        <p:txBody>
          <a:bodyPr wrap="none" rtlCol="0">
            <a:spAutoFit/>
          </a:bodyPr>
          <a:lstStyle>
            <a:defPPr>
              <a:defRPr lang="en-US"/>
            </a:defPPr>
            <a:lvl1pPr>
              <a:defRPr sz="4000"/>
            </a:lvl1pPr>
          </a:lstStyle>
          <a:p>
            <a:r>
              <a:rPr lang="en-GB" dirty="0"/>
              <a:t>AWS – Launch your EC2 Server Instance</a:t>
            </a:r>
          </a:p>
        </p:txBody>
      </p:sp>
    </p:spTree>
    <p:extLst>
      <p:ext uri="{BB962C8B-B14F-4D97-AF65-F5344CB8AC3E}">
        <p14:creationId xmlns:p14="http://schemas.microsoft.com/office/powerpoint/2010/main" val="311590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6007574-8052-4921-96DC-E750A92F8C0C}"/>
              </a:ext>
            </a:extLst>
          </p:cNvPr>
          <p:cNvSpPr>
            <a:spLocks noGrp="1"/>
          </p:cNvSpPr>
          <p:nvPr>
            <p:ph type="ctrTitle"/>
          </p:nvPr>
        </p:nvSpPr>
        <p:spPr>
          <a:xfrm>
            <a:off x="589280" y="533718"/>
            <a:ext cx="9144000" cy="583882"/>
          </a:xfrm>
        </p:spPr>
        <p:txBody>
          <a:bodyPr>
            <a:normAutofit fontScale="90000"/>
          </a:bodyPr>
          <a:lstStyle/>
          <a:p>
            <a:pPr algn="l"/>
            <a:r>
              <a:rPr lang="en-GB" sz="4000" dirty="0"/>
              <a:t>Day7 - Agenda</a:t>
            </a:r>
          </a:p>
        </p:txBody>
      </p:sp>
      <p:sp>
        <p:nvSpPr>
          <p:cNvPr id="17" name="Subtitle 16">
            <a:extLst>
              <a:ext uri="{FF2B5EF4-FFF2-40B4-BE49-F238E27FC236}">
                <a16:creationId xmlns:a16="http://schemas.microsoft.com/office/drawing/2014/main" id="{87984574-D3E8-4F5C-9F26-0CB9A34FA1B9}"/>
              </a:ext>
            </a:extLst>
          </p:cNvPr>
          <p:cNvSpPr>
            <a:spLocks noGrp="1"/>
          </p:cNvSpPr>
          <p:nvPr>
            <p:ph type="subTitle" idx="1"/>
          </p:nvPr>
        </p:nvSpPr>
        <p:spPr>
          <a:xfrm>
            <a:off x="589280" y="1661478"/>
            <a:ext cx="9144000" cy="3885882"/>
          </a:xfrm>
        </p:spPr>
        <p:txBody>
          <a:bodyPr>
            <a:noAutofit/>
          </a:bodyPr>
          <a:lstStyle/>
          <a:p>
            <a:pPr marL="342900" indent="-342900" algn="l">
              <a:buFont typeface="Arial" panose="020B0604020202020204" pitchFamily="34" charset="0"/>
              <a:buChar char="•"/>
            </a:pPr>
            <a:r>
              <a:rPr lang="en-GB" sz="2000" dirty="0"/>
              <a:t>Day 6 – Recap: File IO &amp; Networking</a:t>
            </a:r>
          </a:p>
          <a:p>
            <a:pPr marL="342900" indent="-342900" algn="l">
              <a:buFont typeface="Arial" panose="020B0604020202020204" pitchFamily="34" charset="0"/>
              <a:buChar char="•"/>
            </a:pPr>
            <a:endParaRPr lang="en-GB" sz="2000" dirty="0"/>
          </a:p>
          <a:p>
            <a:pPr marL="342900" indent="-342900" algn="l">
              <a:buFont typeface="Arial" panose="020B0604020202020204" pitchFamily="34" charset="0"/>
              <a:buChar char="•"/>
            </a:pPr>
            <a:r>
              <a:rPr lang="en-GB" sz="2000" dirty="0"/>
              <a:t>How Internet Works/Cloud At Home</a:t>
            </a:r>
          </a:p>
          <a:p>
            <a:pPr marL="342900" indent="-342900" algn="l">
              <a:buFont typeface="Arial" panose="020B0604020202020204" pitchFamily="34" charset="0"/>
              <a:buChar char="•"/>
            </a:pPr>
            <a:r>
              <a:rPr lang="en-GB" sz="2000" dirty="0"/>
              <a:t>What is Cloud Computing</a:t>
            </a:r>
          </a:p>
          <a:p>
            <a:pPr marL="342900" indent="-342900" algn="l">
              <a:buFont typeface="Arial" panose="020B0604020202020204" pitchFamily="34" charset="0"/>
              <a:buChar char="•"/>
            </a:pPr>
            <a:r>
              <a:rPr lang="en-GB" sz="2000" dirty="0"/>
              <a:t>AWS EC2 Instance Setup</a:t>
            </a:r>
          </a:p>
          <a:p>
            <a:pPr marL="342900" indent="-342900" algn="l">
              <a:buFont typeface="Arial" panose="020B0604020202020204" pitchFamily="34" charset="0"/>
              <a:buChar char="•"/>
            </a:pPr>
            <a:r>
              <a:rPr lang="en-GB" sz="2000" dirty="0"/>
              <a:t>FTP Client Setup</a:t>
            </a:r>
          </a:p>
          <a:p>
            <a:pPr marL="342900" indent="-342900" algn="l">
              <a:buFont typeface="Arial" panose="020B0604020202020204" pitchFamily="34" charset="0"/>
              <a:buChar char="•"/>
            </a:pPr>
            <a:r>
              <a:rPr lang="en-GB" sz="2000" dirty="0"/>
              <a:t>Login to AWS EC2</a:t>
            </a:r>
          </a:p>
          <a:p>
            <a:pPr marL="342900" indent="-342900" algn="l">
              <a:buFont typeface="Arial" panose="020B0604020202020204" pitchFamily="34" charset="0"/>
              <a:buChar char="•"/>
            </a:pPr>
            <a:r>
              <a:rPr lang="en-GB" sz="2000" dirty="0"/>
              <a:t>Transferring files to/from EC2</a:t>
            </a:r>
          </a:p>
          <a:p>
            <a:pPr marL="342900" indent="-342900" algn="l">
              <a:buFont typeface="Arial" panose="020B0604020202020204" pitchFamily="34" charset="0"/>
              <a:buChar char="•"/>
            </a:pPr>
            <a:r>
              <a:rPr lang="en-GB" sz="2000" dirty="0"/>
              <a:t>Python Flask</a:t>
            </a:r>
          </a:p>
          <a:p>
            <a:pPr marL="342900" indent="-342900" algn="l">
              <a:buFont typeface="Arial" panose="020B0604020202020204" pitchFamily="34" charset="0"/>
              <a:buChar char="•"/>
            </a:pPr>
            <a:endParaRPr lang="en-GB" sz="2000" dirty="0"/>
          </a:p>
          <a:p>
            <a:pPr marL="342900" indent="-342900" algn="l">
              <a:buFont typeface="Arial" panose="020B0604020202020204" pitchFamily="34" charset="0"/>
              <a:buChar char="•"/>
            </a:pPr>
            <a:endParaRPr lang="en-GB" sz="2000" dirty="0"/>
          </a:p>
        </p:txBody>
      </p:sp>
    </p:spTree>
    <p:extLst>
      <p:ext uri="{BB962C8B-B14F-4D97-AF65-F5344CB8AC3E}">
        <p14:creationId xmlns:p14="http://schemas.microsoft.com/office/powerpoint/2010/main" val="350757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0CABE0-CFD0-4477-937B-CB7E492675E4}"/>
              </a:ext>
            </a:extLst>
          </p:cNvPr>
          <p:cNvPicPr>
            <a:picLocks noChangeAspect="1"/>
          </p:cNvPicPr>
          <p:nvPr/>
        </p:nvPicPr>
        <p:blipFill>
          <a:blip r:embed="rId2"/>
          <a:stretch>
            <a:fillRect/>
          </a:stretch>
        </p:blipFill>
        <p:spPr>
          <a:xfrm>
            <a:off x="0" y="2690412"/>
            <a:ext cx="12192000" cy="1477176"/>
          </a:xfrm>
          <a:prstGeom prst="rect">
            <a:avLst/>
          </a:prstGeom>
        </p:spPr>
      </p:pic>
      <p:sp>
        <p:nvSpPr>
          <p:cNvPr id="6" name="TextBox 5">
            <a:extLst>
              <a:ext uri="{FF2B5EF4-FFF2-40B4-BE49-F238E27FC236}">
                <a16:creationId xmlns:a16="http://schemas.microsoft.com/office/drawing/2014/main" id="{72C966EE-8F21-4147-A7B7-4316D6AC33F9}"/>
              </a:ext>
            </a:extLst>
          </p:cNvPr>
          <p:cNvSpPr txBox="1"/>
          <p:nvPr/>
        </p:nvSpPr>
        <p:spPr>
          <a:xfrm>
            <a:off x="574844" y="464523"/>
            <a:ext cx="8389989" cy="707886"/>
          </a:xfrm>
          <a:prstGeom prst="rect">
            <a:avLst/>
          </a:prstGeom>
          <a:noFill/>
        </p:spPr>
        <p:txBody>
          <a:bodyPr wrap="none" rtlCol="0">
            <a:spAutoFit/>
          </a:bodyPr>
          <a:lstStyle>
            <a:defPPr>
              <a:defRPr lang="en-US"/>
            </a:defPPr>
            <a:lvl1pPr>
              <a:defRPr sz="4000"/>
            </a:lvl1pPr>
          </a:lstStyle>
          <a:p>
            <a:r>
              <a:rPr lang="en-GB" dirty="0"/>
              <a:t>AWS – Launch your EC2 Server Instance</a:t>
            </a:r>
          </a:p>
        </p:txBody>
      </p:sp>
    </p:spTree>
    <p:extLst>
      <p:ext uri="{BB962C8B-B14F-4D97-AF65-F5344CB8AC3E}">
        <p14:creationId xmlns:p14="http://schemas.microsoft.com/office/powerpoint/2010/main" val="3275384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70B8CF-18F0-48B3-B792-CBE790DB4B33}"/>
              </a:ext>
            </a:extLst>
          </p:cNvPr>
          <p:cNvPicPr>
            <a:picLocks noChangeAspect="1"/>
          </p:cNvPicPr>
          <p:nvPr/>
        </p:nvPicPr>
        <p:blipFill>
          <a:blip r:embed="rId2"/>
          <a:stretch>
            <a:fillRect/>
          </a:stretch>
        </p:blipFill>
        <p:spPr>
          <a:xfrm>
            <a:off x="667820" y="1341900"/>
            <a:ext cx="8138866" cy="5423631"/>
          </a:xfrm>
          <a:prstGeom prst="rect">
            <a:avLst/>
          </a:prstGeom>
        </p:spPr>
      </p:pic>
      <p:sp>
        <p:nvSpPr>
          <p:cNvPr id="5" name="TextBox 4">
            <a:extLst>
              <a:ext uri="{FF2B5EF4-FFF2-40B4-BE49-F238E27FC236}">
                <a16:creationId xmlns:a16="http://schemas.microsoft.com/office/drawing/2014/main" id="{A83EB511-F99A-42C4-8C8B-300A7071BC1E}"/>
              </a:ext>
            </a:extLst>
          </p:cNvPr>
          <p:cNvSpPr txBox="1"/>
          <p:nvPr/>
        </p:nvSpPr>
        <p:spPr>
          <a:xfrm>
            <a:off x="574844" y="464523"/>
            <a:ext cx="8389989" cy="707886"/>
          </a:xfrm>
          <a:prstGeom prst="rect">
            <a:avLst/>
          </a:prstGeom>
          <a:noFill/>
        </p:spPr>
        <p:txBody>
          <a:bodyPr wrap="none" rtlCol="0">
            <a:spAutoFit/>
          </a:bodyPr>
          <a:lstStyle>
            <a:defPPr>
              <a:defRPr lang="en-US"/>
            </a:defPPr>
            <a:lvl1pPr>
              <a:defRPr sz="4000"/>
            </a:lvl1pPr>
          </a:lstStyle>
          <a:p>
            <a:r>
              <a:rPr lang="en-GB" dirty="0"/>
              <a:t>AWS – Launch your EC2 Server Instance</a:t>
            </a:r>
          </a:p>
        </p:txBody>
      </p:sp>
      <p:sp>
        <p:nvSpPr>
          <p:cNvPr id="6" name="TextBox 5">
            <a:extLst>
              <a:ext uri="{FF2B5EF4-FFF2-40B4-BE49-F238E27FC236}">
                <a16:creationId xmlns:a16="http://schemas.microsoft.com/office/drawing/2014/main" id="{4AFFE93F-9E7F-4568-8DA6-2D8B724D52DB}"/>
              </a:ext>
            </a:extLst>
          </p:cNvPr>
          <p:cNvSpPr txBox="1"/>
          <p:nvPr/>
        </p:nvSpPr>
        <p:spPr>
          <a:xfrm>
            <a:off x="9287836" y="1674688"/>
            <a:ext cx="2630185" cy="3693319"/>
          </a:xfrm>
          <a:prstGeom prst="rect">
            <a:avLst/>
          </a:prstGeom>
          <a:noFill/>
        </p:spPr>
        <p:txBody>
          <a:bodyPr wrap="square" rtlCol="0">
            <a:spAutoFit/>
          </a:bodyPr>
          <a:lstStyle/>
          <a:p>
            <a:r>
              <a:rPr lang="en-GB" dirty="0">
                <a:solidFill>
                  <a:srgbClr val="FF0000"/>
                </a:solidFill>
              </a:rPr>
              <a:t>Make a note of these details:</a:t>
            </a:r>
          </a:p>
          <a:p>
            <a:endParaRPr lang="en-GB" dirty="0"/>
          </a:p>
          <a:p>
            <a:pPr marL="285750" indent="-285750">
              <a:buFont typeface="Arial" panose="020B0604020202020204" pitchFamily="34" charset="0"/>
              <a:buChar char="•"/>
            </a:pPr>
            <a:r>
              <a:rPr lang="en-GB" dirty="0"/>
              <a:t>ec2-34-226-214-53.compute-1.amazonaws.com</a:t>
            </a:r>
          </a:p>
          <a:p>
            <a:pPr marL="285750" indent="-285750">
              <a:buFont typeface="Arial" panose="020B0604020202020204" pitchFamily="34" charset="0"/>
              <a:buChar char="•"/>
            </a:pPr>
            <a:r>
              <a:rPr lang="en-GB" dirty="0" err="1"/>
              <a:t>ssh</a:t>
            </a:r>
            <a:r>
              <a:rPr lang="en-GB" dirty="0"/>
              <a:t> -</a:t>
            </a:r>
            <a:r>
              <a:rPr lang="en-GB" dirty="0" err="1"/>
              <a:t>i</a:t>
            </a:r>
            <a:r>
              <a:rPr lang="en-GB" dirty="0"/>
              <a:t> "</a:t>
            </a:r>
            <a:r>
              <a:rPr lang="en-GB" dirty="0" err="1"/>
              <a:t>ZASPythonIOT.pem</a:t>
            </a:r>
            <a:r>
              <a:rPr lang="en-GB" dirty="0"/>
              <a:t>" ec2-user@ec2-34-226-214-53.compute-1.amazonaws.com</a:t>
            </a:r>
          </a:p>
          <a:p>
            <a:pPr marL="285750" indent="-285750">
              <a:buFont typeface="Arial" panose="020B0604020202020204" pitchFamily="34" charset="0"/>
              <a:buChar char="•"/>
            </a:pPr>
            <a:r>
              <a:rPr lang="en-GB" dirty="0" err="1"/>
              <a:t>chmod</a:t>
            </a:r>
            <a:r>
              <a:rPr lang="en-GB" dirty="0"/>
              <a:t> 400 </a:t>
            </a:r>
            <a:r>
              <a:rPr lang="en-GB" dirty="0" err="1"/>
              <a:t>ZASPythonIOT.pem</a:t>
            </a:r>
            <a:endParaRPr lang="en-GB" dirty="0"/>
          </a:p>
        </p:txBody>
      </p:sp>
    </p:spTree>
    <p:extLst>
      <p:ext uri="{BB962C8B-B14F-4D97-AF65-F5344CB8AC3E}">
        <p14:creationId xmlns:p14="http://schemas.microsoft.com/office/powerpoint/2010/main" val="1814919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3EB511-F99A-42C4-8C8B-300A7071BC1E}"/>
              </a:ext>
            </a:extLst>
          </p:cNvPr>
          <p:cNvSpPr txBox="1"/>
          <p:nvPr/>
        </p:nvSpPr>
        <p:spPr>
          <a:xfrm>
            <a:off x="574844" y="464523"/>
            <a:ext cx="8428589" cy="707886"/>
          </a:xfrm>
          <a:prstGeom prst="rect">
            <a:avLst/>
          </a:prstGeom>
          <a:noFill/>
        </p:spPr>
        <p:txBody>
          <a:bodyPr wrap="none" rtlCol="0">
            <a:spAutoFit/>
          </a:bodyPr>
          <a:lstStyle>
            <a:defPPr>
              <a:defRPr lang="en-US"/>
            </a:defPPr>
            <a:lvl1pPr>
              <a:defRPr sz="4000"/>
            </a:lvl1pPr>
          </a:lstStyle>
          <a:p>
            <a:r>
              <a:rPr lang="en-GB" dirty="0"/>
              <a:t>AWS –EC2 Server Instance - Networking</a:t>
            </a:r>
          </a:p>
        </p:txBody>
      </p:sp>
      <p:sp>
        <p:nvSpPr>
          <p:cNvPr id="2" name="TextBox 1">
            <a:extLst>
              <a:ext uri="{FF2B5EF4-FFF2-40B4-BE49-F238E27FC236}">
                <a16:creationId xmlns:a16="http://schemas.microsoft.com/office/drawing/2014/main" id="{A1084610-7AC2-48EF-BF41-8B977AC86F4D}"/>
              </a:ext>
            </a:extLst>
          </p:cNvPr>
          <p:cNvSpPr txBox="1"/>
          <p:nvPr/>
        </p:nvSpPr>
        <p:spPr>
          <a:xfrm>
            <a:off x="574844" y="1172409"/>
            <a:ext cx="1613043" cy="369332"/>
          </a:xfrm>
          <a:prstGeom prst="rect">
            <a:avLst/>
          </a:prstGeom>
          <a:noFill/>
        </p:spPr>
        <p:txBody>
          <a:bodyPr wrap="square" rtlCol="0">
            <a:spAutoFit/>
          </a:bodyPr>
          <a:lstStyle/>
          <a:p>
            <a:r>
              <a:rPr lang="en-GB" dirty="0">
                <a:solidFill>
                  <a:srgbClr val="FF0000"/>
                </a:solidFill>
              </a:rPr>
              <a:t>Networking</a:t>
            </a:r>
          </a:p>
        </p:txBody>
      </p:sp>
      <p:pic>
        <p:nvPicPr>
          <p:cNvPr id="3" name="Picture 2">
            <a:extLst>
              <a:ext uri="{FF2B5EF4-FFF2-40B4-BE49-F238E27FC236}">
                <a16:creationId xmlns:a16="http://schemas.microsoft.com/office/drawing/2014/main" id="{2B4D099F-465A-4E9B-A28D-6D1AE4298A9D}"/>
              </a:ext>
            </a:extLst>
          </p:cNvPr>
          <p:cNvPicPr>
            <a:picLocks noChangeAspect="1"/>
          </p:cNvPicPr>
          <p:nvPr/>
        </p:nvPicPr>
        <p:blipFill>
          <a:blip r:embed="rId2"/>
          <a:stretch>
            <a:fillRect/>
          </a:stretch>
        </p:blipFill>
        <p:spPr>
          <a:xfrm>
            <a:off x="1160980" y="1541741"/>
            <a:ext cx="9561029" cy="5010755"/>
          </a:xfrm>
          <a:prstGeom prst="rect">
            <a:avLst/>
          </a:prstGeom>
        </p:spPr>
      </p:pic>
    </p:spTree>
    <p:extLst>
      <p:ext uri="{BB962C8B-B14F-4D97-AF65-F5344CB8AC3E}">
        <p14:creationId xmlns:p14="http://schemas.microsoft.com/office/powerpoint/2010/main" val="814763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3EB511-F99A-42C4-8C8B-300A7071BC1E}"/>
              </a:ext>
            </a:extLst>
          </p:cNvPr>
          <p:cNvSpPr txBox="1"/>
          <p:nvPr/>
        </p:nvSpPr>
        <p:spPr>
          <a:xfrm>
            <a:off x="574844" y="464523"/>
            <a:ext cx="8428589" cy="707886"/>
          </a:xfrm>
          <a:prstGeom prst="rect">
            <a:avLst/>
          </a:prstGeom>
          <a:noFill/>
        </p:spPr>
        <p:txBody>
          <a:bodyPr wrap="none" rtlCol="0">
            <a:spAutoFit/>
          </a:bodyPr>
          <a:lstStyle>
            <a:defPPr>
              <a:defRPr lang="en-US"/>
            </a:defPPr>
            <a:lvl1pPr>
              <a:defRPr sz="4000"/>
            </a:lvl1pPr>
          </a:lstStyle>
          <a:p>
            <a:r>
              <a:rPr lang="en-GB" dirty="0"/>
              <a:t>AWS –EC2 Server Instance - Networking</a:t>
            </a:r>
          </a:p>
        </p:txBody>
      </p:sp>
      <p:sp>
        <p:nvSpPr>
          <p:cNvPr id="2" name="TextBox 1">
            <a:extLst>
              <a:ext uri="{FF2B5EF4-FFF2-40B4-BE49-F238E27FC236}">
                <a16:creationId xmlns:a16="http://schemas.microsoft.com/office/drawing/2014/main" id="{A1084610-7AC2-48EF-BF41-8B977AC86F4D}"/>
              </a:ext>
            </a:extLst>
          </p:cNvPr>
          <p:cNvSpPr txBox="1"/>
          <p:nvPr/>
        </p:nvSpPr>
        <p:spPr>
          <a:xfrm>
            <a:off x="574844" y="1172409"/>
            <a:ext cx="1613043" cy="369332"/>
          </a:xfrm>
          <a:prstGeom prst="rect">
            <a:avLst/>
          </a:prstGeom>
          <a:noFill/>
        </p:spPr>
        <p:txBody>
          <a:bodyPr wrap="square" rtlCol="0">
            <a:spAutoFit/>
          </a:bodyPr>
          <a:lstStyle/>
          <a:p>
            <a:r>
              <a:rPr lang="en-GB" dirty="0">
                <a:solidFill>
                  <a:srgbClr val="FF0000"/>
                </a:solidFill>
              </a:rPr>
              <a:t>Networking</a:t>
            </a:r>
          </a:p>
        </p:txBody>
      </p:sp>
      <p:pic>
        <p:nvPicPr>
          <p:cNvPr id="4" name="Picture 3">
            <a:extLst>
              <a:ext uri="{FF2B5EF4-FFF2-40B4-BE49-F238E27FC236}">
                <a16:creationId xmlns:a16="http://schemas.microsoft.com/office/drawing/2014/main" id="{25D0C468-803D-4B12-B7D4-A2686B11D729}"/>
              </a:ext>
            </a:extLst>
          </p:cNvPr>
          <p:cNvPicPr>
            <a:picLocks noChangeAspect="1"/>
          </p:cNvPicPr>
          <p:nvPr/>
        </p:nvPicPr>
        <p:blipFill>
          <a:blip r:embed="rId2"/>
          <a:stretch>
            <a:fillRect/>
          </a:stretch>
        </p:blipFill>
        <p:spPr>
          <a:xfrm>
            <a:off x="0" y="516655"/>
            <a:ext cx="12192000" cy="5824690"/>
          </a:xfrm>
          <a:prstGeom prst="rect">
            <a:avLst/>
          </a:prstGeom>
        </p:spPr>
      </p:pic>
    </p:spTree>
    <p:extLst>
      <p:ext uri="{BB962C8B-B14F-4D97-AF65-F5344CB8AC3E}">
        <p14:creationId xmlns:p14="http://schemas.microsoft.com/office/powerpoint/2010/main" val="2468999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3EB511-F99A-42C4-8C8B-300A7071BC1E}"/>
              </a:ext>
            </a:extLst>
          </p:cNvPr>
          <p:cNvSpPr txBox="1"/>
          <p:nvPr/>
        </p:nvSpPr>
        <p:spPr>
          <a:xfrm>
            <a:off x="574844" y="464523"/>
            <a:ext cx="8428589" cy="707886"/>
          </a:xfrm>
          <a:prstGeom prst="rect">
            <a:avLst/>
          </a:prstGeom>
          <a:noFill/>
        </p:spPr>
        <p:txBody>
          <a:bodyPr wrap="none" rtlCol="0">
            <a:spAutoFit/>
          </a:bodyPr>
          <a:lstStyle>
            <a:defPPr>
              <a:defRPr lang="en-US"/>
            </a:defPPr>
            <a:lvl1pPr>
              <a:defRPr sz="4000"/>
            </a:lvl1pPr>
          </a:lstStyle>
          <a:p>
            <a:r>
              <a:rPr lang="en-GB" dirty="0"/>
              <a:t>AWS –EC2 Server Instance - Networking</a:t>
            </a:r>
          </a:p>
        </p:txBody>
      </p:sp>
      <p:pic>
        <p:nvPicPr>
          <p:cNvPr id="3" name="Picture 2">
            <a:extLst>
              <a:ext uri="{FF2B5EF4-FFF2-40B4-BE49-F238E27FC236}">
                <a16:creationId xmlns:a16="http://schemas.microsoft.com/office/drawing/2014/main" id="{6EDD4CF7-E7EB-4306-B298-876516EEA407}"/>
              </a:ext>
            </a:extLst>
          </p:cNvPr>
          <p:cNvPicPr>
            <a:picLocks noChangeAspect="1"/>
          </p:cNvPicPr>
          <p:nvPr/>
        </p:nvPicPr>
        <p:blipFill>
          <a:blip r:embed="rId2"/>
          <a:stretch>
            <a:fillRect/>
          </a:stretch>
        </p:blipFill>
        <p:spPr>
          <a:xfrm>
            <a:off x="574844" y="1703077"/>
            <a:ext cx="9407703" cy="4815350"/>
          </a:xfrm>
          <a:prstGeom prst="rect">
            <a:avLst/>
          </a:prstGeom>
        </p:spPr>
      </p:pic>
    </p:spTree>
    <p:extLst>
      <p:ext uri="{BB962C8B-B14F-4D97-AF65-F5344CB8AC3E}">
        <p14:creationId xmlns:p14="http://schemas.microsoft.com/office/powerpoint/2010/main" val="188881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3EB511-F99A-42C4-8C8B-300A7071BC1E}"/>
              </a:ext>
            </a:extLst>
          </p:cNvPr>
          <p:cNvSpPr txBox="1"/>
          <p:nvPr/>
        </p:nvSpPr>
        <p:spPr>
          <a:xfrm>
            <a:off x="574844" y="464523"/>
            <a:ext cx="8428589" cy="707886"/>
          </a:xfrm>
          <a:prstGeom prst="rect">
            <a:avLst/>
          </a:prstGeom>
          <a:noFill/>
        </p:spPr>
        <p:txBody>
          <a:bodyPr wrap="none" rtlCol="0">
            <a:spAutoFit/>
          </a:bodyPr>
          <a:lstStyle>
            <a:defPPr>
              <a:defRPr lang="en-US"/>
            </a:defPPr>
            <a:lvl1pPr>
              <a:defRPr sz="4000"/>
            </a:lvl1pPr>
          </a:lstStyle>
          <a:p>
            <a:r>
              <a:rPr lang="en-GB" dirty="0"/>
              <a:t>AWS –EC2 Server Instance - Networking</a:t>
            </a:r>
          </a:p>
        </p:txBody>
      </p:sp>
      <p:pic>
        <p:nvPicPr>
          <p:cNvPr id="4" name="Picture 3">
            <a:extLst>
              <a:ext uri="{FF2B5EF4-FFF2-40B4-BE49-F238E27FC236}">
                <a16:creationId xmlns:a16="http://schemas.microsoft.com/office/drawing/2014/main" id="{794EA0CB-357D-4ED6-B3C7-EA9F7022D15F}"/>
              </a:ext>
            </a:extLst>
          </p:cNvPr>
          <p:cNvPicPr>
            <a:picLocks noChangeAspect="1"/>
          </p:cNvPicPr>
          <p:nvPr/>
        </p:nvPicPr>
        <p:blipFill>
          <a:blip r:embed="rId2"/>
          <a:stretch>
            <a:fillRect/>
          </a:stretch>
        </p:blipFill>
        <p:spPr>
          <a:xfrm>
            <a:off x="0" y="1462049"/>
            <a:ext cx="12192000" cy="4714731"/>
          </a:xfrm>
          <a:prstGeom prst="rect">
            <a:avLst/>
          </a:prstGeom>
        </p:spPr>
      </p:pic>
    </p:spTree>
    <p:extLst>
      <p:ext uri="{BB962C8B-B14F-4D97-AF65-F5344CB8AC3E}">
        <p14:creationId xmlns:p14="http://schemas.microsoft.com/office/powerpoint/2010/main" val="3004673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3EB511-F99A-42C4-8C8B-300A7071BC1E}"/>
              </a:ext>
            </a:extLst>
          </p:cNvPr>
          <p:cNvSpPr txBox="1"/>
          <p:nvPr/>
        </p:nvSpPr>
        <p:spPr>
          <a:xfrm>
            <a:off x="574844" y="464523"/>
            <a:ext cx="8428589" cy="707886"/>
          </a:xfrm>
          <a:prstGeom prst="rect">
            <a:avLst/>
          </a:prstGeom>
          <a:noFill/>
        </p:spPr>
        <p:txBody>
          <a:bodyPr wrap="none" rtlCol="0">
            <a:spAutoFit/>
          </a:bodyPr>
          <a:lstStyle>
            <a:defPPr>
              <a:defRPr lang="en-US"/>
            </a:defPPr>
            <a:lvl1pPr>
              <a:defRPr sz="4000"/>
            </a:lvl1pPr>
          </a:lstStyle>
          <a:p>
            <a:r>
              <a:rPr lang="en-GB" dirty="0"/>
              <a:t>AWS –EC2 Server Instance - Networking</a:t>
            </a:r>
          </a:p>
        </p:txBody>
      </p:sp>
      <p:pic>
        <p:nvPicPr>
          <p:cNvPr id="3" name="Picture 2">
            <a:extLst>
              <a:ext uri="{FF2B5EF4-FFF2-40B4-BE49-F238E27FC236}">
                <a16:creationId xmlns:a16="http://schemas.microsoft.com/office/drawing/2014/main" id="{695F34C7-C8F8-4E31-A2F8-AB2644604129}"/>
              </a:ext>
            </a:extLst>
          </p:cNvPr>
          <p:cNvPicPr>
            <a:picLocks noChangeAspect="1"/>
          </p:cNvPicPr>
          <p:nvPr/>
        </p:nvPicPr>
        <p:blipFill>
          <a:blip r:embed="rId2"/>
          <a:stretch>
            <a:fillRect/>
          </a:stretch>
        </p:blipFill>
        <p:spPr>
          <a:xfrm>
            <a:off x="0" y="1541741"/>
            <a:ext cx="12192000" cy="5272465"/>
          </a:xfrm>
          <a:prstGeom prst="rect">
            <a:avLst/>
          </a:prstGeom>
        </p:spPr>
      </p:pic>
    </p:spTree>
    <p:extLst>
      <p:ext uri="{BB962C8B-B14F-4D97-AF65-F5344CB8AC3E}">
        <p14:creationId xmlns:p14="http://schemas.microsoft.com/office/powerpoint/2010/main" val="198134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3EB511-F99A-42C4-8C8B-300A7071BC1E}"/>
              </a:ext>
            </a:extLst>
          </p:cNvPr>
          <p:cNvSpPr txBox="1"/>
          <p:nvPr/>
        </p:nvSpPr>
        <p:spPr>
          <a:xfrm>
            <a:off x="574844" y="464523"/>
            <a:ext cx="10003764" cy="707886"/>
          </a:xfrm>
          <a:prstGeom prst="rect">
            <a:avLst/>
          </a:prstGeom>
          <a:noFill/>
        </p:spPr>
        <p:txBody>
          <a:bodyPr wrap="none" rtlCol="0">
            <a:spAutoFit/>
          </a:bodyPr>
          <a:lstStyle>
            <a:defPPr>
              <a:defRPr lang="en-US"/>
            </a:defPPr>
            <a:lvl1pPr>
              <a:defRPr sz="4000"/>
            </a:lvl1pPr>
          </a:lstStyle>
          <a:p>
            <a:r>
              <a:rPr lang="en-GB" dirty="0"/>
              <a:t>AWS –EC2 Server Instance – Python Installation</a:t>
            </a:r>
          </a:p>
        </p:txBody>
      </p:sp>
      <p:sp>
        <p:nvSpPr>
          <p:cNvPr id="2" name="Rectangle 1">
            <a:extLst>
              <a:ext uri="{FF2B5EF4-FFF2-40B4-BE49-F238E27FC236}">
                <a16:creationId xmlns:a16="http://schemas.microsoft.com/office/drawing/2014/main" id="{FA7C2619-A154-4404-B6AA-2D93C79B071E}"/>
              </a:ext>
            </a:extLst>
          </p:cNvPr>
          <p:cNvSpPr/>
          <p:nvPr/>
        </p:nvSpPr>
        <p:spPr>
          <a:xfrm>
            <a:off x="1373313" y="1582340"/>
            <a:ext cx="6096000" cy="1200329"/>
          </a:xfrm>
          <a:prstGeom prst="rect">
            <a:avLst/>
          </a:prstGeom>
        </p:spPr>
        <p:txBody>
          <a:bodyPr>
            <a:spAutoFit/>
          </a:bodyPr>
          <a:lstStyle/>
          <a:p>
            <a:pPr marL="285750" indent="-285750">
              <a:buFont typeface="Arial" panose="020B0604020202020204" pitchFamily="34" charset="0"/>
              <a:buChar char="•"/>
            </a:pPr>
            <a:r>
              <a:rPr lang="en-GB" dirty="0" err="1"/>
              <a:t>sudo</a:t>
            </a:r>
            <a:r>
              <a:rPr lang="en-GB" dirty="0"/>
              <a:t> yum update -y</a:t>
            </a:r>
          </a:p>
          <a:p>
            <a:pPr marL="285750" indent="-285750">
              <a:buFont typeface="Arial" panose="020B0604020202020204" pitchFamily="34" charset="0"/>
              <a:buChar char="•"/>
            </a:pPr>
            <a:r>
              <a:rPr lang="en-GB" dirty="0" err="1"/>
              <a:t>sudo</a:t>
            </a:r>
            <a:r>
              <a:rPr lang="en-GB" dirty="0"/>
              <a:t> yum install python3</a:t>
            </a:r>
          </a:p>
          <a:p>
            <a:pPr marL="285750" indent="-285750">
              <a:buFont typeface="Arial" panose="020B0604020202020204" pitchFamily="34" charset="0"/>
              <a:buChar char="•"/>
            </a:pPr>
            <a:r>
              <a:rPr lang="en-GB" dirty="0" err="1"/>
              <a:t>sudo</a:t>
            </a:r>
            <a:r>
              <a:rPr lang="en-GB" dirty="0"/>
              <a:t> pip3 install flask</a:t>
            </a:r>
          </a:p>
          <a:p>
            <a:pPr marL="285750" indent="-285750">
              <a:buFont typeface="Arial" panose="020B0604020202020204" pitchFamily="34" charset="0"/>
              <a:buChar char="•"/>
            </a:pPr>
            <a:r>
              <a:rPr lang="en-GB" dirty="0" err="1"/>
              <a:t>sudo</a:t>
            </a:r>
            <a:r>
              <a:rPr lang="en-GB" dirty="0"/>
              <a:t> pip3 install </a:t>
            </a:r>
            <a:r>
              <a:rPr lang="en-GB" dirty="0" err="1"/>
              <a:t>numpy</a:t>
            </a:r>
            <a:endParaRPr lang="en-GB" dirty="0"/>
          </a:p>
        </p:txBody>
      </p:sp>
    </p:spTree>
    <p:extLst>
      <p:ext uri="{BB962C8B-B14F-4D97-AF65-F5344CB8AC3E}">
        <p14:creationId xmlns:p14="http://schemas.microsoft.com/office/powerpoint/2010/main" val="2650144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3EB511-F99A-42C4-8C8B-300A7071BC1E}"/>
              </a:ext>
            </a:extLst>
          </p:cNvPr>
          <p:cNvSpPr txBox="1"/>
          <p:nvPr/>
        </p:nvSpPr>
        <p:spPr>
          <a:xfrm>
            <a:off x="574844" y="464523"/>
            <a:ext cx="10218247" cy="707886"/>
          </a:xfrm>
          <a:prstGeom prst="rect">
            <a:avLst/>
          </a:prstGeom>
          <a:noFill/>
        </p:spPr>
        <p:txBody>
          <a:bodyPr wrap="none" rtlCol="0">
            <a:spAutoFit/>
          </a:bodyPr>
          <a:lstStyle>
            <a:defPPr>
              <a:defRPr lang="en-US"/>
            </a:defPPr>
            <a:lvl1pPr>
              <a:defRPr sz="4000"/>
            </a:lvl1pPr>
          </a:lstStyle>
          <a:p>
            <a:r>
              <a:rPr lang="en-GB" dirty="0"/>
              <a:t>AWS –EC2 Server Instance – Your First Web Page</a:t>
            </a:r>
          </a:p>
        </p:txBody>
      </p:sp>
      <p:sp>
        <p:nvSpPr>
          <p:cNvPr id="2" name="Rectangle 1">
            <a:extLst>
              <a:ext uri="{FF2B5EF4-FFF2-40B4-BE49-F238E27FC236}">
                <a16:creationId xmlns:a16="http://schemas.microsoft.com/office/drawing/2014/main" id="{FA7C2619-A154-4404-B6AA-2D93C79B071E}"/>
              </a:ext>
            </a:extLst>
          </p:cNvPr>
          <p:cNvSpPr/>
          <p:nvPr/>
        </p:nvSpPr>
        <p:spPr>
          <a:xfrm>
            <a:off x="1373313" y="1582340"/>
            <a:ext cx="6096000" cy="3693319"/>
          </a:xfrm>
          <a:prstGeom prst="rect">
            <a:avLst/>
          </a:prstGeom>
        </p:spPr>
        <p:txBody>
          <a:bodyPr>
            <a:spAutoFit/>
          </a:bodyPr>
          <a:lstStyle/>
          <a:p>
            <a:r>
              <a:rPr lang="en-GB" dirty="0"/>
              <a:t>from flask import Flask, </a:t>
            </a:r>
            <a:r>
              <a:rPr lang="en-GB" dirty="0" err="1"/>
              <a:t>render_template</a:t>
            </a:r>
            <a:r>
              <a:rPr lang="en-GB" dirty="0"/>
              <a:t>, request</a:t>
            </a:r>
          </a:p>
          <a:p>
            <a:endParaRPr lang="en-GB" dirty="0"/>
          </a:p>
          <a:p>
            <a:r>
              <a:rPr lang="en-GB" dirty="0"/>
              <a:t>#### initialize the flask app.</a:t>
            </a:r>
          </a:p>
          <a:p>
            <a:endParaRPr lang="en-GB" dirty="0"/>
          </a:p>
          <a:p>
            <a:r>
              <a:rPr lang="en-GB" dirty="0"/>
              <a:t>app = Flask(__name__)</a:t>
            </a:r>
          </a:p>
          <a:p>
            <a:endParaRPr lang="en-GB" dirty="0"/>
          </a:p>
          <a:p>
            <a:r>
              <a:rPr lang="en-GB" dirty="0"/>
              <a:t>################################</a:t>
            </a:r>
          </a:p>
          <a:p>
            <a:r>
              <a:rPr lang="en-GB" dirty="0"/>
              <a:t># home page</a:t>
            </a:r>
          </a:p>
          <a:p>
            <a:r>
              <a:rPr lang="en-GB" dirty="0"/>
              <a:t>################################</a:t>
            </a:r>
          </a:p>
          <a:p>
            <a:r>
              <a:rPr lang="en-GB" dirty="0"/>
              <a:t>@</a:t>
            </a:r>
            <a:r>
              <a:rPr lang="en-GB" dirty="0" err="1"/>
              <a:t>app.route</a:t>
            </a:r>
            <a:r>
              <a:rPr lang="en-GB" dirty="0"/>
              <a:t>('/', methods=['GET', 'POST'])</a:t>
            </a:r>
          </a:p>
          <a:p>
            <a:r>
              <a:rPr lang="en-GB" dirty="0"/>
              <a:t>@</a:t>
            </a:r>
            <a:r>
              <a:rPr lang="en-GB" dirty="0" err="1"/>
              <a:t>app.route</a:t>
            </a:r>
            <a:r>
              <a:rPr lang="en-GB" dirty="0"/>
              <a:t>('/home', methods=['GET', 'POST'])</a:t>
            </a:r>
          </a:p>
          <a:p>
            <a:r>
              <a:rPr lang="en-GB" dirty="0"/>
              <a:t>def home():</a:t>
            </a:r>
          </a:p>
          <a:p>
            <a:r>
              <a:rPr lang="en-GB" dirty="0"/>
              <a:t>        return '&lt;h1&gt;Hello World&lt;/h1&gt;'</a:t>
            </a:r>
          </a:p>
        </p:txBody>
      </p:sp>
    </p:spTree>
    <p:extLst>
      <p:ext uri="{BB962C8B-B14F-4D97-AF65-F5344CB8AC3E}">
        <p14:creationId xmlns:p14="http://schemas.microsoft.com/office/powerpoint/2010/main" val="2670442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4651338" cy="707886"/>
          </a:xfrm>
          <a:prstGeom prst="rect">
            <a:avLst/>
          </a:prstGeom>
          <a:noFill/>
        </p:spPr>
        <p:txBody>
          <a:bodyPr wrap="none" rtlCol="0">
            <a:spAutoFit/>
          </a:bodyPr>
          <a:lstStyle>
            <a:defPPr>
              <a:defRPr lang="en-US"/>
            </a:defPPr>
            <a:lvl1pPr>
              <a:defRPr sz="4000"/>
            </a:lvl1pPr>
          </a:lstStyle>
          <a:p>
            <a:r>
              <a:rPr lang="en-GB" dirty="0"/>
              <a:t>TCP/IP - Client/Server</a:t>
            </a:r>
          </a:p>
        </p:txBody>
      </p:sp>
      <p:pic>
        <p:nvPicPr>
          <p:cNvPr id="2" name="Picture 1">
            <a:extLst>
              <a:ext uri="{FF2B5EF4-FFF2-40B4-BE49-F238E27FC236}">
                <a16:creationId xmlns:a16="http://schemas.microsoft.com/office/drawing/2014/main" id="{7AC783EC-FF79-4732-BB62-AD45EC8DBD13}"/>
              </a:ext>
            </a:extLst>
          </p:cNvPr>
          <p:cNvPicPr>
            <a:picLocks noChangeAspect="1"/>
          </p:cNvPicPr>
          <p:nvPr/>
        </p:nvPicPr>
        <p:blipFill>
          <a:blip r:embed="rId2"/>
          <a:stretch>
            <a:fillRect/>
          </a:stretch>
        </p:blipFill>
        <p:spPr>
          <a:xfrm>
            <a:off x="2733675" y="1495425"/>
            <a:ext cx="6724650" cy="3867150"/>
          </a:xfrm>
          <a:prstGeom prst="rect">
            <a:avLst/>
          </a:prstGeom>
        </p:spPr>
      </p:pic>
      <p:sp>
        <p:nvSpPr>
          <p:cNvPr id="5" name="TextBox 4">
            <a:extLst>
              <a:ext uri="{FF2B5EF4-FFF2-40B4-BE49-F238E27FC236}">
                <a16:creationId xmlns:a16="http://schemas.microsoft.com/office/drawing/2014/main" id="{39EC1883-F70D-4637-954E-FBA388058F65}"/>
              </a:ext>
            </a:extLst>
          </p:cNvPr>
          <p:cNvSpPr txBox="1"/>
          <p:nvPr/>
        </p:nvSpPr>
        <p:spPr>
          <a:xfrm>
            <a:off x="8496729" y="5504907"/>
            <a:ext cx="2951385" cy="369332"/>
          </a:xfrm>
          <a:prstGeom prst="rect">
            <a:avLst/>
          </a:prstGeom>
          <a:noFill/>
        </p:spPr>
        <p:txBody>
          <a:bodyPr wrap="none" rtlCol="0">
            <a:spAutoFit/>
          </a:bodyPr>
          <a:lstStyle/>
          <a:p>
            <a:r>
              <a:rPr lang="en-GB" dirty="0">
                <a:solidFill>
                  <a:srgbClr val="FF0000"/>
                </a:solidFill>
              </a:rPr>
              <a:t>Server on Cloud – AWS/Azure</a:t>
            </a:r>
          </a:p>
        </p:txBody>
      </p:sp>
      <p:sp>
        <p:nvSpPr>
          <p:cNvPr id="6" name="TextBox 5">
            <a:extLst>
              <a:ext uri="{FF2B5EF4-FFF2-40B4-BE49-F238E27FC236}">
                <a16:creationId xmlns:a16="http://schemas.microsoft.com/office/drawing/2014/main" id="{10C76964-2BBA-4516-8DAA-4F4974D7F092}"/>
              </a:ext>
            </a:extLst>
          </p:cNvPr>
          <p:cNvSpPr txBox="1"/>
          <p:nvPr/>
        </p:nvSpPr>
        <p:spPr>
          <a:xfrm>
            <a:off x="2137386" y="5685591"/>
            <a:ext cx="1303883" cy="369332"/>
          </a:xfrm>
          <a:prstGeom prst="rect">
            <a:avLst/>
          </a:prstGeom>
          <a:noFill/>
        </p:spPr>
        <p:txBody>
          <a:bodyPr wrap="none" rtlCol="0">
            <a:spAutoFit/>
          </a:bodyPr>
          <a:lstStyle/>
          <a:p>
            <a:r>
              <a:rPr lang="en-GB" dirty="0">
                <a:solidFill>
                  <a:srgbClr val="FF0000"/>
                </a:solidFill>
              </a:rPr>
              <a:t>Your Laptop</a:t>
            </a:r>
          </a:p>
        </p:txBody>
      </p:sp>
      <p:cxnSp>
        <p:nvCxnSpPr>
          <p:cNvPr id="8" name="Straight Arrow Connector 7">
            <a:extLst>
              <a:ext uri="{FF2B5EF4-FFF2-40B4-BE49-F238E27FC236}">
                <a16:creationId xmlns:a16="http://schemas.microsoft.com/office/drawing/2014/main" id="{11D1AA21-B90A-4F31-BECD-40E9688F8FEC}"/>
              </a:ext>
            </a:extLst>
          </p:cNvPr>
          <p:cNvCxnSpPr/>
          <p:nvPr/>
        </p:nvCxnSpPr>
        <p:spPr>
          <a:xfrm>
            <a:off x="5476126" y="5685591"/>
            <a:ext cx="146920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5D22F4-6A18-4C80-9D39-CA9ACBD01049}"/>
              </a:ext>
            </a:extLst>
          </p:cNvPr>
          <p:cNvCxnSpPr>
            <a:cxnSpLocks/>
          </p:cNvCxnSpPr>
          <p:nvPr/>
        </p:nvCxnSpPr>
        <p:spPr>
          <a:xfrm flipH="1">
            <a:off x="5476126" y="5837991"/>
            <a:ext cx="1469204"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A1C5E8A-D8B5-432D-8F4F-DB9557BD2802}"/>
              </a:ext>
            </a:extLst>
          </p:cNvPr>
          <p:cNvSpPr/>
          <p:nvPr/>
        </p:nvSpPr>
        <p:spPr>
          <a:xfrm>
            <a:off x="3561231" y="6208811"/>
            <a:ext cx="5459956" cy="369332"/>
          </a:xfrm>
          <a:prstGeom prst="rect">
            <a:avLst/>
          </a:prstGeom>
        </p:spPr>
        <p:txBody>
          <a:bodyPr wrap="none">
            <a:spAutoFit/>
          </a:bodyPr>
          <a:lstStyle/>
          <a:p>
            <a:r>
              <a:rPr lang="en-GB" dirty="0">
                <a:hlinkClick r:id="rId3"/>
              </a:rPr>
              <a:t>https://filezilla-project.org/download.php?platform=osx</a:t>
            </a:r>
            <a:endParaRPr lang="en-GB" dirty="0"/>
          </a:p>
        </p:txBody>
      </p:sp>
    </p:spTree>
    <p:extLst>
      <p:ext uri="{BB962C8B-B14F-4D97-AF65-F5344CB8AC3E}">
        <p14:creationId xmlns:p14="http://schemas.microsoft.com/office/powerpoint/2010/main" val="124044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27D782-BBAC-4A7B-97C8-A9211F083405}"/>
              </a:ext>
            </a:extLst>
          </p:cNvPr>
          <p:cNvSpPr txBox="1"/>
          <p:nvPr/>
        </p:nvSpPr>
        <p:spPr>
          <a:xfrm>
            <a:off x="574844" y="464523"/>
            <a:ext cx="5793509" cy="707886"/>
          </a:xfrm>
          <a:prstGeom prst="rect">
            <a:avLst/>
          </a:prstGeom>
          <a:noFill/>
        </p:spPr>
        <p:txBody>
          <a:bodyPr wrap="none" rtlCol="0">
            <a:spAutoFit/>
          </a:bodyPr>
          <a:lstStyle>
            <a:defPPr>
              <a:defRPr lang="en-US"/>
            </a:defPPr>
            <a:lvl1pPr>
              <a:defRPr sz="4000"/>
            </a:lvl1pPr>
          </a:lstStyle>
          <a:p>
            <a:r>
              <a:rPr lang="en-GB" dirty="0"/>
              <a:t>Known &amp; Useful Functions:</a:t>
            </a:r>
          </a:p>
        </p:txBody>
      </p:sp>
      <p:sp>
        <p:nvSpPr>
          <p:cNvPr id="4" name="TextBox 3">
            <a:extLst>
              <a:ext uri="{FF2B5EF4-FFF2-40B4-BE49-F238E27FC236}">
                <a16:creationId xmlns:a16="http://schemas.microsoft.com/office/drawing/2014/main" id="{CF32481E-FAD7-4F0C-8DE0-DB3F3F733CAD}"/>
              </a:ext>
            </a:extLst>
          </p:cNvPr>
          <p:cNvSpPr txBox="1"/>
          <p:nvPr/>
        </p:nvSpPr>
        <p:spPr>
          <a:xfrm>
            <a:off x="1787703" y="2003461"/>
            <a:ext cx="7445564" cy="2862322"/>
          </a:xfrm>
          <a:prstGeom prst="rect">
            <a:avLst/>
          </a:prstGeom>
          <a:noFill/>
        </p:spPr>
        <p:txBody>
          <a:bodyPr wrap="none" rtlCol="0">
            <a:spAutoFit/>
          </a:bodyPr>
          <a:lstStyle/>
          <a:p>
            <a:pPr marL="285750" indent="-285750">
              <a:buFont typeface="Arial" panose="020B0604020202020204" pitchFamily="34" charset="0"/>
              <a:buChar char="•"/>
            </a:pPr>
            <a:r>
              <a:rPr lang="en-GB" dirty="0" err="1">
                <a:solidFill>
                  <a:srgbClr val="FF0000"/>
                </a:solidFill>
              </a:rPr>
              <a:t>len</a:t>
            </a:r>
            <a:r>
              <a:rPr lang="en-GB" dirty="0"/>
              <a:t> – to find the length of array or string</a:t>
            </a:r>
          </a:p>
          <a:p>
            <a:pPr marL="285750" indent="-285750">
              <a:buFont typeface="Arial" panose="020B0604020202020204" pitchFamily="34" charset="0"/>
              <a:buChar char="•"/>
            </a:pPr>
            <a:r>
              <a:rPr lang="en-GB" dirty="0">
                <a:solidFill>
                  <a:srgbClr val="FF0000"/>
                </a:solidFill>
              </a:rPr>
              <a:t>range(5)</a:t>
            </a:r>
            <a:r>
              <a:rPr lang="en-GB" dirty="0"/>
              <a:t> – starts </a:t>
            </a:r>
            <a:r>
              <a:rPr lang="en-GB" dirty="0" err="1"/>
              <a:t>i</a:t>
            </a:r>
            <a:r>
              <a:rPr lang="en-GB" dirty="0"/>
              <a:t> from 0 to 4 (doesn’t include 5) in increments of 1</a:t>
            </a:r>
          </a:p>
          <a:p>
            <a:pPr marL="285750" indent="-285750">
              <a:buFont typeface="Arial" panose="020B0604020202020204" pitchFamily="34" charset="0"/>
              <a:buChar char="•"/>
            </a:pPr>
            <a:r>
              <a:rPr lang="en-GB" dirty="0">
                <a:solidFill>
                  <a:srgbClr val="FF0000"/>
                </a:solidFill>
              </a:rPr>
              <a:t>range(2, 5) </a:t>
            </a:r>
            <a:r>
              <a:rPr lang="en-GB" dirty="0"/>
              <a:t>– starts </a:t>
            </a:r>
            <a:r>
              <a:rPr lang="en-GB" dirty="0" err="1"/>
              <a:t>i</a:t>
            </a:r>
            <a:r>
              <a:rPr lang="en-GB" dirty="0"/>
              <a:t> from 2 to 4 (doesn’t include 5) in increments of 1</a:t>
            </a:r>
          </a:p>
          <a:p>
            <a:pPr marL="285750" indent="-285750">
              <a:buFont typeface="Arial" panose="020B0604020202020204" pitchFamily="34" charset="0"/>
              <a:buChar char="•"/>
            </a:pPr>
            <a:r>
              <a:rPr lang="en-GB" dirty="0">
                <a:solidFill>
                  <a:srgbClr val="FF0000"/>
                </a:solidFill>
              </a:rPr>
              <a:t>range(3, 10, 2) </a:t>
            </a:r>
            <a:r>
              <a:rPr lang="en-GB" dirty="0"/>
              <a:t>– starts </a:t>
            </a:r>
            <a:r>
              <a:rPr lang="en-GB" dirty="0" err="1"/>
              <a:t>i</a:t>
            </a:r>
            <a:r>
              <a:rPr lang="en-GB" dirty="0"/>
              <a:t> from 3 to 9 (doesn’t include 10) in increments of 2</a:t>
            </a:r>
          </a:p>
          <a:p>
            <a:pPr marL="285750" indent="-285750">
              <a:buFont typeface="Arial" panose="020B0604020202020204" pitchFamily="34" charset="0"/>
              <a:buChar char="•"/>
            </a:pPr>
            <a:r>
              <a:rPr lang="en-GB" dirty="0">
                <a:solidFill>
                  <a:srgbClr val="FF0000"/>
                </a:solidFill>
              </a:rPr>
              <a:t>append(2) </a:t>
            </a:r>
            <a:r>
              <a:rPr lang="en-GB" dirty="0"/>
              <a:t>– to add an element to the array</a:t>
            </a:r>
          </a:p>
          <a:p>
            <a:pPr marL="285750" indent="-285750">
              <a:buFont typeface="Arial" panose="020B0604020202020204" pitchFamily="34" charset="0"/>
              <a:buChar char="•"/>
            </a:pPr>
            <a:r>
              <a:rPr lang="en-GB" dirty="0"/>
              <a:t>list() – list data type</a:t>
            </a:r>
          </a:p>
          <a:p>
            <a:pPr marL="285750" indent="-285750">
              <a:buFont typeface="Arial" panose="020B0604020202020204" pitchFamily="34" charset="0"/>
              <a:buChar char="•"/>
            </a:pPr>
            <a:r>
              <a:rPr lang="en-GB" dirty="0"/>
              <a:t>sort() – on numeric types</a:t>
            </a:r>
          </a:p>
          <a:p>
            <a:pPr marL="285750" indent="-285750">
              <a:buFont typeface="Arial" panose="020B0604020202020204" pitchFamily="34" charset="0"/>
              <a:buChar char="•"/>
            </a:pPr>
            <a:r>
              <a:rPr lang="en-GB" dirty="0"/>
              <a:t>sorted() - anagram</a:t>
            </a:r>
          </a:p>
          <a:p>
            <a:pPr marL="285750" indent="-285750">
              <a:buFont typeface="Arial" panose="020B0604020202020204" pitchFamily="34" charset="0"/>
              <a:buChar char="•"/>
            </a:pPr>
            <a:r>
              <a:rPr lang="en-GB" dirty="0">
                <a:solidFill>
                  <a:srgbClr val="FF0000"/>
                </a:solidFill>
              </a:rPr>
              <a:t>%</a:t>
            </a:r>
            <a:r>
              <a:rPr lang="en-GB" dirty="0"/>
              <a:t> - modulus operator or division</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094658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0C58EB-C01C-4866-BD4B-25D9784C4953}"/>
              </a:ext>
            </a:extLst>
          </p:cNvPr>
          <p:cNvSpPr/>
          <p:nvPr/>
        </p:nvSpPr>
        <p:spPr>
          <a:xfrm>
            <a:off x="1177627" y="984020"/>
            <a:ext cx="5459956" cy="369332"/>
          </a:xfrm>
          <a:prstGeom prst="rect">
            <a:avLst/>
          </a:prstGeom>
        </p:spPr>
        <p:txBody>
          <a:bodyPr wrap="none">
            <a:spAutoFit/>
          </a:bodyPr>
          <a:lstStyle/>
          <a:p>
            <a:r>
              <a:rPr lang="en-GB" dirty="0">
                <a:hlinkClick r:id="rId2"/>
              </a:rPr>
              <a:t>https://filezilla-project.org/download.php?platform=osx</a:t>
            </a:r>
            <a:endParaRPr lang="en-GB" dirty="0"/>
          </a:p>
        </p:txBody>
      </p:sp>
      <p:pic>
        <p:nvPicPr>
          <p:cNvPr id="7" name="Picture 6">
            <a:extLst>
              <a:ext uri="{FF2B5EF4-FFF2-40B4-BE49-F238E27FC236}">
                <a16:creationId xmlns:a16="http://schemas.microsoft.com/office/drawing/2014/main" id="{2231A41B-AA2E-4FDB-B9BC-747B6D9B7F77}"/>
              </a:ext>
            </a:extLst>
          </p:cNvPr>
          <p:cNvPicPr>
            <a:picLocks noChangeAspect="1"/>
          </p:cNvPicPr>
          <p:nvPr/>
        </p:nvPicPr>
        <p:blipFill>
          <a:blip r:embed="rId3"/>
          <a:stretch>
            <a:fillRect/>
          </a:stretch>
        </p:blipFill>
        <p:spPr>
          <a:xfrm>
            <a:off x="1736333" y="1478278"/>
            <a:ext cx="8445300" cy="5184514"/>
          </a:xfrm>
          <a:prstGeom prst="rect">
            <a:avLst/>
          </a:prstGeom>
        </p:spPr>
      </p:pic>
      <p:sp>
        <p:nvSpPr>
          <p:cNvPr id="8" name="TextBox 7">
            <a:extLst>
              <a:ext uri="{FF2B5EF4-FFF2-40B4-BE49-F238E27FC236}">
                <a16:creationId xmlns:a16="http://schemas.microsoft.com/office/drawing/2014/main" id="{D54C9F09-17A8-47A1-8F38-BCC86BED5F87}"/>
              </a:ext>
            </a:extLst>
          </p:cNvPr>
          <p:cNvSpPr txBox="1"/>
          <p:nvPr/>
        </p:nvSpPr>
        <p:spPr>
          <a:xfrm>
            <a:off x="564570" y="353986"/>
            <a:ext cx="4672369" cy="707886"/>
          </a:xfrm>
          <a:prstGeom prst="rect">
            <a:avLst/>
          </a:prstGeom>
          <a:noFill/>
        </p:spPr>
        <p:txBody>
          <a:bodyPr wrap="none" rtlCol="0">
            <a:spAutoFit/>
          </a:bodyPr>
          <a:lstStyle>
            <a:defPPr>
              <a:defRPr lang="en-US"/>
            </a:defPPr>
            <a:lvl1pPr>
              <a:defRPr sz="4000"/>
            </a:lvl1pPr>
          </a:lstStyle>
          <a:p>
            <a:r>
              <a:rPr lang="en-GB" dirty="0"/>
              <a:t>FTP Client Installation</a:t>
            </a:r>
          </a:p>
        </p:txBody>
      </p:sp>
    </p:spTree>
    <p:extLst>
      <p:ext uri="{BB962C8B-B14F-4D97-AF65-F5344CB8AC3E}">
        <p14:creationId xmlns:p14="http://schemas.microsoft.com/office/powerpoint/2010/main" val="3160921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0C58EB-C01C-4866-BD4B-25D9784C4953}"/>
              </a:ext>
            </a:extLst>
          </p:cNvPr>
          <p:cNvSpPr/>
          <p:nvPr/>
        </p:nvSpPr>
        <p:spPr>
          <a:xfrm>
            <a:off x="1177627" y="984020"/>
            <a:ext cx="5459956" cy="369332"/>
          </a:xfrm>
          <a:prstGeom prst="rect">
            <a:avLst/>
          </a:prstGeom>
        </p:spPr>
        <p:txBody>
          <a:bodyPr wrap="none">
            <a:spAutoFit/>
          </a:bodyPr>
          <a:lstStyle/>
          <a:p>
            <a:r>
              <a:rPr lang="en-GB" dirty="0">
                <a:hlinkClick r:id="rId2"/>
              </a:rPr>
              <a:t>https://filezilla-project.org/download.php?platform=osx</a:t>
            </a:r>
            <a:endParaRPr lang="en-GB" dirty="0"/>
          </a:p>
        </p:txBody>
      </p:sp>
      <p:pic>
        <p:nvPicPr>
          <p:cNvPr id="2" name="Picture 1">
            <a:extLst>
              <a:ext uri="{FF2B5EF4-FFF2-40B4-BE49-F238E27FC236}">
                <a16:creationId xmlns:a16="http://schemas.microsoft.com/office/drawing/2014/main" id="{86540CAC-19C6-4165-8E2E-9AD6F61F6B17}"/>
              </a:ext>
            </a:extLst>
          </p:cNvPr>
          <p:cNvPicPr>
            <a:picLocks noChangeAspect="1"/>
          </p:cNvPicPr>
          <p:nvPr/>
        </p:nvPicPr>
        <p:blipFill>
          <a:blip r:embed="rId3"/>
          <a:stretch>
            <a:fillRect/>
          </a:stretch>
        </p:blipFill>
        <p:spPr>
          <a:xfrm>
            <a:off x="1808252" y="1361662"/>
            <a:ext cx="6974542" cy="5496338"/>
          </a:xfrm>
          <a:prstGeom prst="rect">
            <a:avLst/>
          </a:prstGeom>
        </p:spPr>
      </p:pic>
      <p:sp>
        <p:nvSpPr>
          <p:cNvPr id="5" name="TextBox 4">
            <a:extLst>
              <a:ext uri="{FF2B5EF4-FFF2-40B4-BE49-F238E27FC236}">
                <a16:creationId xmlns:a16="http://schemas.microsoft.com/office/drawing/2014/main" id="{2BAD02D6-F59D-4083-B7A4-066B5BE7CFAB}"/>
              </a:ext>
            </a:extLst>
          </p:cNvPr>
          <p:cNvSpPr txBox="1"/>
          <p:nvPr/>
        </p:nvSpPr>
        <p:spPr>
          <a:xfrm>
            <a:off x="564570" y="353986"/>
            <a:ext cx="4672369" cy="707886"/>
          </a:xfrm>
          <a:prstGeom prst="rect">
            <a:avLst/>
          </a:prstGeom>
          <a:noFill/>
        </p:spPr>
        <p:txBody>
          <a:bodyPr wrap="none" rtlCol="0">
            <a:spAutoFit/>
          </a:bodyPr>
          <a:lstStyle>
            <a:defPPr>
              <a:defRPr lang="en-US"/>
            </a:defPPr>
            <a:lvl1pPr>
              <a:defRPr sz="4000"/>
            </a:lvl1pPr>
          </a:lstStyle>
          <a:p>
            <a:r>
              <a:rPr lang="en-GB" dirty="0"/>
              <a:t>FTP Client Installation</a:t>
            </a:r>
          </a:p>
        </p:txBody>
      </p:sp>
    </p:spTree>
    <p:extLst>
      <p:ext uri="{BB962C8B-B14F-4D97-AF65-F5344CB8AC3E}">
        <p14:creationId xmlns:p14="http://schemas.microsoft.com/office/powerpoint/2010/main" val="1599699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0C58EB-C01C-4866-BD4B-25D9784C4953}"/>
              </a:ext>
            </a:extLst>
          </p:cNvPr>
          <p:cNvSpPr/>
          <p:nvPr/>
        </p:nvSpPr>
        <p:spPr>
          <a:xfrm>
            <a:off x="1177627" y="984020"/>
            <a:ext cx="5459956" cy="369332"/>
          </a:xfrm>
          <a:prstGeom prst="rect">
            <a:avLst/>
          </a:prstGeom>
        </p:spPr>
        <p:txBody>
          <a:bodyPr wrap="none">
            <a:spAutoFit/>
          </a:bodyPr>
          <a:lstStyle/>
          <a:p>
            <a:r>
              <a:rPr lang="en-GB" dirty="0">
                <a:hlinkClick r:id="rId2"/>
              </a:rPr>
              <a:t>https://filezilla-project.org/download.php?platform=osx</a:t>
            </a:r>
            <a:endParaRPr lang="en-GB" dirty="0"/>
          </a:p>
        </p:txBody>
      </p:sp>
      <p:pic>
        <p:nvPicPr>
          <p:cNvPr id="3" name="Picture 2">
            <a:extLst>
              <a:ext uri="{FF2B5EF4-FFF2-40B4-BE49-F238E27FC236}">
                <a16:creationId xmlns:a16="http://schemas.microsoft.com/office/drawing/2014/main" id="{FBA0E6FF-FC8F-43CA-AC82-5E0C804ED4F5}"/>
              </a:ext>
            </a:extLst>
          </p:cNvPr>
          <p:cNvPicPr>
            <a:picLocks noChangeAspect="1"/>
          </p:cNvPicPr>
          <p:nvPr/>
        </p:nvPicPr>
        <p:blipFill>
          <a:blip r:embed="rId3"/>
          <a:stretch>
            <a:fillRect/>
          </a:stretch>
        </p:blipFill>
        <p:spPr>
          <a:xfrm>
            <a:off x="2373331" y="1513762"/>
            <a:ext cx="7883024" cy="5231222"/>
          </a:xfrm>
          <a:prstGeom prst="rect">
            <a:avLst/>
          </a:prstGeom>
        </p:spPr>
      </p:pic>
      <p:sp>
        <p:nvSpPr>
          <p:cNvPr id="5" name="TextBox 4">
            <a:extLst>
              <a:ext uri="{FF2B5EF4-FFF2-40B4-BE49-F238E27FC236}">
                <a16:creationId xmlns:a16="http://schemas.microsoft.com/office/drawing/2014/main" id="{B38C98A6-6D4F-404E-9D8D-9B6800C390DC}"/>
              </a:ext>
            </a:extLst>
          </p:cNvPr>
          <p:cNvSpPr txBox="1"/>
          <p:nvPr/>
        </p:nvSpPr>
        <p:spPr>
          <a:xfrm>
            <a:off x="564570" y="353986"/>
            <a:ext cx="4672369" cy="707886"/>
          </a:xfrm>
          <a:prstGeom prst="rect">
            <a:avLst/>
          </a:prstGeom>
          <a:noFill/>
        </p:spPr>
        <p:txBody>
          <a:bodyPr wrap="none" rtlCol="0">
            <a:spAutoFit/>
          </a:bodyPr>
          <a:lstStyle>
            <a:defPPr>
              <a:defRPr lang="en-US"/>
            </a:defPPr>
            <a:lvl1pPr>
              <a:defRPr sz="4000"/>
            </a:lvl1pPr>
          </a:lstStyle>
          <a:p>
            <a:r>
              <a:rPr lang="en-GB" dirty="0"/>
              <a:t>FTP Client Installation</a:t>
            </a:r>
          </a:p>
        </p:txBody>
      </p:sp>
    </p:spTree>
    <p:extLst>
      <p:ext uri="{BB962C8B-B14F-4D97-AF65-F5344CB8AC3E}">
        <p14:creationId xmlns:p14="http://schemas.microsoft.com/office/powerpoint/2010/main" val="3860746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0C58EB-C01C-4866-BD4B-25D9784C4953}"/>
              </a:ext>
            </a:extLst>
          </p:cNvPr>
          <p:cNvSpPr/>
          <p:nvPr/>
        </p:nvSpPr>
        <p:spPr>
          <a:xfrm>
            <a:off x="1177627" y="984020"/>
            <a:ext cx="5459956" cy="369332"/>
          </a:xfrm>
          <a:prstGeom prst="rect">
            <a:avLst/>
          </a:prstGeom>
        </p:spPr>
        <p:txBody>
          <a:bodyPr wrap="none">
            <a:spAutoFit/>
          </a:bodyPr>
          <a:lstStyle/>
          <a:p>
            <a:r>
              <a:rPr lang="en-GB" dirty="0">
                <a:hlinkClick r:id="rId2"/>
              </a:rPr>
              <a:t>https://filezilla-project.org/download.php?platform=osx</a:t>
            </a:r>
            <a:endParaRPr lang="en-GB" dirty="0"/>
          </a:p>
        </p:txBody>
      </p:sp>
      <p:pic>
        <p:nvPicPr>
          <p:cNvPr id="5" name="Picture 4">
            <a:extLst>
              <a:ext uri="{FF2B5EF4-FFF2-40B4-BE49-F238E27FC236}">
                <a16:creationId xmlns:a16="http://schemas.microsoft.com/office/drawing/2014/main" id="{43BC2462-1CED-4D37-AD4A-6C714D7E9592}"/>
              </a:ext>
            </a:extLst>
          </p:cNvPr>
          <p:cNvPicPr>
            <a:picLocks noChangeAspect="1"/>
          </p:cNvPicPr>
          <p:nvPr/>
        </p:nvPicPr>
        <p:blipFill>
          <a:blip r:embed="rId3"/>
          <a:stretch>
            <a:fillRect/>
          </a:stretch>
        </p:blipFill>
        <p:spPr>
          <a:xfrm>
            <a:off x="2332234" y="1456662"/>
            <a:ext cx="7872698" cy="5308870"/>
          </a:xfrm>
          <a:prstGeom prst="rect">
            <a:avLst/>
          </a:prstGeom>
        </p:spPr>
      </p:pic>
      <p:sp>
        <p:nvSpPr>
          <p:cNvPr id="7" name="TextBox 6">
            <a:extLst>
              <a:ext uri="{FF2B5EF4-FFF2-40B4-BE49-F238E27FC236}">
                <a16:creationId xmlns:a16="http://schemas.microsoft.com/office/drawing/2014/main" id="{D06AF83F-9A05-4782-BBE0-4CC54E4995D8}"/>
              </a:ext>
            </a:extLst>
          </p:cNvPr>
          <p:cNvSpPr txBox="1"/>
          <p:nvPr/>
        </p:nvSpPr>
        <p:spPr>
          <a:xfrm>
            <a:off x="564570" y="353986"/>
            <a:ext cx="4672369" cy="707886"/>
          </a:xfrm>
          <a:prstGeom prst="rect">
            <a:avLst/>
          </a:prstGeom>
          <a:noFill/>
        </p:spPr>
        <p:txBody>
          <a:bodyPr wrap="none" rtlCol="0">
            <a:spAutoFit/>
          </a:bodyPr>
          <a:lstStyle>
            <a:defPPr>
              <a:defRPr lang="en-US"/>
            </a:defPPr>
            <a:lvl1pPr>
              <a:defRPr sz="4000"/>
            </a:lvl1pPr>
          </a:lstStyle>
          <a:p>
            <a:r>
              <a:rPr lang="en-GB" dirty="0"/>
              <a:t>FTP Client Installation</a:t>
            </a:r>
          </a:p>
        </p:txBody>
      </p:sp>
    </p:spTree>
    <p:extLst>
      <p:ext uri="{BB962C8B-B14F-4D97-AF65-F5344CB8AC3E}">
        <p14:creationId xmlns:p14="http://schemas.microsoft.com/office/powerpoint/2010/main" val="4246298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0C58EB-C01C-4866-BD4B-25D9784C4953}"/>
              </a:ext>
            </a:extLst>
          </p:cNvPr>
          <p:cNvSpPr/>
          <p:nvPr/>
        </p:nvSpPr>
        <p:spPr>
          <a:xfrm>
            <a:off x="1177627" y="984020"/>
            <a:ext cx="5459956" cy="369332"/>
          </a:xfrm>
          <a:prstGeom prst="rect">
            <a:avLst/>
          </a:prstGeom>
        </p:spPr>
        <p:txBody>
          <a:bodyPr wrap="none">
            <a:spAutoFit/>
          </a:bodyPr>
          <a:lstStyle/>
          <a:p>
            <a:r>
              <a:rPr lang="en-GB" dirty="0">
                <a:hlinkClick r:id="rId2"/>
              </a:rPr>
              <a:t>https://filezilla-project.org/download.php?platform=osx</a:t>
            </a:r>
            <a:endParaRPr lang="en-GB" dirty="0"/>
          </a:p>
        </p:txBody>
      </p:sp>
      <p:pic>
        <p:nvPicPr>
          <p:cNvPr id="2" name="Picture 1">
            <a:extLst>
              <a:ext uri="{FF2B5EF4-FFF2-40B4-BE49-F238E27FC236}">
                <a16:creationId xmlns:a16="http://schemas.microsoft.com/office/drawing/2014/main" id="{00EFB5A8-0860-42D2-9F20-846B54110604}"/>
              </a:ext>
            </a:extLst>
          </p:cNvPr>
          <p:cNvPicPr>
            <a:picLocks noChangeAspect="1"/>
          </p:cNvPicPr>
          <p:nvPr/>
        </p:nvPicPr>
        <p:blipFill>
          <a:blip r:embed="rId3"/>
          <a:stretch>
            <a:fillRect/>
          </a:stretch>
        </p:blipFill>
        <p:spPr>
          <a:xfrm>
            <a:off x="2732925" y="1464532"/>
            <a:ext cx="6203543" cy="5157162"/>
          </a:xfrm>
          <a:prstGeom prst="rect">
            <a:avLst/>
          </a:prstGeom>
        </p:spPr>
      </p:pic>
      <p:sp>
        <p:nvSpPr>
          <p:cNvPr id="7" name="TextBox 6">
            <a:extLst>
              <a:ext uri="{FF2B5EF4-FFF2-40B4-BE49-F238E27FC236}">
                <a16:creationId xmlns:a16="http://schemas.microsoft.com/office/drawing/2014/main" id="{9F613945-9987-46E9-9D67-23DFAFE238D6}"/>
              </a:ext>
            </a:extLst>
          </p:cNvPr>
          <p:cNvSpPr txBox="1"/>
          <p:nvPr/>
        </p:nvSpPr>
        <p:spPr>
          <a:xfrm>
            <a:off x="564570" y="353986"/>
            <a:ext cx="4672369" cy="707886"/>
          </a:xfrm>
          <a:prstGeom prst="rect">
            <a:avLst/>
          </a:prstGeom>
          <a:noFill/>
        </p:spPr>
        <p:txBody>
          <a:bodyPr wrap="none" rtlCol="0">
            <a:spAutoFit/>
          </a:bodyPr>
          <a:lstStyle>
            <a:defPPr>
              <a:defRPr lang="en-US"/>
            </a:defPPr>
            <a:lvl1pPr>
              <a:defRPr sz="4000"/>
            </a:lvl1pPr>
          </a:lstStyle>
          <a:p>
            <a:r>
              <a:rPr lang="en-GB" dirty="0"/>
              <a:t>FTP Client Installation</a:t>
            </a:r>
          </a:p>
        </p:txBody>
      </p:sp>
    </p:spTree>
    <p:extLst>
      <p:ext uri="{BB962C8B-B14F-4D97-AF65-F5344CB8AC3E}">
        <p14:creationId xmlns:p14="http://schemas.microsoft.com/office/powerpoint/2010/main" val="3044095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0C58EB-C01C-4866-BD4B-25D9784C4953}"/>
              </a:ext>
            </a:extLst>
          </p:cNvPr>
          <p:cNvSpPr/>
          <p:nvPr/>
        </p:nvSpPr>
        <p:spPr>
          <a:xfrm>
            <a:off x="1177627" y="984020"/>
            <a:ext cx="5459956" cy="369332"/>
          </a:xfrm>
          <a:prstGeom prst="rect">
            <a:avLst/>
          </a:prstGeom>
        </p:spPr>
        <p:txBody>
          <a:bodyPr wrap="none">
            <a:spAutoFit/>
          </a:bodyPr>
          <a:lstStyle/>
          <a:p>
            <a:r>
              <a:rPr lang="en-GB" dirty="0">
                <a:hlinkClick r:id="rId2"/>
              </a:rPr>
              <a:t>https://filezilla-project.org/download.php?platform=osx</a:t>
            </a:r>
            <a:endParaRPr lang="en-GB" dirty="0"/>
          </a:p>
        </p:txBody>
      </p:sp>
      <p:pic>
        <p:nvPicPr>
          <p:cNvPr id="3" name="Picture 2">
            <a:extLst>
              <a:ext uri="{FF2B5EF4-FFF2-40B4-BE49-F238E27FC236}">
                <a16:creationId xmlns:a16="http://schemas.microsoft.com/office/drawing/2014/main" id="{98C39701-6905-40CE-84E6-93E4EB097587}"/>
              </a:ext>
            </a:extLst>
          </p:cNvPr>
          <p:cNvPicPr>
            <a:picLocks noChangeAspect="1"/>
          </p:cNvPicPr>
          <p:nvPr/>
        </p:nvPicPr>
        <p:blipFill>
          <a:blip r:embed="rId3"/>
          <a:stretch>
            <a:fillRect/>
          </a:stretch>
        </p:blipFill>
        <p:spPr>
          <a:xfrm>
            <a:off x="2045173" y="1623085"/>
            <a:ext cx="8101654" cy="5234915"/>
          </a:xfrm>
          <a:prstGeom prst="rect">
            <a:avLst/>
          </a:prstGeom>
        </p:spPr>
      </p:pic>
      <p:sp>
        <p:nvSpPr>
          <p:cNvPr id="5" name="TextBox 4">
            <a:extLst>
              <a:ext uri="{FF2B5EF4-FFF2-40B4-BE49-F238E27FC236}">
                <a16:creationId xmlns:a16="http://schemas.microsoft.com/office/drawing/2014/main" id="{0D74310C-CECB-4510-B1D1-4277E2EC8733}"/>
              </a:ext>
            </a:extLst>
          </p:cNvPr>
          <p:cNvSpPr txBox="1"/>
          <p:nvPr/>
        </p:nvSpPr>
        <p:spPr>
          <a:xfrm>
            <a:off x="564570" y="353986"/>
            <a:ext cx="4672369" cy="707886"/>
          </a:xfrm>
          <a:prstGeom prst="rect">
            <a:avLst/>
          </a:prstGeom>
          <a:noFill/>
        </p:spPr>
        <p:txBody>
          <a:bodyPr wrap="none" rtlCol="0">
            <a:spAutoFit/>
          </a:bodyPr>
          <a:lstStyle>
            <a:defPPr>
              <a:defRPr lang="en-US"/>
            </a:defPPr>
            <a:lvl1pPr>
              <a:defRPr sz="4000"/>
            </a:lvl1pPr>
          </a:lstStyle>
          <a:p>
            <a:r>
              <a:rPr lang="en-GB" dirty="0"/>
              <a:t>FTP Client Installation</a:t>
            </a:r>
          </a:p>
        </p:txBody>
      </p:sp>
    </p:spTree>
    <p:extLst>
      <p:ext uri="{BB962C8B-B14F-4D97-AF65-F5344CB8AC3E}">
        <p14:creationId xmlns:p14="http://schemas.microsoft.com/office/powerpoint/2010/main" val="4169779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0C58EB-C01C-4866-BD4B-25D9784C4953}"/>
              </a:ext>
            </a:extLst>
          </p:cNvPr>
          <p:cNvSpPr/>
          <p:nvPr/>
        </p:nvSpPr>
        <p:spPr>
          <a:xfrm>
            <a:off x="1177627" y="984020"/>
            <a:ext cx="5459956" cy="369332"/>
          </a:xfrm>
          <a:prstGeom prst="rect">
            <a:avLst/>
          </a:prstGeom>
        </p:spPr>
        <p:txBody>
          <a:bodyPr wrap="none">
            <a:spAutoFit/>
          </a:bodyPr>
          <a:lstStyle/>
          <a:p>
            <a:r>
              <a:rPr lang="en-GB" dirty="0">
                <a:hlinkClick r:id="rId2"/>
              </a:rPr>
              <a:t>https://filezilla-project.org/download.php?platform=osx</a:t>
            </a:r>
            <a:endParaRPr lang="en-GB" dirty="0"/>
          </a:p>
        </p:txBody>
      </p:sp>
      <p:pic>
        <p:nvPicPr>
          <p:cNvPr id="4" name="Picture 3">
            <a:extLst>
              <a:ext uri="{FF2B5EF4-FFF2-40B4-BE49-F238E27FC236}">
                <a16:creationId xmlns:a16="http://schemas.microsoft.com/office/drawing/2014/main" id="{B8D35D28-0723-47FF-ADD6-78EDF63A521C}"/>
              </a:ext>
            </a:extLst>
          </p:cNvPr>
          <p:cNvPicPr>
            <a:picLocks noChangeAspect="1"/>
          </p:cNvPicPr>
          <p:nvPr/>
        </p:nvPicPr>
        <p:blipFill>
          <a:blip r:embed="rId3"/>
          <a:stretch>
            <a:fillRect/>
          </a:stretch>
        </p:blipFill>
        <p:spPr>
          <a:xfrm>
            <a:off x="1756880" y="1523633"/>
            <a:ext cx="8257984" cy="5529575"/>
          </a:xfrm>
          <a:prstGeom prst="rect">
            <a:avLst/>
          </a:prstGeom>
        </p:spPr>
      </p:pic>
      <p:sp>
        <p:nvSpPr>
          <p:cNvPr id="7" name="TextBox 6">
            <a:extLst>
              <a:ext uri="{FF2B5EF4-FFF2-40B4-BE49-F238E27FC236}">
                <a16:creationId xmlns:a16="http://schemas.microsoft.com/office/drawing/2014/main" id="{48E832CB-5AB1-4383-BAE8-EFCD2A9C092E}"/>
              </a:ext>
            </a:extLst>
          </p:cNvPr>
          <p:cNvSpPr txBox="1"/>
          <p:nvPr/>
        </p:nvSpPr>
        <p:spPr>
          <a:xfrm>
            <a:off x="564570" y="353986"/>
            <a:ext cx="4672369" cy="707886"/>
          </a:xfrm>
          <a:prstGeom prst="rect">
            <a:avLst/>
          </a:prstGeom>
          <a:noFill/>
        </p:spPr>
        <p:txBody>
          <a:bodyPr wrap="none" rtlCol="0">
            <a:spAutoFit/>
          </a:bodyPr>
          <a:lstStyle>
            <a:defPPr>
              <a:defRPr lang="en-US"/>
            </a:defPPr>
            <a:lvl1pPr>
              <a:defRPr sz="4000"/>
            </a:lvl1pPr>
          </a:lstStyle>
          <a:p>
            <a:r>
              <a:rPr lang="en-GB" dirty="0"/>
              <a:t>FTP Client Installation</a:t>
            </a:r>
          </a:p>
        </p:txBody>
      </p:sp>
    </p:spTree>
    <p:extLst>
      <p:ext uri="{BB962C8B-B14F-4D97-AF65-F5344CB8AC3E}">
        <p14:creationId xmlns:p14="http://schemas.microsoft.com/office/powerpoint/2010/main" val="4102445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0C58EB-C01C-4866-BD4B-25D9784C4953}"/>
              </a:ext>
            </a:extLst>
          </p:cNvPr>
          <p:cNvSpPr/>
          <p:nvPr/>
        </p:nvSpPr>
        <p:spPr>
          <a:xfrm>
            <a:off x="1177627" y="984020"/>
            <a:ext cx="5459956" cy="369332"/>
          </a:xfrm>
          <a:prstGeom prst="rect">
            <a:avLst/>
          </a:prstGeom>
        </p:spPr>
        <p:txBody>
          <a:bodyPr wrap="none">
            <a:spAutoFit/>
          </a:bodyPr>
          <a:lstStyle/>
          <a:p>
            <a:r>
              <a:rPr lang="en-GB" dirty="0">
                <a:hlinkClick r:id="rId2"/>
              </a:rPr>
              <a:t>https://filezilla-project.org/download.php?platform=osx</a:t>
            </a:r>
            <a:endParaRPr lang="en-GB" dirty="0"/>
          </a:p>
        </p:txBody>
      </p:sp>
      <p:pic>
        <p:nvPicPr>
          <p:cNvPr id="2" name="Picture 1">
            <a:extLst>
              <a:ext uri="{FF2B5EF4-FFF2-40B4-BE49-F238E27FC236}">
                <a16:creationId xmlns:a16="http://schemas.microsoft.com/office/drawing/2014/main" id="{72CDBC8C-A39C-4F9F-8ABB-09559512E95F}"/>
              </a:ext>
            </a:extLst>
          </p:cNvPr>
          <p:cNvPicPr>
            <a:picLocks noChangeAspect="1"/>
          </p:cNvPicPr>
          <p:nvPr/>
        </p:nvPicPr>
        <p:blipFill>
          <a:blip r:embed="rId3"/>
          <a:stretch>
            <a:fillRect/>
          </a:stretch>
        </p:blipFill>
        <p:spPr>
          <a:xfrm>
            <a:off x="2445249" y="1479682"/>
            <a:ext cx="6891005" cy="5152286"/>
          </a:xfrm>
          <a:prstGeom prst="rect">
            <a:avLst/>
          </a:prstGeom>
        </p:spPr>
      </p:pic>
      <p:sp>
        <p:nvSpPr>
          <p:cNvPr id="4" name="TextBox 3">
            <a:extLst>
              <a:ext uri="{FF2B5EF4-FFF2-40B4-BE49-F238E27FC236}">
                <a16:creationId xmlns:a16="http://schemas.microsoft.com/office/drawing/2014/main" id="{F7545604-9CCA-4F2D-88E0-60F467E310A0}"/>
              </a:ext>
            </a:extLst>
          </p:cNvPr>
          <p:cNvSpPr txBox="1"/>
          <p:nvPr/>
        </p:nvSpPr>
        <p:spPr>
          <a:xfrm>
            <a:off x="564570" y="353986"/>
            <a:ext cx="4672369" cy="707886"/>
          </a:xfrm>
          <a:prstGeom prst="rect">
            <a:avLst/>
          </a:prstGeom>
          <a:noFill/>
        </p:spPr>
        <p:txBody>
          <a:bodyPr wrap="none" rtlCol="0">
            <a:spAutoFit/>
          </a:bodyPr>
          <a:lstStyle>
            <a:defPPr>
              <a:defRPr lang="en-US"/>
            </a:defPPr>
            <a:lvl1pPr>
              <a:defRPr sz="4000"/>
            </a:lvl1pPr>
          </a:lstStyle>
          <a:p>
            <a:r>
              <a:rPr lang="en-GB" dirty="0"/>
              <a:t>FTP Client Installation</a:t>
            </a:r>
          </a:p>
        </p:txBody>
      </p:sp>
    </p:spTree>
    <p:extLst>
      <p:ext uri="{BB962C8B-B14F-4D97-AF65-F5344CB8AC3E}">
        <p14:creationId xmlns:p14="http://schemas.microsoft.com/office/powerpoint/2010/main" val="2976570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0C58EB-C01C-4866-BD4B-25D9784C4953}"/>
              </a:ext>
            </a:extLst>
          </p:cNvPr>
          <p:cNvSpPr/>
          <p:nvPr/>
        </p:nvSpPr>
        <p:spPr>
          <a:xfrm>
            <a:off x="1177627" y="984020"/>
            <a:ext cx="5459956" cy="369332"/>
          </a:xfrm>
          <a:prstGeom prst="rect">
            <a:avLst/>
          </a:prstGeom>
        </p:spPr>
        <p:txBody>
          <a:bodyPr wrap="none">
            <a:spAutoFit/>
          </a:bodyPr>
          <a:lstStyle/>
          <a:p>
            <a:r>
              <a:rPr lang="en-GB" dirty="0">
                <a:hlinkClick r:id="rId2"/>
              </a:rPr>
              <a:t>https://filezilla-project.org/download.php?platform=osx</a:t>
            </a:r>
            <a:endParaRPr lang="en-GB" dirty="0"/>
          </a:p>
        </p:txBody>
      </p:sp>
      <p:pic>
        <p:nvPicPr>
          <p:cNvPr id="3" name="Picture 2">
            <a:extLst>
              <a:ext uri="{FF2B5EF4-FFF2-40B4-BE49-F238E27FC236}">
                <a16:creationId xmlns:a16="http://schemas.microsoft.com/office/drawing/2014/main" id="{3C43BB98-F270-465F-936A-FF25C7DC15F0}"/>
              </a:ext>
            </a:extLst>
          </p:cNvPr>
          <p:cNvPicPr>
            <a:picLocks noChangeAspect="1"/>
          </p:cNvPicPr>
          <p:nvPr/>
        </p:nvPicPr>
        <p:blipFill>
          <a:blip r:embed="rId3"/>
          <a:stretch>
            <a:fillRect/>
          </a:stretch>
        </p:blipFill>
        <p:spPr>
          <a:xfrm>
            <a:off x="3205536" y="2091542"/>
            <a:ext cx="7369476" cy="4900021"/>
          </a:xfrm>
          <a:prstGeom prst="rect">
            <a:avLst/>
          </a:prstGeom>
        </p:spPr>
      </p:pic>
      <p:sp>
        <p:nvSpPr>
          <p:cNvPr id="5" name="TextBox 4">
            <a:extLst>
              <a:ext uri="{FF2B5EF4-FFF2-40B4-BE49-F238E27FC236}">
                <a16:creationId xmlns:a16="http://schemas.microsoft.com/office/drawing/2014/main" id="{E28D37C9-F12E-4847-9468-C7902EE42A4C}"/>
              </a:ext>
            </a:extLst>
          </p:cNvPr>
          <p:cNvSpPr txBox="1"/>
          <p:nvPr/>
        </p:nvSpPr>
        <p:spPr>
          <a:xfrm>
            <a:off x="564570" y="353986"/>
            <a:ext cx="4672369" cy="707886"/>
          </a:xfrm>
          <a:prstGeom prst="rect">
            <a:avLst/>
          </a:prstGeom>
          <a:noFill/>
        </p:spPr>
        <p:txBody>
          <a:bodyPr wrap="none" rtlCol="0">
            <a:spAutoFit/>
          </a:bodyPr>
          <a:lstStyle>
            <a:defPPr>
              <a:defRPr lang="en-US"/>
            </a:defPPr>
            <a:lvl1pPr>
              <a:defRPr sz="4000"/>
            </a:lvl1pPr>
          </a:lstStyle>
          <a:p>
            <a:r>
              <a:rPr lang="en-GB" dirty="0"/>
              <a:t>FTP Client Installation</a:t>
            </a:r>
          </a:p>
        </p:txBody>
      </p:sp>
    </p:spTree>
    <p:extLst>
      <p:ext uri="{BB962C8B-B14F-4D97-AF65-F5344CB8AC3E}">
        <p14:creationId xmlns:p14="http://schemas.microsoft.com/office/powerpoint/2010/main" val="483753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0C58EB-C01C-4866-BD4B-25D9784C4953}"/>
              </a:ext>
            </a:extLst>
          </p:cNvPr>
          <p:cNvSpPr/>
          <p:nvPr/>
        </p:nvSpPr>
        <p:spPr>
          <a:xfrm>
            <a:off x="1177627" y="984020"/>
            <a:ext cx="5459956" cy="369332"/>
          </a:xfrm>
          <a:prstGeom prst="rect">
            <a:avLst/>
          </a:prstGeom>
        </p:spPr>
        <p:txBody>
          <a:bodyPr wrap="none">
            <a:spAutoFit/>
          </a:bodyPr>
          <a:lstStyle/>
          <a:p>
            <a:r>
              <a:rPr lang="en-GB" dirty="0">
                <a:hlinkClick r:id="rId2"/>
              </a:rPr>
              <a:t>https://filezilla-project.org/download.php?platform=osx</a:t>
            </a:r>
            <a:endParaRPr lang="en-GB" dirty="0"/>
          </a:p>
        </p:txBody>
      </p:sp>
      <p:pic>
        <p:nvPicPr>
          <p:cNvPr id="2" name="Picture 1">
            <a:extLst>
              <a:ext uri="{FF2B5EF4-FFF2-40B4-BE49-F238E27FC236}">
                <a16:creationId xmlns:a16="http://schemas.microsoft.com/office/drawing/2014/main" id="{D1234FFF-FFAA-4E02-BC04-B3A2C19BDF3C}"/>
              </a:ext>
            </a:extLst>
          </p:cNvPr>
          <p:cNvPicPr>
            <a:picLocks noChangeAspect="1"/>
          </p:cNvPicPr>
          <p:nvPr/>
        </p:nvPicPr>
        <p:blipFill>
          <a:blip r:embed="rId3"/>
          <a:stretch>
            <a:fillRect/>
          </a:stretch>
        </p:blipFill>
        <p:spPr>
          <a:xfrm>
            <a:off x="2157572" y="1507388"/>
            <a:ext cx="7447557" cy="5350612"/>
          </a:xfrm>
          <a:prstGeom prst="rect">
            <a:avLst/>
          </a:prstGeom>
        </p:spPr>
      </p:pic>
      <p:sp>
        <p:nvSpPr>
          <p:cNvPr id="5" name="TextBox 4">
            <a:extLst>
              <a:ext uri="{FF2B5EF4-FFF2-40B4-BE49-F238E27FC236}">
                <a16:creationId xmlns:a16="http://schemas.microsoft.com/office/drawing/2014/main" id="{E949993E-7050-48D1-A499-994A132F3528}"/>
              </a:ext>
            </a:extLst>
          </p:cNvPr>
          <p:cNvSpPr txBox="1"/>
          <p:nvPr/>
        </p:nvSpPr>
        <p:spPr>
          <a:xfrm>
            <a:off x="564570" y="353986"/>
            <a:ext cx="4672369" cy="707886"/>
          </a:xfrm>
          <a:prstGeom prst="rect">
            <a:avLst/>
          </a:prstGeom>
          <a:noFill/>
        </p:spPr>
        <p:txBody>
          <a:bodyPr wrap="none" rtlCol="0">
            <a:spAutoFit/>
          </a:bodyPr>
          <a:lstStyle>
            <a:defPPr>
              <a:defRPr lang="en-US"/>
            </a:defPPr>
            <a:lvl1pPr>
              <a:defRPr sz="4000"/>
            </a:lvl1pPr>
          </a:lstStyle>
          <a:p>
            <a:r>
              <a:rPr lang="en-GB" dirty="0"/>
              <a:t>FTP Client Installation</a:t>
            </a:r>
          </a:p>
        </p:txBody>
      </p:sp>
    </p:spTree>
    <p:extLst>
      <p:ext uri="{BB962C8B-B14F-4D97-AF65-F5344CB8AC3E}">
        <p14:creationId xmlns:p14="http://schemas.microsoft.com/office/powerpoint/2010/main" val="112502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2253246" cy="707886"/>
          </a:xfrm>
          <a:prstGeom prst="rect">
            <a:avLst/>
          </a:prstGeom>
          <a:noFill/>
        </p:spPr>
        <p:txBody>
          <a:bodyPr wrap="none" rtlCol="0">
            <a:spAutoFit/>
          </a:bodyPr>
          <a:lstStyle>
            <a:defPPr>
              <a:defRPr lang="en-US"/>
            </a:defPPr>
            <a:lvl1pPr>
              <a:defRPr sz="4000"/>
            </a:lvl1pPr>
          </a:lstStyle>
          <a:p>
            <a:r>
              <a:rPr lang="en-GB" dirty="0"/>
              <a:t>Python IO</a:t>
            </a:r>
          </a:p>
        </p:txBody>
      </p:sp>
      <p:pic>
        <p:nvPicPr>
          <p:cNvPr id="2" name="Picture 1">
            <a:extLst>
              <a:ext uri="{FF2B5EF4-FFF2-40B4-BE49-F238E27FC236}">
                <a16:creationId xmlns:a16="http://schemas.microsoft.com/office/drawing/2014/main" id="{87960DD8-D415-41FA-8289-E7AC61FABFB3}"/>
              </a:ext>
            </a:extLst>
          </p:cNvPr>
          <p:cNvPicPr>
            <a:picLocks noChangeAspect="1"/>
          </p:cNvPicPr>
          <p:nvPr/>
        </p:nvPicPr>
        <p:blipFill>
          <a:blip r:embed="rId2"/>
          <a:stretch>
            <a:fillRect/>
          </a:stretch>
        </p:blipFill>
        <p:spPr>
          <a:xfrm>
            <a:off x="735833" y="3727325"/>
            <a:ext cx="9610725" cy="2752725"/>
          </a:xfrm>
          <a:prstGeom prst="rect">
            <a:avLst/>
          </a:prstGeom>
        </p:spPr>
      </p:pic>
      <p:pic>
        <p:nvPicPr>
          <p:cNvPr id="5" name="Picture 4">
            <a:extLst>
              <a:ext uri="{FF2B5EF4-FFF2-40B4-BE49-F238E27FC236}">
                <a16:creationId xmlns:a16="http://schemas.microsoft.com/office/drawing/2014/main" id="{412BBA9D-3778-46CD-BC36-0B63FB1F9AE0}"/>
              </a:ext>
            </a:extLst>
          </p:cNvPr>
          <p:cNvPicPr>
            <a:picLocks noChangeAspect="1"/>
          </p:cNvPicPr>
          <p:nvPr/>
        </p:nvPicPr>
        <p:blipFill>
          <a:blip r:embed="rId3"/>
          <a:stretch>
            <a:fillRect/>
          </a:stretch>
        </p:blipFill>
        <p:spPr>
          <a:xfrm>
            <a:off x="735833" y="1298450"/>
            <a:ext cx="4495800" cy="2428875"/>
          </a:xfrm>
          <a:prstGeom prst="rect">
            <a:avLst/>
          </a:prstGeom>
        </p:spPr>
      </p:pic>
    </p:spTree>
    <p:extLst>
      <p:ext uri="{BB962C8B-B14F-4D97-AF65-F5344CB8AC3E}">
        <p14:creationId xmlns:p14="http://schemas.microsoft.com/office/powerpoint/2010/main" val="1291088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A721-852B-4733-ADEF-9AEB4DEA9E6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2F81B40-6D57-4741-A6C6-466ECAA1FE7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9724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4F1064-1E39-4026-B71F-78E584A6FE7E}"/>
              </a:ext>
            </a:extLst>
          </p:cNvPr>
          <p:cNvSpPr txBox="1"/>
          <p:nvPr/>
        </p:nvSpPr>
        <p:spPr>
          <a:xfrm>
            <a:off x="574844" y="464523"/>
            <a:ext cx="2153154" cy="707886"/>
          </a:xfrm>
          <a:prstGeom prst="rect">
            <a:avLst/>
          </a:prstGeom>
          <a:noFill/>
        </p:spPr>
        <p:txBody>
          <a:bodyPr wrap="none" rtlCol="0">
            <a:spAutoFit/>
          </a:bodyPr>
          <a:lstStyle>
            <a:defPPr>
              <a:defRPr lang="en-US"/>
            </a:defPPr>
            <a:lvl1pPr>
              <a:defRPr sz="4000"/>
            </a:lvl1pPr>
          </a:lstStyle>
          <a:p>
            <a:r>
              <a:rPr lang="en-GB" dirty="0"/>
              <a:t>Appendix</a:t>
            </a:r>
          </a:p>
        </p:txBody>
      </p:sp>
    </p:spTree>
    <p:extLst>
      <p:ext uri="{BB962C8B-B14F-4D97-AF65-F5344CB8AC3E}">
        <p14:creationId xmlns:p14="http://schemas.microsoft.com/office/powerpoint/2010/main" val="1906509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5692649" cy="707886"/>
          </a:xfrm>
          <a:prstGeom prst="rect">
            <a:avLst/>
          </a:prstGeom>
          <a:noFill/>
        </p:spPr>
        <p:txBody>
          <a:bodyPr wrap="none" rtlCol="0">
            <a:spAutoFit/>
          </a:bodyPr>
          <a:lstStyle>
            <a:defPPr>
              <a:defRPr lang="en-US"/>
            </a:defPPr>
            <a:lvl1pPr>
              <a:defRPr sz="4000"/>
            </a:lvl1pPr>
          </a:lstStyle>
          <a:p>
            <a:r>
              <a:rPr lang="en-GB" dirty="0"/>
              <a:t>Cloud Computing at Home</a:t>
            </a:r>
          </a:p>
        </p:txBody>
      </p:sp>
      <p:pic>
        <p:nvPicPr>
          <p:cNvPr id="2" name="Picture 1">
            <a:extLst>
              <a:ext uri="{FF2B5EF4-FFF2-40B4-BE49-F238E27FC236}">
                <a16:creationId xmlns:a16="http://schemas.microsoft.com/office/drawing/2014/main" id="{44480DE9-C118-4556-A803-2A4F2F7E3CA4}"/>
              </a:ext>
            </a:extLst>
          </p:cNvPr>
          <p:cNvPicPr>
            <a:picLocks noChangeAspect="1"/>
          </p:cNvPicPr>
          <p:nvPr/>
        </p:nvPicPr>
        <p:blipFill>
          <a:blip r:embed="rId2"/>
          <a:stretch>
            <a:fillRect/>
          </a:stretch>
        </p:blipFill>
        <p:spPr>
          <a:xfrm>
            <a:off x="2900041" y="1614970"/>
            <a:ext cx="5925460" cy="4402406"/>
          </a:xfrm>
          <a:prstGeom prst="rect">
            <a:avLst/>
          </a:prstGeom>
        </p:spPr>
      </p:pic>
    </p:spTree>
    <p:extLst>
      <p:ext uri="{BB962C8B-B14F-4D97-AF65-F5344CB8AC3E}">
        <p14:creationId xmlns:p14="http://schemas.microsoft.com/office/powerpoint/2010/main" val="326410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4212628" cy="707886"/>
          </a:xfrm>
          <a:prstGeom prst="rect">
            <a:avLst/>
          </a:prstGeom>
          <a:noFill/>
        </p:spPr>
        <p:txBody>
          <a:bodyPr wrap="none" rtlCol="0">
            <a:spAutoFit/>
          </a:bodyPr>
          <a:lstStyle>
            <a:defPPr>
              <a:defRPr lang="en-US"/>
            </a:defPPr>
            <a:lvl1pPr>
              <a:defRPr sz="4000"/>
            </a:lvl1pPr>
          </a:lstStyle>
          <a:p>
            <a:r>
              <a:rPr lang="en-GB" dirty="0"/>
              <a:t>Python Networking</a:t>
            </a:r>
          </a:p>
        </p:txBody>
      </p:sp>
      <p:pic>
        <p:nvPicPr>
          <p:cNvPr id="2" name="Picture 1">
            <a:extLst>
              <a:ext uri="{FF2B5EF4-FFF2-40B4-BE49-F238E27FC236}">
                <a16:creationId xmlns:a16="http://schemas.microsoft.com/office/drawing/2014/main" id="{843F3493-7B64-448E-B013-F0345AE3F44B}"/>
              </a:ext>
            </a:extLst>
          </p:cNvPr>
          <p:cNvPicPr>
            <a:picLocks noChangeAspect="1"/>
          </p:cNvPicPr>
          <p:nvPr/>
        </p:nvPicPr>
        <p:blipFill>
          <a:blip r:embed="rId2"/>
          <a:stretch>
            <a:fillRect/>
          </a:stretch>
        </p:blipFill>
        <p:spPr>
          <a:xfrm>
            <a:off x="574844" y="1416067"/>
            <a:ext cx="9867900" cy="3286125"/>
          </a:xfrm>
          <a:prstGeom prst="rect">
            <a:avLst/>
          </a:prstGeom>
        </p:spPr>
      </p:pic>
      <p:pic>
        <p:nvPicPr>
          <p:cNvPr id="3" name="Picture 2">
            <a:extLst>
              <a:ext uri="{FF2B5EF4-FFF2-40B4-BE49-F238E27FC236}">
                <a16:creationId xmlns:a16="http://schemas.microsoft.com/office/drawing/2014/main" id="{1BD382B0-FBBF-4C0B-8086-C7DB185BEB26}"/>
              </a:ext>
            </a:extLst>
          </p:cNvPr>
          <p:cNvPicPr>
            <a:picLocks noChangeAspect="1"/>
          </p:cNvPicPr>
          <p:nvPr/>
        </p:nvPicPr>
        <p:blipFill>
          <a:blip r:embed="rId3"/>
          <a:stretch>
            <a:fillRect/>
          </a:stretch>
        </p:blipFill>
        <p:spPr>
          <a:xfrm>
            <a:off x="2681158" y="4702192"/>
            <a:ext cx="7334250" cy="1962150"/>
          </a:xfrm>
          <a:prstGeom prst="rect">
            <a:avLst/>
          </a:prstGeom>
        </p:spPr>
      </p:pic>
      <p:sp>
        <p:nvSpPr>
          <p:cNvPr id="5" name="TextBox 4">
            <a:extLst>
              <a:ext uri="{FF2B5EF4-FFF2-40B4-BE49-F238E27FC236}">
                <a16:creationId xmlns:a16="http://schemas.microsoft.com/office/drawing/2014/main" id="{0560D91C-9C30-4D54-ACA0-B700937DE349}"/>
              </a:ext>
            </a:extLst>
          </p:cNvPr>
          <p:cNvSpPr txBox="1"/>
          <p:nvPr/>
        </p:nvSpPr>
        <p:spPr>
          <a:xfrm>
            <a:off x="9349483" y="2342508"/>
            <a:ext cx="1045030" cy="369332"/>
          </a:xfrm>
          <a:prstGeom prst="rect">
            <a:avLst/>
          </a:prstGeom>
          <a:noFill/>
        </p:spPr>
        <p:txBody>
          <a:bodyPr wrap="none" rtlCol="0">
            <a:spAutoFit/>
          </a:bodyPr>
          <a:lstStyle/>
          <a:p>
            <a:r>
              <a:rPr lang="en-GB" dirty="0">
                <a:solidFill>
                  <a:srgbClr val="FF0000"/>
                </a:solidFill>
              </a:rPr>
              <a:t>Server.py</a:t>
            </a:r>
          </a:p>
        </p:txBody>
      </p:sp>
      <p:sp>
        <p:nvSpPr>
          <p:cNvPr id="6" name="TextBox 5">
            <a:extLst>
              <a:ext uri="{FF2B5EF4-FFF2-40B4-BE49-F238E27FC236}">
                <a16:creationId xmlns:a16="http://schemas.microsoft.com/office/drawing/2014/main" id="{2BF3A844-2BB1-425D-A9E7-6DBC5817F227}"/>
              </a:ext>
            </a:extLst>
          </p:cNvPr>
          <p:cNvSpPr txBox="1"/>
          <p:nvPr/>
        </p:nvSpPr>
        <p:spPr>
          <a:xfrm>
            <a:off x="9184046" y="5701515"/>
            <a:ext cx="725968" cy="369332"/>
          </a:xfrm>
          <a:prstGeom prst="rect">
            <a:avLst/>
          </a:prstGeom>
          <a:noFill/>
        </p:spPr>
        <p:txBody>
          <a:bodyPr wrap="none" rtlCol="0">
            <a:spAutoFit/>
          </a:bodyPr>
          <a:lstStyle/>
          <a:p>
            <a:r>
              <a:rPr lang="en-GB" dirty="0">
                <a:solidFill>
                  <a:srgbClr val="FF0000"/>
                </a:solidFill>
              </a:rPr>
              <a:t>Client</a:t>
            </a:r>
          </a:p>
        </p:txBody>
      </p:sp>
    </p:spTree>
    <p:extLst>
      <p:ext uri="{BB962C8B-B14F-4D97-AF65-F5344CB8AC3E}">
        <p14:creationId xmlns:p14="http://schemas.microsoft.com/office/powerpoint/2010/main" val="286017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5692649" cy="707886"/>
          </a:xfrm>
          <a:prstGeom prst="rect">
            <a:avLst/>
          </a:prstGeom>
          <a:noFill/>
        </p:spPr>
        <p:txBody>
          <a:bodyPr wrap="none" rtlCol="0">
            <a:spAutoFit/>
          </a:bodyPr>
          <a:lstStyle>
            <a:defPPr>
              <a:defRPr lang="en-US"/>
            </a:defPPr>
            <a:lvl1pPr>
              <a:defRPr sz="4000"/>
            </a:lvl1pPr>
          </a:lstStyle>
          <a:p>
            <a:r>
              <a:rPr lang="en-GB" dirty="0"/>
              <a:t>Cloud Computing at Home</a:t>
            </a:r>
          </a:p>
        </p:txBody>
      </p:sp>
      <p:pic>
        <p:nvPicPr>
          <p:cNvPr id="2" name="Picture 1">
            <a:extLst>
              <a:ext uri="{FF2B5EF4-FFF2-40B4-BE49-F238E27FC236}">
                <a16:creationId xmlns:a16="http://schemas.microsoft.com/office/drawing/2014/main" id="{2012DAB6-955C-433D-947A-4D26ECFD6C8B}"/>
              </a:ext>
            </a:extLst>
          </p:cNvPr>
          <p:cNvPicPr>
            <a:picLocks noChangeAspect="1"/>
          </p:cNvPicPr>
          <p:nvPr/>
        </p:nvPicPr>
        <p:blipFill>
          <a:blip r:embed="rId2"/>
          <a:stretch>
            <a:fillRect/>
          </a:stretch>
        </p:blipFill>
        <p:spPr>
          <a:xfrm>
            <a:off x="2571857" y="1448656"/>
            <a:ext cx="6267450" cy="5029200"/>
          </a:xfrm>
          <a:prstGeom prst="rect">
            <a:avLst/>
          </a:prstGeom>
        </p:spPr>
      </p:pic>
    </p:spTree>
    <p:extLst>
      <p:ext uri="{BB962C8B-B14F-4D97-AF65-F5344CB8AC3E}">
        <p14:creationId xmlns:p14="http://schemas.microsoft.com/office/powerpoint/2010/main" val="197212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5692649" cy="707886"/>
          </a:xfrm>
          <a:prstGeom prst="rect">
            <a:avLst/>
          </a:prstGeom>
          <a:noFill/>
        </p:spPr>
        <p:txBody>
          <a:bodyPr wrap="none" rtlCol="0">
            <a:spAutoFit/>
          </a:bodyPr>
          <a:lstStyle>
            <a:defPPr>
              <a:defRPr lang="en-US"/>
            </a:defPPr>
            <a:lvl1pPr>
              <a:defRPr sz="4000"/>
            </a:lvl1pPr>
          </a:lstStyle>
          <a:p>
            <a:r>
              <a:rPr lang="en-GB" dirty="0"/>
              <a:t>Cloud Computing at Home</a:t>
            </a:r>
          </a:p>
        </p:txBody>
      </p:sp>
      <p:pic>
        <p:nvPicPr>
          <p:cNvPr id="7" name="Picture 6">
            <a:extLst>
              <a:ext uri="{FF2B5EF4-FFF2-40B4-BE49-F238E27FC236}">
                <a16:creationId xmlns:a16="http://schemas.microsoft.com/office/drawing/2014/main" id="{5F9415CA-AB9A-4562-AF8A-7DE7F481C9E4}"/>
              </a:ext>
            </a:extLst>
          </p:cNvPr>
          <p:cNvPicPr>
            <a:picLocks noChangeAspect="1"/>
          </p:cNvPicPr>
          <p:nvPr/>
        </p:nvPicPr>
        <p:blipFill>
          <a:blip r:embed="rId2"/>
          <a:stretch>
            <a:fillRect/>
          </a:stretch>
        </p:blipFill>
        <p:spPr>
          <a:xfrm>
            <a:off x="1488843" y="1172409"/>
            <a:ext cx="7858125" cy="5372229"/>
          </a:xfrm>
          <a:prstGeom prst="rect">
            <a:avLst/>
          </a:prstGeom>
        </p:spPr>
      </p:pic>
    </p:spTree>
    <p:extLst>
      <p:ext uri="{BB962C8B-B14F-4D97-AF65-F5344CB8AC3E}">
        <p14:creationId xmlns:p14="http://schemas.microsoft.com/office/powerpoint/2010/main" val="209951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5692649" cy="707886"/>
          </a:xfrm>
          <a:prstGeom prst="rect">
            <a:avLst/>
          </a:prstGeom>
          <a:noFill/>
        </p:spPr>
        <p:txBody>
          <a:bodyPr wrap="none" rtlCol="0">
            <a:spAutoFit/>
          </a:bodyPr>
          <a:lstStyle>
            <a:defPPr>
              <a:defRPr lang="en-US"/>
            </a:defPPr>
            <a:lvl1pPr>
              <a:defRPr sz="4000"/>
            </a:lvl1pPr>
          </a:lstStyle>
          <a:p>
            <a:r>
              <a:rPr lang="en-GB" dirty="0"/>
              <a:t>Cloud Computing at Home</a:t>
            </a:r>
          </a:p>
        </p:txBody>
      </p:sp>
      <p:pic>
        <p:nvPicPr>
          <p:cNvPr id="3" name="Picture 2">
            <a:extLst>
              <a:ext uri="{FF2B5EF4-FFF2-40B4-BE49-F238E27FC236}">
                <a16:creationId xmlns:a16="http://schemas.microsoft.com/office/drawing/2014/main" id="{05421CAD-C531-409A-A560-A763C90390B3}"/>
              </a:ext>
            </a:extLst>
          </p:cNvPr>
          <p:cNvPicPr>
            <a:picLocks noChangeAspect="1"/>
          </p:cNvPicPr>
          <p:nvPr/>
        </p:nvPicPr>
        <p:blipFill>
          <a:blip r:embed="rId2"/>
          <a:stretch>
            <a:fillRect/>
          </a:stretch>
        </p:blipFill>
        <p:spPr>
          <a:xfrm>
            <a:off x="2145266" y="1478516"/>
            <a:ext cx="6915150" cy="4743450"/>
          </a:xfrm>
          <a:prstGeom prst="rect">
            <a:avLst/>
          </a:prstGeom>
        </p:spPr>
      </p:pic>
    </p:spTree>
    <p:extLst>
      <p:ext uri="{BB962C8B-B14F-4D97-AF65-F5344CB8AC3E}">
        <p14:creationId xmlns:p14="http://schemas.microsoft.com/office/powerpoint/2010/main" val="319111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37346-297A-47C1-BFB3-7A528877B047}"/>
              </a:ext>
            </a:extLst>
          </p:cNvPr>
          <p:cNvSpPr txBox="1"/>
          <p:nvPr/>
        </p:nvSpPr>
        <p:spPr>
          <a:xfrm>
            <a:off x="574844" y="464523"/>
            <a:ext cx="5692649" cy="707886"/>
          </a:xfrm>
          <a:prstGeom prst="rect">
            <a:avLst/>
          </a:prstGeom>
          <a:noFill/>
        </p:spPr>
        <p:txBody>
          <a:bodyPr wrap="none" rtlCol="0">
            <a:spAutoFit/>
          </a:bodyPr>
          <a:lstStyle>
            <a:defPPr>
              <a:defRPr lang="en-US"/>
            </a:defPPr>
            <a:lvl1pPr>
              <a:defRPr sz="4000"/>
            </a:lvl1pPr>
          </a:lstStyle>
          <a:p>
            <a:r>
              <a:rPr lang="en-GB" dirty="0"/>
              <a:t>Cloud Computing at Home</a:t>
            </a:r>
          </a:p>
        </p:txBody>
      </p:sp>
      <p:pic>
        <p:nvPicPr>
          <p:cNvPr id="3" name="Picture 2">
            <a:extLst>
              <a:ext uri="{FF2B5EF4-FFF2-40B4-BE49-F238E27FC236}">
                <a16:creationId xmlns:a16="http://schemas.microsoft.com/office/drawing/2014/main" id="{84AB2001-7741-4374-98B6-BCFEFF1FCE26}"/>
              </a:ext>
            </a:extLst>
          </p:cNvPr>
          <p:cNvPicPr>
            <a:picLocks noChangeAspect="1"/>
          </p:cNvPicPr>
          <p:nvPr/>
        </p:nvPicPr>
        <p:blipFill>
          <a:blip r:embed="rId2"/>
          <a:stretch>
            <a:fillRect/>
          </a:stretch>
        </p:blipFill>
        <p:spPr>
          <a:xfrm>
            <a:off x="2758344" y="1779998"/>
            <a:ext cx="5674037" cy="3809144"/>
          </a:xfrm>
          <a:prstGeom prst="rect">
            <a:avLst/>
          </a:prstGeom>
        </p:spPr>
      </p:pic>
    </p:spTree>
    <p:extLst>
      <p:ext uri="{BB962C8B-B14F-4D97-AF65-F5344CB8AC3E}">
        <p14:creationId xmlns:p14="http://schemas.microsoft.com/office/powerpoint/2010/main" val="3502518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12605</TotalTime>
  <Words>890</Words>
  <Application>Microsoft Office PowerPoint</Application>
  <PresentationFormat>Widescreen</PresentationFormat>
  <Paragraphs>121</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AmazonEmberLight</vt:lpstr>
      <vt:lpstr>Arial</vt:lpstr>
      <vt:lpstr>Calibri</vt:lpstr>
      <vt:lpstr>Calibri Light</vt:lpstr>
      <vt:lpstr>Office Theme</vt:lpstr>
      <vt:lpstr>ZAS Academy</vt:lpstr>
      <vt:lpstr>Day7 -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Fakruddin Mohammed</dc:creator>
  <cp:lastModifiedBy>Fakruddin Mohammed</cp:lastModifiedBy>
  <cp:revision>129</cp:revision>
  <dcterms:created xsi:type="dcterms:W3CDTF">2020-01-28T06:57:28Z</dcterms:created>
  <dcterms:modified xsi:type="dcterms:W3CDTF">2020-03-06T19:09:19Z</dcterms:modified>
</cp:coreProperties>
</file>