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56" r:id="rId3"/>
    <p:sldId id="383" r:id="rId4"/>
    <p:sldId id="392" r:id="rId5"/>
    <p:sldId id="385" r:id="rId6"/>
    <p:sldId id="386" r:id="rId7"/>
    <p:sldId id="389" r:id="rId8"/>
    <p:sldId id="396" r:id="rId9"/>
    <p:sldId id="390" r:id="rId10"/>
    <p:sldId id="387" r:id="rId11"/>
    <p:sldId id="391" r:id="rId12"/>
    <p:sldId id="382" r:id="rId13"/>
    <p:sldId id="393" r:id="rId14"/>
    <p:sldId id="394" r:id="rId15"/>
    <p:sldId id="395" r:id="rId16"/>
    <p:sldId id="397" r:id="rId17"/>
    <p:sldId id="398" r:id="rId18"/>
    <p:sldId id="400" r:id="rId19"/>
    <p:sldId id="401" r:id="rId20"/>
    <p:sldId id="402" r:id="rId21"/>
    <p:sldId id="403" r:id="rId22"/>
    <p:sldId id="404" r:id="rId23"/>
    <p:sldId id="399" r:id="rId24"/>
    <p:sldId id="405" r:id="rId25"/>
    <p:sldId id="4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276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-53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6205-A6B2-B246-B85B-F0B14370196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D59B-BBA9-6445-B8C7-F68E4186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22BD-5F3D-1B4F-998A-322FDFD135B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.esp8266.com/stable/package_esp8266com_index.json" TargetMode="External"/><Relationship Id="rId4" Type="http://schemas.openxmlformats.org/officeDocument/2006/relationships/hyperlink" Target="http://www.blynk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ynk.cc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Robotics and </a:t>
            </a:r>
            <a:r>
              <a:rPr lang="en-US" b="1" dirty="0" err="1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IoT</a:t>
            </a:r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 Club</a:t>
            </a:r>
            <a:b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</a:br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Secondary Years</a:t>
            </a:r>
            <a:b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</a:br>
            <a:r>
              <a:rPr lang="en-US" b="1" dirty="0" smtClean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Level 2 </a:t>
            </a:r>
            <a:r>
              <a:rPr lang="en-US" b="1" dirty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-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a typeface="Rockwell Extra Bold" charset="0"/>
                <a:cs typeface="Rockwell Extra Bold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Week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400" b="1" dirty="0" err="1" smtClean="0"/>
              <a:t>Roohi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Banu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572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things unique identity (current addressing protocol for the Internet  IPV6 will provide unique identity</a:t>
            </a:r>
            <a:r>
              <a:rPr lang="en-US" dirty="0" smtClean="0"/>
              <a:t>)</a:t>
            </a:r>
          </a:p>
          <a:p>
            <a:r>
              <a:rPr lang="en-US" dirty="0"/>
              <a:t>We have to give ‘things’ senses </a:t>
            </a:r>
          </a:p>
          <a:p>
            <a:r>
              <a:rPr lang="en-US" dirty="0"/>
              <a:t>Give ‘things’ ability to communicate</a:t>
            </a:r>
          </a:p>
          <a:p>
            <a:r>
              <a:rPr lang="en-US" dirty="0" smtClean="0"/>
              <a:t>Control </a:t>
            </a:r>
            <a:r>
              <a:rPr lang="en-US" dirty="0"/>
              <a:t>‘things’ </a:t>
            </a:r>
            <a:r>
              <a:rPr lang="mr-IN" dirty="0"/>
              <a:t>–</a:t>
            </a:r>
            <a:r>
              <a:rPr lang="en-US" dirty="0"/>
              <a:t> using small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72372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Big is </a:t>
            </a:r>
            <a:r>
              <a:rPr lang="en-US" b="1" dirty="0" err="1"/>
              <a:t>IoT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82127"/>
            <a:ext cx="6163628" cy="2007553"/>
          </a:xfrm>
        </p:spPr>
        <p:txBody>
          <a:bodyPr>
            <a:normAutofit fontScale="92500"/>
          </a:bodyPr>
          <a:lstStyle/>
          <a:p>
            <a:r>
              <a:rPr lang="en-US" dirty="0"/>
              <a:t>In 2014 </a:t>
            </a:r>
            <a:r>
              <a:rPr lang="mr-IN" dirty="0"/>
              <a:t>–</a:t>
            </a:r>
            <a:r>
              <a:rPr lang="en-US" dirty="0"/>
              <a:t> 10 Billion devices - 1.5/Person</a:t>
            </a:r>
          </a:p>
          <a:p>
            <a:r>
              <a:rPr lang="en-US" dirty="0"/>
              <a:t>By 2020 </a:t>
            </a:r>
            <a:r>
              <a:rPr lang="mr-IN" dirty="0"/>
              <a:t>–</a:t>
            </a:r>
            <a:r>
              <a:rPr lang="en-US" dirty="0"/>
              <a:t> 50 Billion devices - 8/Person</a:t>
            </a:r>
          </a:p>
          <a:p>
            <a:r>
              <a:rPr lang="en-US" dirty="0"/>
              <a:t>By 2030 and 2040 </a:t>
            </a:r>
            <a:r>
              <a:rPr lang="mr-IN" dirty="0"/>
              <a:t>–</a:t>
            </a:r>
            <a:r>
              <a:rPr lang="en-US" dirty="0"/>
              <a:t> 2000 to - 5000/Person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26" y="3314744"/>
            <a:ext cx="5879822" cy="32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2296"/>
            <a:ext cx="4290123" cy="954088"/>
          </a:xfrm>
        </p:spPr>
        <p:txBody>
          <a:bodyPr/>
          <a:lstStyle/>
          <a:p>
            <a:r>
              <a:rPr lang="en-US" b="1" dirty="0" err="1" smtClean="0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708" y="914692"/>
            <a:ext cx="7429674" cy="3541714"/>
          </a:xfrm>
        </p:spPr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ways to connect </a:t>
            </a:r>
            <a:r>
              <a:rPr lang="en-US" dirty="0"/>
              <a:t>A</a:t>
            </a:r>
            <a:r>
              <a:rPr lang="en-US" dirty="0" smtClean="0"/>
              <a:t>rduino to </a:t>
            </a:r>
            <a:r>
              <a:rPr lang="en-US" dirty="0" err="1" smtClean="0"/>
              <a:t>wifi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Using ESP8266 SOC Chip. </a:t>
            </a:r>
            <a:r>
              <a:rPr lang="en-US" dirty="0"/>
              <a:t>ESP8266 is a low-cost </a:t>
            </a:r>
            <a:r>
              <a:rPr lang="en-US" dirty="0" err="1"/>
              <a:t>wifi</a:t>
            </a:r>
            <a:r>
              <a:rPr lang="en-US" dirty="0"/>
              <a:t> microchip </a:t>
            </a:r>
            <a:r>
              <a:rPr lang="en-US" dirty="0" smtClean="0"/>
              <a:t>with </a:t>
            </a:r>
            <a:r>
              <a:rPr lang="en-US" dirty="0"/>
              <a:t>full TCP/IP stack for network connectivity</a:t>
            </a:r>
            <a:endParaRPr lang="en-US" dirty="0" smtClean="0"/>
          </a:p>
          <a:p>
            <a:pPr lvl="2"/>
            <a:r>
              <a:rPr lang="en-US" dirty="0" smtClean="0"/>
              <a:t>Arduino + ESP8266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lvl="2"/>
            <a:r>
              <a:rPr lang="en-US" dirty="0" smtClean="0"/>
              <a:t>Node MCU</a:t>
            </a:r>
          </a:p>
          <a:p>
            <a:pPr lvl="2"/>
            <a:r>
              <a:rPr lang="en-US" dirty="0" err="1" smtClean="0"/>
              <a:t>WeMoS</a:t>
            </a:r>
            <a:r>
              <a:rPr lang="en-US" dirty="0" smtClean="0"/>
              <a:t> D1 - </a:t>
            </a:r>
            <a:r>
              <a:rPr lang="en-US" dirty="0"/>
              <a:t>D1 board is compatible with Arduino </a:t>
            </a:r>
            <a:r>
              <a:rPr lang="en-US" dirty="0" smtClean="0"/>
              <a:t>UNO</a:t>
            </a:r>
          </a:p>
          <a:p>
            <a:pPr lvl="1"/>
            <a:r>
              <a:rPr lang="en-US" dirty="0" smtClean="0"/>
              <a:t>Using ESP8266 </a:t>
            </a:r>
            <a:r>
              <a:rPr lang="en-US" dirty="0" err="1" smtClean="0"/>
              <a:t>wifi</a:t>
            </a:r>
            <a:r>
              <a:rPr lang="en-US" dirty="0" smtClean="0"/>
              <a:t> interface module</a:t>
            </a:r>
          </a:p>
          <a:p>
            <a:pPr lvl="2"/>
            <a:r>
              <a:rPr lang="en-US" dirty="0"/>
              <a:t>Arduino + ESP8266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/>
              <a:t>module.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149" y="853649"/>
            <a:ext cx="2011680" cy="2066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506488" y="247523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Node MCU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37" y="3138280"/>
            <a:ext cx="3082957" cy="29473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637776" y="5640998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WeMoS</a:t>
            </a:r>
            <a:r>
              <a:rPr lang="en-US" dirty="0" smtClean="0">
                <a:solidFill>
                  <a:schemeClr val="accent3"/>
                </a:solidFill>
              </a:rPr>
              <a:t> D1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50" y="4242701"/>
            <a:ext cx="1986915" cy="149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08" y="3794760"/>
            <a:ext cx="3346640" cy="2488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342634" y="545633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ESP8266 </a:t>
            </a:r>
            <a:r>
              <a:rPr lang="en-US" dirty="0" err="1" smtClean="0">
                <a:solidFill>
                  <a:schemeClr val="accent3"/>
                </a:solidFill>
              </a:rPr>
              <a:t>wifi</a:t>
            </a:r>
            <a:r>
              <a:rPr lang="en-US" dirty="0" smtClean="0">
                <a:solidFill>
                  <a:schemeClr val="accent3"/>
                </a:solidFill>
              </a:rPr>
              <a:t> module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3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things First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On your phone</a:t>
            </a:r>
          </a:p>
          <a:p>
            <a:endParaRPr lang="en-US" dirty="0" smtClean="0"/>
          </a:p>
          <a:p>
            <a:r>
              <a:rPr lang="en-US" dirty="0" err="1" smtClean="0"/>
              <a:t>blynk.io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Blynk</a:t>
            </a:r>
            <a:r>
              <a:rPr lang="en-US" dirty="0" smtClean="0"/>
              <a:t> app : available for </a:t>
            </a:r>
          </a:p>
          <a:p>
            <a:endParaRPr lang="en-US" dirty="0"/>
          </a:p>
          <a:p>
            <a:r>
              <a:rPr lang="en-US" dirty="0" smtClean="0"/>
              <a:t>Create new account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1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Things First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Download library from </a:t>
            </a:r>
            <a:r>
              <a:rPr lang="en-US" dirty="0" err="1" smtClean="0">
                <a:hlinkClick r:id="rId2"/>
              </a:rPr>
              <a:t>www.blynk.</a:t>
            </a:r>
            <a:r>
              <a:rPr lang="en-US" dirty="0" err="1" smtClean="0"/>
              <a:t>io</a:t>
            </a:r>
            <a:endParaRPr lang="en-US" dirty="0" smtClean="0"/>
          </a:p>
          <a:p>
            <a:pPr lvl="1"/>
            <a:r>
              <a:rPr lang="en-US" dirty="0" smtClean="0"/>
              <a:t>For Arduino C++ library ‘blynk_library_v0.6.1.zip’</a:t>
            </a:r>
          </a:p>
          <a:p>
            <a:pPr lvl="1"/>
            <a:r>
              <a:rPr lang="en-US" dirty="0" smtClean="0"/>
              <a:t>Sketch -&gt; Include Library -&gt; Add .zip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may need to download ESP8266wifi-master library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u="sng" dirty="0" smtClean="0">
                <a:hlinkClick r:id="rId3"/>
              </a:rPr>
              <a:t>Add this to</a:t>
            </a:r>
            <a:endParaRPr lang="en-GB" u="sng" dirty="0" smtClean="0">
              <a:hlinkClick r:id="rId3"/>
            </a:endParaRPr>
          </a:p>
          <a:p>
            <a:pPr lvl="2"/>
            <a:r>
              <a:rPr lang="en-GB" dirty="0" smtClean="0">
                <a:hlinkClick r:id="rId3"/>
              </a:rPr>
              <a:t>Arduino -&gt; Preferences -&gt; 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arduino.esp8266.com/stable/package_esp8266com_index.json</a:t>
            </a:r>
            <a:endParaRPr lang="en-GB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to add ‘esp8266 boards’ </a:t>
            </a:r>
          </a:p>
          <a:p>
            <a:pPr lvl="2"/>
            <a:r>
              <a:rPr lang="en-US" dirty="0" smtClean="0"/>
              <a:t>Tools -&gt; Board -&gt; Boards Manager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Go to ‘Example Code Builder’ in </a:t>
            </a:r>
            <a:r>
              <a:rPr lang="en-US" dirty="0" smtClean="0">
                <a:hlinkClick r:id="rId4"/>
              </a:rPr>
              <a:t>www.blynk.io</a:t>
            </a:r>
            <a:endParaRPr lang="en-US" dirty="0" smtClean="0"/>
          </a:p>
          <a:p>
            <a:pPr lvl="1"/>
            <a:r>
              <a:rPr lang="en-US" dirty="0" smtClean="0"/>
              <a:t>Choose Board -&gt; </a:t>
            </a:r>
            <a:r>
              <a:rPr lang="en-US" dirty="0" err="1" smtClean="0"/>
              <a:t>WeMos</a:t>
            </a:r>
            <a:r>
              <a:rPr lang="en-US" dirty="0" smtClean="0"/>
              <a:t> D1</a:t>
            </a:r>
          </a:p>
          <a:p>
            <a:pPr lvl="1"/>
            <a:r>
              <a:rPr lang="en-US" dirty="0" smtClean="0"/>
              <a:t>Connection -&gt; ESP8266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Example -&gt; DHT11</a:t>
            </a:r>
          </a:p>
          <a:p>
            <a:pPr lvl="1"/>
            <a:r>
              <a:rPr lang="en-US" dirty="0" smtClean="0"/>
              <a:t>Copy that file into Arduino IDE New File</a:t>
            </a:r>
          </a:p>
          <a:p>
            <a:pPr lvl="1"/>
            <a:r>
              <a:rPr lang="en-US" dirty="0" smtClean="0"/>
              <a:t>Save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1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Blynk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Project</a:t>
            </a:r>
          </a:p>
          <a:p>
            <a:r>
              <a:rPr lang="en-US" dirty="0" smtClean="0"/>
              <a:t>Choose Device -&gt; ESP8266</a:t>
            </a:r>
          </a:p>
          <a:p>
            <a:r>
              <a:rPr lang="en-US" dirty="0" smtClean="0"/>
              <a:t>Connection Type -&gt; </a:t>
            </a:r>
            <a:r>
              <a:rPr lang="en-US" dirty="0" err="1" smtClean="0"/>
              <a:t>Wifi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97" y="537027"/>
            <a:ext cx="3468103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5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Blynk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1288907"/>
            <a:ext cx="6636633" cy="5444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98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Blynk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Control LED </a:t>
            </a:r>
            <a:r>
              <a:rPr lang="mr-IN" b="1" dirty="0" smtClean="0"/>
              <a:t>–</a:t>
            </a:r>
            <a:r>
              <a:rPr lang="en-US" b="1" dirty="0" smtClean="0"/>
              <a:t> Direct Pin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940" y="2870200"/>
            <a:ext cx="4533900" cy="39878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2763"/>
            <a:ext cx="7239740" cy="3759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80" y="327170"/>
            <a:ext cx="2752926" cy="27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63" y="365125"/>
            <a:ext cx="5670837" cy="6346756"/>
          </a:xfrm>
        </p:spPr>
      </p:pic>
    </p:spTree>
    <p:extLst>
      <p:ext uri="{BB962C8B-B14F-4D97-AF65-F5344CB8AC3E}">
        <p14:creationId xmlns:p14="http://schemas.microsoft.com/office/powerpoint/2010/main" val="27555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Pins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5" y="2352026"/>
            <a:ext cx="6604000" cy="3187700"/>
          </a:xfrm>
        </p:spPr>
      </p:pic>
    </p:spTree>
    <p:extLst>
      <p:ext uri="{BB962C8B-B14F-4D97-AF65-F5344CB8AC3E}">
        <p14:creationId xmlns:p14="http://schemas.microsoft.com/office/powerpoint/2010/main" val="11470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to Control Our Car Using ‘RF’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87291" cy="1325563"/>
          </a:xfrm>
        </p:spPr>
        <p:txBody>
          <a:bodyPr/>
          <a:lstStyle/>
          <a:p>
            <a:r>
              <a:rPr lang="en-US" b="1" dirty="0" smtClean="0"/>
              <a:t>Control LED Using Virtual Pins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3" y="107661"/>
            <a:ext cx="5459491" cy="6591989"/>
          </a:xfrm>
        </p:spPr>
      </p:pic>
      <p:sp>
        <p:nvSpPr>
          <p:cNvPr id="5" name="TextBox 4"/>
          <p:cNvSpPr txBox="1"/>
          <p:nvPr/>
        </p:nvSpPr>
        <p:spPr>
          <a:xfrm>
            <a:off x="1357745" y="2881745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Builder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GetData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2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DHT11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19" y="1248229"/>
            <a:ext cx="9573665" cy="5524339"/>
          </a:xfrm>
        </p:spPr>
      </p:pic>
    </p:spTree>
    <p:extLst>
      <p:ext uri="{BB962C8B-B14F-4D97-AF65-F5344CB8AC3E}">
        <p14:creationId xmlns:p14="http://schemas.microsoft.com/office/powerpoint/2010/main" val="146382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DHT11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3" y="1690688"/>
            <a:ext cx="567784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952386" cy="4926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37" y="5533826"/>
            <a:ext cx="2067849" cy="10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Pins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407444"/>
            <a:ext cx="6604000" cy="3187700"/>
          </a:xfrm>
        </p:spPr>
      </p:pic>
    </p:spTree>
    <p:extLst>
      <p:ext uri="{BB962C8B-B14F-4D97-AF65-F5344CB8AC3E}">
        <p14:creationId xmlns:p14="http://schemas.microsoft.com/office/powerpoint/2010/main" val="94256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Servo Motor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47" y="226229"/>
            <a:ext cx="5068747" cy="6460794"/>
          </a:xfrm>
        </p:spPr>
      </p:pic>
    </p:spTree>
    <p:extLst>
      <p:ext uri="{BB962C8B-B14F-4D97-AF65-F5344CB8AC3E}">
        <p14:creationId xmlns:p14="http://schemas.microsoft.com/office/powerpoint/2010/main" val="61602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57" y="87161"/>
            <a:ext cx="5134337" cy="1325563"/>
          </a:xfrm>
        </p:spPr>
        <p:txBody>
          <a:bodyPr/>
          <a:lstStyle/>
          <a:p>
            <a:r>
              <a:rPr lang="en-US" b="1" dirty="0" smtClean="0"/>
              <a:t>DHT + Pollution Sensor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18" y="749942"/>
            <a:ext cx="4523384" cy="55766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23" y="613458"/>
            <a:ext cx="5643877" cy="59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far</a:t>
            </a:r>
            <a:r>
              <a:rPr lang="mr-IN" b="1" dirty="0" smtClean="0"/>
              <a:t>…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4" y="1027906"/>
            <a:ext cx="3574471" cy="481023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749">
            <a:off x="832392" y="2520043"/>
            <a:ext cx="2585349" cy="2207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0647">
            <a:off x="9178792" y="3898074"/>
            <a:ext cx="1387655" cy="260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4401">
            <a:off x="8306496" y="52421"/>
            <a:ext cx="3443931" cy="3638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0582" y="4904509"/>
            <a:ext cx="50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IR</a:t>
            </a:r>
            <a:endParaRPr lang="en-US" sz="2800" b="1"/>
          </a:p>
        </p:txBody>
      </p:sp>
      <p:sp>
        <p:nvSpPr>
          <p:cNvPr id="10" name="TextBox 9"/>
          <p:cNvSpPr txBox="1"/>
          <p:nvPr/>
        </p:nvSpPr>
        <p:spPr>
          <a:xfrm>
            <a:off x="10377055" y="2729345"/>
            <a:ext cx="83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RF</a:t>
            </a:r>
            <a:endParaRPr lang="en-US" sz="2800" b="1"/>
          </a:p>
        </p:txBody>
      </p:sp>
      <p:sp>
        <p:nvSpPr>
          <p:cNvPr id="11" name="TextBox 10"/>
          <p:cNvSpPr txBox="1"/>
          <p:nvPr/>
        </p:nvSpPr>
        <p:spPr>
          <a:xfrm>
            <a:off x="8257309" y="6137051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Bluetooth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99151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Internet?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one computer/laptop/phones to another computer/laptop/phone</a:t>
            </a:r>
          </a:p>
          <a:p>
            <a:r>
              <a:rPr lang="en-US" dirty="0" smtClean="0"/>
              <a:t>Connecting cables, routers, switches, hubs etc.</a:t>
            </a:r>
          </a:p>
          <a:p>
            <a:r>
              <a:rPr lang="en-US" dirty="0" smtClean="0"/>
              <a:t> BIG GIANT NETWORK of computers/laptops/phones/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2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of Things - </a:t>
            </a:r>
            <a:r>
              <a:rPr lang="en-US" b="1" dirty="0" err="1" smtClean="0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Internet?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2563035"/>
            <a:ext cx="9905999" cy="229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Traditional Internet was all about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People</a:t>
            </a:r>
            <a:r>
              <a:rPr lang="en-US" dirty="0" smtClean="0">
                <a:solidFill>
                  <a:srgbClr val="FF0000"/>
                </a:solidFill>
              </a:rPr>
              <a:t> - sharing their experiences, their services, the information with the other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People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short Internet was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By 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People</a:t>
            </a:r>
            <a:r>
              <a:rPr lang="en-US" dirty="0" smtClean="0">
                <a:solidFill>
                  <a:srgbClr val="FF0000"/>
                </a:solidFill>
              </a:rPr>
              <a:t>, For 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People</a:t>
            </a:r>
            <a:r>
              <a:rPr lang="en-US" dirty="0" smtClean="0">
                <a:solidFill>
                  <a:srgbClr val="FF0000"/>
                </a:solidFill>
              </a:rPr>
              <a:t> and About 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People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8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Traditional Internet was all about </a:t>
            </a:r>
            <a:r>
              <a:rPr lang="en-US" strike="sngStrike" dirty="0" smtClean="0"/>
              <a:t>People</a:t>
            </a:r>
            <a:r>
              <a:rPr lang="en-US" dirty="0" smtClean="0"/>
              <a:t> Things </a:t>
            </a:r>
            <a:r>
              <a:rPr lang="en-US" dirty="0" smtClean="0">
                <a:solidFill>
                  <a:srgbClr val="FF0000"/>
                </a:solidFill>
              </a:rPr>
              <a:t>- sharing their experiences, their services, the information with the other </a:t>
            </a:r>
            <a:r>
              <a:rPr lang="en-US" strike="sngStrike" dirty="0" smtClean="0"/>
              <a:t>people</a:t>
            </a:r>
            <a:r>
              <a:rPr lang="en-US" dirty="0" smtClean="0"/>
              <a:t> Things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short </a:t>
            </a:r>
            <a:r>
              <a:rPr lang="en-US" dirty="0" err="1" smtClean="0">
                <a:solidFill>
                  <a:srgbClr val="FF0000"/>
                </a:solidFill>
              </a:rPr>
              <a:t>IoT</a:t>
            </a:r>
            <a:r>
              <a:rPr lang="en-US" dirty="0" smtClean="0">
                <a:solidFill>
                  <a:srgbClr val="FF0000"/>
                </a:solidFill>
              </a:rPr>
              <a:t> was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By the </a:t>
            </a:r>
            <a:r>
              <a:rPr lang="en-US" strike="sngStrike" dirty="0" smtClean="0"/>
              <a:t>People</a:t>
            </a:r>
            <a:r>
              <a:rPr lang="en-US" dirty="0" smtClean="0"/>
              <a:t> Things</a:t>
            </a:r>
            <a:r>
              <a:rPr lang="en-US" dirty="0" smtClean="0">
                <a:solidFill>
                  <a:srgbClr val="FF0000"/>
                </a:solidFill>
              </a:rPr>
              <a:t>, For the </a:t>
            </a:r>
            <a:r>
              <a:rPr lang="en-US" strike="sngStrike" dirty="0" smtClean="0"/>
              <a:t>People</a:t>
            </a:r>
            <a:r>
              <a:rPr lang="en-US" dirty="0" smtClean="0"/>
              <a:t> Things </a:t>
            </a:r>
            <a:r>
              <a:rPr lang="en-US" dirty="0" smtClean="0">
                <a:solidFill>
                  <a:srgbClr val="FF0000"/>
                </a:solidFill>
              </a:rPr>
              <a:t>and About the </a:t>
            </a:r>
            <a:r>
              <a:rPr lang="en-US" strike="sngStrike" dirty="0" smtClean="0"/>
              <a:t>People</a:t>
            </a:r>
            <a:r>
              <a:rPr lang="en-US" dirty="0" smtClean="0"/>
              <a:t> Things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Internet of Things - IoT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94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564947"/>
            <a:ext cx="9905998" cy="895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will you do with </a:t>
            </a:r>
            <a:r>
              <a:rPr lang="en-US" b="1" dirty="0" err="1" smtClean="0"/>
              <a:t>IoT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446213" y="1656081"/>
            <a:ext cx="8256588" cy="5201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/>
              <a:t>Possibilities are endless and ONLY limited by our imagination</a:t>
            </a:r>
          </a:p>
          <a:p>
            <a:r>
              <a:rPr lang="en-US" sz="3300" dirty="0" smtClean="0"/>
              <a:t>Monitor things </a:t>
            </a:r>
            <a:r>
              <a:rPr lang="mr-IN" sz="3300" dirty="0" smtClean="0"/>
              <a:t>–</a:t>
            </a:r>
            <a:r>
              <a:rPr lang="en-US" sz="3300" dirty="0" smtClean="0"/>
              <a:t> wireless cardiac heart monitor </a:t>
            </a:r>
          </a:p>
          <a:p>
            <a:r>
              <a:rPr lang="en-US" sz="3300" dirty="0" smtClean="0"/>
              <a:t>Reality search engine </a:t>
            </a:r>
            <a:r>
              <a:rPr lang="mr-IN" sz="3300" dirty="0" smtClean="0"/>
              <a:t>–</a:t>
            </a:r>
            <a:r>
              <a:rPr lang="en-US" sz="3300" dirty="0" smtClean="0"/>
              <a:t> ‘Where are my glasses?’ Where is my child? Where is my Pet?</a:t>
            </a:r>
          </a:p>
          <a:p>
            <a:r>
              <a:rPr lang="en-US" sz="3300" dirty="0" smtClean="0"/>
              <a:t> Manage our mega cities </a:t>
            </a:r>
            <a:r>
              <a:rPr lang="mr-IN" sz="3300" dirty="0" smtClean="0"/>
              <a:t>–</a:t>
            </a:r>
            <a:r>
              <a:rPr lang="en-US" sz="3300" dirty="0" smtClean="0"/>
              <a:t> smart city, better use of renewables, traffic solution, better use of energy resources</a:t>
            </a:r>
          </a:p>
          <a:p>
            <a:r>
              <a:rPr lang="en-US" sz="3300" dirty="0" smtClean="0"/>
              <a:t>Control ‘Things’ </a:t>
            </a:r>
            <a:r>
              <a:rPr lang="mr-IN" sz="3300" dirty="0" smtClean="0"/>
              <a:t>–</a:t>
            </a:r>
            <a:r>
              <a:rPr lang="en-US" sz="3300" dirty="0" smtClean="0"/>
              <a:t> </a:t>
            </a:r>
          </a:p>
          <a:p>
            <a:r>
              <a:rPr lang="en-US" sz="3300" dirty="0" smtClean="0"/>
              <a:t>Play with ‘things’ 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4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Few Projects we have done with </a:t>
            </a:r>
            <a:r>
              <a:rPr lang="en-US" b="1" dirty="0" err="1" smtClean="0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Milk Order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Automatic Alcohol Detection (Drivers)</a:t>
            </a:r>
          </a:p>
          <a:p>
            <a:endParaRPr lang="en-US" dirty="0"/>
          </a:p>
          <a:p>
            <a:r>
              <a:rPr lang="en-US" dirty="0" smtClean="0"/>
              <a:t> Health Monitoring</a:t>
            </a:r>
          </a:p>
          <a:p>
            <a:endParaRPr lang="en-US" dirty="0"/>
          </a:p>
          <a:p>
            <a:r>
              <a:rPr lang="en-US" smtClean="0"/>
              <a:t>Pollution Monitoring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6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Phone ’Things’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057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It knows where you are </a:t>
            </a:r>
            <a:r>
              <a:rPr lang="mr-IN" dirty="0"/>
              <a:t>–</a:t>
            </a:r>
            <a:r>
              <a:rPr lang="en-US" dirty="0"/>
              <a:t> GPS Sensor, Magnetometer</a:t>
            </a:r>
          </a:p>
          <a:p>
            <a:r>
              <a:rPr lang="en-US" dirty="0"/>
              <a:t>It knows how far your phone is from your ear - Proximity sensor</a:t>
            </a:r>
          </a:p>
          <a:p>
            <a:r>
              <a:rPr lang="en-US" dirty="0"/>
              <a:t>It knows whether you are moving </a:t>
            </a:r>
            <a:r>
              <a:rPr lang="mr-IN" dirty="0"/>
              <a:t>–</a:t>
            </a:r>
            <a:r>
              <a:rPr lang="en-US" dirty="0"/>
              <a:t> Motion sensor</a:t>
            </a:r>
          </a:p>
          <a:p>
            <a:r>
              <a:rPr lang="en-US" dirty="0"/>
              <a:t>It knows how bright are surroundings </a:t>
            </a:r>
            <a:r>
              <a:rPr lang="mr-IN" dirty="0"/>
              <a:t>–</a:t>
            </a:r>
            <a:r>
              <a:rPr lang="en-US" dirty="0"/>
              <a:t> Light sensors</a:t>
            </a:r>
          </a:p>
          <a:p>
            <a:r>
              <a:rPr lang="en-US" dirty="0"/>
              <a:t>It can sense how hot it is in this room </a:t>
            </a:r>
            <a:r>
              <a:rPr lang="mr-IN" dirty="0"/>
              <a:t>–</a:t>
            </a:r>
            <a:r>
              <a:rPr lang="en-US" dirty="0"/>
              <a:t> Temperature sensor</a:t>
            </a:r>
          </a:p>
          <a:p>
            <a:r>
              <a:rPr lang="en-US" dirty="0"/>
              <a:t>It can sense the humidity and probably pollution around here </a:t>
            </a:r>
            <a:r>
              <a:rPr lang="mr-IN" dirty="0"/>
              <a:t>–</a:t>
            </a:r>
            <a:r>
              <a:rPr lang="en-US" dirty="0"/>
              <a:t>Humidity &amp; Pollution Sensors</a:t>
            </a:r>
          </a:p>
          <a:p>
            <a:r>
              <a:rPr lang="en-US" dirty="0"/>
              <a:t>It can see surrounding - Camera</a:t>
            </a:r>
          </a:p>
          <a:p>
            <a:r>
              <a:rPr lang="en-US" dirty="0"/>
              <a:t>It can communicate </a:t>
            </a:r>
            <a:r>
              <a:rPr lang="mr-IN" dirty="0"/>
              <a:t>–</a:t>
            </a:r>
            <a:r>
              <a:rPr lang="en-US" dirty="0"/>
              <a:t> Voice recognition sensors and Speaker </a:t>
            </a:r>
          </a:p>
        </p:txBody>
      </p:sp>
    </p:spTree>
    <p:extLst>
      <p:ext uri="{BB962C8B-B14F-4D97-AF65-F5344CB8AC3E}">
        <p14:creationId xmlns:p14="http://schemas.microsoft.com/office/powerpoint/2010/main" val="14562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17474</TotalTime>
  <Words>619</Words>
  <Application>Microsoft Macintosh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Mangal</vt:lpstr>
      <vt:lpstr>Rockwell Extra Bold</vt:lpstr>
      <vt:lpstr>Arial</vt:lpstr>
      <vt:lpstr>Office Theme</vt:lpstr>
      <vt:lpstr>Robotics and IoT Club Secondary Years Level 2 - Week 11</vt:lpstr>
      <vt:lpstr>How to Control Our Car Using ‘RF’</vt:lpstr>
      <vt:lpstr>So far….</vt:lpstr>
      <vt:lpstr>What is Internet?</vt:lpstr>
      <vt:lpstr>Internet of Things - IoT</vt:lpstr>
      <vt:lpstr>PowerPoint Presentation</vt:lpstr>
      <vt:lpstr>PowerPoint Presentation</vt:lpstr>
      <vt:lpstr>Few Projects we have done with IoT</vt:lpstr>
      <vt:lpstr>Smart Phone ’Things’</vt:lpstr>
      <vt:lpstr>How?</vt:lpstr>
      <vt:lpstr>How Big is IoT?</vt:lpstr>
      <vt:lpstr>IoT</vt:lpstr>
      <vt:lpstr>First things First</vt:lpstr>
      <vt:lpstr>First Things First</vt:lpstr>
      <vt:lpstr>Blynk App</vt:lpstr>
      <vt:lpstr>Blynk Architecture</vt:lpstr>
      <vt:lpstr>Blynk – Control LED – Direct Pin</vt:lpstr>
      <vt:lpstr>Simple Code</vt:lpstr>
      <vt:lpstr>Virtual Pins</vt:lpstr>
      <vt:lpstr>Control LED Using Virtual Pins</vt:lpstr>
      <vt:lpstr>DHT11</vt:lpstr>
      <vt:lpstr>DHT11</vt:lpstr>
      <vt:lpstr>Virtual Pins</vt:lpstr>
      <vt:lpstr>Servo Motor</vt:lpstr>
      <vt:lpstr>DHT + Pollution Sensor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fakruddin0510@hotmail.com</dc:creator>
  <cp:lastModifiedBy>fakruddin0510@hotmail.com</cp:lastModifiedBy>
  <cp:revision>418</cp:revision>
  <cp:lastPrinted>2019-02-09T07:01:18Z</cp:lastPrinted>
  <dcterms:created xsi:type="dcterms:W3CDTF">2019-01-15T07:05:42Z</dcterms:created>
  <dcterms:modified xsi:type="dcterms:W3CDTF">2019-12-08T12:05:18Z</dcterms:modified>
</cp:coreProperties>
</file>