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4" r:id="rId2"/>
  </p:sldMasterIdLst>
  <p:notesMasterIdLst>
    <p:notesMasterId r:id="rId21"/>
  </p:notesMasterIdLst>
  <p:sldIdLst>
    <p:sldId id="256" r:id="rId3"/>
    <p:sldId id="257" r:id="rId4"/>
    <p:sldId id="281" r:id="rId5"/>
    <p:sldId id="294" r:id="rId6"/>
    <p:sldId id="296" r:id="rId7"/>
    <p:sldId id="282" r:id="rId8"/>
    <p:sldId id="295" r:id="rId9"/>
    <p:sldId id="283" r:id="rId10"/>
    <p:sldId id="288" r:id="rId11"/>
    <p:sldId id="284" r:id="rId12"/>
    <p:sldId id="287" r:id="rId13"/>
    <p:sldId id="285" r:id="rId14"/>
    <p:sldId id="286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6039-EEB1-4AE5-96D9-F98D077DB06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D0E6-FB69-469C-925F-077F20EB7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38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D4D-8850-415D-9AB4-7D56D2DD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B499-D986-4126-8F10-833DACD9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41DA-AC00-46CB-9E43-9EDEE113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BE6F-0A9A-496C-9D03-A5528FDD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984C-2E72-4255-9BA0-EC09DC0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6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3FAC-81BE-4140-B129-B9A86F1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27BC-1955-4E7F-B9C4-6A4C5A73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4063-C711-4AA9-BB69-BE00449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31D5-DD49-42C6-80AA-5DA30BD1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FF05-ECED-460C-BD1D-2B3722D1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3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CD9C-D98D-4308-A647-97D497B3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0562-B55B-4F0B-A1EC-E983F2D2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0B8F-C97B-4C41-B290-9770687E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F2F3-DE33-43B9-ADF2-5155528C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7752-08C1-413F-AEBD-BCE8E06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9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3046-4F91-45FE-9A50-A8601AD5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473-F8CC-4D20-BD70-D795C9426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7FCE-74AB-4656-8406-5C3EEC0D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BE4F-D2A6-420A-9B2E-E8F0232A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5BCD-1FDF-43E1-B870-CAF87B46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2179-F5B7-4427-B9C6-0DBF907F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2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57C7-D2F1-480A-B187-49C806D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8A40-10DB-4A58-AF07-7856229A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A5621-0F13-4A23-8AC1-DF396367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71F05-8EE5-44C8-89BB-CC0D75F6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254A3-8470-467E-8E0E-E3697D9A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DDA2-F86B-4729-A46B-7CCECA2C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5B812-2D69-460F-AA57-90E37348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57B8D-75D2-4197-BD6D-EB16CFA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6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32B-19BA-42EB-84BA-544CE8E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938B8-9235-4E9F-AFEE-D460B1A4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9338-AC7E-4A19-B025-1AFD3AC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4EF4D-5ACE-42B5-869F-F807C2A9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1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2D1EC-EE94-4030-985E-BBBC7F29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4361-ACC5-4128-9387-74BB0D7C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8379-7C73-4574-99F4-2B249608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8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8224-50AC-492D-B614-F3ACB09D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E61C-94D3-4316-8C63-A957A9D4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0D52D-E4E3-47CF-949A-BC676DF1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66BA-41FC-42E7-92D2-698E799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DD6EC-88C8-4F65-A2D6-4FA56179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3699-F42B-4B16-97A7-47DDEADB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48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653-9ECD-42B6-B40D-8335251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73B01-EBAC-493F-B950-084AF272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D1AC-0B5F-42F1-BB6C-A4DC418E3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BDC9-75BF-4556-8A4A-2608514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34080-C5CD-4FF3-8378-0E04607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DD57-2E0B-46D2-986D-9E0276F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26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5B1D-5FCA-4680-B412-6ED16F45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2DFA-C2E3-4487-BD19-B8F75460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ABC6-23ED-4025-B055-0D26E881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4A07-5C10-42E5-82CC-4095E78F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A8DC-0DDA-4E0B-BFDB-4B500E97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45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448A-98CD-41C8-BA19-8A45C7C3A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DD20-B64D-4CE8-9F6B-B4403610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49E7-9678-4A03-BA8F-6FF2F7D4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7A07-90D5-4FB2-AB05-EAC74B52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B47F-75D1-4AE6-B1BE-50B10A43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5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09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8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9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F31F2-675E-4258-8328-0E74883F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87ED-9C12-44B7-8564-E75C4EF2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B1D5-D58C-478E-8845-0CF865C18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BC64-EBE8-4E3E-B990-5EA8C248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1C14-DDB4-49A7-B65A-1C5B4058E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and AI Stream</a:t>
            </a:r>
          </a:p>
        </p:txBody>
      </p:sp>
      <p:sp>
        <p:nvSpPr>
          <p:cNvPr id="5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Dr.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Roohi</a:t>
            </a:r>
            <a:r>
              <a:rPr lang="en-GB" dirty="0">
                <a:solidFill>
                  <a:schemeClr val="bg1"/>
                </a:solidFill>
              </a:rPr>
              <a:t> Banu</a:t>
            </a:r>
          </a:p>
          <a:p>
            <a:r>
              <a:rPr lang="en-GB" dirty="0">
                <a:solidFill>
                  <a:schemeClr val="bg1"/>
                </a:solidFill>
              </a:rPr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89349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Types of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9E2F1-F4FC-4902-9677-FED7D260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347787"/>
            <a:ext cx="89630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Types of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 descr="2 - Different types of data - Wikilean">
            <a:extLst>
              <a:ext uri="{FF2B5EF4-FFF2-40B4-BE49-F238E27FC236}">
                <a16:creationId xmlns:a16="http://schemas.microsoft.com/office/drawing/2014/main" id="{67F5B7F6-CD2E-4B0D-BBD7-80875844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811892"/>
            <a:ext cx="4843526" cy="33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6 Types of Data in Statistics &amp; Research: Key in Data Science">
            <a:extLst>
              <a:ext uri="{FF2B5EF4-FFF2-40B4-BE49-F238E27FC236}">
                <a16:creationId xmlns:a16="http://schemas.microsoft.com/office/drawing/2014/main" id="{FAA65B53-A494-49DC-A794-4495AF97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2" y="1333500"/>
            <a:ext cx="6031832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Types of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9E2F1-F4FC-4902-9677-FED7D260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1376362"/>
            <a:ext cx="8963025" cy="4162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A21C58-2473-44A6-9083-9DF329B09E74}"/>
              </a:ext>
            </a:extLst>
          </p:cNvPr>
          <p:cNvSpPr/>
          <p:nvPr/>
        </p:nvSpPr>
        <p:spPr>
          <a:xfrm>
            <a:off x="4476749" y="2590800"/>
            <a:ext cx="4348162" cy="297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4F5C1-173C-45AB-A9FB-002273ECC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206" y="1290637"/>
            <a:ext cx="5496271" cy="2269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2BFCB-3988-45F3-8D20-C7E6671A4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75" y="4384750"/>
            <a:ext cx="3667125" cy="2007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5C022-EB3E-4585-854A-73A32B711159}"/>
              </a:ext>
            </a:extLst>
          </p:cNvPr>
          <p:cNvSpPr txBox="1"/>
          <p:nvPr/>
        </p:nvSpPr>
        <p:spPr>
          <a:xfrm>
            <a:off x="6650830" y="905827"/>
            <a:ext cx="1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Nominal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596DC-ACC1-4349-9B15-BCB67B304FC5}"/>
              </a:ext>
            </a:extLst>
          </p:cNvPr>
          <p:cNvSpPr txBox="1"/>
          <p:nvPr/>
        </p:nvSpPr>
        <p:spPr>
          <a:xfrm>
            <a:off x="6650830" y="381054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Ordinal Data</a:t>
            </a:r>
          </a:p>
        </p:txBody>
      </p:sp>
    </p:spTree>
    <p:extLst>
      <p:ext uri="{BB962C8B-B14F-4D97-AF65-F5344CB8AC3E}">
        <p14:creationId xmlns:p14="http://schemas.microsoft.com/office/powerpoint/2010/main" val="49028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Types of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A21C58-2473-44A6-9083-9DF329B09E74}"/>
              </a:ext>
            </a:extLst>
          </p:cNvPr>
          <p:cNvSpPr/>
          <p:nvPr/>
        </p:nvSpPr>
        <p:spPr>
          <a:xfrm>
            <a:off x="304799" y="2562225"/>
            <a:ext cx="4348162" cy="297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636D2-9B48-42C2-A6C4-E8E13BCDC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85"/>
          <a:stretch/>
        </p:blipFill>
        <p:spPr>
          <a:xfrm>
            <a:off x="3525337" y="1100585"/>
            <a:ext cx="5274571" cy="4163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9AD950-EC51-42FB-AEC6-D8904673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450" y="3182549"/>
            <a:ext cx="1941574" cy="3081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1BA3C4-A4D0-4851-9B89-42DF4FF63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48" y="3182549"/>
            <a:ext cx="2187002" cy="2686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597B07-B6BE-48BE-9E41-DE2ECE760697}"/>
              </a:ext>
            </a:extLst>
          </p:cNvPr>
          <p:cNvSpPr txBox="1"/>
          <p:nvPr/>
        </p:nvSpPr>
        <p:spPr>
          <a:xfrm>
            <a:off x="9505950" y="1409700"/>
            <a:ext cx="169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176431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Python Libraries for Data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A3B7D-4642-47DC-BC5A-95ABDFCA963D}"/>
              </a:ext>
            </a:extLst>
          </p:cNvPr>
          <p:cNvSpPr txBox="1"/>
          <p:nvPr/>
        </p:nvSpPr>
        <p:spPr>
          <a:xfrm>
            <a:off x="0" y="13620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4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Pandas – Loading Data from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8E58-C111-43FB-8386-D498F9C4E87F}"/>
              </a:ext>
            </a:extLst>
          </p:cNvPr>
          <p:cNvSpPr txBox="1"/>
          <p:nvPr/>
        </p:nvSpPr>
        <p:spPr>
          <a:xfrm>
            <a:off x="476250" y="1419225"/>
            <a:ext cx="52427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Look at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Summary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Rename Columns (if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important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 few rows based on criterion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 two data frames for easier comparison</a:t>
            </a:r>
          </a:p>
        </p:txBody>
      </p:sp>
    </p:spTree>
    <p:extLst>
      <p:ext uri="{BB962C8B-B14F-4D97-AF65-F5344CB8AC3E}">
        <p14:creationId xmlns:p14="http://schemas.microsoft.com/office/powerpoint/2010/main" val="169949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 err="1"/>
              <a:t>Numpy</a:t>
            </a:r>
            <a:r>
              <a:rPr lang="en-GB" sz="2800" dirty="0"/>
              <a:t> – Loading Data from Image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8E58-C111-43FB-8386-D498F9C4E87F}"/>
              </a:ext>
            </a:extLst>
          </p:cNvPr>
          <p:cNvSpPr txBox="1"/>
          <p:nvPr/>
        </p:nvSpPr>
        <p:spPr>
          <a:xfrm>
            <a:off x="476250" y="1419225"/>
            <a:ext cx="3178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Load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Image Data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 the Data/Image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56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Scaling and Transformation of Input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8E58-C111-43FB-8386-D498F9C4E87F}"/>
              </a:ext>
            </a:extLst>
          </p:cNvPr>
          <p:cNvSpPr txBox="1"/>
          <p:nvPr/>
        </p:nvSpPr>
        <p:spPr>
          <a:xfrm>
            <a:off x="476250" y="1419225"/>
            <a:ext cx="343863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Scaler </a:t>
            </a:r>
          </a:p>
          <a:p>
            <a:endParaRPr lang="en-GB" dirty="0"/>
          </a:p>
          <a:p>
            <a:r>
              <a:rPr lang="en-GB" b="1" dirty="0"/>
              <a:t>Transformations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MinMax</a:t>
            </a:r>
            <a:r>
              <a:rPr lang="en-GB" dirty="0"/>
              <a:t>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MaxAbs</a:t>
            </a:r>
            <a:r>
              <a:rPr lang="en-GB" dirty="0"/>
              <a:t>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Few More Advanced Scalers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Power Transformer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Normalize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Quantile Transformer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Lognormal 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D5438-B695-409A-9486-AF04F217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09" y="3472219"/>
            <a:ext cx="203835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634D7-B6D3-464A-9C7E-AC99A2B1F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056" y="2731823"/>
            <a:ext cx="1657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Encoding Categorical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8E58-C111-43FB-8386-D498F9C4E87F}"/>
              </a:ext>
            </a:extLst>
          </p:cNvPr>
          <p:cNvSpPr txBox="1"/>
          <p:nvPr/>
        </p:nvSpPr>
        <p:spPr>
          <a:xfrm>
            <a:off x="0" y="685548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Ordinal Encoder</a:t>
            </a:r>
          </a:p>
        </p:txBody>
      </p:sp>
      <p:pic>
        <p:nvPicPr>
          <p:cNvPr id="2050" name="Picture 2" descr="Types of Encoder - Michael Fuchs Python">
            <a:extLst>
              <a:ext uri="{FF2B5EF4-FFF2-40B4-BE49-F238E27FC236}">
                <a16:creationId xmlns:a16="http://schemas.microsoft.com/office/drawing/2014/main" id="{5584AE9B-FECA-4FD1-8DAD-9D486731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15" y="1302059"/>
            <a:ext cx="3735632" cy="16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7FA09E-F485-4B95-9E22-CC53CD718B10}"/>
              </a:ext>
            </a:extLst>
          </p:cNvPr>
          <p:cNvSpPr txBox="1"/>
          <p:nvPr/>
        </p:nvSpPr>
        <p:spPr>
          <a:xfrm>
            <a:off x="110245" y="1304117"/>
            <a:ext cx="10826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>
                <a:solidFill>
                  <a:srgbClr val="0070C0"/>
                </a:solidFill>
              </a:rPr>
              <a:t>Purchased</a:t>
            </a:r>
          </a:p>
          <a:p>
            <a:r>
              <a:rPr lang="en-GB" sz="1400" dirty="0"/>
              <a:t>No </a:t>
            </a:r>
            <a:r>
              <a:rPr lang="en-GB" sz="1400" dirty="0">
                <a:sym typeface="Wingdings" panose="05000000000000000000" pitchFamily="2" charset="2"/>
              </a:rPr>
              <a:t>  0</a:t>
            </a:r>
            <a:endParaRPr lang="en-GB" sz="1400" dirty="0"/>
          </a:p>
          <a:p>
            <a:r>
              <a:rPr lang="en-GB" sz="1400" dirty="0"/>
              <a:t>Yes </a:t>
            </a:r>
            <a:r>
              <a:rPr lang="en-GB" sz="1400" dirty="0">
                <a:sym typeface="Wingdings" panose="05000000000000000000" pitchFamily="2" charset="2"/>
              </a:rPr>
              <a:t>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868B6-D53F-432D-9DFA-DDCFE23CFC1A}"/>
              </a:ext>
            </a:extLst>
          </p:cNvPr>
          <p:cNvSpPr txBox="1"/>
          <p:nvPr/>
        </p:nvSpPr>
        <p:spPr>
          <a:xfrm>
            <a:off x="1894374" y="1302060"/>
            <a:ext cx="156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>
                <a:solidFill>
                  <a:srgbClr val="7030A0"/>
                </a:solidFill>
              </a:rPr>
              <a:t>Emotional State</a:t>
            </a:r>
          </a:p>
          <a:p>
            <a:r>
              <a:rPr lang="en-GB" sz="1400" dirty="0"/>
              <a:t>Good </a:t>
            </a:r>
            <a:r>
              <a:rPr lang="en-GB" sz="1400" dirty="0">
                <a:sym typeface="Wingdings" panose="05000000000000000000" pitchFamily="2" charset="2"/>
              </a:rPr>
              <a:t>  0</a:t>
            </a:r>
            <a:endParaRPr lang="en-GB" sz="1400" dirty="0"/>
          </a:p>
          <a:p>
            <a:r>
              <a:rPr lang="en-GB" sz="1400" dirty="0"/>
              <a:t>Bad </a:t>
            </a:r>
            <a:r>
              <a:rPr lang="en-GB" sz="1400" dirty="0">
                <a:sym typeface="Wingdings" panose="05000000000000000000" pitchFamily="2" charset="2"/>
              </a:rPr>
              <a:t> 1</a:t>
            </a:r>
          </a:p>
          <a:p>
            <a:r>
              <a:rPr lang="en-GB" sz="1400" dirty="0">
                <a:sym typeface="Wingdings" panose="05000000000000000000" pitchFamily="2" charset="2"/>
              </a:rPr>
              <a:t>Neutral  2</a:t>
            </a:r>
          </a:p>
          <a:p>
            <a:r>
              <a:rPr lang="en-GB" sz="1400" dirty="0">
                <a:sym typeface="Wingdings" panose="05000000000000000000" pitchFamily="2" charset="2"/>
              </a:rPr>
              <a:t>Very Good  3</a:t>
            </a:r>
          </a:p>
          <a:p>
            <a:r>
              <a:rPr lang="en-GB" sz="1400" dirty="0">
                <a:sym typeface="Wingdings" panose="05000000000000000000" pitchFamily="2" charset="2"/>
              </a:rPr>
              <a:t>Excellent 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59709-A6FF-4975-8E33-774059A795DE}"/>
              </a:ext>
            </a:extLst>
          </p:cNvPr>
          <p:cNvSpPr txBox="1"/>
          <p:nvPr/>
        </p:nvSpPr>
        <p:spPr>
          <a:xfrm>
            <a:off x="4529143" y="1302059"/>
            <a:ext cx="156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>
                <a:solidFill>
                  <a:srgbClr val="7030A0"/>
                </a:solidFill>
              </a:rPr>
              <a:t>Emotional State</a:t>
            </a:r>
          </a:p>
          <a:p>
            <a:r>
              <a:rPr lang="en-GB" sz="1400" dirty="0"/>
              <a:t>Bad </a:t>
            </a:r>
            <a:r>
              <a:rPr lang="en-GB" sz="1400" dirty="0">
                <a:sym typeface="Wingdings" panose="05000000000000000000" pitchFamily="2" charset="2"/>
              </a:rPr>
              <a:t>  0</a:t>
            </a:r>
            <a:endParaRPr lang="en-GB" sz="1400" dirty="0"/>
          </a:p>
          <a:p>
            <a:r>
              <a:rPr lang="en-GB" sz="1400" dirty="0"/>
              <a:t>Neutral </a:t>
            </a:r>
            <a:r>
              <a:rPr lang="en-GB" sz="1400" dirty="0">
                <a:sym typeface="Wingdings" panose="05000000000000000000" pitchFamily="2" charset="2"/>
              </a:rPr>
              <a:t> 1</a:t>
            </a:r>
          </a:p>
          <a:p>
            <a:r>
              <a:rPr lang="en-GB" sz="1400" dirty="0">
                <a:sym typeface="Wingdings" panose="05000000000000000000" pitchFamily="2" charset="2"/>
              </a:rPr>
              <a:t>Good  2</a:t>
            </a:r>
          </a:p>
          <a:p>
            <a:r>
              <a:rPr lang="en-GB" sz="1400" dirty="0">
                <a:sym typeface="Wingdings" panose="05000000000000000000" pitchFamily="2" charset="2"/>
              </a:rPr>
              <a:t>Very Good  3</a:t>
            </a:r>
          </a:p>
          <a:p>
            <a:r>
              <a:rPr lang="en-GB" sz="1400" dirty="0">
                <a:sym typeface="Wingdings" panose="05000000000000000000" pitchFamily="2" charset="2"/>
              </a:rPr>
              <a:t>Excellent 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3515E-CF8B-4E9B-B5E9-B04CE2E90B5C}"/>
              </a:ext>
            </a:extLst>
          </p:cNvPr>
          <p:cNvSpPr txBox="1"/>
          <p:nvPr/>
        </p:nvSpPr>
        <p:spPr>
          <a:xfrm>
            <a:off x="1506385" y="4850891"/>
            <a:ext cx="14022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No	Yes</a:t>
            </a:r>
          </a:p>
          <a:p>
            <a:r>
              <a:rPr lang="en-GB" sz="1400" dirty="0"/>
              <a:t>[0 	1]</a:t>
            </a:r>
          </a:p>
          <a:p>
            <a:r>
              <a:rPr lang="en-GB" sz="1400" dirty="0"/>
              <a:t>[1	0],</a:t>
            </a:r>
          </a:p>
          <a:p>
            <a:r>
              <a:rPr lang="en-GB" sz="1400" dirty="0"/>
              <a:t>[1	0],</a:t>
            </a:r>
          </a:p>
          <a:p>
            <a:r>
              <a:rPr lang="en-GB" sz="1400" dirty="0"/>
              <a:t>[0	1],</a:t>
            </a:r>
          </a:p>
          <a:p>
            <a:r>
              <a:rPr lang="en-GB" sz="1400" dirty="0"/>
              <a:t>[1	0]</a:t>
            </a:r>
          </a:p>
        </p:txBody>
      </p:sp>
      <p:pic>
        <p:nvPicPr>
          <p:cNvPr id="10" name="Picture 2" descr="Types of Encoder - Michael Fuchs Python">
            <a:extLst>
              <a:ext uri="{FF2B5EF4-FFF2-40B4-BE49-F238E27FC236}">
                <a16:creationId xmlns:a16="http://schemas.microsoft.com/office/drawing/2014/main" id="{47E2A432-887E-4230-8812-6B3429BAF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4"/>
          <a:stretch/>
        </p:blipFill>
        <p:spPr bwMode="auto">
          <a:xfrm>
            <a:off x="435794" y="4756770"/>
            <a:ext cx="757055" cy="15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31C530-D212-4512-BC65-7C131F1E461C}"/>
              </a:ext>
            </a:extLst>
          </p:cNvPr>
          <p:cNvSpPr txBox="1"/>
          <p:nvPr/>
        </p:nvSpPr>
        <p:spPr>
          <a:xfrm>
            <a:off x="0" y="376523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One Hot Encoder</a:t>
            </a:r>
          </a:p>
        </p:txBody>
      </p:sp>
      <p:pic>
        <p:nvPicPr>
          <p:cNvPr id="18" name="Picture 2" descr="Types of Encoder - Michael Fuchs Python">
            <a:extLst>
              <a:ext uri="{FF2B5EF4-FFF2-40B4-BE49-F238E27FC236}">
                <a16:creationId xmlns:a16="http://schemas.microsoft.com/office/drawing/2014/main" id="{F6B5D994-12A9-419C-9F71-10EB0E620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2" r="44508"/>
          <a:stretch/>
        </p:blipFill>
        <p:spPr bwMode="auto">
          <a:xfrm>
            <a:off x="5448571" y="4710010"/>
            <a:ext cx="1081454" cy="16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E9915-F08E-40E1-81EF-7755D9B75BA0}"/>
              </a:ext>
            </a:extLst>
          </p:cNvPr>
          <p:cNvSpPr txBox="1"/>
          <p:nvPr/>
        </p:nvSpPr>
        <p:spPr>
          <a:xfrm>
            <a:off x="3750576" y="177865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34F45-137F-4A1F-AAE1-1D8E0D76D27B}"/>
              </a:ext>
            </a:extLst>
          </p:cNvPr>
          <p:cNvSpPr txBox="1"/>
          <p:nvPr/>
        </p:nvSpPr>
        <p:spPr>
          <a:xfrm>
            <a:off x="6978132" y="4861385"/>
            <a:ext cx="4094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Bad	Neutral	Good	</a:t>
            </a:r>
            <a:r>
              <a:rPr lang="en-GB" sz="1400" b="1" dirty="0" err="1"/>
              <a:t>V.Good</a:t>
            </a:r>
            <a:r>
              <a:rPr lang="en-GB" sz="1400" b="1" dirty="0"/>
              <a:t>	Ex</a:t>
            </a:r>
          </a:p>
          <a:p>
            <a:r>
              <a:rPr lang="en-GB" sz="1400" dirty="0"/>
              <a:t>[0 	0	1	0	0]</a:t>
            </a:r>
          </a:p>
          <a:p>
            <a:r>
              <a:rPr lang="en-GB" sz="1400" dirty="0"/>
              <a:t>[1	0	0	0	0]</a:t>
            </a:r>
          </a:p>
          <a:p>
            <a:r>
              <a:rPr lang="en-GB" sz="1400" dirty="0"/>
              <a:t>[0	1	0	0	0]</a:t>
            </a:r>
          </a:p>
          <a:p>
            <a:r>
              <a:rPr lang="en-GB" sz="1400" dirty="0"/>
              <a:t>[0	0	0	1	0]</a:t>
            </a:r>
          </a:p>
          <a:p>
            <a:r>
              <a:rPr lang="en-GB" sz="1400" dirty="0"/>
              <a:t>[0	0	0	0	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86661-E098-424B-BF0B-4252AE1D07FA}"/>
              </a:ext>
            </a:extLst>
          </p:cNvPr>
          <p:cNvSpPr txBox="1"/>
          <p:nvPr/>
        </p:nvSpPr>
        <p:spPr>
          <a:xfrm>
            <a:off x="7850615" y="870214"/>
            <a:ext cx="13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00B050"/>
                </a:solidFill>
              </a:rPr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33975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Day 2.</a:t>
            </a:r>
            <a:r>
              <a:rPr lang="en-US" sz="60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- AI, ML, DL &amp; RL </a:t>
            </a:r>
            <a:r>
              <a:rPr lang="en-US" sz="4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Roohi</a:t>
            </a:r>
            <a:r>
              <a:rPr lang="en-GB" dirty="0"/>
              <a:t> Banu</a:t>
            </a:r>
          </a:p>
          <a:p>
            <a:r>
              <a:rPr lang="en-GB" dirty="0"/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5314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1F7EA6-47AC-49FA-905D-8542BE224ACB}"/>
              </a:ext>
            </a:extLst>
          </p:cNvPr>
          <p:cNvSpPr/>
          <p:nvPr/>
        </p:nvSpPr>
        <p:spPr>
          <a:xfrm>
            <a:off x="83889" y="1272004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Introduction &amp; ML/DL Life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A4274A-D897-4668-9FA4-8BA8C18AE34F}"/>
              </a:ext>
            </a:extLst>
          </p:cNvPr>
          <p:cNvSpPr/>
          <p:nvPr/>
        </p:nvSpPr>
        <p:spPr>
          <a:xfrm>
            <a:off x="1173083" y="127181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(Pandas &amp;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03B859-D3C8-447D-98C1-8EE2AC2E91C0}"/>
              </a:ext>
            </a:extLst>
          </p:cNvPr>
          <p:cNvSpPr/>
          <p:nvPr/>
        </p:nvSpPr>
        <p:spPr>
          <a:xfrm>
            <a:off x="2252598" y="1279576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&amp; Visualization (matplotlib)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ABBAAA-EE9C-40E5-869E-81C05330D18A}"/>
              </a:ext>
            </a:extLst>
          </p:cNvPr>
          <p:cNvSpPr/>
          <p:nvPr/>
        </p:nvSpPr>
        <p:spPr>
          <a:xfrm>
            <a:off x="3322431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&amp; Statistics (Variable Selection)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9DDA04-7D7A-4FDC-A847-3715D2CDD823}"/>
              </a:ext>
            </a:extLst>
          </p:cNvPr>
          <p:cNvSpPr/>
          <p:nvPr/>
        </p:nvSpPr>
        <p:spPr>
          <a:xfrm>
            <a:off x="5461755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8040E-BD77-41EC-862C-99924C6E41BA}"/>
              </a:ext>
            </a:extLst>
          </p:cNvPr>
          <p:cNvSpPr/>
          <p:nvPr/>
        </p:nvSpPr>
        <p:spPr>
          <a:xfrm>
            <a:off x="4391922" y="126821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2E7C9B-E71D-4257-8777-982106E07BC1}"/>
              </a:ext>
            </a:extLst>
          </p:cNvPr>
          <p:cNvSpPr/>
          <p:nvPr/>
        </p:nvSpPr>
        <p:spPr>
          <a:xfrm>
            <a:off x="83890" y="287118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Neural Networks &amp; Backpropagation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905B6C-5C3E-4D4C-A72E-FC33133AA28E}"/>
              </a:ext>
            </a:extLst>
          </p:cNvPr>
          <p:cNvSpPr/>
          <p:nvPr/>
        </p:nvSpPr>
        <p:spPr>
          <a:xfrm>
            <a:off x="226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3E3264-3403-4B35-BFD2-5157D868DDC9}"/>
              </a:ext>
            </a:extLst>
          </p:cNvPr>
          <p:cNvSpPr/>
          <p:nvPr/>
        </p:nvSpPr>
        <p:spPr>
          <a:xfrm>
            <a:off x="334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C3994B-52A9-4371-8A7A-01828252F6F9}"/>
              </a:ext>
            </a:extLst>
          </p:cNvPr>
          <p:cNvSpPr/>
          <p:nvPr/>
        </p:nvSpPr>
        <p:spPr>
          <a:xfrm>
            <a:off x="442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735D56-F89D-433C-8E06-EA2565705609}"/>
              </a:ext>
            </a:extLst>
          </p:cNvPr>
          <p:cNvSpPr/>
          <p:nvPr/>
        </p:nvSpPr>
        <p:spPr>
          <a:xfrm>
            <a:off x="5510737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8AAC06-EC18-4D5D-B63C-8161068CDB88}"/>
              </a:ext>
            </a:extLst>
          </p:cNvPr>
          <p:cNvSpPr/>
          <p:nvPr/>
        </p:nvSpPr>
        <p:spPr>
          <a:xfrm>
            <a:off x="1172598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Layers Neural Networks &amp; CNN Intuition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0" y="376905"/>
            <a:ext cx="850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 -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and Deep Learning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 Weeks </a:t>
            </a: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Course for Secondary &amp; College Students)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F10AD-D7D6-4723-8EE6-C28D02E01A84}"/>
              </a:ext>
            </a:extLst>
          </p:cNvPr>
          <p:cNvSpPr txBox="1"/>
          <p:nvPr/>
        </p:nvSpPr>
        <p:spPr>
          <a:xfrm>
            <a:off x="394909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2CAAF-8282-4AF7-8FFD-C6513017E31A}"/>
              </a:ext>
            </a:extLst>
          </p:cNvPr>
          <p:cNvSpPr txBox="1"/>
          <p:nvPr/>
        </p:nvSpPr>
        <p:spPr>
          <a:xfrm>
            <a:off x="122569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055A2-17B7-48F0-9C76-F25B596F78AB}"/>
              </a:ext>
            </a:extLst>
          </p:cNvPr>
          <p:cNvSpPr txBox="1"/>
          <p:nvPr/>
        </p:nvSpPr>
        <p:spPr>
          <a:xfrm>
            <a:off x="228356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68F6C-7F33-48F4-B9A7-9B1A4FD182DB}"/>
              </a:ext>
            </a:extLst>
          </p:cNvPr>
          <p:cNvSpPr txBox="1"/>
          <p:nvPr/>
        </p:nvSpPr>
        <p:spPr>
          <a:xfrm>
            <a:off x="3341436" y="1229029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B8575-E70D-463E-AA5C-F05F1AFCAA98}"/>
              </a:ext>
            </a:extLst>
          </p:cNvPr>
          <p:cNvSpPr txBox="1"/>
          <p:nvPr/>
        </p:nvSpPr>
        <p:spPr>
          <a:xfrm>
            <a:off x="4448308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49A20-B0A9-47E0-8B7D-882CC0D8262B}"/>
              </a:ext>
            </a:extLst>
          </p:cNvPr>
          <p:cNvSpPr txBox="1"/>
          <p:nvPr/>
        </p:nvSpPr>
        <p:spPr>
          <a:xfrm>
            <a:off x="5434618" y="1239722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11285-065E-4CAC-AA64-C10A00C78314}"/>
              </a:ext>
            </a:extLst>
          </p:cNvPr>
          <p:cNvCxnSpPr>
            <a:cxnSpLocks/>
          </p:cNvCxnSpPr>
          <p:nvPr/>
        </p:nvCxnSpPr>
        <p:spPr>
          <a:xfrm>
            <a:off x="177870" y="2781399"/>
            <a:ext cx="63747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C967B-537B-4E04-ACB4-E4F1E6808EE3}"/>
              </a:ext>
            </a:extLst>
          </p:cNvPr>
          <p:cNvGrpSpPr/>
          <p:nvPr/>
        </p:nvGrpSpPr>
        <p:grpSpPr>
          <a:xfrm>
            <a:off x="281424" y="2836809"/>
            <a:ext cx="6041370" cy="338554"/>
            <a:chOff x="309723" y="6050581"/>
            <a:chExt cx="6041370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AA6E5C-090B-47B6-A7AB-ECCA8096EC86}"/>
                </a:ext>
              </a:extLst>
            </p:cNvPr>
            <p:cNvSpPr/>
            <p:nvPr/>
          </p:nvSpPr>
          <p:spPr>
            <a:xfrm>
              <a:off x="309723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8BE9EE-7D87-45C9-B8CA-60AF6C24C15E}"/>
                </a:ext>
              </a:extLst>
            </p:cNvPr>
            <p:cNvSpPr/>
            <p:nvPr/>
          </p:nvSpPr>
          <p:spPr>
            <a:xfrm>
              <a:off x="1284178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37C604-9F20-4D24-98C3-91D73C63F935}"/>
                </a:ext>
              </a:extLst>
            </p:cNvPr>
            <p:cNvSpPr/>
            <p:nvPr/>
          </p:nvSpPr>
          <p:spPr>
            <a:xfrm>
              <a:off x="2364320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Week9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C20064-C457-409F-B2C5-0119A8462C9B}"/>
                </a:ext>
              </a:extLst>
            </p:cNvPr>
            <p:cNvSpPr/>
            <p:nvPr/>
          </p:nvSpPr>
          <p:spPr>
            <a:xfrm>
              <a:off x="3364188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DA257A-A5E4-480C-AC31-CDAEB099CB7D}"/>
                </a:ext>
              </a:extLst>
            </p:cNvPr>
            <p:cNvSpPr/>
            <p:nvPr/>
          </p:nvSpPr>
          <p:spPr>
            <a:xfrm>
              <a:off x="4414804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815E60-8494-4F82-BD42-DCDCA630E391}"/>
                </a:ext>
              </a:extLst>
            </p:cNvPr>
            <p:cNvSpPr/>
            <p:nvPr/>
          </p:nvSpPr>
          <p:spPr>
            <a:xfrm>
              <a:off x="5484637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Week12</a:t>
              </a:r>
            </a:p>
          </p:txBody>
        </p:sp>
      </p:grpSp>
      <p:pic>
        <p:nvPicPr>
          <p:cNvPr id="1026" name="Picture 2" descr="Zoom fondo blanco vertical Logo Vector (.AI) Free Download">
            <a:extLst>
              <a:ext uri="{FF2B5EF4-FFF2-40B4-BE49-F238E27FC236}">
                <a16:creationId xmlns:a16="http://schemas.microsoft.com/office/drawing/2014/main" id="{1BC15A7A-B5DF-40DB-95F8-2750BA86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45" y="8658291"/>
            <a:ext cx="265086" cy="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Messenger im App Store">
            <a:extLst>
              <a:ext uri="{FF2B5EF4-FFF2-40B4-BE49-F238E27FC236}">
                <a16:creationId xmlns:a16="http://schemas.microsoft.com/office/drawing/2014/main" id="{32D60943-D5CF-4C31-A703-4C76D525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59" y="552450"/>
            <a:ext cx="528741" cy="5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15E816-523A-43FA-91F7-BA50526CBCD1}"/>
              </a:ext>
            </a:extLst>
          </p:cNvPr>
          <p:cNvSpPr/>
          <p:nvPr/>
        </p:nvSpPr>
        <p:spPr>
          <a:xfrm>
            <a:off x="10475908" y="711859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@78 99 11 222 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753A87-9AAD-416F-8424-C1C2D4E4023D}"/>
              </a:ext>
            </a:extLst>
          </p:cNvPr>
          <p:cNvSpPr/>
          <p:nvPr/>
        </p:nvSpPr>
        <p:spPr>
          <a:xfrm>
            <a:off x="140092" y="4386060"/>
            <a:ext cx="6457866" cy="5287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 Language Processing – NLP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???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E24310E-3736-4A29-BE83-C35232761DB0}"/>
              </a:ext>
            </a:extLst>
          </p:cNvPr>
          <p:cNvSpPr/>
          <p:nvPr/>
        </p:nvSpPr>
        <p:spPr>
          <a:xfrm>
            <a:off x="7893675" y="1491927"/>
            <a:ext cx="3782548" cy="1590542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content may be altered depending on participant needs &amp; speed of grasping power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838DA-DC94-4C4A-943C-59B27BAD494E}"/>
              </a:ext>
            </a:extLst>
          </p:cNvPr>
          <p:cNvSpPr txBox="1"/>
          <p:nvPr/>
        </p:nvSpPr>
        <p:spPr>
          <a:xfrm>
            <a:off x="7031756" y="3631504"/>
            <a:ext cx="5120961" cy="369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ZOOM Lectures from 14-Nov: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68144-4E23-471F-B5B2-E80171D4777B}"/>
              </a:ext>
            </a:extLst>
          </p:cNvPr>
          <p:cNvSpPr txBox="1"/>
          <p:nvPr/>
        </p:nvSpPr>
        <p:spPr>
          <a:xfrm>
            <a:off x="-47494" y="4893237"/>
            <a:ext cx="67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end of course participants will have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Thorough &amp; deeper understanding of AI/ML/DL (Neural Networks)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Seen full end-to-end life cycle of Data Science Projects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Built at least 1 Deep Learning OBJECT DETECTION model from SCRATCH end-to-end and deploy on to 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CE97A-44F6-48BD-AB8F-520BBCFCC1DC}"/>
              </a:ext>
            </a:extLst>
          </p:cNvPr>
          <p:cNvSpPr txBox="1"/>
          <p:nvPr/>
        </p:nvSpPr>
        <p:spPr>
          <a:xfrm>
            <a:off x="1" y="-2258"/>
            <a:ext cx="12192000" cy="369332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Z A S    A C A D E M Y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9DAF87-7C34-47E6-A1B1-23A497101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958" y="4017891"/>
            <a:ext cx="3763862" cy="28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Scene Setting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70D2D-9261-494C-8C34-CDE0E4EA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" y="1674528"/>
            <a:ext cx="12192000" cy="1579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452B0-7BEE-4E77-A2C7-D5C1A5D09FCB}"/>
              </a:ext>
            </a:extLst>
          </p:cNvPr>
          <p:cNvSpPr txBox="1"/>
          <p:nvPr/>
        </p:nvSpPr>
        <p:spPr>
          <a:xfrm>
            <a:off x="0" y="729542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Existence of God’s Particle (Data from CERN Laboratory)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29FFC-28C1-48C7-A7E5-B957FDCED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032" y="4181955"/>
            <a:ext cx="7328612" cy="2206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80A0D-B9DB-46FE-A57E-9EE57E70CAA0}"/>
              </a:ext>
            </a:extLst>
          </p:cNvPr>
          <p:cNvSpPr txBox="1"/>
          <p:nvPr/>
        </p:nvSpPr>
        <p:spPr>
          <a:xfrm>
            <a:off x="0" y="357426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Heart Disease Data</a:t>
            </a:r>
          </a:p>
        </p:txBody>
      </p:sp>
    </p:spTree>
    <p:extLst>
      <p:ext uri="{BB962C8B-B14F-4D97-AF65-F5344CB8AC3E}">
        <p14:creationId xmlns:p14="http://schemas.microsoft.com/office/powerpoint/2010/main" val="12964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Scene Setting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452B0-7BEE-4E77-A2C7-D5C1A5D09FCB}"/>
              </a:ext>
            </a:extLst>
          </p:cNvPr>
          <p:cNvSpPr txBox="1"/>
          <p:nvPr/>
        </p:nvSpPr>
        <p:spPr>
          <a:xfrm>
            <a:off x="0" y="729542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House Pricing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FF3D2-DAE2-4D50-B369-B47D33875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885950"/>
            <a:ext cx="11877675" cy="3086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0C7DD7-2EAF-4366-9A0B-813862E894E9}"/>
              </a:ext>
            </a:extLst>
          </p:cNvPr>
          <p:cNvSpPr/>
          <p:nvPr/>
        </p:nvSpPr>
        <p:spPr>
          <a:xfrm>
            <a:off x="10032023" y="1793631"/>
            <a:ext cx="2002814" cy="3178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7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Recap – DS/Machine Learning Life Cycle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75D74-56C2-4AFB-B6C6-672E8BE518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55811" y="1550008"/>
            <a:ext cx="4338054" cy="3757983"/>
          </a:xfrm>
          <a:prstGeom prst="rect">
            <a:avLst/>
          </a:prstGeom>
        </p:spPr>
      </p:pic>
      <p:pic>
        <p:nvPicPr>
          <p:cNvPr id="1026" name="Picture 2" descr="Machine Learning Development Life Cycle | by Vishal Sinha | Analytics  Vidhya | Medium">
            <a:extLst>
              <a:ext uri="{FF2B5EF4-FFF2-40B4-BE49-F238E27FC236}">
                <a16:creationId xmlns:a16="http://schemas.microsoft.com/office/drawing/2014/main" id="{7DB0B70D-B161-4ED2-9D2C-E2DC9042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3" y="1550008"/>
            <a:ext cx="6288729" cy="390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5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952EF-EF0B-4DE1-A51B-BD4319268024}"/>
              </a:ext>
            </a:extLst>
          </p:cNvPr>
          <p:cNvSpPr txBox="1"/>
          <p:nvPr/>
        </p:nvSpPr>
        <p:spPr>
          <a:xfrm>
            <a:off x="542925" y="1114425"/>
            <a:ext cx="32097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Handling/Processing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Open CV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Types of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952EF-EF0B-4DE1-A51B-BD4319268024}"/>
              </a:ext>
            </a:extLst>
          </p:cNvPr>
          <p:cNvSpPr txBox="1"/>
          <p:nvPr/>
        </p:nvSpPr>
        <p:spPr>
          <a:xfrm>
            <a:off x="542925" y="1114425"/>
            <a:ext cx="11496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Numeric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425411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Types of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952EF-EF0B-4DE1-A51B-BD4319268024}"/>
              </a:ext>
            </a:extLst>
          </p:cNvPr>
          <p:cNvSpPr txBox="1"/>
          <p:nvPr/>
        </p:nvSpPr>
        <p:spPr>
          <a:xfrm>
            <a:off x="542925" y="1114425"/>
            <a:ext cx="11496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Qualitative/Categorical Data </a:t>
            </a:r>
            <a:r>
              <a:rPr lang="en-GB" dirty="0"/>
              <a:t>- when you describes or judge or classify the data then you are dealing with qualitative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Binary Data: Yes/No, Good/Bad, Tall/Short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Nominal Data: Colours of M&amp;M or Jelly Beans in a sweet pocket (Red, Purple, Green and Blue)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Ordinal Data: Small/Medium/Large (there is some order in the data), Movie Ratings (1, 2, 3, 4 and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Quantitative Data</a:t>
            </a:r>
            <a:r>
              <a:rPr lang="en-GB" dirty="0"/>
              <a:t> – when you measure some thing and assign a numeric value then you are dealing with quantitative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Discrete Data: No of family members, No of games lost in a season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Continuous Data: temperature, weight, pressure, force, price</a:t>
            </a:r>
          </a:p>
        </p:txBody>
      </p:sp>
    </p:spTree>
    <p:extLst>
      <p:ext uri="{BB962C8B-B14F-4D97-AF65-F5344CB8AC3E}">
        <p14:creationId xmlns:p14="http://schemas.microsoft.com/office/powerpoint/2010/main" val="302939765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18347</TotalTime>
  <Words>869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Tw Cen MT</vt:lpstr>
      <vt:lpstr>ShapesVTI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121</cp:revision>
  <dcterms:created xsi:type="dcterms:W3CDTF">2020-08-05T10:43:54Z</dcterms:created>
  <dcterms:modified xsi:type="dcterms:W3CDTF">2020-11-14T10:40:05Z</dcterms:modified>
</cp:coreProperties>
</file>