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14" r:id="rId2"/>
  </p:sldMasterIdLst>
  <p:notesMasterIdLst>
    <p:notesMasterId r:id="rId21"/>
  </p:notesMasterIdLst>
  <p:sldIdLst>
    <p:sldId id="256" r:id="rId3"/>
    <p:sldId id="257" r:id="rId4"/>
    <p:sldId id="281" r:id="rId5"/>
    <p:sldId id="292" r:id="rId6"/>
    <p:sldId id="293" r:id="rId7"/>
    <p:sldId id="294" r:id="rId8"/>
    <p:sldId id="295" r:id="rId9"/>
    <p:sldId id="306" r:id="rId10"/>
    <p:sldId id="303" r:id="rId11"/>
    <p:sldId id="304" r:id="rId12"/>
    <p:sldId id="305" r:id="rId13"/>
    <p:sldId id="302" r:id="rId14"/>
    <p:sldId id="299" r:id="rId15"/>
    <p:sldId id="298" r:id="rId16"/>
    <p:sldId id="296" r:id="rId17"/>
    <p:sldId id="300" r:id="rId18"/>
    <p:sldId id="297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A6039-EEB1-4AE5-96D9-F98D077DB06D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9D0E6-FB69-469C-925F-077F20EB71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2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34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3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387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CD4D-8850-415D-9AB4-7D56D2DD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5B499-D986-4126-8F10-833DACD97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D41DA-AC00-46CB-9E43-9EDEE113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0BE6F-0A9A-496C-9D03-A5528FDD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3984C-2E72-4255-9BA0-EC09DC0C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6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3FAC-81BE-4140-B129-B9A86F1D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27BC-1955-4E7F-B9C4-6A4C5A73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4063-C711-4AA9-BB69-BE004498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31D5-DD49-42C6-80AA-5DA30BD1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FF05-ECED-460C-BD1D-2B3722D1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3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CD9C-D98D-4308-A647-97D497B3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80562-B55B-4F0B-A1EC-E983F2D2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0B8F-C97B-4C41-B290-9770687E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F2F3-DE33-43B9-ADF2-5155528C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67752-08C1-413F-AEBD-BCE8E06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790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3046-4F91-45FE-9A50-A8601AD5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A473-F8CC-4D20-BD70-D795C9426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17FCE-74AB-4656-8406-5C3EEC0DB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6BE4F-D2A6-420A-9B2E-E8F0232A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5BCD-1FDF-43E1-B870-CAF87B46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B2179-F5B7-4427-B9C6-0DBF907F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2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57C7-D2F1-480A-B187-49C806D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8A40-10DB-4A58-AF07-7856229A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A5621-0F13-4A23-8AC1-DF3963670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71F05-8EE5-44C8-89BB-CC0D75F6B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254A3-8470-467E-8E0E-E3697D9A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5DDA2-F86B-4729-A46B-7CCECA2C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5B812-2D69-460F-AA57-90E37348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57B8D-75D2-4197-BD6D-EB16CFA5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46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B32B-19BA-42EB-84BA-544CE8E5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938B8-9235-4E9F-AFEE-D460B1A4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9338-AC7E-4A19-B025-1AFD3AC6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4EF4D-5ACE-42B5-869F-F807C2A9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71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2D1EC-EE94-4030-985E-BBBC7F29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74361-ACC5-4128-9387-74BB0D7C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28379-7C73-4574-99F4-2B249608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58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8224-50AC-492D-B614-F3ACB09D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E61C-94D3-4316-8C63-A957A9D41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0D52D-E4E3-47CF-949A-BC676DF1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366BA-41FC-42E7-92D2-698E7995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DD6EC-88C8-4F65-A2D6-4FA56179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13699-F42B-4B16-97A7-47DDEADB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38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448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2653-9ECD-42B6-B40D-83352510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73B01-EBAC-493F-B950-084AF2720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DD1AC-0B5F-42F1-BB6C-A4DC418E3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7BDC9-75BF-4556-8A4A-26085146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34080-C5CD-4FF3-8378-0E04607C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DD57-2E0B-46D2-986D-9E0276F2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326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5B1D-5FCA-4680-B412-6ED16F45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2DFA-C2E3-4487-BD19-B8F75460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ABC6-23ED-4025-B055-0D26E881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F4A07-5C10-42E5-82CC-4095E78F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A8DC-0DDA-4E0B-BFDB-4B500E97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545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9448A-98CD-41C8-BA19-8A45C7C3A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7DD20-B64D-4CE8-9F6B-B4403610E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249E7-9678-4A03-BA8F-6FF2F7D4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7A07-90D5-4FB2-AB05-EAC74B52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AB47F-75D1-4AE6-B1BE-50B10A43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3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58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09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31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7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80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98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6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F31F2-675E-4258-8328-0E74883F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C87ED-9C12-44B7-8564-E75C4EF2D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B1D5-D58C-478E-8845-0CF865C18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AB63-CB23-4DC8-B548-EDF8302AD2F4}" type="datetimeFigureOut">
              <a:rPr lang="en-GB" smtClean="0"/>
              <a:t>14/11/2020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BC64-EBE8-4E3E-B990-5EA8C248A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11C14-DDB4-49A7-B65A-1C5B4058E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7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5" name="Picture 1">
            <a:extLst>
              <a:ext uri="{FF2B5EF4-FFF2-40B4-BE49-F238E27FC236}">
                <a16:creationId xmlns:a16="http://schemas.microsoft.com/office/drawing/2014/main" id="{4638C3E5-FCC0-4C20-B4B7-7B855E34C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754" b="49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199A7-3D80-471C-B848-CBCD9D14826A}"/>
              </a:ext>
            </a:extLst>
          </p:cNvPr>
          <p:cNvSpPr txBox="1"/>
          <p:nvPr/>
        </p:nvSpPr>
        <p:spPr>
          <a:xfrm>
            <a:off x="3577192" y="1032483"/>
            <a:ext cx="5037616" cy="2982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Raspberry PI and AI Stream</a:t>
            </a:r>
          </a:p>
        </p:txBody>
      </p:sp>
      <p:sp>
        <p:nvSpPr>
          <p:cNvPr id="56" name="Arc 25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32EB5-4036-4D92-BEB0-035E9BBCE982}"/>
              </a:ext>
            </a:extLst>
          </p:cNvPr>
          <p:cNvSpPr txBox="1"/>
          <p:nvPr/>
        </p:nvSpPr>
        <p:spPr>
          <a:xfrm>
            <a:off x="10457" y="5931599"/>
            <a:ext cx="2985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Dr.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Roohi</a:t>
            </a:r>
            <a:r>
              <a:rPr lang="en-GB" dirty="0">
                <a:solidFill>
                  <a:schemeClr val="bg1"/>
                </a:solidFill>
              </a:rPr>
              <a:t> Banu</a:t>
            </a:r>
          </a:p>
          <a:p>
            <a:r>
              <a:rPr lang="en-GB" dirty="0">
                <a:solidFill>
                  <a:schemeClr val="bg1"/>
                </a:solidFill>
              </a:rPr>
              <a:t>Mr. Fakruddin Mohammed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78478D-9C6A-4FA4-B68D-E9EE1C37CAFB}"/>
              </a:ext>
            </a:extLst>
          </p:cNvPr>
          <p:cNvSpPr txBox="1"/>
          <p:nvPr/>
        </p:nvSpPr>
        <p:spPr>
          <a:xfrm>
            <a:off x="8153400" y="4839316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ZAS </a:t>
            </a:r>
          </a:p>
          <a:p>
            <a:r>
              <a:rPr lang="en-GB" sz="1200" b="1" dirty="0"/>
              <a:t>Academy</a:t>
            </a:r>
          </a:p>
        </p:txBody>
      </p:sp>
    </p:spTree>
    <p:extLst>
      <p:ext uri="{BB962C8B-B14F-4D97-AF65-F5344CB8AC3E}">
        <p14:creationId xmlns:p14="http://schemas.microsoft.com/office/powerpoint/2010/main" val="389349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0" y="596936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Bivariate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88C98-B12D-4FC5-B18D-836DFAC93A43}"/>
              </a:ext>
            </a:extLst>
          </p:cNvPr>
          <p:cNvSpPr txBox="1"/>
          <p:nvPr/>
        </p:nvSpPr>
        <p:spPr>
          <a:xfrm>
            <a:off x="809419" y="1632610"/>
            <a:ext cx="326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Continuous Vs Continuous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F97CD-1565-4139-BBAF-BD6468D4E9D0}"/>
              </a:ext>
            </a:extLst>
          </p:cNvPr>
          <p:cNvSpPr txBox="1"/>
          <p:nvPr/>
        </p:nvSpPr>
        <p:spPr>
          <a:xfrm>
            <a:off x="812015" y="3957076"/>
            <a:ext cx="448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Continuous Vs Categorical: Bar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56FE1-9D9C-4CD0-90CA-6751C5A82B8C}"/>
              </a:ext>
            </a:extLst>
          </p:cNvPr>
          <p:cNvSpPr txBox="1"/>
          <p:nvPr/>
        </p:nvSpPr>
        <p:spPr>
          <a:xfrm>
            <a:off x="814612" y="4326408"/>
            <a:ext cx="592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Categorical Vs Categorical: Bar Charts, 2-way Tables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71F8B8-83CC-4342-8573-C720938E2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171" y="1189190"/>
            <a:ext cx="3663471" cy="2785765"/>
          </a:xfrm>
          <a:prstGeom prst="rect">
            <a:avLst/>
          </a:prstGeom>
        </p:spPr>
      </p:pic>
      <p:pic>
        <p:nvPicPr>
          <p:cNvPr id="3074" name="Picture 2" descr="Data Exploration, Business Analytics, Stacked Column Chart, Two-Way Table">
            <a:extLst>
              <a:ext uri="{FF2B5EF4-FFF2-40B4-BE49-F238E27FC236}">
                <a16:creationId xmlns:a16="http://schemas.microsoft.com/office/drawing/2014/main" id="{46AF345A-E887-4834-B594-BBEB3818D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54" y="4879644"/>
            <a:ext cx="97536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19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0" y="596936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Bivariate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6841A-D90A-4979-BE97-A68BA260CBFE}"/>
              </a:ext>
            </a:extLst>
          </p:cNvPr>
          <p:cNvSpPr txBox="1"/>
          <p:nvPr/>
        </p:nvSpPr>
        <p:spPr>
          <a:xfrm>
            <a:off x="595423" y="1403498"/>
            <a:ext cx="2103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Chi Square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Z-Test/T-Test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68455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0" y="519161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Missing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70815-245F-47E1-B773-EF9E37A80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2047875"/>
            <a:ext cx="69056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0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0" y="523220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Missing Values Treatment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E84F3-AB3D-451F-9FC5-87E737DBCFB4}"/>
              </a:ext>
            </a:extLst>
          </p:cNvPr>
          <p:cNvSpPr txBox="1"/>
          <p:nvPr/>
        </p:nvSpPr>
        <p:spPr>
          <a:xfrm>
            <a:off x="712381" y="1855160"/>
            <a:ext cx="60188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Drop the rows/data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Fill/Replace with mean, median or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model to predict them (Regression, ANOVA etc.)</a:t>
            </a:r>
          </a:p>
        </p:txBody>
      </p:sp>
    </p:spTree>
    <p:extLst>
      <p:ext uri="{BB962C8B-B14F-4D97-AF65-F5344CB8AC3E}">
        <p14:creationId xmlns:p14="http://schemas.microsoft.com/office/powerpoint/2010/main" val="67202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E4E73B-6857-48D8-B76D-6129BD855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2019300"/>
            <a:ext cx="4152900" cy="2819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1BB934-875F-4C31-A631-6AD72871B185}"/>
              </a:ext>
            </a:extLst>
          </p:cNvPr>
          <p:cNvSpPr txBox="1"/>
          <p:nvPr/>
        </p:nvSpPr>
        <p:spPr>
          <a:xfrm>
            <a:off x="0" y="519161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265092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EBFA3-D419-4780-AF39-8C22C507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024062"/>
            <a:ext cx="11068050" cy="2809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412ED6-A969-4EF6-A73C-35096B85CA48}"/>
              </a:ext>
            </a:extLst>
          </p:cNvPr>
          <p:cNvSpPr txBox="1"/>
          <p:nvPr/>
        </p:nvSpPr>
        <p:spPr>
          <a:xfrm>
            <a:off x="0" y="519161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670883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96B25-A152-44F6-97FD-0F9E0961F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252662"/>
            <a:ext cx="5495925" cy="2352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1BDEA-E9E0-40E4-A8ED-3B79C59957F7}"/>
              </a:ext>
            </a:extLst>
          </p:cNvPr>
          <p:cNvSpPr txBox="1"/>
          <p:nvPr/>
        </p:nvSpPr>
        <p:spPr>
          <a:xfrm>
            <a:off x="0" y="519161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Outliers Impact</a:t>
            </a:r>
          </a:p>
        </p:txBody>
      </p:sp>
    </p:spTree>
    <p:extLst>
      <p:ext uri="{BB962C8B-B14F-4D97-AF65-F5344CB8AC3E}">
        <p14:creationId xmlns:p14="http://schemas.microsoft.com/office/powerpoint/2010/main" val="366661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C9E2C-55E1-4F6E-A9AE-98DC786AE56B}"/>
              </a:ext>
            </a:extLst>
          </p:cNvPr>
          <p:cNvSpPr txBox="1"/>
          <p:nvPr/>
        </p:nvSpPr>
        <p:spPr>
          <a:xfrm>
            <a:off x="978195" y="1850065"/>
            <a:ext cx="1663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Box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Scatter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Histogram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5BAD1-7784-4D1A-9F69-BD2E2AFE9177}"/>
              </a:ext>
            </a:extLst>
          </p:cNvPr>
          <p:cNvSpPr txBox="1"/>
          <p:nvPr/>
        </p:nvSpPr>
        <p:spPr>
          <a:xfrm>
            <a:off x="0" y="519161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How to detect outliers?</a:t>
            </a:r>
          </a:p>
        </p:txBody>
      </p:sp>
    </p:spTree>
    <p:extLst>
      <p:ext uri="{BB962C8B-B14F-4D97-AF65-F5344CB8AC3E}">
        <p14:creationId xmlns:p14="http://schemas.microsoft.com/office/powerpoint/2010/main" val="3145478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C9E2C-55E1-4F6E-A9AE-98DC786AE56B}"/>
              </a:ext>
            </a:extLst>
          </p:cNvPr>
          <p:cNvSpPr txBox="1"/>
          <p:nvPr/>
        </p:nvSpPr>
        <p:spPr>
          <a:xfrm>
            <a:off x="978195" y="1850065"/>
            <a:ext cx="5299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Delete those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Transform (between 0 and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Binning/Intervals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Replace with predicted values from 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AB4E8-BFFA-4C62-8096-BF2D9C780FCB}"/>
              </a:ext>
            </a:extLst>
          </p:cNvPr>
          <p:cNvSpPr txBox="1"/>
          <p:nvPr/>
        </p:nvSpPr>
        <p:spPr>
          <a:xfrm>
            <a:off x="0" y="519161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Outliers Treatment</a:t>
            </a:r>
          </a:p>
        </p:txBody>
      </p:sp>
    </p:spTree>
    <p:extLst>
      <p:ext uri="{BB962C8B-B14F-4D97-AF65-F5344CB8AC3E}">
        <p14:creationId xmlns:p14="http://schemas.microsoft.com/office/powerpoint/2010/main" val="231411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">
            <a:extLst>
              <a:ext uri="{FF2B5EF4-FFF2-40B4-BE49-F238E27FC236}">
                <a16:creationId xmlns:a16="http://schemas.microsoft.com/office/drawing/2014/main" id="{4638C3E5-FCC0-4C20-B4B7-7B855E34C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754" b="49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6199A7-3D80-471C-B848-CBCD9D14826A}"/>
              </a:ext>
            </a:extLst>
          </p:cNvPr>
          <p:cNvSpPr txBox="1"/>
          <p:nvPr/>
        </p:nvSpPr>
        <p:spPr>
          <a:xfrm>
            <a:off x="3577192" y="1032483"/>
            <a:ext cx="5037616" cy="29823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Day 2.</a:t>
            </a:r>
            <a:r>
              <a:rPr lang="en-US" sz="60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Raspberry PI - AI, ML, DL &amp; RL </a:t>
            </a:r>
            <a:r>
              <a:rPr lang="en-US" sz="44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32EB5-4036-4D92-BEB0-035E9BBCE982}"/>
              </a:ext>
            </a:extLst>
          </p:cNvPr>
          <p:cNvSpPr txBox="1"/>
          <p:nvPr/>
        </p:nvSpPr>
        <p:spPr>
          <a:xfrm>
            <a:off x="10457" y="5931599"/>
            <a:ext cx="2985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r>
              <a:rPr lang="en-GB" dirty="0" err="1"/>
              <a:t>Dr.</a:t>
            </a:r>
            <a:r>
              <a:rPr lang="en-GB" dirty="0"/>
              <a:t> </a:t>
            </a:r>
            <a:r>
              <a:rPr lang="en-GB" dirty="0" err="1"/>
              <a:t>Roohi</a:t>
            </a:r>
            <a:r>
              <a:rPr lang="en-GB" dirty="0"/>
              <a:t> Banu</a:t>
            </a:r>
          </a:p>
          <a:p>
            <a:r>
              <a:rPr lang="en-GB" dirty="0"/>
              <a:t>Mr. Fakruddin Mohammed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78478D-9C6A-4FA4-B68D-E9EE1C37CAFB}"/>
              </a:ext>
            </a:extLst>
          </p:cNvPr>
          <p:cNvSpPr txBox="1"/>
          <p:nvPr/>
        </p:nvSpPr>
        <p:spPr>
          <a:xfrm>
            <a:off x="8153400" y="4839316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ZAS </a:t>
            </a:r>
          </a:p>
          <a:p>
            <a:r>
              <a:rPr lang="en-GB" sz="1200" b="1" dirty="0"/>
              <a:t>Academy</a:t>
            </a:r>
          </a:p>
        </p:txBody>
      </p:sp>
    </p:spTree>
    <p:extLst>
      <p:ext uri="{BB962C8B-B14F-4D97-AF65-F5344CB8AC3E}">
        <p14:creationId xmlns:p14="http://schemas.microsoft.com/office/powerpoint/2010/main" val="353143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1F7EA6-47AC-49FA-905D-8542BE224ACB}"/>
              </a:ext>
            </a:extLst>
          </p:cNvPr>
          <p:cNvSpPr/>
          <p:nvPr/>
        </p:nvSpPr>
        <p:spPr>
          <a:xfrm>
            <a:off x="83889" y="1272004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Introduction &amp; ML/DL Life Cycle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A4274A-D897-4668-9FA4-8BA8C18AE34F}"/>
              </a:ext>
            </a:extLst>
          </p:cNvPr>
          <p:cNvSpPr/>
          <p:nvPr/>
        </p:nvSpPr>
        <p:spPr>
          <a:xfrm>
            <a:off x="1173083" y="1271819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Handling (Pandas &amp;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03B859-D3C8-447D-98C1-8EE2AC2E91C0}"/>
              </a:ext>
            </a:extLst>
          </p:cNvPr>
          <p:cNvSpPr/>
          <p:nvPr/>
        </p:nvSpPr>
        <p:spPr>
          <a:xfrm>
            <a:off x="2252598" y="1279576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Handling &amp; Visualization (matplotlib)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ABBAAA-EE9C-40E5-869E-81C05330D18A}"/>
              </a:ext>
            </a:extLst>
          </p:cNvPr>
          <p:cNvSpPr/>
          <p:nvPr/>
        </p:nvSpPr>
        <p:spPr>
          <a:xfrm>
            <a:off x="3322431" y="1266298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 &amp; Statistics (Variable Selection)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9DDA04-7D7A-4FDC-A847-3715D2CDD823}"/>
              </a:ext>
            </a:extLst>
          </p:cNvPr>
          <p:cNvSpPr/>
          <p:nvPr/>
        </p:nvSpPr>
        <p:spPr>
          <a:xfrm>
            <a:off x="5461755" y="1266298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28040E-BD77-41EC-862C-99924C6E41BA}"/>
              </a:ext>
            </a:extLst>
          </p:cNvPr>
          <p:cNvSpPr/>
          <p:nvPr/>
        </p:nvSpPr>
        <p:spPr>
          <a:xfrm>
            <a:off x="4391922" y="1268218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2E7C9B-E71D-4257-8777-982106E07BC1}"/>
              </a:ext>
            </a:extLst>
          </p:cNvPr>
          <p:cNvSpPr/>
          <p:nvPr/>
        </p:nvSpPr>
        <p:spPr>
          <a:xfrm>
            <a:off x="83890" y="2871189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Neural Networks &amp; Backpropagation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905B6C-5C3E-4D4C-A72E-FC33133AA28E}"/>
              </a:ext>
            </a:extLst>
          </p:cNvPr>
          <p:cNvSpPr/>
          <p:nvPr/>
        </p:nvSpPr>
        <p:spPr>
          <a:xfrm>
            <a:off x="2261306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3E3264-3403-4B35-BFD2-5157D868DDC9}"/>
              </a:ext>
            </a:extLst>
          </p:cNvPr>
          <p:cNvSpPr/>
          <p:nvPr/>
        </p:nvSpPr>
        <p:spPr>
          <a:xfrm>
            <a:off x="3341306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C3994B-52A9-4371-8A7A-01828252F6F9}"/>
              </a:ext>
            </a:extLst>
          </p:cNvPr>
          <p:cNvSpPr/>
          <p:nvPr/>
        </p:nvSpPr>
        <p:spPr>
          <a:xfrm>
            <a:off x="4421306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735D56-F89D-433C-8E06-EA2565705609}"/>
              </a:ext>
            </a:extLst>
          </p:cNvPr>
          <p:cNvSpPr/>
          <p:nvPr/>
        </p:nvSpPr>
        <p:spPr>
          <a:xfrm>
            <a:off x="5510737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8AAC06-EC18-4D5D-B63C-8161068CDB88}"/>
              </a:ext>
            </a:extLst>
          </p:cNvPr>
          <p:cNvSpPr/>
          <p:nvPr/>
        </p:nvSpPr>
        <p:spPr>
          <a:xfrm>
            <a:off x="1172598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Layers Neural Networks &amp; CNN Intuition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0" y="376905"/>
            <a:ext cx="8502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Raspberry PI -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and Deep Learning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(12 Weeks </a:t>
            </a:r>
            <a:r>
              <a:rPr kumimoji="0" lang="en-GB" sz="20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Course for Secondary &amp; College Students)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F10AD-D7D6-4723-8EE6-C28D02E01A84}"/>
              </a:ext>
            </a:extLst>
          </p:cNvPr>
          <p:cNvSpPr txBox="1"/>
          <p:nvPr/>
        </p:nvSpPr>
        <p:spPr>
          <a:xfrm>
            <a:off x="394909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2CAAF-8282-4AF7-8FFD-C6513017E31A}"/>
              </a:ext>
            </a:extLst>
          </p:cNvPr>
          <p:cNvSpPr txBox="1"/>
          <p:nvPr/>
        </p:nvSpPr>
        <p:spPr>
          <a:xfrm>
            <a:off x="1225696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055A2-17B7-48F0-9C76-F25B596F78AB}"/>
              </a:ext>
            </a:extLst>
          </p:cNvPr>
          <p:cNvSpPr txBox="1"/>
          <p:nvPr/>
        </p:nvSpPr>
        <p:spPr>
          <a:xfrm>
            <a:off x="2283566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68F6C-7F33-48F4-B9A7-9B1A4FD182DB}"/>
              </a:ext>
            </a:extLst>
          </p:cNvPr>
          <p:cNvSpPr txBox="1"/>
          <p:nvPr/>
        </p:nvSpPr>
        <p:spPr>
          <a:xfrm>
            <a:off x="3341436" y="1229029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B8575-E70D-463E-AA5C-F05F1AFCAA98}"/>
              </a:ext>
            </a:extLst>
          </p:cNvPr>
          <p:cNvSpPr txBox="1"/>
          <p:nvPr/>
        </p:nvSpPr>
        <p:spPr>
          <a:xfrm>
            <a:off x="4448308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F49A20-B0A9-47E0-8B7D-882CC0D8262B}"/>
              </a:ext>
            </a:extLst>
          </p:cNvPr>
          <p:cNvSpPr txBox="1"/>
          <p:nvPr/>
        </p:nvSpPr>
        <p:spPr>
          <a:xfrm>
            <a:off x="5434618" y="1239722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311285-065E-4CAC-AA64-C10A00C78314}"/>
              </a:ext>
            </a:extLst>
          </p:cNvPr>
          <p:cNvCxnSpPr>
            <a:cxnSpLocks/>
          </p:cNvCxnSpPr>
          <p:nvPr/>
        </p:nvCxnSpPr>
        <p:spPr>
          <a:xfrm>
            <a:off x="177870" y="2781399"/>
            <a:ext cx="63747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9C967B-537B-4E04-ACB4-E4F1E6808EE3}"/>
              </a:ext>
            </a:extLst>
          </p:cNvPr>
          <p:cNvGrpSpPr/>
          <p:nvPr/>
        </p:nvGrpSpPr>
        <p:grpSpPr>
          <a:xfrm>
            <a:off x="281424" y="2836809"/>
            <a:ext cx="6041370" cy="338554"/>
            <a:chOff x="309723" y="6050581"/>
            <a:chExt cx="6041370" cy="3385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AA6E5C-090B-47B6-A7AB-ECCA8096EC86}"/>
                </a:ext>
              </a:extLst>
            </p:cNvPr>
            <p:cNvSpPr/>
            <p:nvPr/>
          </p:nvSpPr>
          <p:spPr>
            <a:xfrm>
              <a:off x="309723" y="6050581"/>
              <a:ext cx="762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8BE9EE-7D87-45C9-B8CA-60AF6C24C15E}"/>
                </a:ext>
              </a:extLst>
            </p:cNvPr>
            <p:cNvSpPr/>
            <p:nvPr/>
          </p:nvSpPr>
          <p:spPr>
            <a:xfrm>
              <a:off x="1284178" y="6050581"/>
              <a:ext cx="762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Week8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737C604-9F20-4D24-98C3-91D73C63F935}"/>
                </a:ext>
              </a:extLst>
            </p:cNvPr>
            <p:cNvSpPr/>
            <p:nvPr/>
          </p:nvSpPr>
          <p:spPr>
            <a:xfrm>
              <a:off x="2364320" y="6050581"/>
              <a:ext cx="762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Week9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C20064-C457-409F-B2C5-0119A8462C9B}"/>
                </a:ext>
              </a:extLst>
            </p:cNvPr>
            <p:cNvSpPr/>
            <p:nvPr/>
          </p:nvSpPr>
          <p:spPr>
            <a:xfrm>
              <a:off x="3364188" y="6050581"/>
              <a:ext cx="8664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1DA257A-A5E4-480C-AC31-CDAEB099CB7D}"/>
                </a:ext>
              </a:extLst>
            </p:cNvPr>
            <p:cNvSpPr/>
            <p:nvPr/>
          </p:nvSpPr>
          <p:spPr>
            <a:xfrm>
              <a:off x="4414804" y="6050581"/>
              <a:ext cx="8664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Week11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815E60-8494-4F82-BD42-DCDCA630E391}"/>
                </a:ext>
              </a:extLst>
            </p:cNvPr>
            <p:cNvSpPr/>
            <p:nvPr/>
          </p:nvSpPr>
          <p:spPr>
            <a:xfrm>
              <a:off x="5484637" y="6050581"/>
              <a:ext cx="8664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Week12</a:t>
              </a:r>
            </a:p>
          </p:txBody>
        </p:sp>
      </p:grpSp>
      <p:pic>
        <p:nvPicPr>
          <p:cNvPr id="1026" name="Picture 2" descr="Zoom fondo blanco vertical Logo Vector (.AI) Free Download">
            <a:extLst>
              <a:ext uri="{FF2B5EF4-FFF2-40B4-BE49-F238E27FC236}">
                <a16:creationId xmlns:a16="http://schemas.microsoft.com/office/drawing/2014/main" id="{1BC15A7A-B5DF-40DB-95F8-2750BA86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445" y="8658291"/>
            <a:ext cx="265086" cy="2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sApp Messenger im App Store">
            <a:extLst>
              <a:ext uri="{FF2B5EF4-FFF2-40B4-BE49-F238E27FC236}">
                <a16:creationId xmlns:a16="http://schemas.microsoft.com/office/drawing/2014/main" id="{32D60943-D5CF-4C31-A703-4C76D525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559" y="552450"/>
            <a:ext cx="528741" cy="52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E15E816-523A-43FA-91F7-BA50526CBCD1}"/>
              </a:ext>
            </a:extLst>
          </p:cNvPr>
          <p:cNvSpPr/>
          <p:nvPr/>
        </p:nvSpPr>
        <p:spPr>
          <a:xfrm>
            <a:off x="10475908" y="711859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@78 99 11 222 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753A87-9AAD-416F-8424-C1C2D4E4023D}"/>
              </a:ext>
            </a:extLst>
          </p:cNvPr>
          <p:cNvSpPr/>
          <p:nvPr/>
        </p:nvSpPr>
        <p:spPr>
          <a:xfrm>
            <a:off x="140092" y="4386060"/>
            <a:ext cx="6457866" cy="5287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 Language Processing – NLP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???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E24310E-3736-4A29-BE83-C35232761DB0}"/>
              </a:ext>
            </a:extLst>
          </p:cNvPr>
          <p:cNvSpPr/>
          <p:nvPr/>
        </p:nvSpPr>
        <p:spPr>
          <a:xfrm>
            <a:off x="7893675" y="1491927"/>
            <a:ext cx="3782548" cy="1590542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content may be altered depending on participant needs &amp; speed of grasping power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838DA-DC94-4C4A-943C-59B27BAD494E}"/>
              </a:ext>
            </a:extLst>
          </p:cNvPr>
          <p:cNvSpPr txBox="1"/>
          <p:nvPr/>
        </p:nvSpPr>
        <p:spPr>
          <a:xfrm>
            <a:off x="7031756" y="3631504"/>
            <a:ext cx="5120961" cy="369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ZOOM Lectures from 14-Nov: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68144-4E23-471F-B5B2-E80171D4777B}"/>
              </a:ext>
            </a:extLst>
          </p:cNvPr>
          <p:cNvSpPr txBox="1"/>
          <p:nvPr/>
        </p:nvSpPr>
        <p:spPr>
          <a:xfrm>
            <a:off x="-47494" y="4893237"/>
            <a:ext cx="677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the end of course participants will have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Thorough &amp; deeper understanding of AI/ML/DL (Neural Networks)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Seen full end-to-end life cycle of Data Science Projects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Built at least 1 Deep Learning OBJECT DETECTION model from SCRATCH end-to-end and deploy on to PI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2CE97A-44F6-48BD-AB8F-520BBCFCC1DC}"/>
              </a:ext>
            </a:extLst>
          </p:cNvPr>
          <p:cNvSpPr txBox="1"/>
          <p:nvPr/>
        </p:nvSpPr>
        <p:spPr>
          <a:xfrm>
            <a:off x="1" y="-2258"/>
            <a:ext cx="12192000" cy="369332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Z A S    A C A D E M Y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79DAF87-7C34-47E6-A1B1-23A497101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958" y="4017891"/>
            <a:ext cx="3763862" cy="284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Scaling and Transformation of Input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68E58-C111-43FB-8386-D498F9C4E87F}"/>
              </a:ext>
            </a:extLst>
          </p:cNvPr>
          <p:cNvSpPr txBox="1"/>
          <p:nvPr/>
        </p:nvSpPr>
        <p:spPr>
          <a:xfrm>
            <a:off x="476250" y="1419225"/>
            <a:ext cx="343863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Scaler </a:t>
            </a:r>
          </a:p>
          <a:p>
            <a:endParaRPr lang="en-GB" dirty="0"/>
          </a:p>
          <a:p>
            <a:r>
              <a:rPr lang="en-GB" b="1" dirty="0"/>
              <a:t>Transformations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Standard Scaler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MinMax</a:t>
            </a:r>
            <a:r>
              <a:rPr lang="en-GB" dirty="0"/>
              <a:t> Scaler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MaxAbs</a:t>
            </a:r>
            <a:r>
              <a:rPr lang="en-GB" dirty="0"/>
              <a:t> Scaler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Few More Advanced Scalers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Power Transformer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Normalize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Quantile Transformer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Lognormal Transformer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D5438-B695-409A-9486-AF04F217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909" y="3472219"/>
            <a:ext cx="2038350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1634D7-B6D3-464A-9C7E-AC99A2B1F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056" y="2731823"/>
            <a:ext cx="1657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7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Encoding Categorical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68E58-C111-43FB-8386-D498F9C4E87F}"/>
              </a:ext>
            </a:extLst>
          </p:cNvPr>
          <p:cNvSpPr txBox="1"/>
          <p:nvPr/>
        </p:nvSpPr>
        <p:spPr>
          <a:xfrm>
            <a:off x="0" y="685548"/>
            <a:ext cx="20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Ordinal Encoder</a:t>
            </a:r>
          </a:p>
        </p:txBody>
      </p:sp>
      <p:pic>
        <p:nvPicPr>
          <p:cNvPr id="2050" name="Picture 2" descr="Types of Encoder - Michael Fuchs Python">
            <a:extLst>
              <a:ext uri="{FF2B5EF4-FFF2-40B4-BE49-F238E27FC236}">
                <a16:creationId xmlns:a16="http://schemas.microsoft.com/office/drawing/2014/main" id="{5584AE9B-FECA-4FD1-8DAD-9D486731E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15" y="1302059"/>
            <a:ext cx="3735632" cy="16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7FA09E-F485-4B95-9E22-CC53CD718B10}"/>
              </a:ext>
            </a:extLst>
          </p:cNvPr>
          <p:cNvSpPr txBox="1"/>
          <p:nvPr/>
        </p:nvSpPr>
        <p:spPr>
          <a:xfrm>
            <a:off x="110245" y="1304117"/>
            <a:ext cx="10826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>
                <a:solidFill>
                  <a:srgbClr val="0070C0"/>
                </a:solidFill>
              </a:rPr>
              <a:t>Purchased</a:t>
            </a:r>
          </a:p>
          <a:p>
            <a:r>
              <a:rPr lang="en-GB" sz="1400" dirty="0"/>
              <a:t>No </a:t>
            </a:r>
            <a:r>
              <a:rPr lang="en-GB" sz="1400" dirty="0">
                <a:sym typeface="Wingdings" panose="05000000000000000000" pitchFamily="2" charset="2"/>
              </a:rPr>
              <a:t>  0</a:t>
            </a:r>
            <a:endParaRPr lang="en-GB" sz="1400" dirty="0"/>
          </a:p>
          <a:p>
            <a:r>
              <a:rPr lang="en-GB" sz="1400" dirty="0"/>
              <a:t>Yes </a:t>
            </a:r>
            <a:r>
              <a:rPr lang="en-GB" sz="1400" dirty="0">
                <a:sym typeface="Wingdings" panose="05000000000000000000" pitchFamily="2" charset="2"/>
              </a:rPr>
              <a:t>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868B6-D53F-432D-9DFA-DDCFE23CFC1A}"/>
              </a:ext>
            </a:extLst>
          </p:cNvPr>
          <p:cNvSpPr txBox="1"/>
          <p:nvPr/>
        </p:nvSpPr>
        <p:spPr>
          <a:xfrm>
            <a:off x="1894374" y="1302060"/>
            <a:ext cx="15620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>
                <a:solidFill>
                  <a:srgbClr val="7030A0"/>
                </a:solidFill>
              </a:rPr>
              <a:t>Emotional State</a:t>
            </a:r>
          </a:p>
          <a:p>
            <a:r>
              <a:rPr lang="en-GB" sz="1400" dirty="0"/>
              <a:t>Good </a:t>
            </a:r>
            <a:r>
              <a:rPr lang="en-GB" sz="1400" dirty="0">
                <a:sym typeface="Wingdings" panose="05000000000000000000" pitchFamily="2" charset="2"/>
              </a:rPr>
              <a:t>  0</a:t>
            </a:r>
            <a:endParaRPr lang="en-GB" sz="1400" dirty="0"/>
          </a:p>
          <a:p>
            <a:r>
              <a:rPr lang="en-GB" sz="1400" dirty="0"/>
              <a:t>Bad </a:t>
            </a:r>
            <a:r>
              <a:rPr lang="en-GB" sz="1400" dirty="0">
                <a:sym typeface="Wingdings" panose="05000000000000000000" pitchFamily="2" charset="2"/>
              </a:rPr>
              <a:t> 1</a:t>
            </a:r>
          </a:p>
          <a:p>
            <a:r>
              <a:rPr lang="en-GB" sz="1400" dirty="0">
                <a:sym typeface="Wingdings" panose="05000000000000000000" pitchFamily="2" charset="2"/>
              </a:rPr>
              <a:t>Neutral  2</a:t>
            </a:r>
          </a:p>
          <a:p>
            <a:r>
              <a:rPr lang="en-GB" sz="1400" dirty="0">
                <a:sym typeface="Wingdings" panose="05000000000000000000" pitchFamily="2" charset="2"/>
              </a:rPr>
              <a:t>Very Good  3</a:t>
            </a:r>
          </a:p>
          <a:p>
            <a:r>
              <a:rPr lang="en-GB" sz="1400" dirty="0">
                <a:sym typeface="Wingdings" panose="05000000000000000000" pitchFamily="2" charset="2"/>
              </a:rPr>
              <a:t>Excellent 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59709-A6FF-4975-8E33-774059A795DE}"/>
              </a:ext>
            </a:extLst>
          </p:cNvPr>
          <p:cNvSpPr txBox="1"/>
          <p:nvPr/>
        </p:nvSpPr>
        <p:spPr>
          <a:xfrm>
            <a:off x="4529143" y="1302059"/>
            <a:ext cx="15620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>
                <a:solidFill>
                  <a:srgbClr val="7030A0"/>
                </a:solidFill>
              </a:rPr>
              <a:t>Emotional State</a:t>
            </a:r>
          </a:p>
          <a:p>
            <a:r>
              <a:rPr lang="en-GB" sz="1400" dirty="0"/>
              <a:t>Bad </a:t>
            </a:r>
            <a:r>
              <a:rPr lang="en-GB" sz="1400" dirty="0">
                <a:sym typeface="Wingdings" panose="05000000000000000000" pitchFamily="2" charset="2"/>
              </a:rPr>
              <a:t>  0</a:t>
            </a:r>
            <a:endParaRPr lang="en-GB" sz="1400" dirty="0"/>
          </a:p>
          <a:p>
            <a:r>
              <a:rPr lang="en-GB" sz="1400" dirty="0"/>
              <a:t>Neutral </a:t>
            </a:r>
            <a:r>
              <a:rPr lang="en-GB" sz="1400" dirty="0">
                <a:sym typeface="Wingdings" panose="05000000000000000000" pitchFamily="2" charset="2"/>
              </a:rPr>
              <a:t> 1</a:t>
            </a:r>
          </a:p>
          <a:p>
            <a:r>
              <a:rPr lang="en-GB" sz="1400" dirty="0">
                <a:sym typeface="Wingdings" panose="05000000000000000000" pitchFamily="2" charset="2"/>
              </a:rPr>
              <a:t>Good  2</a:t>
            </a:r>
          </a:p>
          <a:p>
            <a:r>
              <a:rPr lang="en-GB" sz="1400" dirty="0">
                <a:sym typeface="Wingdings" panose="05000000000000000000" pitchFamily="2" charset="2"/>
              </a:rPr>
              <a:t>Very Good  3</a:t>
            </a:r>
          </a:p>
          <a:p>
            <a:r>
              <a:rPr lang="en-GB" sz="1400" dirty="0">
                <a:sym typeface="Wingdings" panose="05000000000000000000" pitchFamily="2" charset="2"/>
              </a:rPr>
              <a:t>Excellent 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3515E-CF8B-4E9B-B5E9-B04CE2E90B5C}"/>
              </a:ext>
            </a:extLst>
          </p:cNvPr>
          <p:cNvSpPr txBox="1"/>
          <p:nvPr/>
        </p:nvSpPr>
        <p:spPr>
          <a:xfrm>
            <a:off x="1506385" y="4850891"/>
            <a:ext cx="14022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No	Yes</a:t>
            </a:r>
          </a:p>
          <a:p>
            <a:r>
              <a:rPr lang="en-GB" sz="1400" dirty="0"/>
              <a:t>[0 	1]</a:t>
            </a:r>
          </a:p>
          <a:p>
            <a:r>
              <a:rPr lang="en-GB" sz="1400" dirty="0"/>
              <a:t>[1	0],</a:t>
            </a:r>
          </a:p>
          <a:p>
            <a:r>
              <a:rPr lang="en-GB" sz="1400" dirty="0"/>
              <a:t>[1	0],</a:t>
            </a:r>
          </a:p>
          <a:p>
            <a:r>
              <a:rPr lang="en-GB" sz="1400" dirty="0"/>
              <a:t>[0	1],</a:t>
            </a:r>
          </a:p>
          <a:p>
            <a:r>
              <a:rPr lang="en-GB" sz="1400" dirty="0"/>
              <a:t>[1	0]</a:t>
            </a:r>
          </a:p>
        </p:txBody>
      </p:sp>
      <p:pic>
        <p:nvPicPr>
          <p:cNvPr id="10" name="Picture 2" descr="Types of Encoder - Michael Fuchs Python">
            <a:extLst>
              <a:ext uri="{FF2B5EF4-FFF2-40B4-BE49-F238E27FC236}">
                <a16:creationId xmlns:a16="http://schemas.microsoft.com/office/drawing/2014/main" id="{47E2A432-887E-4230-8812-6B3429BAF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34"/>
          <a:stretch/>
        </p:blipFill>
        <p:spPr bwMode="auto">
          <a:xfrm>
            <a:off x="435794" y="4756770"/>
            <a:ext cx="757055" cy="159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31C530-D212-4512-BC65-7C131F1E461C}"/>
              </a:ext>
            </a:extLst>
          </p:cNvPr>
          <p:cNvSpPr txBox="1"/>
          <p:nvPr/>
        </p:nvSpPr>
        <p:spPr>
          <a:xfrm>
            <a:off x="0" y="3765233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One Hot Encoder</a:t>
            </a:r>
          </a:p>
        </p:txBody>
      </p:sp>
      <p:pic>
        <p:nvPicPr>
          <p:cNvPr id="18" name="Picture 2" descr="Types of Encoder - Michael Fuchs Python">
            <a:extLst>
              <a:ext uri="{FF2B5EF4-FFF2-40B4-BE49-F238E27FC236}">
                <a16:creationId xmlns:a16="http://schemas.microsoft.com/office/drawing/2014/main" id="{F6B5D994-12A9-419C-9F71-10EB0E620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2" r="44508"/>
          <a:stretch/>
        </p:blipFill>
        <p:spPr bwMode="auto">
          <a:xfrm>
            <a:off x="5448571" y="4710010"/>
            <a:ext cx="1081454" cy="16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AE9915-F08E-40E1-81EF-7755D9B75BA0}"/>
              </a:ext>
            </a:extLst>
          </p:cNvPr>
          <p:cNvSpPr txBox="1"/>
          <p:nvPr/>
        </p:nvSpPr>
        <p:spPr>
          <a:xfrm>
            <a:off x="3750576" y="177865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A34F45-137F-4A1F-AAE1-1D8E0D76D27B}"/>
              </a:ext>
            </a:extLst>
          </p:cNvPr>
          <p:cNvSpPr txBox="1"/>
          <p:nvPr/>
        </p:nvSpPr>
        <p:spPr>
          <a:xfrm>
            <a:off x="6978132" y="4861385"/>
            <a:ext cx="40943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Bad	Neutral	Good	</a:t>
            </a:r>
            <a:r>
              <a:rPr lang="en-GB" sz="1400" b="1" dirty="0" err="1"/>
              <a:t>V.Good</a:t>
            </a:r>
            <a:r>
              <a:rPr lang="en-GB" sz="1400" b="1" dirty="0"/>
              <a:t>	Ex</a:t>
            </a:r>
          </a:p>
          <a:p>
            <a:r>
              <a:rPr lang="en-GB" sz="1400" dirty="0"/>
              <a:t>[0 	0	1	0	0]</a:t>
            </a:r>
          </a:p>
          <a:p>
            <a:r>
              <a:rPr lang="en-GB" sz="1400" dirty="0"/>
              <a:t>[1	0	0	0	0]</a:t>
            </a:r>
          </a:p>
          <a:p>
            <a:r>
              <a:rPr lang="en-GB" sz="1400" dirty="0"/>
              <a:t>[0	1	0	0	0]</a:t>
            </a:r>
          </a:p>
          <a:p>
            <a:r>
              <a:rPr lang="en-GB" sz="1400" dirty="0"/>
              <a:t>[0	0	0	1	0]</a:t>
            </a:r>
          </a:p>
          <a:p>
            <a:r>
              <a:rPr lang="en-GB" sz="1400" dirty="0"/>
              <a:t>[0	0	0	0	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486661-E098-424B-BF0B-4252AE1D07FA}"/>
              </a:ext>
            </a:extLst>
          </p:cNvPr>
          <p:cNvSpPr txBox="1"/>
          <p:nvPr/>
        </p:nvSpPr>
        <p:spPr>
          <a:xfrm>
            <a:off x="7850615" y="870214"/>
            <a:ext cx="136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rgbClr val="00B050"/>
                </a:solidFill>
              </a:rPr>
              <a:t>Input Data</a:t>
            </a:r>
          </a:p>
        </p:txBody>
      </p:sp>
    </p:spTree>
    <p:extLst>
      <p:ext uri="{BB962C8B-B14F-4D97-AF65-F5344CB8AC3E}">
        <p14:creationId xmlns:p14="http://schemas.microsoft.com/office/powerpoint/2010/main" val="339750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571500" y="1004524"/>
            <a:ext cx="61615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Quickly describe a dataset; number of rows/columns, missing data, data types, preview.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Clean corrupted data; handle missing data, invalid data types, incorrect values.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Visualize data distributions; bar charts, histograms, box plots.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Calculate and visualize correlations (relationships) between variables; heat map.</a:t>
            </a:r>
          </a:p>
        </p:txBody>
      </p:sp>
    </p:spTree>
    <p:extLst>
      <p:ext uri="{BB962C8B-B14F-4D97-AF65-F5344CB8AC3E}">
        <p14:creationId xmlns:p14="http://schemas.microsoft.com/office/powerpoint/2010/main" val="326635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135565" y="523220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Variable Identification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C6A09A-D2A3-450A-ADD4-43395A76F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348" y="1467207"/>
            <a:ext cx="5514975" cy="1266825"/>
          </a:xfrm>
          <a:prstGeom prst="rect">
            <a:avLst/>
          </a:prstGeom>
        </p:spPr>
      </p:pic>
      <p:pic>
        <p:nvPicPr>
          <p:cNvPr id="4098" name="Picture 2" descr="Business Analytics, Data Exploration">
            <a:extLst>
              <a:ext uri="{FF2B5EF4-FFF2-40B4-BE49-F238E27FC236}">
                <a16:creationId xmlns:a16="http://schemas.microsoft.com/office/drawing/2014/main" id="{11B31B38-EDFB-4773-B619-FCBB6F78B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99" y="2960451"/>
            <a:ext cx="5046525" cy="300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07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135565" y="523220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Univariate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750267-6C41-4875-B770-929848649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56" y="2537695"/>
            <a:ext cx="84772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9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SKLEARN – Exploratory Data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0" y="523917"/>
            <a:ext cx="61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Univariate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charter"/>
              </a:rPr>
              <a:t> </a:t>
            </a:r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750267-6C41-4875-B770-929848649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56" y="2537695"/>
            <a:ext cx="8477250" cy="1485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A88C98-B12D-4FC5-B18D-836DFAC93A43}"/>
              </a:ext>
            </a:extLst>
          </p:cNvPr>
          <p:cNvSpPr txBox="1"/>
          <p:nvPr/>
        </p:nvSpPr>
        <p:spPr>
          <a:xfrm>
            <a:off x="809419" y="1632610"/>
            <a:ext cx="169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Continuous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F97CD-1565-4139-BBAF-BD6468D4E9D0}"/>
              </a:ext>
            </a:extLst>
          </p:cNvPr>
          <p:cNvSpPr txBox="1"/>
          <p:nvPr/>
        </p:nvSpPr>
        <p:spPr>
          <a:xfrm>
            <a:off x="809419" y="429341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Categorical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05BAA-69B5-48F9-8D8F-A50113F0F72B}"/>
              </a:ext>
            </a:extLst>
          </p:cNvPr>
          <p:cNvSpPr txBox="1"/>
          <p:nvPr/>
        </p:nvSpPr>
        <p:spPr>
          <a:xfrm>
            <a:off x="1499191" y="4954772"/>
            <a:ext cx="1566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Bar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Count %</a:t>
            </a:r>
          </a:p>
        </p:txBody>
      </p:sp>
    </p:spTree>
    <p:extLst>
      <p:ext uri="{BB962C8B-B14F-4D97-AF65-F5344CB8AC3E}">
        <p14:creationId xmlns:p14="http://schemas.microsoft.com/office/powerpoint/2010/main" val="195872394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18641</TotalTime>
  <Words>832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Avenir Next LT Pro</vt:lpstr>
      <vt:lpstr>Calibri</vt:lpstr>
      <vt:lpstr>Calibri Light</vt:lpstr>
      <vt:lpstr>charter</vt:lpstr>
      <vt:lpstr>Tw Cen MT</vt:lpstr>
      <vt:lpstr>ShapesVTI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 Mohammed</cp:lastModifiedBy>
  <cp:revision>150</cp:revision>
  <dcterms:created xsi:type="dcterms:W3CDTF">2020-08-05T10:43:54Z</dcterms:created>
  <dcterms:modified xsi:type="dcterms:W3CDTF">2020-11-14T15:33:50Z</dcterms:modified>
</cp:coreProperties>
</file>