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14" r:id="rId2"/>
  </p:sldMasterIdLst>
  <p:notesMasterIdLst>
    <p:notesMasterId r:id="rId18"/>
  </p:notesMasterIdLst>
  <p:sldIdLst>
    <p:sldId id="256" r:id="rId3"/>
    <p:sldId id="257" r:id="rId4"/>
    <p:sldId id="281" r:id="rId5"/>
    <p:sldId id="306" r:id="rId6"/>
    <p:sldId id="314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5" r:id="rId15"/>
    <p:sldId id="316" r:id="rId16"/>
    <p:sldId id="3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A6039-EEB1-4AE5-96D9-F98D077DB06D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9D0E6-FB69-469C-925F-077F20EB71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723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034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38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2387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CD4D-8850-415D-9AB4-7D56D2DDE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5B499-D986-4126-8F10-833DACD97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D41DA-AC00-46CB-9E43-9EDEE113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0BE6F-0A9A-496C-9D03-A5528FDD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3984C-2E72-4255-9BA0-EC09DC0C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966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3FAC-81BE-4140-B129-B9A86F1D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027BC-1955-4E7F-B9C4-6A4C5A738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4063-C711-4AA9-BB69-BE004498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531D5-DD49-42C6-80AA-5DA30BD1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EFF05-ECED-460C-BD1D-2B3722D1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938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6CD9C-D98D-4308-A647-97D497B3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80562-B55B-4F0B-A1EC-E983F2D22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60B8F-C97B-4C41-B290-9770687E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2F2F3-DE33-43B9-ADF2-5155528C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67752-08C1-413F-AEBD-BCE8E065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790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3046-4F91-45FE-9A50-A8601AD5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A473-F8CC-4D20-BD70-D795C9426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17FCE-74AB-4656-8406-5C3EEC0DB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6BE4F-D2A6-420A-9B2E-E8F0232A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5BCD-1FDF-43E1-B870-CAF87B46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B2179-F5B7-4427-B9C6-0DBF907F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221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57C7-D2F1-480A-B187-49C806D8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48A40-10DB-4A58-AF07-7856229AC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A5621-0F13-4A23-8AC1-DF3963670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71F05-8EE5-44C8-89BB-CC0D75F6B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254A3-8470-467E-8E0E-E3697D9A4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5DDA2-F86B-4729-A46B-7CCECA2C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5B812-2D69-460F-AA57-90E37348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F57B8D-75D2-4197-BD6D-EB16CFA5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461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B32B-19BA-42EB-84BA-544CE8E5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938B8-9235-4E9F-AFEE-D460B1A4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F9338-AC7E-4A19-B025-1AFD3AC6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4EF4D-5ACE-42B5-869F-F807C2A9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71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2D1EC-EE94-4030-985E-BBBC7F298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74361-ACC5-4128-9387-74BB0D7C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28379-7C73-4574-99F4-2B249608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588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8224-50AC-492D-B614-F3ACB09D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9E61C-94D3-4316-8C63-A957A9D41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0D52D-E4E3-47CF-949A-BC676DF15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366BA-41FC-42E7-92D2-698E7995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DD6EC-88C8-4F65-A2D6-4FA56179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13699-F42B-4B16-97A7-47DDEADB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38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4480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2653-9ECD-42B6-B40D-83352510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73B01-EBAC-493F-B950-084AF2720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DD1AC-0B5F-42F1-BB6C-A4DC418E3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7BDC9-75BF-4556-8A4A-26085146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34080-C5CD-4FF3-8378-0E04607C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CDD57-2E0B-46D2-986D-9E0276F2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326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5B1D-5FCA-4680-B412-6ED16F45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82DFA-C2E3-4487-BD19-B8F754600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2ABC6-23ED-4025-B055-0D26E8813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F4A07-5C10-42E5-82CC-4095E78F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1A8DC-0DDA-4E0B-BFDB-4B500E97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5452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9448A-98CD-41C8-BA19-8A45C7C3A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7DD20-B64D-4CE8-9F6B-B4403610E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249E7-9678-4A03-BA8F-6FF2F7D4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17A07-90D5-4FB2-AB05-EAC74B52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AB47F-75D1-4AE6-B1BE-50B10A43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73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58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09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31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72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80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98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62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8F31F2-675E-4258-8328-0E74883FD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C87ED-9C12-44B7-8564-E75C4EF2D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2B1D5-D58C-478E-8845-0CF865C18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4AB63-CB23-4DC8-B548-EDF8302AD2F4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CBC64-EBE8-4E3E-B990-5EA8C248A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11C14-DDB4-49A7-B65A-1C5B4058E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27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5" name="Picture 1">
            <a:extLst>
              <a:ext uri="{FF2B5EF4-FFF2-40B4-BE49-F238E27FC236}">
                <a16:creationId xmlns:a16="http://schemas.microsoft.com/office/drawing/2014/main" id="{4638C3E5-FCC0-4C20-B4B7-7B855E34C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0754" b="49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199A7-3D80-471C-B848-CBCD9D14826A}"/>
              </a:ext>
            </a:extLst>
          </p:cNvPr>
          <p:cNvSpPr txBox="1"/>
          <p:nvPr/>
        </p:nvSpPr>
        <p:spPr>
          <a:xfrm>
            <a:off x="3577192" y="1032483"/>
            <a:ext cx="5037616" cy="29823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Raspberry PI and AI Stream</a:t>
            </a:r>
          </a:p>
        </p:txBody>
      </p:sp>
      <p:sp>
        <p:nvSpPr>
          <p:cNvPr id="56" name="Arc 25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E32EB5-4036-4D92-BEB0-035E9BBCE982}"/>
              </a:ext>
            </a:extLst>
          </p:cNvPr>
          <p:cNvSpPr txBox="1"/>
          <p:nvPr/>
        </p:nvSpPr>
        <p:spPr>
          <a:xfrm>
            <a:off x="10457" y="5931599"/>
            <a:ext cx="2985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Dr.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Roohi</a:t>
            </a:r>
            <a:r>
              <a:rPr lang="en-GB" dirty="0">
                <a:solidFill>
                  <a:schemeClr val="bg1"/>
                </a:solidFill>
              </a:rPr>
              <a:t> Banu</a:t>
            </a:r>
          </a:p>
          <a:p>
            <a:r>
              <a:rPr lang="en-GB" dirty="0">
                <a:solidFill>
                  <a:schemeClr val="bg1"/>
                </a:solidFill>
              </a:rPr>
              <a:t>Mr. Fakruddin Mohammed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78478D-9C6A-4FA4-B68D-E9EE1C37CAFB}"/>
              </a:ext>
            </a:extLst>
          </p:cNvPr>
          <p:cNvSpPr txBox="1"/>
          <p:nvPr/>
        </p:nvSpPr>
        <p:spPr>
          <a:xfrm>
            <a:off x="8153400" y="4839316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ZAS </a:t>
            </a:r>
          </a:p>
          <a:p>
            <a:r>
              <a:rPr lang="en-GB" sz="1200" b="1" dirty="0"/>
              <a:t>Academy</a:t>
            </a:r>
          </a:p>
        </p:txBody>
      </p:sp>
    </p:spTree>
    <p:extLst>
      <p:ext uri="{BB962C8B-B14F-4D97-AF65-F5344CB8AC3E}">
        <p14:creationId xmlns:p14="http://schemas.microsoft.com/office/powerpoint/2010/main" val="3893498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Linear Regression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7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https://blogs.nvidia.com/blog/2016/07/29/whats-difference-artificial-intelligence-machine-learning-deep-learning-ai/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4FB31-47D6-4D73-B262-54204A42ED0F}"/>
              </a:ext>
            </a:extLst>
          </p:cNvPr>
          <p:cNvSpPr txBox="1"/>
          <p:nvPr/>
        </p:nvSpPr>
        <p:spPr>
          <a:xfrm>
            <a:off x="0" y="523220"/>
            <a:ext cx="3926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rgbClr val="00B0F0"/>
                </a:solidFill>
                <a:effectLst/>
                <a:latin typeface="charter"/>
              </a:rPr>
              <a:t>Estimate Coefficients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1580AEA6-783C-4F24-81A6-D1D4555B8D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2" r="23026"/>
          <a:stretch/>
        </p:blipFill>
        <p:spPr bwMode="auto">
          <a:xfrm>
            <a:off x="7415866" y="1197219"/>
            <a:ext cx="4169329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0600C-E150-43B1-B8C6-3636708BA07E}"/>
              </a:ext>
            </a:extLst>
          </p:cNvPr>
          <p:cNvCxnSpPr>
            <a:cxnSpLocks/>
          </p:cNvCxnSpPr>
          <p:nvPr/>
        </p:nvCxnSpPr>
        <p:spPr>
          <a:xfrm>
            <a:off x="9487033" y="1935687"/>
            <a:ext cx="230701" cy="16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D8C2F71-0E79-485B-A5A0-D4AE618A5B2D}"/>
              </a:ext>
            </a:extLst>
          </p:cNvPr>
          <p:cNvSpPr txBox="1"/>
          <p:nvPr/>
        </p:nvSpPr>
        <p:spPr>
          <a:xfrm>
            <a:off x="8923157" y="1817690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BA24E5-9D6E-448C-8E61-8ACD3EF47741}"/>
              </a:ext>
            </a:extLst>
          </p:cNvPr>
          <p:cNvSpPr txBox="1"/>
          <p:nvPr/>
        </p:nvSpPr>
        <p:spPr>
          <a:xfrm>
            <a:off x="9326206" y="3212366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(x</a:t>
            </a:r>
            <a:r>
              <a:rPr lang="en-GB" sz="1400" baseline="-25000" dirty="0">
                <a:solidFill>
                  <a:srgbClr val="FF0000"/>
                </a:solidFill>
              </a:rPr>
              <a:t>9</a:t>
            </a:r>
            <a:r>
              <a:rPr lang="en-GB" sz="1400" dirty="0">
                <a:solidFill>
                  <a:srgbClr val="FF0000"/>
                </a:solidFill>
              </a:rPr>
              <a:t>,y</a:t>
            </a:r>
            <a:r>
              <a:rPr lang="en-GB" sz="1400" baseline="-25000" dirty="0">
                <a:solidFill>
                  <a:srgbClr val="FF0000"/>
                </a:solidFill>
              </a:rPr>
              <a:t>9</a:t>
            </a:r>
            <a:r>
              <a:rPr lang="en-GB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F9904F-B9E8-4CFA-A2A6-21384D459C0E}"/>
              </a:ext>
            </a:extLst>
          </p:cNvPr>
          <p:cNvSpPr txBox="1"/>
          <p:nvPr/>
        </p:nvSpPr>
        <p:spPr>
          <a:xfrm>
            <a:off x="10202237" y="1279909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y</a:t>
            </a:r>
            <a:r>
              <a:rPr lang="en-GB" sz="1400" baseline="30000" dirty="0">
                <a:solidFill>
                  <a:srgbClr val="FF0000"/>
                </a:solidFill>
              </a:rPr>
              <a:t>^</a:t>
            </a:r>
            <a:r>
              <a:rPr lang="en-GB" sz="1400" baseline="-25000" dirty="0">
                <a:solidFill>
                  <a:srgbClr val="FF0000"/>
                </a:solidFill>
              </a:rPr>
              <a:t>9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1F8DC3-41F4-464C-AA45-930FF225F1BA}"/>
              </a:ext>
            </a:extLst>
          </p:cNvPr>
          <p:cNvCxnSpPr>
            <a:cxnSpLocks/>
          </p:cNvCxnSpPr>
          <p:nvPr/>
        </p:nvCxnSpPr>
        <p:spPr>
          <a:xfrm flipH="1">
            <a:off x="9978949" y="1358778"/>
            <a:ext cx="223288" cy="91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F53AB2A-5028-44C9-9245-392A8CAB8DBE}"/>
              </a:ext>
            </a:extLst>
          </p:cNvPr>
          <p:cNvSpPr txBox="1"/>
          <p:nvPr/>
        </p:nvSpPr>
        <p:spPr>
          <a:xfrm>
            <a:off x="9949343" y="1987017"/>
            <a:ext cx="208326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/>
              <a:t>}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error</a:t>
            </a:r>
            <a:r>
              <a:rPr lang="en-GB" baseline="-25000" dirty="0">
                <a:solidFill>
                  <a:srgbClr val="FF0000"/>
                </a:solidFill>
              </a:rPr>
              <a:t>9</a:t>
            </a:r>
            <a:r>
              <a:rPr lang="en-GB" dirty="0">
                <a:solidFill>
                  <a:srgbClr val="FF0000"/>
                </a:solidFill>
              </a:rPr>
              <a:t> = y</a:t>
            </a:r>
            <a:r>
              <a:rPr lang="en-GB" baseline="-25000" dirty="0">
                <a:solidFill>
                  <a:srgbClr val="FF0000"/>
                </a:solidFill>
              </a:rPr>
              <a:t>9</a:t>
            </a:r>
            <a:r>
              <a:rPr lang="en-GB" dirty="0">
                <a:solidFill>
                  <a:srgbClr val="FF0000"/>
                </a:solidFill>
              </a:rPr>
              <a:t>-y</a:t>
            </a:r>
            <a:r>
              <a:rPr lang="en-GB" baseline="30000" dirty="0">
                <a:solidFill>
                  <a:srgbClr val="FF0000"/>
                </a:solidFill>
              </a:rPr>
              <a:t>^</a:t>
            </a:r>
            <a:r>
              <a:rPr lang="en-GB" baseline="-250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EBA264-7883-4BFA-A892-566CB73AE8AD}"/>
              </a:ext>
            </a:extLst>
          </p:cNvPr>
          <p:cNvSpPr txBox="1"/>
          <p:nvPr/>
        </p:nvSpPr>
        <p:spPr>
          <a:xfrm>
            <a:off x="769864" y="1197219"/>
            <a:ext cx="526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Substituting the value of c in the equation below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F5081F-8A62-44B0-A060-51E8B6C1B4A7}"/>
              </a:ext>
            </a:extLst>
          </p:cNvPr>
          <p:cNvCxnSpPr>
            <a:cxnSpLocks/>
          </p:cNvCxnSpPr>
          <p:nvPr/>
        </p:nvCxnSpPr>
        <p:spPr>
          <a:xfrm>
            <a:off x="10005468" y="3288484"/>
            <a:ext cx="0" cy="813733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0E0404-4BB5-4AAE-9CCF-71499F609CCB}"/>
              </a:ext>
            </a:extLst>
          </p:cNvPr>
          <p:cNvCxnSpPr/>
          <p:nvPr/>
        </p:nvCxnSpPr>
        <p:spPr>
          <a:xfrm flipH="1">
            <a:off x="7743039" y="3288484"/>
            <a:ext cx="2235910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05C50F8-C29F-4E89-8B47-FADEED75F446}"/>
              </a:ext>
            </a:extLst>
          </p:cNvPr>
          <p:cNvCxnSpPr/>
          <p:nvPr/>
        </p:nvCxnSpPr>
        <p:spPr>
          <a:xfrm flipH="1">
            <a:off x="7736048" y="2299980"/>
            <a:ext cx="2235910" cy="0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47AD55E-C402-470B-BC16-421F262C79F3}"/>
              </a:ext>
            </a:extLst>
          </p:cNvPr>
          <p:cNvSpPr txBox="1"/>
          <p:nvPr/>
        </p:nvSpPr>
        <p:spPr>
          <a:xfrm>
            <a:off x="7059046" y="2146091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</a:rPr>
              <a:t>y</a:t>
            </a:r>
            <a:r>
              <a:rPr lang="en-GB" sz="1400" baseline="30000" dirty="0">
                <a:solidFill>
                  <a:srgbClr val="7030A0"/>
                </a:solidFill>
              </a:rPr>
              <a:t>^</a:t>
            </a:r>
            <a:r>
              <a:rPr lang="en-GB" sz="1400" baseline="-25000" dirty="0">
                <a:solidFill>
                  <a:srgbClr val="7030A0"/>
                </a:solidFill>
              </a:rPr>
              <a:t>9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C8AFB3-ACE4-4EB8-AA69-BECA28FFCC74}"/>
              </a:ext>
            </a:extLst>
          </p:cNvPr>
          <p:cNvSpPr txBox="1"/>
          <p:nvPr/>
        </p:nvSpPr>
        <p:spPr>
          <a:xfrm>
            <a:off x="7059046" y="3094963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y</a:t>
            </a:r>
            <a:r>
              <a:rPr lang="en-GB" sz="1400" baseline="-25000" dirty="0">
                <a:solidFill>
                  <a:srgbClr val="00B050"/>
                </a:solidFill>
              </a:rPr>
              <a:t>9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E51E22-D562-4B98-9363-F329F301C3CA}"/>
              </a:ext>
            </a:extLst>
          </p:cNvPr>
          <p:cNvSpPr txBox="1"/>
          <p:nvPr/>
        </p:nvSpPr>
        <p:spPr>
          <a:xfrm>
            <a:off x="6403464" y="3147484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Actual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1EB35B-0B40-4185-A055-3152E65D58BB}"/>
              </a:ext>
            </a:extLst>
          </p:cNvPr>
          <p:cNvSpPr txBox="1"/>
          <p:nvPr/>
        </p:nvSpPr>
        <p:spPr>
          <a:xfrm>
            <a:off x="6370279" y="2146091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</a:rPr>
              <a:t>Model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0E9275-E754-43E1-BA91-57BE5E049EE5}"/>
              </a:ext>
            </a:extLst>
          </p:cNvPr>
          <p:cNvSpPr txBox="1"/>
          <p:nvPr/>
        </p:nvSpPr>
        <p:spPr>
          <a:xfrm>
            <a:off x="9840286" y="4232708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x</a:t>
            </a:r>
            <a:r>
              <a:rPr lang="en-GB" sz="1400" baseline="-25000" dirty="0">
                <a:solidFill>
                  <a:srgbClr val="FF0000"/>
                </a:solidFill>
              </a:rPr>
              <a:t>9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798715-C596-492A-AD05-C2DF08409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45" y="1721695"/>
            <a:ext cx="5286375" cy="4962525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DCA4AE-1BAA-4DE7-B016-60B1787C121E}"/>
              </a:ext>
            </a:extLst>
          </p:cNvPr>
          <p:cNvCxnSpPr/>
          <p:nvPr/>
        </p:nvCxnSpPr>
        <p:spPr>
          <a:xfrm>
            <a:off x="5143675" y="6097855"/>
            <a:ext cx="1778466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334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Linear Regression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7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https://blogs.nvidia.com/blog/2016/07/29/whats-difference-artificial-intelligence-machine-learning-deep-learning-ai/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4FB31-47D6-4D73-B262-54204A42ED0F}"/>
              </a:ext>
            </a:extLst>
          </p:cNvPr>
          <p:cNvSpPr txBox="1"/>
          <p:nvPr/>
        </p:nvSpPr>
        <p:spPr>
          <a:xfrm>
            <a:off x="0" y="523220"/>
            <a:ext cx="3926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rgbClr val="00B0F0"/>
                </a:solidFill>
                <a:effectLst/>
                <a:latin typeface="charter"/>
              </a:rPr>
              <a:t>R</a:t>
            </a:r>
            <a:r>
              <a:rPr lang="en-GB" sz="2400" b="0" i="0" baseline="30000" dirty="0">
                <a:solidFill>
                  <a:srgbClr val="00B0F0"/>
                </a:solidFill>
                <a:effectLst/>
                <a:latin typeface="charter"/>
              </a:rPr>
              <a:t>2</a:t>
            </a:r>
            <a:r>
              <a:rPr lang="en-GB" sz="2400" b="0" i="0" dirty="0">
                <a:solidFill>
                  <a:srgbClr val="00B0F0"/>
                </a:solidFill>
                <a:effectLst/>
                <a:latin typeface="charter"/>
              </a:rPr>
              <a:t> Statistic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1580AEA6-783C-4F24-81A6-D1D4555B8D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2" r="23026"/>
          <a:stretch/>
        </p:blipFill>
        <p:spPr bwMode="auto">
          <a:xfrm>
            <a:off x="7415866" y="1197219"/>
            <a:ext cx="4169329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0600C-E150-43B1-B8C6-3636708BA07E}"/>
              </a:ext>
            </a:extLst>
          </p:cNvPr>
          <p:cNvCxnSpPr>
            <a:cxnSpLocks/>
          </p:cNvCxnSpPr>
          <p:nvPr/>
        </p:nvCxnSpPr>
        <p:spPr>
          <a:xfrm>
            <a:off x="9487033" y="1935687"/>
            <a:ext cx="230701" cy="16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D8C2F71-0E79-485B-A5A0-D4AE618A5B2D}"/>
              </a:ext>
            </a:extLst>
          </p:cNvPr>
          <p:cNvSpPr txBox="1"/>
          <p:nvPr/>
        </p:nvSpPr>
        <p:spPr>
          <a:xfrm>
            <a:off x="8923157" y="1817690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BA24E5-9D6E-448C-8E61-8ACD3EF47741}"/>
              </a:ext>
            </a:extLst>
          </p:cNvPr>
          <p:cNvSpPr txBox="1"/>
          <p:nvPr/>
        </p:nvSpPr>
        <p:spPr>
          <a:xfrm>
            <a:off x="9326206" y="3212366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(x</a:t>
            </a:r>
            <a:r>
              <a:rPr lang="en-GB" sz="1400" baseline="-25000" dirty="0">
                <a:solidFill>
                  <a:srgbClr val="FF0000"/>
                </a:solidFill>
              </a:rPr>
              <a:t>9</a:t>
            </a:r>
            <a:r>
              <a:rPr lang="en-GB" sz="1400" dirty="0">
                <a:solidFill>
                  <a:srgbClr val="FF0000"/>
                </a:solidFill>
              </a:rPr>
              <a:t>,y</a:t>
            </a:r>
            <a:r>
              <a:rPr lang="en-GB" sz="1400" baseline="-25000" dirty="0">
                <a:solidFill>
                  <a:srgbClr val="FF0000"/>
                </a:solidFill>
              </a:rPr>
              <a:t>9</a:t>
            </a:r>
            <a:r>
              <a:rPr lang="en-GB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F9904F-B9E8-4CFA-A2A6-21384D459C0E}"/>
              </a:ext>
            </a:extLst>
          </p:cNvPr>
          <p:cNvSpPr txBox="1"/>
          <p:nvPr/>
        </p:nvSpPr>
        <p:spPr>
          <a:xfrm>
            <a:off x="10202237" y="1279909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y</a:t>
            </a:r>
            <a:r>
              <a:rPr lang="en-GB" sz="1400" baseline="30000" dirty="0">
                <a:solidFill>
                  <a:srgbClr val="FF0000"/>
                </a:solidFill>
              </a:rPr>
              <a:t>^</a:t>
            </a:r>
            <a:r>
              <a:rPr lang="en-GB" sz="1400" baseline="-25000" dirty="0">
                <a:solidFill>
                  <a:srgbClr val="FF0000"/>
                </a:solidFill>
              </a:rPr>
              <a:t>9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1F8DC3-41F4-464C-AA45-930FF225F1BA}"/>
              </a:ext>
            </a:extLst>
          </p:cNvPr>
          <p:cNvCxnSpPr>
            <a:cxnSpLocks/>
          </p:cNvCxnSpPr>
          <p:nvPr/>
        </p:nvCxnSpPr>
        <p:spPr>
          <a:xfrm flipH="1">
            <a:off x="9978949" y="1358778"/>
            <a:ext cx="223288" cy="91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F53AB2A-5028-44C9-9245-392A8CAB8DBE}"/>
              </a:ext>
            </a:extLst>
          </p:cNvPr>
          <p:cNvSpPr txBox="1"/>
          <p:nvPr/>
        </p:nvSpPr>
        <p:spPr>
          <a:xfrm>
            <a:off x="9949343" y="1987017"/>
            <a:ext cx="208326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/>
              <a:t>}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error</a:t>
            </a:r>
            <a:r>
              <a:rPr lang="en-GB" baseline="-25000" dirty="0">
                <a:solidFill>
                  <a:srgbClr val="FF0000"/>
                </a:solidFill>
              </a:rPr>
              <a:t>9</a:t>
            </a:r>
            <a:r>
              <a:rPr lang="en-GB" dirty="0">
                <a:solidFill>
                  <a:srgbClr val="FF0000"/>
                </a:solidFill>
              </a:rPr>
              <a:t> = y</a:t>
            </a:r>
            <a:r>
              <a:rPr lang="en-GB" baseline="-25000" dirty="0">
                <a:solidFill>
                  <a:srgbClr val="FF0000"/>
                </a:solidFill>
              </a:rPr>
              <a:t>9</a:t>
            </a:r>
            <a:r>
              <a:rPr lang="en-GB" dirty="0">
                <a:solidFill>
                  <a:srgbClr val="FF0000"/>
                </a:solidFill>
              </a:rPr>
              <a:t>-y</a:t>
            </a:r>
            <a:r>
              <a:rPr lang="en-GB" baseline="30000" dirty="0">
                <a:solidFill>
                  <a:srgbClr val="FF0000"/>
                </a:solidFill>
              </a:rPr>
              <a:t>^</a:t>
            </a:r>
            <a:r>
              <a:rPr lang="en-GB" baseline="-25000" dirty="0">
                <a:solidFill>
                  <a:srgbClr val="FF0000"/>
                </a:solidFill>
              </a:rPr>
              <a:t>9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F5081F-8A62-44B0-A060-51E8B6C1B4A7}"/>
              </a:ext>
            </a:extLst>
          </p:cNvPr>
          <p:cNvCxnSpPr>
            <a:cxnSpLocks/>
          </p:cNvCxnSpPr>
          <p:nvPr/>
        </p:nvCxnSpPr>
        <p:spPr>
          <a:xfrm>
            <a:off x="10005468" y="3288484"/>
            <a:ext cx="0" cy="813733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0E0404-4BB5-4AAE-9CCF-71499F609CCB}"/>
              </a:ext>
            </a:extLst>
          </p:cNvPr>
          <p:cNvCxnSpPr/>
          <p:nvPr/>
        </p:nvCxnSpPr>
        <p:spPr>
          <a:xfrm flipH="1">
            <a:off x="7743039" y="3288484"/>
            <a:ext cx="2235910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05C50F8-C29F-4E89-8B47-FADEED75F446}"/>
              </a:ext>
            </a:extLst>
          </p:cNvPr>
          <p:cNvCxnSpPr/>
          <p:nvPr/>
        </p:nvCxnSpPr>
        <p:spPr>
          <a:xfrm flipH="1">
            <a:off x="7736048" y="2299980"/>
            <a:ext cx="2235910" cy="0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47AD55E-C402-470B-BC16-421F262C79F3}"/>
              </a:ext>
            </a:extLst>
          </p:cNvPr>
          <p:cNvSpPr txBox="1"/>
          <p:nvPr/>
        </p:nvSpPr>
        <p:spPr>
          <a:xfrm>
            <a:off x="7059046" y="2146091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</a:rPr>
              <a:t>y</a:t>
            </a:r>
            <a:r>
              <a:rPr lang="en-GB" sz="1400" baseline="30000" dirty="0">
                <a:solidFill>
                  <a:srgbClr val="7030A0"/>
                </a:solidFill>
              </a:rPr>
              <a:t>^</a:t>
            </a:r>
            <a:r>
              <a:rPr lang="en-GB" sz="1400" baseline="-25000" dirty="0">
                <a:solidFill>
                  <a:srgbClr val="7030A0"/>
                </a:solidFill>
              </a:rPr>
              <a:t>9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C8AFB3-ACE4-4EB8-AA69-BECA28FFCC74}"/>
              </a:ext>
            </a:extLst>
          </p:cNvPr>
          <p:cNvSpPr txBox="1"/>
          <p:nvPr/>
        </p:nvSpPr>
        <p:spPr>
          <a:xfrm>
            <a:off x="7059046" y="3094963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y</a:t>
            </a:r>
            <a:r>
              <a:rPr lang="en-GB" sz="1400" baseline="-25000" dirty="0">
                <a:solidFill>
                  <a:srgbClr val="00B050"/>
                </a:solidFill>
              </a:rPr>
              <a:t>9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E51E22-D562-4B98-9363-F329F301C3CA}"/>
              </a:ext>
            </a:extLst>
          </p:cNvPr>
          <p:cNvSpPr txBox="1"/>
          <p:nvPr/>
        </p:nvSpPr>
        <p:spPr>
          <a:xfrm>
            <a:off x="6403464" y="3147484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Actual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1EB35B-0B40-4185-A055-3152E65D58BB}"/>
              </a:ext>
            </a:extLst>
          </p:cNvPr>
          <p:cNvSpPr txBox="1"/>
          <p:nvPr/>
        </p:nvSpPr>
        <p:spPr>
          <a:xfrm>
            <a:off x="6370279" y="2146091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</a:rPr>
              <a:t>Model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0E9275-E754-43E1-BA91-57BE5E049EE5}"/>
              </a:ext>
            </a:extLst>
          </p:cNvPr>
          <p:cNvSpPr txBox="1"/>
          <p:nvPr/>
        </p:nvSpPr>
        <p:spPr>
          <a:xfrm>
            <a:off x="9840286" y="4232708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x</a:t>
            </a:r>
            <a:r>
              <a:rPr lang="en-GB" sz="1400" baseline="-25000" dirty="0">
                <a:solidFill>
                  <a:srgbClr val="FF0000"/>
                </a:solidFill>
              </a:rPr>
              <a:t>9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6D39A7-D4F3-43D1-9220-EC63C9523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038" y="3064062"/>
            <a:ext cx="2924175" cy="742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0A5CC3-588A-4ACD-A30D-DD02E2A95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050" y="4102217"/>
            <a:ext cx="1962150" cy="390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45CDE7-9ADE-4043-8CC8-8D6A16F75C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1330" y="4940164"/>
            <a:ext cx="2066925" cy="685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20B6A6-3E8A-4666-A977-E10D827237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4113" y="1487594"/>
            <a:ext cx="4371975" cy="7715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9BAF4A-471E-4F15-9896-D3970CE0AD98}"/>
              </a:ext>
            </a:extLst>
          </p:cNvPr>
          <p:cNvSpPr txBox="1"/>
          <p:nvPr/>
        </p:nvSpPr>
        <p:spPr>
          <a:xfrm>
            <a:off x="1042025" y="5899730"/>
            <a:ext cx="835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</a:t>
            </a:r>
            <a:r>
              <a:rPr lang="en-GB" baseline="30000" dirty="0">
                <a:solidFill>
                  <a:srgbClr val="FF0000"/>
                </a:solidFill>
              </a:rPr>
              <a:t>2 </a:t>
            </a:r>
            <a:r>
              <a:rPr lang="en-GB" dirty="0">
                <a:solidFill>
                  <a:srgbClr val="FF0000"/>
                </a:solidFill>
              </a:rPr>
              <a:t>Value is always between 0 and 1; higher the number the better is the model</a:t>
            </a:r>
            <a:r>
              <a:rPr lang="en-GB" baseline="300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574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Linear Regression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7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https://blogs.nvidia.com/blog/2016/07/29/whats-difference-artificial-intelligence-machine-learning-deep-learning-ai/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4FB31-47D6-4D73-B262-54204A42ED0F}"/>
              </a:ext>
            </a:extLst>
          </p:cNvPr>
          <p:cNvSpPr txBox="1"/>
          <p:nvPr/>
        </p:nvSpPr>
        <p:spPr>
          <a:xfrm>
            <a:off x="0" y="523220"/>
            <a:ext cx="3926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rgbClr val="00B0F0"/>
                </a:solidFill>
                <a:effectLst/>
                <a:latin typeface="charter"/>
              </a:rPr>
              <a:t>R</a:t>
            </a:r>
            <a:r>
              <a:rPr lang="en-GB" sz="2400" b="0" i="0" baseline="30000" dirty="0">
                <a:solidFill>
                  <a:srgbClr val="00B0F0"/>
                </a:solidFill>
                <a:effectLst/>
                <a:latin typeface="charter"/>
              </a:rPr>
              <a:t>2</a:t>
            </a:r>
            <a:r>
              <a:rPr lang="en-GB" sz="2400" b="0" i="0" dirty="0">
                <a:solidFill>
                  <a:srgbClr val="00B0F0"/>
                </a:solidFill>
                <a:effectLst/>
                <a:latin typeface="charter"/>
              </a:rPr>
              <a:t> Statistic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1580AEA6-783C-4F24-81A6-D1D4555B8D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2" r="23026"/>
          <a:stretch/>
        </p:blipFill>
        <p:spPr bwMode="auto">
          <a:xfrm>
            <a:off x="7550090" y="1197219"/>
            <a:ext cx="4169329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0600C-E150-43B1-B8C6-3636708BA07E}"/>
              </a:ext>
            </a:extLst>
          </p:cNvPr>
          <p:cNvCxnSpPr>
            <a:cxnSpLocks/>
          </p:cNvCxnSpPr>
          <p:nvPr/>
        </p:nvCxnSpPr>
        <p:spPr>
          <a:xfrm>
            <a:off x="9621257" y="1935687"/>
            <a:ext cx="230701" cy="16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D8C2F71-0E79-485B-A5A0-D4AE618A5B2D}"/>
              </a:ext>
            </a:extLst>
          </p:cNvPr>
          <p:cNvSpPr txBox="1"/>
          <p:nvPr/>
        </p:nvSpPr>
        <p:spPr>
          <a:xfrm>
            <a:off x="9057381" y="1817690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BA24E5-9D6E-448C-8E61-8ACD3EF47741}"/>
              </a:ext>
            </a:extLst>
          </p:cNvPr>
          <p:cNvSpPr txBox="1"/>
          <p:nvPr/>
        </p:nvSpPr>
        <p:spPr>
          <a:xfrm>
            <a:off x="9460430" y="3212366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(x</a:t>
            </a:r>
            <a:r>
              <a:rPr lang="en-GB" sz="1400" baseline="-25000" dirty="0">
                <a:solidFill>
                  <a:srgbClr val="FF0000"/>
                </a:solidFill>
              </a:rPr>
              <a:t>9</a:t>
            </a:r>
            <a:r>
              <a:rPr lang="en-GB" sz="1400" dirty="0">
                <a:solidFill>
                  <a:srgbClr val="FF0000"/>
                </a:solidFill>
              </a:rPr>
              <a:t>,y</a:t>
            </a:r>
            <a:r>
              <a:rPr lang="en-GB" sz="1400" baseline="-25000" dirty="0">
                <a:solidFill>
                  <a:srgbClr val="FF0000"/>
                </a:solidFill>
              </a:rPr>
              <a:t>9</a:t>
            </a:r>
            <a:r>
              <a:rPr lang="en-GB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F9904F-B9E8-4CFA-A2A6-21384D459C0E}"/>
              </a:ext>
            </a:extLst>
          </p:cNvPr>
          <p:cNvSpPr txBox="1"/>
          <p:nvPr/>
        </p:nvSpPr>
        <p:spPr>
          <a:xfrm>
            <a:off x="10336461" y="1279909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y</a:t>
            </a:r>
            <a:r>
              <a:rPr lang="en-GB" sz="1400" baseline="30000" dirty="0">
                <a:solidFill>
                  <a:srgbClr val="FF0000"/>
                </a:solidFill>
              </a:rPr>
              <a:t>^</a:t>
            </a:r>
            <a:r>
              <a:rPr lang="en-GB" sz="1400" baseline="-25000" dirty="0">
                <a:solidFill>
                  <a:srgbClr val="FF0000"/>
                </a:solidFill>
              </a:rPr>
              <a:t>9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1F8DC3-41F4-464C-AA45-930FF225F1BA}"/>
              </a:ext>
            </a:extLst>
          </p:cNvPr>
          <p:cNvCxnSpPr>
            <a:cxnSpLocks/>
          </p:cNvCxnSpPr>
          <p:nvPr/>
        </p:nvCxnSpPr>
        <p:spPr>
          <a:xfrm flipH="1">
            <a:off x="10113173" y="1358778"/>
            <a:ext cx="223288" cy="91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F53AB2A-5028-44C9-9245-392A8CAB8DBE}"/>
              </a:ext>
            </a:extLst>
          </p:cNvPr>
          <p:cNvSpPr txBox="1"/>
          <p:nvPr/>
        </p:nvSpPr>
        <p:spPr>
          <a:xfrm>
            <a:off x="10083567" y="1987017"/>
            <a:ext cx="208326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/>
              <a:t>}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error</a:t>
            </a:r>
            <a:r>
              <a:rPr lang="en-GB" baseline="-25000" dirty="0">
                <a:solidFill>
                  <a:srgbClr val="FF0000"/>
                </a:solidFill>
              </a:rPr>
              <a:t>9</a:t>
            </a:r>
            <a:r>
              <a:rPr lang="en-GB" dirty="0">
                <a:solidFill>
                  <a:srgbClr val="FF0000"/>
                </a:solidFill>
              </a:rPr>
              <a:t> = y</a:t>
            </a:r>
            <a:r>
              <a:rPr lang="en-GB" baseline="-25000" dirty="0">
                <a:solidFill>
                  <a:srgbClr val="FF0000"/>
                </a:solidFill>
              </a:rPr>
              <a:t>9</a:t>
            </a:r>
            <a:r>
              <a:rPr lang="en-GB" dirty="0">
                <a:solidFill>
                  <a:srgbClr val="FF0000"/>
                </a:solidFill>
              </a:rPr>
              <a:t>-y</a:t>
            </a:r>
            <a:r>
              <a:rPr lang="en-GB" baseline="30000" dirty="0">
                <a:solidFill>
                  <a:srgbClr val="FF0000"/>
                </a:solidFill>
              </a:rPr>
              <a:t>^</a:t>
            </a:r>
            <a:r>
              <a:rPr lang="en-GB" baseline="-25000" dirty="0">
                <a:solidFill>
                  <a:srgbClr val="FF0000"/>
                </a:solidFill>
              </a:rPr>
              <a:t>9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F5081F-8A62-44B0-A060-51E8B6C1B4A7}"/>
              </a:ext>
            </a:extLst>
          </p:cNvPr>
          <p:cNvCxnSpPr>
            <a:cxnSpLocks/>
          </p:cNvCxnSpPr>
          <p:nvPr/>
        </p:nvCxnSpPr>
        <p:spPr>
          <a:xfrm>
            <a:off x="10139692" y="3288484"/>
            <a:ext cx="0" cy="813733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0E0404-4BB5-4AAE-9CCF-71499F609CCB}"/>
              </a:ext>
            </a:extLst>
          </p:cNvPr>
          <p:cNvCxnSpPr/>
          <p:nvPr/>
        </p:nvCxnSpPr>
        <p:spPr>
          <a:xfrm flipH="1">
            <a:off x="7877263" y="3288484"/>
            <a:ext cx="2235910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05C50F8-C29F-4E89-8B47-FADEED75F446}"/>
              </a:ext>
            </a:extLst>
          </p:cNvPr>
          <p:cNvCxnSpPr/>
          <p:nvPr/>
        </p:nvCxnSpPr>
        <p:spPr>
          <a:xfrm flipH="1">
            <a:off x="7870272" y="2299980"/>
            <a:ext cx="2235910" cy="0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47AD55E-C402-470B-BC16-421F262C79F3}"/>
              </a:ext>
            </a:extLst>
          </p:cNvPr>
          <p:cNvSpPr txBox="1"/>
          <p:nvPr/>
        </p:nvSpPr>
        <p:spPr>
          <a:xfrm>
            <a:off x="7193270" y="2146091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</a:rPr>
              <a:t>y</a:t>
            </a:r>
            <a:r>
              <a:rPr lang="en-GB" sz="1400" baseline="30000" dirty="0">
                <a:solidFill>
                  <a:srgbClr val="7030A0"/>
                </a:solidFill>
              </a:rPr>
              <a:t>^</a:t>
            </a:r>
            <a:r>
              <a:rPr lang="en-GB" sz="1400" baseline="-25000" dirty="0">
                <a:solidFill>
                  <a:srgbClr val="7030A0"/>
                </a:solidFill>
              </a:rPr>
              <a:t>9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C8AFB3-ACE4-4EB8-AA69-BECA28FFCC74}"/>
              </a:ext>
            </a:extLst>
          </p:cNvPr>
          <p:cNvSpPr txBox="1"/>
          <p:nvPr/>
        </p:nvSpPr>
        <p:spPr>
          <a:xfrm>
            <a:off x="7193270" y="3094963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y</a:t>
            </a:r>
            <a:r>
              <a:rPr lang="en-GB" sz="1400" baseline="-25000" dirty="0">
                <a:solidFill>
                  <a:srgbClr val="00B050"/>
                </a:solidFill>
              </a:rPr>
              <a:t>9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E51E22-D562-4B98-9363-F329F301C3CA}"/>
              </a:ext>
            </a:extLst>
          </p:cNvPr>
          <p:cNvSpPr txBox="1"/>
          <p:nvPr/>
        </p:nvSpPr>
        <p:spPr>
          <a:xfrm>
            <a:off x="6537688" y="3147484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Actual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1EB35B-0B40-4185-A055-3152E65D58BB}"/>
              </a:ext>
            </a:extLst>
          </p:cNvPr>
          <p:cNvSpPr txBox="1"/>
          <p:nvPr/>
        </p:nvSpPr>
        <p:spPr>
          <a:xfrm>
            <a:off x="6504503" y="2146091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</a:rPr>
              <a:t>Model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0E9275-E754-43E1-BA91-57BE5E049EE5}"/>
              </a:ext>
            </a:extLst>
          </p:cNvPr>
          <p:cNvSpPr txBox="1"/>
          <p:nvPr/>
        </p:nvSpPr>
        <p:spPr>
          <a:xfrm>
            <a:off x="9974510" y="4232708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x</a:t>
            </a:r>
            <a:r>
              <a:rPr lang="en-GB" sz="1400" baseline="-25000" dirty="0">
                <a:solidFill>
                  <a:srgbClr val="FF0000"/>
                </a:solidFill>
              </a:rPr>
              <a:t>9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DB3231-3995-41E3-A6C3-CF32CA2F4CFB}"/>
              </a:ext>
            </a:extLst>
          </p:cNvPr>
          <p:cNvSpPr txBox="1"/>
          <p:nvPr/>
        </p:nvSpPr>
        <p:spPr>
          <a:xfrm>
            <a:off x="2569417" y="1418631"/>
            <a:ext cx="330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Prediction is always mean of y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CB6B1-526A-4E42-A3FE-9A94D0471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30" y="1430105"/>
            <a:ext cx="1962150" cy="390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519307-3271-419E-A7D9-43E8D5DB2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530" y="2859912"/>
            <a:ext cx="2066925" cy="685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CCBDA4-618B-46F6-9EBF-6600B7103CAF}"/>
              </a:ext>
            </a:extLst>
          </p:cNvPr>
          <p:cNvSpPr txBox="1"/>
          <p:nvPr/>
        </p:nvSpPr>
        <p:spPr>
          <a:xfrm>
            <a:off x="2730799" y="2941771"/>
            <a:ext cx="2810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Prediction is from model </a:t>
            </a:r>
          </a:p>
          <a:p>
            <a:r>
              <a:rPr lang="en-GB" dirty="0">
                <a:sym typeface="Wingdings" panose="05000000000000000000" pitchFamily="2" charset="2"/>
              </a:rPr>
              <a:t>(model is explaining)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A1A8CB-DF2C-49F0-903E-F6C8C149D13A}"/>
              </a:ext>
            </a:extLst>
          </p:cNvPr>
          <p:cNvSpPr txBox="1"/>
          <p:nvPr/>
        </p:nvSpPr>
        <p:spPr>
          <a:xfrm>
            <a:off x="223530" y="4781564"/>
            <a:ext cx="7939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TSS – RSS 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 Unexplained Error </a:t>
            </a:r>
          </a:p>
          <a:p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	(neither model nor a simple prediction of mean of y explains this)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3413B5-2BA6-4867-BCE1-D8758B3A3225}"/>
              </a:ext>
            </a:extLst>
          </p:cNvPr>
          <p:cNvSpPr/>
          <p:nvPr/>
        </p:nvSpPr>
        <p:spPr>
          <a:xfrm>
            <a:off x="2381886" y="2007876"/>
            <a:ext cx="700833" cy="5306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3F43D6-E8D5-4E5B-A01F-6DEE61A68A8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969206" y="2273195"/>
            <a:ext cx="412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1E76672-87ED-4338-94E4-8D3A6FD03288}"/>
              </a:ext>
            </a:extLst>
          </p:cNvPr>
          <p:cNvCxnSpPr>
            <a:cxnSpLocks/>
          </p:cNvCxnSpPr>
          <p:nvPr/>
        </p:nvCxnSpPr>
        <p:spPr>
          <a:xfrm flipV="1">
            <a:off x="3097779" y="2260846"/>
            <a:ext cx="462471" cy="1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D7D929-E8ED-457A-BCED-E5A8885122D5}"/>
              </a:ext>
            </a:extLst>
          </p:cNvPr>
          <p:cNvSpPr txBox="1"/>
          <p:nvPr/>
        </p:nvSpPr>
        <p:spPr>
          <a:xfrm>
            <a:off x="1969206" y="2317361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DA25D1-0F66-49EC-AAAD-AFEA4EBD92D1}"/>
              </a:ext>
            </a:extLst>
          </p:cNvPr>
          <p:cNvSpPr txBox="1"/>
          <p:nvPr/>
        </p:nvSpPr>
        <p:spPr>
          <a:xfrm>
            <a:off x="3245850" y="2277589"/>
            <a:ext cx="793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Y mean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F8A4113-039D-43D5-A1E9-D8D09491141C}"/>
              </a:ext>
            </a:extLst>
          </p:cNvPr>
          <p:cNvSpPr/>
          <p:nvPr/>
        </p:nvSpPr>
        <p:spPr>
          <a:xfrm>
            <a:off x="2381886" y="3832504"/>
            <a:ext cx="700833" cy="5306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978E84-B826-4E52-8206-1A792D74C31B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1969206" y="4097823"/>
            <a:ext cx="412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D924634-BE2D-4DF2-8D33-F1351AFE0EB3}"/>
              </a:ext>
            </a:extLst>
          </p:cNvPr>
          <p:cNvCxnSpPr>
            <a:cxnSpLocks/>
          </p:cNvCxnSpPr>
          <p:nvPr/>
        </p:nvCxnSpPr>
        <p:spPr>
          <a:xfrm flipV="1">
            <a:off x="3097779" y="4085474"/>
            <a:ext cx="462471" cy="1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942D385-34AC-4A1B-95EC-4D073D765CBC}"/>
              </a:ext>
            </a:extLst>
          </p:cNvPr>
          <p:cNvSpPr txBox="1"/>
          <p:nvPr/>
        </p:nvSpPr>
        <p:spPr>
          <a:xfrm>
            <a:off x="1969206" y="4141989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654E93-A24D-4CB3-9EC0-A1F3A6E6B473}"/>
              </a:ext>
            </a:extLst>
          </p:cNvPr>
          <p:cNvSpPr txBox="1"/>
          <p:nvPr/>
        </p:nvSpPr>
        <p:spPr>
          <a:xfrm>
            <a:off x="3245850" y="4102217"/>
            <a:ext cx="1029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Y </a:t>
            </a:r>
            <a:r>
              <a:rPr lang="en-GB" sz="1400" dirty="0" err="1"/>
              <a:t>estiamte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783351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SKLEARN – Feature Selection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7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https://blogs.nvidia.com/blog/2016/07/29/whats-difference-artificial-intelligence-machine-learning-deep-learning-ai/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4FB31-47D6-4D73-B262-54204A42ED0F}"/>
              </a:ext>
            </a:extLst>
          </p:cNvPr>
          <p:cNvSpPr txBox="1"/>
          <p:nvPr/>
        </p:nvSpPr>
        <p:spPr>
          <a:xfrm>
            <a:off x="0" y="596936"/>
            <a:ext cx="6161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rgbClr val="00B0F0"/>
                </a:solidFill>
                <a:effectLst/>
                <a:latin typeface="charter"/>
              </a:rPr>
              <a:t>Linear Regression – Hypothesis 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3C26E8-A566-49EC-A6FD-AA79B6BE5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191" y="2544774"/>
            <a:ext cx="4867275" cy="523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70D6F2-3D96-470B-9974-A55187A5B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261" y="4264309"/>
            <a:ext cx="4933950" cy="581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30C93E-D6E9-4C6E-80C9-A0043119C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5191" y="1292958"/>
            <a:ext cx="2190750" cy="533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F8C2B4-93F7-4DC0-AA90-A81411541D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1149" y="3120958"/>
            <a:ext cx="1400175" cy="533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58D101-4DBF-4F85-BA39-6B1790E98D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7191" y="4788678"/>
            <a:ext cx="1428750" cy="5048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E515DE-D36B-46B5-A7A9-EDD3CC5ABCA1}"/>
              </a:ext>
            </a:extLst>
          </p:cNvPr>
          <p:cNvSpPr txBox="1"/>
          <p:nvPr/>
        </p:nvSpPr>
        <p:spPr>
          <a:xfrm>
            <a:off x="1305145" y="143053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05A411-C31D-4078-B241-D6B4F88CB328}"/>
              </a:ext>
            </a:extLst>
          </p:cNvPr>
          <p:cNvSpPr txBox="1"/>
          <p:nvPr/>
        </p:nvSpPr>
        <p:spPr>
          <a:xfrm>
            <a:off x="1245024" y="2622045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Null Hypothesis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BAB790-4C0C-4FC8-BFC4-A8FEE97B0034}"/>
              </a:ext>
            </a:extLst>
          </p:cNvPr>
          <p:cNvSpPr txBox="1"/>
          <p:nvPr/>
        </p:nvSpPr>
        <p:spPr>
          <a:xfrm>
            <a:off x="1305145" y="4357588"/>
            <a:ext cx="237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Alternate Hypothesis</a:t>
            </a:r>
          </a:p>
        </p:txBody>
      </p:sp>
    </p:spTree>
    <p:extLst>
      <p:ext uri="{BB962C8B-B14F-4D97-AF65-F5344CB8AC3E}">
        <p14:creationId xmlns:p14="http://schemas.microsoft.com/office/powerpoint/2010/main" val="4099264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SKLEARN – Feature Selection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7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https://blogs.nvidia.com/blog/2016/07/29/whats-difference-artificial-intelligence-machine-learning-deep-learning-ai/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4FB31-47D6-4D73-B262-54204A42ED0F}"/>
              </a:ext>
            </a:extLst>
          </p:cNvPr>
          <p:cNvSpPr txBox="1"/>
          <p:nvPr/>
        </p:nvSpPr>
        <p:spPr>
          <a:xfrm>
            <a:off x="0" y="596936"/>
            <a:ext cx="6161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rgbClr val="00B0F0"/>
                </a:solidFill>
                <a:effectLst/>
                <a:latin typeface="charter"/>
              </a:rPr>
              <a:t>Statistical Modelling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6C8B7E-6663-4616-9FA1-C335BB99C7BA}"/>
              </a:ext>
            </a:extLst>
          </p:cNvPr>
          <p:cNvSpPr txBox="1"/>
          <p:nvPr/>
        </p:nvSpPr>
        <p:spPr>
          <a:xfrm>
            <a:off x="654341" y="1316953"/>
            <a:ext cx="10326848" cy="422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statistical modelling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observe behaviour of some process – camera and image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gather data from our observations - images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try to find relationship between dependent (output/response) and independent variables (predictors or inputs).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techniques to find relationship is: plotting (x-y scatter plot), calculating correlation - plotting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define null hypothesis (H</a:t>
            </a:r>
            <a:r>
              <a:rPr lang="en-GB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given input/variable has </a:t>
            </a:r>
            <a:r>
              <a:rPr lang="en-GB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relationship with output).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that process we apply statistics techniques (chi^2 or fisher tests) to find significant inputs/predictors/variables that explains the output/response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look at z-value and p-values whether to reject or do not reject the null hypothesis. If the model gives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z-value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 p-value (less than 0.05)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then </a:t>
            </a:r>
            <a:r>
              <a:rPr lang="en-GB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reject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null hypothesis otherwise DO-NOT reject the null hypothesis.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Statistical models also give something called R^2 value; higher R^2 value can be a useful criterion for evaluating the best model. The other measures for model optimization is: MSE, RMSE etc.</a:t>
            </a:r>
          </a:p>
        </p:txBody>
      </p:sp>
    </p:spTree>
    <p:extLst>
      <p:ext uri="{BB962C8B-B14F-4D97-AF65-F5344CB8AC3E}">
        <p14:creationId xmlns:p14="http://schemas.microsoft.com/office/powerpoint/2010/main" val="4072976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SKLEARN – Feature Selection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7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https://blogs.nvidia.com/blog/2016/07/29/whats-difference-artificial-intelligence-machine-learning-deep-learning-ai/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4FB31-47D6-4D73-B262-54204A42ED0F}"/>
              </a:ext>
            </a:extLst>
          </p:cNvPr>
          <p:cNvSpPr txBox="1"/>
          <p:nvPr/>
        </p:nvSpPr>
        <p:spPr>
          <a:xfrm>
            <a:off x="0" y="596936"/>
            <a:ext cx="6161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rgbClr val="00B0F0"/>
                </a:solidFill>
                <a:effectLst/>
                <a:latin typeface="charter"/>
              </a:rPr>
              <a:t>Feature Selection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6841A-D90A-4979-BE97-A68BA260CBFE}"/>
              </a:ext>
            </a:extLst>
          </p:cNvPr>
          <p:cNvSpPr txBox="1"/>
          <p:nvPr/>
        </p:nvSpPr>
        <p:spPr>
          <a:xfrm>
            <a:off x="595423" y="1403498"/>
            <a:ext cx="2103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Chi Square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Z-Test/T-Test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ANOVA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AC205-5F3E-4168-A639-2729B344DABC}"/>
              </a:ext>
            </a:extLst>
          </p:cNvPr>
          <p:cNvSpPr txBox="1"/>
          <p:nvPr/>
        </p:nvSpPr>
        <p:spPr>
          <a:xfrm>
            <a:off x="595423" y="3404302"/>
            <a:ext cx="2528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Forward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Backward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ANOVA</a:t>
            </a:r>
          </a:p>
        </p:txBody>
      </p:sp>
    </p:spTree>
    <p:extLst>
      <p:ext uri="{BB962C8B-B14F-4D97-AF65-F5344CB8AC3E}">
        <p14:creationId xmlns:p14="http://schemas.microsoft.com/office/powerpoint/2010/main" val="68455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1">
            <a:extLst>
              <a:ext uri="{FF2B5EF4-FFF2-40B4-BE49-F238E27FC236}">
                <a16:creationId xmlns:a16="http://schemas.microsoft.com/office/drawing/2014/main" id="{4638C3E5-FCC0-4C20-B4B7-7B855E34C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0754" b="49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6199A7-3D80-471C-B848-CBCD9D14826A}"/>
              </a:ext>
            </a:extLst>
          </p:cNvPr>
          <p:cNvSpPr txBox="1"/>
          <p:nvPr/>
        </p:nvSpPr>
        <p:spPr>
          <a:xfrm>
            <a:off x="3577192" y="1032483"/>
            <a:ext cx="5037616" cy="29823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Day 2.</a:t>
            </a:r>
            <a:r>
              <a:rPr lang="en-US" sz="60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Raspberry PI - AI, ML, DL &amp; RL </a:t>
            </a:r>
            <a:r>
              <a:rPr lang="en-US" sz="4400" kern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E32EB5-4036-4D92-BEB0-035E9BBCE982}"/>
              </a:ext>
            </a:extLst>
          </p:cNvPr>
          <p:cNvSpPr txBox="1"/>
          <p:nvPr/>
        </p:nvSpPr>
        <p:spPr>
          <a:xfrm>
            <a:off x="10457" y="5931599"/>
            <a:ext cx="2985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  <a:p>
            <a:r>
              <a:rPr lang="en-GB" dirty="0" err="1"/>
              <a:t>Dr.</a:t>
            </a:r>
            <a:r>
              <a:rPr lang="en-GB" dirty="0"/>
              <a:t> </a:t>
            </a:r>
            <a:r>
              <a:rPr lang="en-GB" dirty="0" err="1"/>
              <a:t>Roohi</a:t>
            </a:r>
            <a:r>
              <a:rPr lang="en-GB" dirty="0"/>
              <a:t> Banu</a:t>
            </a:r>
          </a:p>
          <a:p>
            <a:r>
              <a:rPr lang="en-GB" dirty="0"/>
              <a:t>Mr. Fakruddin Mohammed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78478D-9C6A-4FA4-B68D-E9EE1C37CAFB}"/>
              </a:ext>
            </a:extLst>
          </p:cNvPr>
          <p:cNvSpPr txBox="1"/>
          <p:nvPr/>
        </p:nvSpPr>
        <p:spPr>
          <a:xfrm>
            <a:off x="8153400" y="4839316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ZAS </a:t>
            </a:r>
          </a:p>
          <a:p>
            <a:r>
              <a:rPr lang="en-GB" sz="1200" b="1" dirty="0"/>
              <a:t>Academy</a:t>
            </a:r>
          </a:p>
        </p:txBody>
      </p:sp>
    </p:spTree>
    <p:extLst>
      <p:ext uri="{BB962C8B-B14F-4D97-AF65-F5344CB8AC3E}">
        <p14:creationId xmlns:p14="http://schemas.microsoft.com/office/powerpoint/2010/main" val="353143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1F7EA6-47AC-49FA-905D-8542BE224ACB}"/>
              </a:ext>
            </a:extLst>
          </p:cNvPr>
          <p:cNvSpPr/>
          <p:nvPr/>
        </p:nvSpPr>
        <p:spPr>
          <a:xfrm>
            <a:off x="83889" y="1272004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 Introduction &amp; ML/DL Life Cycle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A4274A-D897-4668-9FA4-8BA8C18AE34F}"/>
              </a:ext>
            </a:extLst>
          </p:cNvPr>
          <p:cNvSpPr/>
          <p:nvPr/>
        </p:nvSpPr>
        <p:spPr>
          <a:xfrm>
            <a:off x="1173083" y="1271819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Handling (Pandas &amp;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Numpy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03B859-D3C8-447D-98C1-8EE2AC2E91C0}"/>
              </a:ext>
            </a:extLst>
          </p:cNvPr>
          <p:cNvSpPr/>
          <p:nvPr/>
        </p:nvSpPr>
        <p:spPr>
          <a:xfrm>
            <a:off x="2252598" y="1279576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Handling &amp; Visualization (matplotlib)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ABBAAA-EE9C-40E5-869E-81C05330D18A}"/>
              </a:ext>
            </a:extLst>
          </p:cNvPr>
          <p:cNvSpPr/>
          <p:nvPr/>
        </p:nvSpPr>
        <p:spPr>
          <a:xfrm>
            <a:off x="3322431" y="1266298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Probability &amp; Statistics (Variable Selection)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9DDA04-7D7A-4FDC-A847-3715D2CDD823}"/>
              </a:ext>
            </a:extLst>
          </p:cNvPr>
          <p:cNvSpPr/>
          <p:nvPr/>
        </p:nvSpPr>
        <p:spPr>
          <a:xfrm>
            <a:off x="5461755" y="1266298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28040E-BD77-41EC-862C-99924C6E41BA}"/>
              </a:ext>
            </a:extLst>
          </p:cNvPr>
          <p:cNvSpPr/>
          <p:nvPr/>
        </p:nvSpPr>
        <p:spPr>
          <a:xfrm>
            <a:off x="4391922" y="1268218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Regression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2E7C9B-E71D-4257-8777-982106E07BC1}"/>
              </a:ext>
            </a:extLst>
          </p:cNvPr>
          <p:cNvSpPr/>
          <p:nvPr/>
        </p:nvSpPr>
        <p:spPr>
          <a:xfrm>
            <a:off x="83890" y="2871189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Artificial Neural Networks &amp; Backpropagation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905B6C-5C3E-4D4C-A72E-FC33133AA28E}"/>
              </a:ext>
            </a:extLst>
          </p:cNvPr>
          <p:cNvSpPr/>
          <p:nvPr/>
        </p:nvSpPr>
        <p:spPr>
          <a:xfrm>
            <a:off x="2261306" y="2865243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Deep Learning CNN &amp; Raspberry PI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3E3264-3403-4B35-BFD2-5157D868DDC9}"/>
              </a:ext>
            </a:extLst>
          </p:cNvPr>
          <p:cNvSpPr/>
          <p:nvPr/>
        </p:nvSpPr>
        <p:spPr>
          <a:xfrm>
            <a:off x="3341306" y="2865243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Deep Learning CNN &amp; Raspberry PI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C3994B-52A9-4371-8A7A-01828252F6F9}"/>
              </a:ext>
            </a:extLst>
          </p:cNvPr>
          <p:cNvSpPr/>
          <p:nvPr/>
        </p:nvSpPr>
        <p:spPr>
          <a:xfrm>
            <a:off x="4421306" y="2865243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Deep Learning CNN &amp; Raspberry PI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C735D56-F89D-433C-8E06-EA2565705609}"/>
              </a:ext>
            </a:extLst>
          </p:cNvPr>
          <p:cNvSpPr/>
          <p:nvPr/>
        </p:nvSpPr>
        <p:spPr>
          <a:xfrm>
            <a:off x="5510737" y="2865243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Deep Learning CNN &amp; Raspberry PI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D8AAC06-EC18-4D5D-B63C-8161068CDB88}"/>
              </a:ext>
            </a:extLst>
          </p:cNvPr>
          <p:cNvSpPr/>
          <p:nvPr/>
        </p:nvSpPr>
        <p:spPr>
          <a:xfrm>
            <a:off x="1172598" y="2865243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Layers Neural Networks &amp; CNN Intuition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27D782-BBAC-4A7B-97C8-A9211F083405}"/>
              </a:ext>
            </a:extLst>
          </p:cNvPr>
          <p:cNvSpPr txBox="1"/>
          <p:nvPr/>
        </p:nvSpPr>
        <p:spPr>
          <a:xfrm>
            <a:off x="0" y="376905"/>
            <a:ext cx="8502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Raspberry PI - 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and Deep Learning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(12 Weeks </a:t>
            </a:r>
            <a:r>
              <a:rPr kumimoji="0" lang="en-GB" sz="20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ADVANCED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Course for Secondary &amp; College Students)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F10AD-D7D6-4723-8EE6-C28D02E01A84}"/>
              </a:ext>
            </a:extLst>
          </p:cNvPr>
          <p:cNvSpPr txBox="1"/>
          <p:nvPr/>
        </p:nvSpPr>
        <p:spPr>
          <a:xfrm>
            <a:off x="394909" y="1242015"/>
            <a:ext cx="7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2CAAF-8282-4AF7-8FFD-C6513017E31A}"/>
              </a:ext>
            </a:extLst>
          </p:cNvPr>
          <p:cNvSpPr txBox="1"/>
          <p:nvPr/>
        </p:nvSpPr>
        <p:spPr>
          <a:xfrm>
            <a:off x="1225696" y="1242015"/>
            <a:ext cx="7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8055A2-17B7-48F0-9C76-F25B596F78AB}"/>
              </a:ext>
            </a:extLst>
          </p:cNvPr>
          <p:cNvSpPr txBox="1"/>
          <p:nvPr/>
        </p:nvSpPr>
        <p:spPr>
          <a:xfrm>
            <a:off x="2283566" y="1242015"/>
            <a:ext cx="7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A68F6C-7F33-48F4-B9A7-9B1A4FD182DB}"/>
              </a:ext>
            </a:extLst>
          </p:cNvPr>
          <p:cNvSpPr txBox="1"/>
          <p:nvPr/>
        </p:nvSpPr>
        <p:spPr>
          <a:xfrm>
            <a:off x="3341436" y="1229029"/>
            <a:ext cx="7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CB8575-E70D-463E-AA5C-F05F1AFCAA98}"/>
              </a:ext>
            </a:extLst>
          </p:cNvPr>
          <p:cNvSpPr txBox="1"/>
          <p:nvPr/>
        </p:nvSpPr>
        <p:spPr>
          <a:xfrm>
            <a:off x="4448308" y="1242015"/>
            <a:ext cx="7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F49A20-B0A9-47E0-8B7D-882CC0D8262B}"/>
              </a:ext>
            </a:extLst>
          </p:cNvPr>
          <p:cNvSpPr txBox="1"/>
          <p:nvPr/>
        </p:nvSpPr>
        <p:spPr>
          <a:xfrm>
            <a:off x="5434618" y="1239722"/>
            <a:ext cx="7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Week6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311285-065E-4CAC-AA64-C10A00C78314}"/>
              </a:ext>
            </a:extLst>
          </p:cNvPr>
          <p:cNvCxnSpPr>
            <a:cxnSpLocks/>
          </p:cNvCxnSpPr>
          <p:nvPr/>
        </p:nvCxnSpPr>
        <p:spPr>
          <a:xfrm>
            <a:off x="177870" y="2781399"/>
            <a:ext cx="637476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89C967B-537B-4E04-ACB4-E4F1E6808EE3}"/>
              </a:ext>
            </a:extLst>
          </p:cNvPr>
          <p:cNvGrpSpPr/>
          <p:nvPr/>
        </p:nvGrpSpPr>
        <p:grpSpPr>
          <a:xfrm>
            <a:off x="281424" y="2836809"/>
            <a:ext cx="6041370" cy="338554"/>
            <a:chOff x="309723" y="6050581"/>
            <a:chExt cx="6041370" cy="33855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3AA6E5C-090B-47B6-A7AB-ECCA8096EC86}"/>
                </a:ext>
              </a:extLst>
            </p:cNvPr>
            <p:cNvSpPr/>
            <p:nvPr/>
          </p:nvSpPr>
          <p:spPr>
            <a:xfrm>
              <a:off x="309723" y="6050581"/>
              <a:ext cx="7622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Week7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B8BE9EE-7D87-45C9-B8CA-60AF6C24C15E}"/>
                </a:ext>
              </a:extLst>
            </p:cNvPr>
            <p:cNvSpPr/>
            <p:nvPr/>
          </p:nvSpPr>
          <p:spPr>
            <a:xfrm>
              <a:off x="1284178" y="6050581"/>
              <a:ext cx="7622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Week8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737C604-9F20-4D24-98C3-91D73C63F935}"/>
                </a:ext>
              </a:extLst>
            </p:cNvPr>
            <p:cNvSpPr/>
            <p:nvPr/>
          </p:nvSpPr>
          <p:spPr>
            <a:xfrm>
              <a:off x="2364320" y="6050581"/>
              <a:ext cx="7622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Week9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1C20064-C457-409F-B2C5-0119A8462C9B}"/>
                </a:ext>
              </a:extLst>
            </p:cNvPr>
            <p:cNvSpPr/>
            <p:nvPr/>
          </p:nvSpPr>
          <p:spPr>
            <a:xfrm>
              <a:off x="3364188" y="6050581"/>
              <a:ext cx="86645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Week10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1DA257A-A5E4-480C-AC31-CDAEB099CB7D}"/>
                </a:ext>
              </a:extLst>
            </p:cNvPr>
            <p:cNvSpPr/>
            <p:nvPr/>
          </p:nvSpPr>
          <p:spPr>
            <a:xfrm>
              <a:off x="4414804" y="6050581"/>
              <a:ext cx="86645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Week11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4815E60-8494-4F82-BD42-DCDCA630E391}"/>
                </a:ext>
              </a:extLst>
            </p:cNvPr>
            <p:cNvSpPr/>
            <p:nvPr/>
          </p:nvSpPr>
          <p:spPr>
            <a:xfrm>
              <a:off x="5484637" y="6050581"/>
              <a:ext cx="86645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Week12</a:t>
              </a:r>
            </a:p>
          </p:txBody>
        </p:sp>
      </p:grpSp>
      <p:pic>
        <p:nvPicPr>
          <p:cNvPr id="1026" name="Picture 2" descr="Zoom fondo blanco vertical Logo Vector (.AI) Free Download">
            <a:extLst>
              <a:ext uri="{FF2B5EF4-FFF2-40B4-BE49-F238E27FC236}">
                <a16:creationId xmlns:a16="http://schemas.microsoft.com/office/drawing/2014/main" id="{1BC15A7A-B5DF-40DB-95F8-2750BA861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445" y="8658291"/>
            <a:ext cx="265086" cy="22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sApp Messenger im App Store">
            <a:extLst>
              <a:ext uri="{FF2B5EF4-FFF2-40B4-BE49-F238E27FC236}">
                <a16:creationId xmlns:a16="http://schemas.microsoft.com/office/drawing/2014/main" id="{32D60943-D5CF-4C31-A703-4C76D5256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559" y="552450"/>
            <a:ext cx="528741" cy="52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E15E816-523A-43FA-91F7-BA50526CBCD1}"/>
              </a:ext>
            </a:extLst>
          </p:cNvPr>
          <p:cNvSpPr/>
          <p:nvPr/>
        </p:nvSpPr>
        <p:spPr>
          <a:xfrm>
            <a:off x="10475908" y="711859"/>
            <a:ext cx="1773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@78 99 11 222 5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753A87-9AAD-416F-8424-C1C2D4E4023D}"/>
              </a:ext>
            </a:extLst>
          </p:cNvPr>
          <p:cNvSpPr/>
          <p:nvPr/>
        </p:nvSpPr>
        <p:spPr>
          <a:xfrm>
            <a:off x="140092" y="4386060"/>
            <a:ext cx="6457866" cy="5287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Natural Language Processing – NLP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???</a:t>
            </a:r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6E24310E-3736-4A29-BE83-C35232761DB0}"/>
              </a:ext>
            </a:extLst>
          </p:cNvPr>
          <p:cNvSpPr/>
          <p:nvPr/>
        </p:nvSpPr>
        <p:spPr>
          <a:xfrm>
            <a:off x="7893675" y="1491927"/>
            <a:ext cx="3782548" cy="1590542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Course content may be altered depending on participant needs &amp; speed of grasping power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838DA-DC94-4C4A-943C-59B27BAD494E}"/>
              </a:ext>
            </a:extLst>
          </p:cNvPr>
          <p:cNvSpPr txBox="1"/>
          <p:nvPr/>
        </p:nvSpPr>
        <p:spPr>
          <a:xfrm>
            <a:off x="7031756" y="3631504"/>
            <a:ext cx="5120961" cy="369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Live ZOOM Lectures from 14-Nov: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F68144-4E23-471F-B5B2-E80171D4777B}"/>
              </a:ext>
            </a:extLst>
          </p:cNvPr>
          <p:cNvSpPr txBox="1"/>
          <p:nvPr/>
        </p:nvSpPr>
        <p:spPr>
          <a:xfrm>
            <a:off x="-47494" y="4893237"/>
            <a:ext cx="6777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the end of course participants will have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Thorough &amp; deeper understanding of AI/ML/DL (Neural Networks)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Seen full end-to-end life cycle of Data Science Projects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Built at least 1 Deep Learning OBJECT DETECTION model from SCRATCH end-to-end and deploy on to PI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2CE97A-44F6-48BD-AB8F-520BBCFCC1DC}"/>
              </a:ext>
            </a:extLst>
          </p:cNvPr>
          <p:cNvSpPr txBox="1"/>
          <p:nvPr/>
        </p:nvSpPr>
        <p:spPr>
          <a:xfrm>
            <a:off x="1" y="-2258"/>
            <a:ext cx="12192000" cy="369332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Z A S    A C A D E M Y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79DAF87-7C34-47E6-A1B1-23A497101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958" y="4017891"/>
            <a:ext cx="3763862" cy="284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9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Linear Regression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7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https://blogs.nvidia.com/blog/2016/07/29/whats-difference-artificial-intelligence-machine-learning-deep-learning-ai/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4FB31-47D6-4D73-B262-54204A42ED0F}"/>
              </a:ext>
            </a:extLst>
          </p:cNvPr>
          <p:cNvSpPr txBox="1"/>
          <p:nvPr/>
        </p:nvSpPr>
        <p:spPr>
          <a:xfrm>
            <a:off x="0" y="596936"/>
            <a:ext cx="6161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rgbClr val="00B0F0"/>
                </a:solidFill>
                <a:effectLst/>
                <a:latin typeface="charter"/>
              </a:rPr>
              <a:t>Linear Regression with 2 Observations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FBD502-7BCA-4E2B-B2A3-7120B5E9A21E}"/>
              </a:ext>
            </a:extLst>
          </p:cNvPr>
          <p:cNvCxnSpPr/>
          <p:nvPr/>
        </p:nvCxnSpPr>
        <p:spPr>
          <a:xfrm>
            <a:off x="5385732" y="1736521"/>
            <a:ext cx="0" cy="2508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C70DD9-EAFF-4C35-9F01-560A4AEA18C6}"/>
              </a:ext>
            </a:extLst>
          </p:cNvPr>
          <p:cNvCxnSpPr>
            <a:cxnSpLocks/>
          </p:cNvCxnSpPr>
          <p:nvPr/>
        </p:nvCxnSpPr>
        <p:spPr>
          <a:xfrm>
            <a:off x="5075339" y="3867325"/>
            <a:ext cx="2474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8B48BB1-F766-452F-92FD-A5D5F429BC6C}"/>
              </a:ext>
            </a:extLst>
          </p:cNvPr>
          <p:cNvSpPr/>
          <p:nvPr/>
        </p:nvSpPr>
        <p:spPr>
          <a:xfrm>
            <a:off x="5847127" y="3212983"/>
            <a:ext cx="109052" cy="116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A98BF9-405F-4110-B8F7-A8A1092927F1}"/>
              </a:ext>
            </a:extLst>
          </p:cNvPr>
          <p:cNvSpPr/>
          <p:nvPr/>
        </p:nvSpPr>
        <p:spPr>
          <a:xfrm>
            <a:off x="7441040" y="2743803"/>
            <a:ext cx="109052" cy="116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FA73CE-A520-436E-A49C-A5D8E48419B8}"/>
              </a:ext>
            </a:extLst>
          </p:cNvPr>
          <p:cNvCxnSpPr>
            <a:cxnSpLocks/>
          </p:cNvCxnSpPr>
          <p:nvPr/>
        </p:nvCxnSpPr>
        <p:spPr>
          <a:xfrm flipV="1">
            <a:off x="5209563" y="2684477"/>
            <a:ext cx="2642532" cy="802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37D47EC-183F-498B-B71C-239430CFEAA1}"/>
              </a:ext>
            </a:extLst>
          </p:cNvPr>
          <p:cNvSpPr txBox="1"/>
          <p:nvPr/>
        </p:nvSpPr>
        <p:spPr>
          <a:xfrm>
            <a:off x="7650760" y="405188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55FEAD-CFD3-4F8E-B61E-52410C4C32F4}"/>
              </a:ext>
            </a:extLst>
          </p:cNvPr>
          <p:cNvSpPr txBox="1"/>
          <p:nvPr/>
        </p:nvSpPr>
        <p:spPr>
          <a:xfrm>
            <a:off x="4924338" y="17503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49B69E-DFA5-4BCD-BD92-BEECB8CB6806}"/>
              </a:ext>
            </a:extLst>
          </p:cNvPr>
          <p:cNvSpPr txBox="1"/>
          <p:nvPr/>
        </p:nvSpPr>
        <p:spPr>
          <a:xfrm>
            <a:off x="5578487" y="285501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(x1,y1)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23FBB7-E72C-464B-9E19-8D8716876C48}"/>
              </a:ext>
            </a:extLst>
          </p:cNvPr>
          <p:cNvSpPr txBox="1"/>
          <p:nvPr/>
        </p:nvSpPr>
        <p:spPr>
          <a:xfrm>
            <a:off x="7117874" y="235586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(x2,y2)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66840A-83AC-4AD0-8EFE-3074980BF23D}"/>
              </a:ext>
            </a:extLst>
          </p:cNvPr>
          <p:cNvSpPr txBox="1"/>
          <p:nvPr/>
        </p:nvSpPr>
        <p:spPr>
          <a:xfrm>
            <a:off x="872455" y="1862356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 = m X + 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8F92CA-1990-415D-BF7E-757D82EBE322}"/>
              </a:ext>
            </a:extLst>
          </p:cNvPr>
          <p:cNvSpPr txBox="1"/>
          <p:nvPr/>
        </p:nvSpPr>
        <p:spPr>
          <a:xfrm>
            <a:off x="872455" y="3875497"/>
            <a:ext cx="215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 = (y2-y1)/(x2-x1)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D43C9D-9BC5-4D6C-AE98-7DE9896D64A1}"/>
              </a:ext>
            </a:extLst>
          </p:cNvPr>
          <p:cNvSpPr txBox="1"/>
          <p:nvPr/>
        </p:nvSpPr>
        <p:spPr>
          <a:xfrm>
            <a:off x="892905" y="2762625"/>
            <a:ext cx="1593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y1 = m x1 + c</a:t>
            </a:r>
          </a:p>
          <a:p>
            <a:r>
              <a:rPr lang="en-GB" dirty="0"/>
              <a:t>y2 = m x2 + c</a:t>
            </a:r>
          </a:p>
        </p:txBody>
      </p:sp>
    </p:spTree>
    <p:extLst>
      <p:ext uri="{BB962C8B-B14F-4D97-AF65-F5344CB8AC3E}">
        <p14:creationId xmlns:p14="http://schemas.microsoft.com/office/powerpoint/2010/main" val="212999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Linear Regression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7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https://blogs.nvidia.com/blog/2016/07/29/whats-difference-artificial-intelligence-machine-learning-deep-learning-ai/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4FB31-47D6-4D73-B262-54204A42ED0F}"/>
              </a:ext>
            </a:extLst>
          </p:cNvPr>
          <p:cNvSpPr txBox="1"/>
          <p:nvPr/>
        </p:nvSpPr>
        <p:spPr>
          <a:xfrm>
            <a:off x="0" y="596936"/>
            <a:ext cx="6161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rgbClr val="00B0F0"/>
                </a:solidFill>
                <a:effectLst/>
                <a:latin typeface="charter"/>
              </a:rPr>
              <a:t>Linear Regression with 2 Observations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FBD502-7BCA-4E2B-B2A3-7120B5E9A21E}"/>
              </a:ext>
            </a:extLst>
          </p:cNvPr>
          <p:cNvCxnSpPr/>
          <p:nvPr/>
        </p:nvCxnSpPr>
        <p:spPr>
          <a:xfrm>
            <a:off x="5385732" y="1736521"/>
            <a:ext cx="0" cy="2508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C70DD9-EAFF-4C35-9F01-560A4AEA18C6}"/>
              </a:ext>
            </a:extLst>
          </p:cNvPr>
          <p:cNvCxnSpPr>
            <a:cxnSpLocks/>
          </p:cNvCxnSpPr>
          <p:nvPr/>
        </p:nvCxnSpPr>
        <p:spPr>
          <a:xfrm>
            <a:off x="5075339" y="3867325"/>
            <a:ext cx="2474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8B48BB1-F766-452F-92FD-A5D5F429BC6C}"/>
              </a:ext>
            </a:extLst>
          </p:cNvPr>
          <p:cNvSpPr/>
          <p:nvPr/>
        </p:nvSpPr>
        <p:spPr>
          <a:xfrm>
            <a:off x="5847127" y="3212983"/>
            <a:ext cx="109052" cy="116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A98BF9-405F-4110-B8F7-A8A1092927F1}"/>
              </a:ext>
            </a:extLst>
          </p:cNvPr>
          <p:cNvSpPr/>
          <p:nvPr/>
        </p:nvSpPr>
        <p:spPr>
          <a:xfrm>
            <a:off x="7441040" y="2743803"/>
            <a:ext cx="109052" cy="116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FA73CE-A520-436E-A49C-A5D8E48419B8}"/>
              </a:ext>
            </a:extLst>
          </p:cNvPr>
          <p:cNvCxnSpPr>
            <a:cxnSpLocks/>
          </p:cNvCxnSpPr>
          <p:nvPr/>
        </p:nvCxnSpPr>
        <p:spPr>
          <a:xfrm flipV="1">
            <a:off x="5209563" y="2684477"/>
            <a:ext cx="2642532" cy="802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37D47EC-183F-498B-B71C-239430CFEAA1}"/>
              </a:ext>
            </a:extLst>
          </p:cNvPr>
          <p:cNvSpPr txBox="1"/>
          <p:nvPr/>
        </p:nvSpPr>
        <p:spPr>
          <a:xfrm>
            <a:off x="7650760" y="405188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55FEAD-CFD3-4F8E-B61E-52410C4C32F4}"/>
              </a:ext>
            </a:extLst>
          </p:cNvPr>
          <p:cNvSpPr txBox="1"/>
          <p:nvPr/>
        </p:nvSpPr>
        <p:spPr>
          <a:xfrm>
            <a:off x="4924338" y="17503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49B69E-DFA5-4BCD-BD92-BEECB8CB6806}"/>
              </a:ext>
            </a:extLst>
          </p:cNvPr>
          <p:cNvSpPr txBox="1"/>
          <p:nvPr/>
        </p:nvSpPr>
        <p:spPr>
          <a:xfrm>
            <a:off x="5578487" y="285501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(x1,y1)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23FBB7-E72C-464B-9E19-8D8716876C48}"/>
              </a:ext>
            </a:extLst>
          </p:cNvPr>
          <p:cNvSpPr txBox="1"/>
          <p:nvPr/>
        </p:nvSpPr>
        <p:spPr>
          <a:xfrm>
            <a:off x="7117874" y="235586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(x2,y2)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66840A-83AC-4AD0-8EFE-3074980BF23D}"/>
              </a:ext>
            </a:extLst>
          </p:cNvPr>
          <p:cNvSpPr txBox="1"/>
          <p:nvPr/>
        </p:nvSpPr>
        <p:spPr>
          <a:xfrm>
            <a:off x="872455" y="1862356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 = m X + 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8F92CA-1990-415D-BF7E-757D82EBE322}"/>
              </a:ext>
            </a:extLst>
          </p:cNvPr>
          <p:cNvSpPr txBox="1"/>
          <p:nvPr/>
        </p:nvSpPr>
        <p:spPr>
          <a:xfrm>
            <a:off x="872455" y="3875497"/>
            <a:ext cx="215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 = (y2-y1)/(x2-x1)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D43C9D-9BC5-4D6C-AE98-7DE9896D64A1}"/>
              </a:ext>
            </a:extLst>
          </p:cNvPr>
          <p:cNvSpPr txBox="1"/>
          <p:nvPr/>
        </p:nvSpPr>
        <p:spPr>
          <a:xfrm>
            <a:off x="892905" y="2762625"/>
            <a:ext cx="1593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y1 = m x1 + c</a:t>
            </a:r>
          </a:p>
          <a:p>
            <a:r>
              <a:rPr lang="en-GB" dirty="0"/>
              <a:t>y2 = m x2 + c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F44CBB7-92F1-4429-80A6-6A6348008125}"/>
              </a:ext>
            </a:extLst>
          </p:cNvPr>
          <p:cNvSpPr/>
          <p:nvPr/>
        </p:nvSpPr>
        <p:spPr>
          <a:xfrm>
            <a:off x="6904139" y="3132012"/>
            <a:ext cx="109043" cy="1162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0F90F-54E1-4AF8-85BA-C71592880FB3}"/>
              </a:ext>
            </a:extLst>
          </p:cNvPr>
          <p:cNvSpPr txBox="1"/>
          <p:nvPr/>
        </p:nvSpPr>
        <p:spPr>
          <a:xfrm>
            <a:off x="7315200" y="32129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5AE86-78B1-4649-AFE1-FB7CA950DB3B}"/>
              </a:ext>
            </a:extLst>
          </p:cNvPr>
          <p:cNvSpPr txBox="1"/>
          <p:nvPr/>
        </p:nvSpPr>
        <p:spPr>
          <a:xfrm>
            <a:off x="6580973" y="32562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(x3,y3)</a:t>
            </a:r>
          </a:p>
        </p:txBody>
      </p:sp>
    </p:spTree>
    <p:extLst>
      <p:ext uri="{BB962C8B-B14F-4D97-AF65-F5344CB8AC3E}">
        <p14:creationId xmlns:p14="http://schemas.microsoft.com/office/powerpoint/2010/main" val="59580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Linear Regression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7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https://blogs.nvidia.com/blog/2016/07/29/whats-difference-artificial-intelligence-machine-learning-deep-learning-ai/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FBD502-7BCA-4E2B-B2A3-7120B5E9A21E}"/>
              </a:ext>
            </a:extLst>
          </p:cNvPr>
          <p:cNvCxnSpPr/>
          <p:nvPr/>
        </p:nvCxnSpPr>
        <p:spPr>
          <a:xfrm>
            <a:off x="5385732" y="1736521"/>
            <a:ext cx="0" cy="2508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C70DD9-EAFF-4C35-9F01-560A4AEA18C6}"/>
              </a:ext>
            </a:extLst>
          </p:cNvPr>
          <p:cNvCxnSpPr>
            <a:cxnSpLocks/>
          </p:cNvCxnSpPr>
          <p:nvPr/>
        </p:nvCxnSpPr>
        <p:spPr>
          <a:xfrm>
            <a:off x="5075339" y="3867325"/>
            <a:ext cx="2474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8B48BB1-F766-452F-92FD-A5D5F429BC6C}"/>
              </a:ext>
            </a:extLst>
          </p:cNvPr>
          <p:cNvSpPr/>
          <p:nvPr/>
        </p:nvSpPr>
        <p:spPr>
          <a:xfrm>
            <a:off x="5847127" y="3212983"/>
            <a:ext cx="109052" cy="116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A98BF9-405F-4110-B8F7-A8A1092927F1}"/>
              </a:ext>
            </a:extLst>
          </p:cNvPr>
          <p:cNvSpPr/>
          <p:nvPr/>
        </p:nvSpPr>
        <p:spPr>
          <a:xfrm>
            <a:off x="7495566" y="2464889"/>
            <a:ext cx="109052" cy="116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FA73CE-A520-436E-A49C-A5D8E48419B8}"/>
              </a:ext>
            </a:extLst>
          </p:cNvPr>
          <p:cNvCxnSpPr>
            <a:cxnSpLocks/>
          </p:cNvCxnSpPr>
          <p:nvPr/>
        </p:nvCxnSpPr>
        <p:spPr>
          <a:xfrm flipV="1">
            <a:off x="5385731" y="2424069"/>
            <a:ext cx="2431902" cy="1024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37D47EC-183F-498B-B71C-239430CFEAA1}"/>
              </a:ext>
            </a:extLst>
          </p:cNvPr>
          <p:cNvSpPr txBox="1"/>
          <p:nvPr/>
        </p:nvSpPr>
        <p:spPr>
          <a:xfrm>
            <a:off x="7650760" y="405188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55FEAD-CFD3-4F8E-B61E-52410C4C32F4}"/>
              </a:ext>
            </a:extLst>
          </p:cNvPr>
          <p:cNvSpPr txBox="1"/>
          <p:nvPr/>
        </p:nvSpPr>
        <p:spPr>
          <a:xfrm>
            <a:off x="4924338" y="17503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49B69E-DFA5-4BCD-BD92-BEECB8CB6806}"/>
              </a:ext>
            </a:extLst>
          </p:cNvPr>
          <p:cNvSpPr txBox="1"/>
          <p:nvPr/>
        </p:nvSpPr>
        <p:spPr>
          <a:xfrm>
            <a:off x="5578487" y="285501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(x1,y1)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23FBB7-E72C-464B-9E19-8D8716876C48}"/>
              </a:ext>
            </a:extLst>
          </p:cNvPr>
          <p:cNvSpPr txBox="1"/>
          <p:nvPr/>
        </p:nvSpPr>
        <p:spPr>
          <a:xfrm>
            <a:off x="7102347" y="214707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(x2,y2)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66840A-83AC-4AD0-8EFE-3074980BF23D}"/>
              </a:ext>
            </a:extLst>
          </p:cNvPr>
          <p:cNvSpPr txBox="1"/>
          <p:nvPr/>
        </p:nvSpPr>
        <p:spPr>
          <a:xfrm>
            <a:off x="872455" y="1862356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 = m X + 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8F92CA-1990-415D-BF7E-757D82EBE322}"/>
              </a:ext>
            </a:extLst>
          </p:cNvPr>
          <p:cNvSpPr txBox="1"/>
          <p:nvPr/>
        </p:nvSpPr>
        <p:spPr>
          <a:xfrm>
            <a:off x="872455" y="4493891"/>
            <a:ext cx="21503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 = (y2-y1)/(x2-x1)</a:t>
            </a:r>
          </a:p>
          <a:p>
            <a:r>
              <a:rPr lang="en-GB" dirty="0"/>
              <a:t>m = (y3-y1)/(x3-x1)</a:t>
            </a:r>
          </a:p>
          <a:p>
            <a:r>
              <a:rPr lang="en-GB" dirty="0"/>
              <a:t>m = (y4-y2)/(x4-x2)</a:t>
            </a:r>
          </a:p>
          <a:p>
            <a:r>
              <a:rPr lang="en-GB" dirty="0"/>
              <a:t>…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D43C9D-9BC5-4D6C-AE98-7DE9896D64A1}"/>
              </a:ext>
            </a:extLst>
          </p:cNvPr>
          <p:cNvSpPr txBox="1"/>
          <p:nvPr/>
        </p:nvSpPr>
        <p:spPr>
          <a:xfrm>
            <a:off x="892905" y="2762625"/>
            <a:ext cx="15937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y1 = m x1 + c</a:t>
            </a:r>
          </a:p>
          <a:p>
            <a:r>
              <a:rPr lang="en-GB" dirty="0"/>
              <a:t>y2 = m x2 + c</a:t>
            </a:r>
          </a:p>
          <a:p>
            <a:r>
              <a:rPr lang="en-GB" dirty="0"/>
              <a:t>y3 = m x3 + c</a:t>
            </a:r>
          </a:p>
          <a:p>
            <a:r>
              <a:rPr lang="en-GB" dirty="0"/>
              <a:t>y4 = m x4 + c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279DA98-9434-4CE8-9035-CA19BDCDC102}"/>
              </a:ext>
            </a:extLst>
          </p:cNvPr>
          <p:cNvSpPr/>
          <p:nvPr/>
        </p:nvSpPr>
        <p:spPr>
          <a:xfrm>
            <a:off x="6692422" y="3015716"/>
            <a:ext cx="109052" cy="1162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B4BAC4-B80D-4744-8AE8-74F3C7210617}"/>
              </a:ext>
            </a:extLst>
          </p:cNvPr>
          <p:cNvSpPr txBox="1"/>
          <p:nvPr/>
        </p:nvSpPr>
        <p:spPr>
          <a:xfrm>
            <a:off x="6278789" y="250905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(x3,y3)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4468A28-C31D-46B3-97F3-D74368018467}"/>
              </a:ext>
            </a:extLst>
          </p:cNvPr>
          <p:cNvSpPr/>
          <p:nvPr/>
        </p:nvSpPr>
        <p:spPr>
          <a:xfrm>
            <a:off x="7098304" y="3021440"/>
            <a:ext cx="109052" cy="11624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CF68BE-9D4D-47A5-90E5-186D29B40FD8}"/>
              </a:ext>
            </a:extLst>
          </p:cNvPr>
          <p:cNvSpPr txBox="1"/>
          <p:nvPr/>
        </p:nvSpPr>
        <p:spPr>
          <a:xfrm>
            <a:off x="6912528" y="313195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(x4,y4)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37C1859-788C-412E-8CFD-ABABF994A2C3}"/>
              </a:ext>
            </a:extLst>
          </p:cNvPr>
          <p:cNvCxnSpPr>
            <a:cxnSpLocks/>
          </p:cNvCxnSpPr>
          <p:nvPr/>
        </p:nvCxnSpPr>
        <p:spPr>
          <a:xfrm flipV="1">
            <a:off x="5385732" y="2681634"/>
            <a:ext cx="2642532" cy="734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C4743C0-807E-460E-9FA3-D33A00AA57E4}"/>
              </a:ext>
            </a:extLst>
          </p:cNvPr>
          <p:cNvCxnSpPr>
            <a:cxnSpLocks/>
          </p:cNvCxnSpPr>
          <p:nvPr/>
        </p:nvCxnSpPr>
        <p:spPr>
          <a:xfrm flipV="1">
            <a:off x="5444455" y="2842348"/>
            <a:ext cx="2683571" cy="586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2BD444-C772-4C14-B6FC-2A2B5A9B73D0}"/>
              </a:ext>
            </a:extLst>
          </p:cNvPr>
          <p:cNvCxnSpPr>
            <a:cxnSpLocks/>
          </p:cNvCxnSpPr>
          <p:nvPr/>
        </p:nvCxnSpPr>
        <p:spPr>
          <a:xfrm flipV="1">
            <a:off x="5459688" y="2581130"/>
            <a:ext cx="2727060" cy="783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175A4D-2931-4E0F-8F82-8066867EA521}"/>
              </a:ext>
            </a:extLst>
          </p:cNvPr>
          <p:cNvSpPr txBox="1"/>
          <p:nvPr/>
        </p:nvSpPr>
        <p:spPr>
          <a:xfrm>
            <a:off x="0" y="530097"/>
            <a:ext cx="6161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rgbClr val="00B0F0"/>
                </a:solidFill>
                <a:effectLst/>
                <a:latin typeface="charter"/>
              </a:rPr>
              <a:t>Linear Regression with 4 Observations</a:t>
            </a:r>
          </a:p>
        </p:txBody>
      </p:sp>
    </p:spTree>
    <p:extLst>
      <p:ext uri="{BB962C8B-B14F-4D97-AF65-F5344CB8AC3E}">
        <p14:creationId xmlns:p14="http://schemas.microsoft.com/office/powerpoint/2010/main" val="131676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Linear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4FB31-47D6-4D73-B262-54204A42ED0F}"/>
              </a:ext>
            </a:extLst>
          </p:cNvPr>
          <p:cNvSpPr txBox="1"/>
          <p:nvPr/>
        </p:nvSpPr>
        <p:spPr>
          <a:xfrm>
            <a:off x="-1" y="523220"/>
            <a:ext cx="63702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rgbClr val="00B0F0"/>
                </a:solidFill>
                <a:effectLst/>
                <a:latin typeface="charter"/>
              </a:rPr>
              <a:t>Estimating Linear Regression Coefficients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1580AEA6-783C-4F24-81A6-D1D4555B8D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2" r="23026"/>
          <a:stretch/>
        </p:blipFill>
        <p:spPr bwMode="auto">
          <a:xfrm>
            <a:off x="7415866" y="1197219"/>
            <a:ext cx="4169329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243209-4B7A-44D6-A284-F8B5773DE610}"/>
              </a:ext>
            </a:extLst>
          </p:cNvPr>
          <p:cNvSpPr txBox="1"/>
          <p:nvPr/>
        </p:nvSpPr>
        <p:spPr>
          <a:xfrm>
            <a:off x="567224" y="2453868"/>
            <a:ext cx="49948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 is the actual output (y</a:t>
            </a:r>
            <a:r>
              <a:rPr lang="en-GB" baseline="-25000" dirty="0"/>
              <a:t>1, </a:t>
            </a:r>
            <a:r>
              <a:rPr lang="en-GB" dirty="0"/>
              <a:t>y</a:t>
            </a:r>
            <a:r>
              <a:rPr lang="en-GB" baseline="-25000" dirty="0"/>
              <a:t>2, </a:t>
            </a:r>
            <a:r>
              <a:rPr lang="en-GB" dirty="0"/>
              <a:t>y</a:t>
            </a:r>
            <a:r>
              <a:rPr lang="en-GB" baseline="-25000" dirty="0"/>
              <a:t>3….</a:t>
            </a:r>
            <a:r>
              <a:rPr lang="en-GB" dirty="0"/>
              <a:t> y</a:t>
            </a:r>
            <a:r>
              <a:rPr lang="en-GB" baseline="-25000" dirty="0"/>
              <a:t>9</a:t>
            </a:r>
            <a:r>
              <a:rPr lang="en-GB" dirty="0"/>
              <a:t>)</a:t>
            </a:r>
            <a:r>
              <a:rPr lang="en-GB" baseline="-25000" dirty="0"/>
              <a:t> </a:t>
            </a:r>
          </a:p>
          <a:p>
            <a:endParaRPr lang="en-GB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x is the independent variable (x</a:t>
            </a:r>
            <a:r>
              <a:rPr lang="en-GB" baseline="-25000" dirty="0"/>
              <a:t>1, </a:t>
            </a:r>
            <a:r>
              <a:rPr lang="en-GB" dirty="0"/>
              <a:t>x</a:t>
            </a:r>
            <a:r>
              <a:rPr lang="en-GB" baseline="-25000" dirty="0"/>
              <a:t>2, </a:t>
            </a:r>
            <a:r>
              <a:rPr lang="en-GB" dirty="0"/>
              <a:t>x</a:t>
            </a:r>
            <a:r>
              <a:rPr lang="en-GB" baseline="-25000" dirty="0"/>
              <a:t>3….</a:t>
            </a:r>
            <a:r>
              <a:rPr lang="en-GB" dirty="0"/>
              <a:t> x</a:t>
            </a:r>
            <a:r>
              <a:rPr lang="en-GB" baseline="-25000" dirty="0"/>
              <a:t>9</a:t>
            </a:r>
            <a:r>
              <a:rPr lang="en-GB" dirty="0"/>
              <a:t>)</a:t>
            </a:r>
            <a:r>
              <a:rPr lang="en-GB" baseline="-25000" dirty="0"/>
              <a:t>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</a:t>
            </a:r>
            <a:r>
              <a:rPr lang="en-GB" baseline="30000" dirty="0"/>
              <a:t>^ </a:t>
            </a:r>
            <a:r>
              <a:rPr lang="en-GB" dirty="0"/>
              <a:t>is the model/estimated/calculate output</a:t>
            </a:r>
          </a:p>
          <a:p>
            <a:r>
              <a:rPr lang="en-GB" dirty="0"/>
              <a:t>	 (y</a:t>
            </a:r>
            <a:r>
              <a:rPr lang="en-GB" baseline="30000" dirty="0"/>
              <a:t>^</a:t>
            </a:r>
            <a:r>
              <a:rPr lang="en-GB" baseline="-25000" dirty="0"/>
              <a:t>1, </a:t>
            </a:r>
            <a:r>
              <a:rPr lang="en-GB" dirty="0"/>
              <a:t>y</a:t>
            </a:r>
            <a:r>
              <a:rPr lang="en-GB" baseline="30000" dirty="0"/>
              <a:t> ^ </a:t>
            </a:r>
            <a:r>
              <a:rPr lang="en-GB" baseline="-25000" dirty="0"/>
              <a:t>2, </a:t>
            </a:r>
            <a:r>
              <a:rPr lang="en-GB" dirty="0"/>
              <a:t>y</a:t>
            </a:r>
            <a:r>
              <a:rPr lang="en-GB" baseline="30000" dirty="0"/>
              <a:t> ^ </a:t>
            </a:r>
            <a:r>
              <a:rPr lang="en-GB" baseline="-25000" dirty="0"/>
              <a:t>3….</a:t>
            </a:r>
            <a:r>
              <a:rPr lang="en-GB" dirty="0"/>
              <a:t> y</a:t>
            </a:r>
            <a:r>
              <a:rPr lang="en-GB" baseline="30000" dirty="0"/>
              <a:t> ^ </a:t>
            </a:r>
            <a:r>
              <a:rPr lang="en-GB" baseline="-25000" dirty="0"/>
              <a:t>9</a:t>
            </a:r>
            <a:r>
              <a:rPr lang="en-GB" dirty="0"/>
              <a:t>)</a:t>
            </a:r>
          </a:p>
          <a:p>
            <a:endParaRPr lang="en-GB" baseline="30000" dirty="0"/>
          </a:p>
          <a:p>
            <a:endParaRPr lang="en-GB" baseline="30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0600C-E150-43B1-B8C6-3636708BA07E}"/>
              </a:ext>
            </a:extLst>
          </p:cNvPr>
          <p:cNvCxnSpPr>
            <a:cxnSpLocks/>
          </p:cNvCxnSpPr>
          <p:nvPr/>
        </p:nvCxnSpPr>
        <p:spPr>
          <a:xfrm>
            <a:off x="9487033" y="1935687"/>
            <a:ext cx="230701" cy="16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D8C2F71-0E79-485B-A5A0-D4AE618A5B2D}"/>
              </a:ext>
            </a:extLst>
          </p:cNvPr>
          <p:cNvSpPr txBox="1"/>
          <p:nvPr/>
        </p:nvSpPr>
        <p:spPr>
          <a:xfrm>
            <a:off x="8923157" y="1817690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BA24E5-9D6E-448C-8E61-8ACD3EF47741}"/>
              </a:ext>
            </a:extLst>
          </p:cNvPr>
          <p:cNvSpPr txBox="1"/>
          <p:nvPr/>
        </p:nvSpPr>
        <p:spPr>
          <a:xfrm>
            <a:off x="9326206" y="3212366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(x</a:t>
            </a:r>
            <a:r>
              <a:rPr lang="en-GB" sz="1400" baseline="-25000" dirty="0">
                <a:solidFill>
                  <a:srgbClr val="FF0000"/>
                </a:solidFill>
              </a:rPr>
              <a:t>9</a:t>
            </a:r>
            <a:r>
              <a:rPr lang="en-GB" sz="1400" dirty="0">
                <a:solidFill>
                  <a:srgbClr val="FF0000"/>
                </a:solidFill>
              </a:rPr>
              <a:t>,y</a:t>
            </a:r>
            <a:r>
              <a:rPr lang="en-GB" sz="1400" baseline="-25000" dirty="0">
                <a:solidFill>
                  <a:srgbClr val="FF0000"/>
                </a:solidFill>
              </a:rPr>
              <a:t>9</a:t>
            </a:r>
            <a:r>
              <a:rPr lang="en-GB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F9904F-B9E8-4CFA-A2A6-21384D459C0E}"/>
              </a:ext>
            </a:extLst>
          </p:cNvPr>
          <p:cNvSpPr txBox="1"/>
          <p:nvPr/>
        </p:nvSpPr>
        <p:spPr>
          <a:xfrm>
            <a:off x="10202237" y="1279909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y</a:t>
            </a:r>
            <a:r>
              <a:rPr lang="en-GB" sz="1400" baseline="30000" dirty="0">
                <a:solidFill>
                  <a:srgbClr val="FF0000"/>
                </a:solidFill>
              </a:rPr>
              <a:t>^</a:t>
            </a:r>
            <a:r>
              <a:rPr lang="en-GB" sz="1400" baseline="-25000" dirty="0">
                <a:solidFill>
                  <a:srgbClr val="FF0000"/>
                </a:solidFill>
              </a:rPr>
              <a:t>9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1F8DC3-41F4-464C-AA45-930FF225F1BA}"/>
              </a:ext>
            </a:extLst>
          </p:cNvPr>
          <p:cNvCxnSpPr>
            <a:cxnSpLocks/>
          </p:cNvCxnSpPr>
          <p:nvPr/>
        </p:nvCxnSpPr>
        <p:spPr>
          <a:xfrm flipH="1">
            <a:off x="9978949" y="1358778"/>
            <a:ext cx="223288" cy="91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F53AB2A-5028-44C9-9245-392A8CAB8DBE}"/>
              </a:ext>
            </a:extLst>
          </p:cNvPr>
          <p:cNvSpPr txBox="1"/>
          <p:nvPr/>
        </p:nvSpPr>
        <p:spPr>
          <a:xfrm>
            <a:off x="9949343" y="1987017"/>
            <a:ext cx="208326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/>
              <a:t>}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error</a:t>
            </a:r>
            <a:r>
              <a:rPr lang="en-GB" baseline="-25000" dirty="0">
                <a:solidFill>
                  <a:srgbClr val="FF0000"/>
                </a:solidFill>
              </a:rPr>
              <a:t>9</a:t>
            </a:r>
            <a:r>
              <a:rPr lang="en-GB" dirty="0">
                <a:solidFill>
                  <a:srgbClr val="FF0000"/>
                </a:solidFill>
              </a:rPr>
              <a:t> = y</a:t>
            </a:r>
            <a:r>
              <a:rPr lang="en-GB" baseline="-25000" dirty="0">
                <a:solidFill>
                  <a:srgbClr val="FF0000"/>
                </a:solidFill>
              </a:rPr>
              <a:t>9</a:t>
            </a:r>
            <a:r>
              <a:rPr lang="en-GB" dirty="0">
                <a:solidFill>
                  <a:srgbClr val="FF0000"/>
                </a:solidFill>
              </a:rPr>
              <a:t>-y</a:t>
            </a:r>
            <a:r>
              <a:rPr lang="en-GB" baseline="30000" dirty="0">
                <a:solidFill>
                  <a:srgbClr val="FF0000"/>
                </a:solidFill>
              </a:rPr>
              <a:t>^</a:t>
            </a:r>
            <a:r>
              <a:rPr lang="en-GB" baseline="-250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EBA264-7883-4BFA-A892-566CB73AE8AD}"/>
              </a:ext>
            </a:extLst>
          </p:cNvPr>
          <p:cNvSpPr txBox="1"/>
          <p:nvPr/>
        </p:nvSpPr>
        <p:spPr>
          <a:xfrm>
            <a:off x="7700999" y="639051"/>
            <a:ext cx="357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9 observations index from 1 to 9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F5081F-8A62-44B0-A060-51E8B6C1B4A7}"/>
              </a:ext>
            </a:extLst>
          </p:cNvPr>
          <p:cNvCxnSpPr>
            <a:cxnSpLocks/>
          </p:cNvCxnSpPr>
          <p:nvPr/>
        </p:nvCxnSpPr>
        <p:spPr>
          <a:xfrm>
            <a:off x="10005468" y="3288484"/>
            <a:ext cx="0" cy="813733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0E0404-4BB5-4AAE-9CCF-71499F609CCB}"/>
              </a:ext>
            </a:extLst>
          </p:cNvPr>
          <p:cNvCxnSpPr/>
          <p:nvPr/>
        </p:nvCxnSpPr>
        <p:spPr>
          <a:xfrm flipH="1">
            <a:off x="7743039" y="3288484"/>
            <a:ext cx="2235910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05C50F8-C29F-4E89-8B47-FADEED75F446}"/>
              </a:ext>
            </a:extLst>
          </p:cNvPr>
          <p:cNvCxnSpPr/>
          <p:nvPr/>
        </p:nvCxnSpPr>
        <p:spPr>
          <a:xfrm flipH="1">
            <a:off x="7736048" y="2299980"/>
            <a:ext cx="2235910" cy="0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47AD55E-C402-470B-BC16-421F262C79F3}"/>
              </a:ext>
            </a:extLst>
          </p:cNvPr>
          <p:cNvSpPr txBox="1"/>
          <p:nvPr/>
        </p:nvSpPr>
        <p:spPr>
          <a:xfrm>
            <a:off x="7059046" y="2146091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</a:rPr>
              <a:t>y</a:t>
            </a:r>
            <a:r>
              <a:rPr lang="en-GB" sz="1400" baseline="30000" dirty="0">
                <a:solidFill>
                  <a:srgbClr val="7030A0"/>
                </a:solidFill>
              </a:rPr>
              <a:t>^</a:t>
            </a:r>
            <a:r>
              <a:rPr lang="en-GB" sz="1400" baseline="-25000" dirty="0">
                <a:solidFill>
                  <a:srgbClr val="7030A0"/>
                </a:solidFill>
              </a:rPr>
              <a:t>9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C8AFB3-ACE4-4EB8-AA69-BECA28FFCC74}"/>
              </a:ext>
            </a:extLst>
          </p:cNvPr>
          <p:cNvSpPr txBox="1"/>
          <p:nvPr/>
        </p:nvSpPr>
        <p:spPr>
          <a:xfrm>
            <a:off x="7059046" y="3094963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y</a:t>
            </a:r>
            <a:r>
              <a:rPr lang="en-GB" sz="1400" baseline="-25000" dirty="0">
                <a:solidFill>
                  <a:srgbClr val="00B050"/>
                </a:solidFill>
              </a:rPr>
              <a:t>9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E51E22-D562-4B98-9363-F329F301C3CA}"/>
              </a:ext>
            </a:extLst>
          </p:cNvPr>
          <p:cNvSpPr txBox="1"/>
          <p:nvPr/>
        </p:nvSpPr>
        <p:spPr>
          <a:xfrm>
            <a:off x="6403464" y="3147484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Actual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1EB35B-0B40-4185-A055-3152E65D58BB}"/>
              </a:ext>
            </a:extLst>
          </p:cNvPr>
          <p:cNvSpPr txBox="1"/>
          <p:nvPr/>
        </p:nvSpPr>
        <p:spPr>
          <a:xfrm>
            <a:off x="6370279" y="2146091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</a:rPr>
              <a:t>Model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0E9275-E754-43E1-BA91-57BE5E049EE5}"/>
              </a:ext>
            </a:extLst>
          </p:cNvPr>
          <p:cNvSpPr txBox="1"/>
          <p:nvPr/>
        </p:nvSpPr>
        <p:spPr>
          <a:xfrm>
            <a:off x="9840286" y="4232708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x</a:t>
            </a:r>
            <a:r>
              <a:rPr lang="en-GB" sz="1400" baseline="-25000" dirty="0">
                <a:solidFill>
                  <a:srgbClr val="FF0000"/>
                </a:solidFill>
              </a:rPr>
              <a:t>9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38B3C3-C3F0-49E0-BED0-91D2DDBD081F}"/>
              </a:ext>
            </a:extLst>
          </p:cNvPr>
          <p:cNvSpPr txBox="1"/>
          <p:nvPr/>
        </p:nvSpPr>
        <p:spPr>
          <a:xfrm>
            <a:off x="671119" y="4447070"/>
            <a:ext cx="61575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Total Error = </a:t>
            </a:r>
          </a:p>
          <a:p>
            <a:r>
              <a:rPr lang="en-GB" dirty="0"/>
              <a:t>	e = e1+e2+e3+…+e9</a:t>
            </a:r>
          </a:p>
          <a:p>
            <a:endParaRPr lang="en-GB" dirty="0"/>
          </a:p>
          <a:p>
            <a:r>
              <a:rPr lang="en-GB" dirty="0"/>
              <a:t>	e = (y</a:t>
            </a:r>
            <a:r>
              <a:rPr lang="en-GB" baseline="-25000" dirty="0"/>
              <a:t>1-</a:t>
            </a:r>
            <a:r>
              <a:rPr lang="en-GB" dirty="0"/>
              <a:t> y</a:t>
            </a:r>
            <a:r>
              <a:rPr lang="en-GB" baseline="30000" dirty="0"/>
              <a:t>^</a:t>
            </a:r>
            <a:r>
              <a:rPr lang="en-GB" baseline="-25000" dirty="0"/>
              <a:t>1</a:t>
            </a:r>
            <a:r>
              <a:rPr lang="en-GB" dirty="0"/>
              <a:t>) + (y</a:t>
            </a:r>
            <a:r>
              <a:rPr lang="en-GB" baseline="-25000" dirty="0"/>
              <a:t>2-</a:t>
            </a:r>
            <a:r>
              <a:rPr lang="en-GB" dirty="0"/>
              <a:t> y</a:t>
            </a:r>
            <a:r>
              <a:rPr lang="en-GB" baseline="30000" dirty="0"/>
              <a:t>^</a:t>
            </a:r>
            <a:r>
              <a:rPr lang="en-GB" baseline="-25000" dirty="0"/>
              <a:t>2</a:t>
            </a:r>
            <a:r>
              <a:rPr lang="en-GB" dirty="0"/>
              <a:t>) + (y</a:t>
            </a:r>
            <a:r>
              <a:rPr lang="en-GB" baseline="-25000" dirty="0"/>
              <a:t>3-</a:t>
            </a:r>
            <a:r>
              <a:rPr lang="en-GB" dirty="0"/>
              <a:t> y</a:t>
            </a:r>
            <a:r>
              <a:rPr lang="en-GB" baseline="30000" dirty="0"/>
              <a:t>^</a:t>
            </a:r>
            <a:r>
              <a:rPr lang="en-GB" baseline="-25000" dirty="0"/>
              <a:t>3</a:t>
            </a:r>
            <a:r>
              <a:rPr lang="en-GB" dirty="0"/>
              <a:t>) +… + (y</a:t>
            </a:r>
            <a:r>
              <a:rPr lang="en-GB" baseline="-25000" dirty="0"/>
              <a:t>9-</a:t>
            </a:r>
            <a:r>
              <a:rPr lang="en-GB" dirty="0"/>
              <a:t> y</a:t>
            </a:r>
            <a:r>
              <a:rPr lang="en-GB" baseline="30000" dirty="0"/>
              <a:t>^</a:t>
            </a:r>
            <a:r>
              <a:rPr lang="en-GB" baseline="-25000" dirty="0"/>
              <a:t>9</a:t>
            </a:r>
            <a:r>
              <a:rPr lang="en-GB" dirty="0"/>
              <a:t>)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5F12E83-4DFD-4458-8DFD-5A76ECA8A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763" y="1572878"/>
            <a:ext cx="1514475" cy="457200"/>
          </a:xfrm>
          <a:prstGeom prst="rect">
            <a:avLst/>
          </a:prstGeom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F984AB07-AE51-4B21-A20D-151B287D2445}"/>
              </a:ext>
            </a:extLst>
          </p:cNvPr>
          <p:cNvSpPr txBox="1"/>
          <p:nvPr/>
        </p:nvSpPr>
        <p:spPr>
          <a:xfrm>
            <a:off x="597049" y="162950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Model: </a:t>
            </a:r>
          </a:p>
        </p:txBody>
      </p:sp>
      <p:pic>
        <p:nvPicPr>
          <p:cNvPr id="1027" name="Picture 1026">
            <a:extLst>
              <a:ext uri="{FF2B5EF4-FFF2-40B4-BE49-F238E27FC236}">
                <a16:creationId xmlns:a16="http://schemas.microsoft.com/office/drawing/2014/main" id="{C391039A-90DF-4A0D-A4FB-9C050DB4E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561" y="5665533"/>
            <a:ext cx="20955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92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Linear Regression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7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https://blogs.nvidia.com/blog/2016/07/29/whats-difference-artificial-intelligence-machine-learning-deep-learning-ai/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4FB31-47D6-4D73-B262-54204A42ED0F}"/>
              </a:ext>
            </a:extLst>
          </p:cNvPr>
          <p:cNvSpPr txBox="1"/>
          <p:nvPr/>
        </p:nvSpPr>
        <p:spPr>
          <a:xfrm>
            <a:off x="0" y="523220"/>
            <a:ext cx="3926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rgbClr val="00B0F0"/>
                </a:solidFill>
                <a:effectLst/>
                <a:latin typeface="charter"/>
              </a:rPr>
              <a:t>Estimate Coefficients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1580AEA6-783C-4F24-81A6-D1D4555B8D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2" r="23026"/>
          <a:stretch/>
        </p:blipFill>
        <p:spPr bwMode="auto">
          <a:xfrm>
            <a:off x="7415866" y="1197219"/>
            <a:ext cx="4169329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0600C-E150-43B1-B8C6-3636708BA07E}"/>
              </a:ext>
            </a:extLst>
          </p:cNvPr>
          <p:cNvCxnSpPr>
            <a:cxnSpLocks/>
          </p:cNvCxnSpPr>
          <p:nvPr/>
        </p:nvCxnSpPr>
        <p:spPr>
          <a:xfrm>
            <a:off x="9487033" y="1935687"/>
            <a:ext cx="230701" cy="16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D8C2F71-0E79-485B-A5A0-D4AE618A5B2D}"/>
              </a:ext>
            </a:extLst>
          </p:cNvPr>
          <p:cNvSpPr txBox="1"/>
          <p:nvPr/>
        </p:nvSpPr>
        <p:spPr>
          <a:xfrm>
            <a:off x="8923157" y="1817690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BA24E5-9D6E-448C-8E61-8ACD3EF47741}"/>
              </a:ext>
            </a:extLst>
          </p:cNvPr>
          <p:cNvSpPr txBox="1"/>
          <p:nvPr/>
        </p:nvSpPr>
        <p:spPr>
          <a:xfrm>
            <a:off x="9326206" y="3212366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(x</a:t>
            </a:r>
            <a:r>
              <a:rPr lang="en-GB" sz="1400" baseline="-25000" dirty="0">
                <a:solidFill>
                  <a:srgbClr val="FF0000"/>
                </a:solidFill>
              </a:rPr>
              <a:t>9</a:t>
            </a:r>
            <a:r>
              <a:rPr lang="en-GB" sz="1400" dirty="0">
                <a:solidFill>
                  <a:srgbClr val="FF0000"/>
                </a:solidFill>
              </a:rPr>
              <a:t>,y</a:t>
            </a:r>
            <a:r>
              <a:rPr lang="en-GB" sz="1400" baseline="-25000" dirty="0">
                <a:solidFill>
                  <a:srgbClr val="FF0000"/>
                </a:solidFill>
              </a:rPr>
              <a:t>9</a:t>
            </a:r>
            <a:r>
              <a:rPr lang="en-GB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F9904F-B9E8-4CFA-A2A6-21384D459C0E}"/>
              </a:ext>
            </a:extLst>
          </p:cNvPr>
          <p:cNvSpPr txBox="1"/>
          <p:nvPr/>
        </p:nvSpPr>
        <p:spPr>
          <a:xfrm>
            <a:off x="10202237" y="1279909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y</a:t>
            </a:r>
            <a:r>
              <a:rPr lang="en-GB" sz="1400" baseline="30000" dirty="0">
                <a:solidFill>
                  <a:srgbClr val="FF0000"/>
                </a:solidFill>
              </a:rPr>
              <a:t>^</a:t>
            </a:r>
            <a:r>
              <a:rPr lang="en-GB" sz="1400" baseline="-25000" dirty="0">
                <a:solidFill>
                  <a:srgbClr val="FF0000"/>
                </a:solidFill>
              </a:rPr>
              <a:t>9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1F8DC3-41F4-464C-AA45-930FF225F1BA}"/>
              </a:ext>
            </a:extLst>
          </p:cNvPr>
          <p:cNvCxnSpPr>
            <a:cxnSpLocks/>
          </p:cNvCxnSpPr>
          <p:nvPr/>
        </p:nvCxnSpPr>
        <p:spPr>
          <a:xfrm flipH="1">
            <a:off x="9978949" y="1358778"/>
            <a:ext cx="223288" cy="91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F53AB2A-5028-44C9-9245-392A8CAB8DBE}"/>
              </a:ext>
            </a:extLst>
          </p:cNvPr>
          <p:cNvSpPr txBox="1"/>
          <p:nvPr/>
        </p:nvSpPr>
        <p:spPr>
          <a:xfrm>
            <a:off x="9949343" y="1987017"/>
            <a:ext cx="208326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/>
              <a:t>}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error</a:t>
            </a:r>
            <a:r>
              <a:rPr lang="en-GB" baseline="-25000" dirty="0">
                <a:solidFill>
                  <a:srgbClr val="FF0000"/>
                </a:solidFill>
              </a:rPr>
              <a:t>9</a:t>
            </a:r>
            <a:r>
              <a:rPr lang="en-GB" dirty="0">
                <a:solidFill>
                  <a:srgbClr val="FF0000"/>
                </a:solidFill>
              </a:rPr>
              <a:t> = y</a:t>
            </a:r>
            <a:r>
              <a:rPr lang="en-GB" baseline="-25000" dirty="0">
                <a:solidFill>
                  <a:srgbClr val="FF0000"/>
                </a:solidFill>
              </a:rPr>
              <a:t>9</a:t>
            </a:r>
            <a:r>
              <a:rPr lang="en-GB" dirty="0">
                <a:solidFill>
                  <a:srgbClr val="FF0000"/>
                </a:solidFill>
              </a:rPr>
              <a:t>-y</a:t>
            </a:r>
            <a:r>
              <a:rPr lang="en-GB" baseline="30000" dirty="0">
                <a:solidFill>
                  <a:srgbClr val="FF0000"/>
                </a:solidFill>
              </a:rPr>
              <a:t>^</a:t>
            </a:r>
            <a:r>
              <a:rPr lang="en-GB" baseline="-250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EBA264-7883-4BFA-A892-566CB73AE8AD}"/>
              </a:ext>
            </a:extLst>
          </p:cNvPr>
          <p:cNvSpPr txBox="1"/>
          <p:nvPr/>
        </p:nvSpPr>
        <p:spPr>
          <a:xfrm>
            <a:off x="7816349" y="622732"/>
            <a:ext cx="357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9 observations index from 1 to 9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F5081F-8A62-44B0-A060-51E8B6C1B4A7}"/>
              </a:ext>
            </a:extLst>
          </p:cNvPr>
          <p:cNvCxnSpPr>
            <a:cxnSpLocks/>
          </p:cNvCxnSpPr>
          <p:nvPr/>
        </p:nvCxnSpPr>
        <p:spPr>
          <a:xfrm>
            <a:off x="10005468" y="3288484"/>
            <a:ext cx="0" cy="813733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0E0404-4BB5-4AAE-9CCF-71499F609CCB}"/>
              </a:ext>
            </a:extLst>
          </p:cNvPr>
          <p:cNvCxnSpPr/>
          <p:nvPr/>
        </p:nvCxnSpPr>
        <p:spPr>
          <a:xfrm flipH="1">
            <a:off x="7743039" y="3288484"/>
            <a:ext cx="2235910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05C50F8-C29F-4E89-8B47-FADEED75F446}"/>
              </a:ext>
            </a:extLst>
          </p:cNvPr>
          <p:cNvCxnSpPr/>
          <p:nvPr/>
        </p:nvCxnSpPr>
        <p:spPr>
          <a:xfrm flipH="1">
            <a:off x="7736048" y="2299980"/>
            <a:ext cx="2235910" cy="0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47AD55E-C402-470B-BC16-421F262C79F3}"/>
              </a:ext>
            </a:extLst>
          </p:cNvPr>
          <p:cNvSpPr txBox="1"/>
          <p:nvPr/>
        </p:nvSpPr>
        <p:spPr>
          <a:xfrm>
            <a:off x="7059046" y="2146091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</a:rPr>
              <a:t>y</a:t>
            </a:r>
            <a:r>
              <a:rPr lang="en-GB" sz="1400" baseline="30000" dirty="0">
                <a:solidFill>
                  <a:srgbClr val="7030A0"/>
                </a:solidFill>
              </a:rPr>
              <a:t>^</a:t>
            </a:r>
            <a:r>
              <a:rPr lang="en-GB" sz="1400" baseline="-25000" dirty="0">
                <a:solidFill>
                  <a:srgbClr val="7030A0"/>
                </a:solidFill>
              </a:rPr>
              <a:t>9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C8AFB3-ACE4-4EB8-AA69-BECA28FFCC74}"/>
              </a:ext>
            </a:extLst>
          </p:cNvPr>
          <p:cNvSpPr txBox="1"/>
          <p:nvPr/>
        </p:nvSpPr>
        <p:spPr>
          <a:xfrm>
            <a:off x="7059046" y="3094963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y</a:t>
            </a:r>
            <a:r>
              <a:rPr lang="en-GB" sz="1400" baseline="-25000" dirty="0">
                <a:solidFill>
                  <a:srgbClr val="00B050"/>
                </a:solidFill>
              </a:rPr>
              <a:t>9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E51E22-D562-4B98-9363-F329F301C3CA}"/>
              </a:ext>
            </a:extLst>
          </p:cNvPr>
          <p:cNvSpPr txBox="1"/>
          <p:nvPr/>
        </p:nvSpPr>
        <p:spPr>
          <a:xfrm>
            <a:off x="6403464" y="3147484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Actual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1EB35B-0B40-4185-A055-3152E65D58BB}"/>
              </a:ext>
            </a:extLst>
          </p:cNvPr>
          <p:cNvSpPr txBox="1"/>
          <p:nvPr/>
        </p:nvSpPr>
        <p:spPr>
          <a:xfrm>
            <a:off x="6370279" y="2146091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</a:rPr>
              <a:t>Model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0E9275-E754-43E1-BA91-57BE5E049EE5}"/>
              </a:ext>
            </a:extLst>
          </p:cNvPr>
          <p:cNvSpPr txBox="1"/>
          <p:nvPr/>
        </p:nvSpPr>
        <p:spPr>
          <a:xfrm>
            <a:off x="9840286" y="4232708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x</a:t>
            </a:r>
            <a:r>
              <a:rPr lang="en-GB" sz="1400" baseline="-25000" dirty="0">
                <a:solidFill>
                  <a:srgbClr val="FF0000"/>
                </a:solidFill>
              </a:rPr>
              <a:t>9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210F4A-D755-4537-A70A-73AD12EE6A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698"/>
          <a:stretch/>
        </p:blipFill>
        <p:spPr>
          <a:xfrm>
            <a:off x="737640" y="3025936"/>
            <a:ext cx="4924425" cy="3308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2317A9-C537-44CB-BE8B-690C51296C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265"/>
          <a:stretch/>
        </p:blipFill>
        <p:spPr>
          <a:xfrm>
            <a:off x="606805" y="1533541"/>
            <a:ext cx="4924425" cy="4718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A3C10F-3CAB-4B93-ACB2-06EAD7212E6B}"/>
              </a:ext>
            </a:extLst>
          </p:cNvPr>
          <p:cNvSpPr txBox="1"/>
          <p:nvPr/>
        </p:nvSpPr>
        <p:spPr>
          <a:xfrm>
            <a:off x="700308" y="104644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889FBB-C289-42B3-954D-E6ACCBEBA119}"/>
              </a:ext>
            </a:extLst>
          </p:cNvPr>
          <p:cNvSpPr txBox="1"/>
          <p:nvPr/>
        </p:nvSpPr>
        <p:spPr>
          <a:xfrm>
            <a:off x="737640" y="2554066"/>
            <a:ext cx="484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Total Model Error (Mean Square Error – MSE)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D20840-D431-4788-A14E-924BF6AEBC09}"/>
              </a:ext>
            </a:extLst>
          </p:cNvPr>
          <p:cNvCxnSpPr/>
          <p:nvPr/>
        </p:nvCxnSpPr>
        <p:spPr>
          <a:xfrm>
            <a:off x="4907560" y="4232708"/>
            <a:ext cx="1778466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EF059A0-A3F1-476B-9473-87284F69430F}"/>
              </a:ext>
            </a:extLst>
          </p:cNvPr>
          <p:cNvSpPr txBox="1"/>
          <p:nvPr/>
        </p:nvSpPr>
        <p:spPr>
          <a:xfrm>
            <a:off x="4758512" y="4324359"/>
            <a:ext cx="4942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i="1" u="sng" dirty="0">
                <a:solidFill>
                  <a:srgbClr val="7030A0"/>
                </a:solidFill>
              </a:rPr>
              <a:t>y and x </a:t>
            </a:r>
            <a:r>
              <a:rPr lang="en-GB" sz="1200" dirty="0">
                <a:solidFill>
                  <a:srgbClr val="7030A0"/>
                </a:solidFill>
              </a:rPr>
              <a:t>is fixed or known (as data is already given to you)</a:t>
            </a:r>
          </a:p>
          <a:p>
            <a:r>
              <a:rPr lang="en-GB" sz="1200" b="1" i="1" u="sng" dirty="0">
                <a:solidFill>
                  <a:srgbClr val="7030A0"/>
                </a:solidFill>
              </a:rPr>
              <a:t>m and c</a:t>
            </a:r>
            <a:r>
              <a:rPr lang="en-GB" sz="1200" dirty="0">
                <a:solidFill>
                  <a:srgbClr val="7030A0"/>
                </a:solidFill>
              </a:rPr>
              <a:t> are unknowns and hence solve for it by minimising the MSE</a:t>
            </a:r>
          </a:p>
        </p:txBody>
      </p:sp>
    </p:spTree>
    <p:extLst>
      <p:ext uri="{BB962C8B-B14F-4D97-AF65-F5344CB8AC3E}">
        <p14:creationId xmlns:p14="http://schemas.microsoft.com/office/powerpoint/2010/main" val="2892630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Linear Regression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7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https://blogs.nvidia.com/blog/2016/07/29/whats-difference-artificial-intelligence-machine-learning-deep-learning-ai/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4FB31-47D6-4D73-B262-54204A42ED0F}"/>
              </a:ext>
            </a:extLst>
          </p:cNvPr>
          <p:cNvSpPr txBox="1"/>
          <p:nvPr/>
        </p:nvSpPr>
        <p:spPr>
          <a:xfrm>
            <a:off x="0" y="523220"/>
            <a:ext cx="3926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rgbClr val="00B0F0"/>
                </a:solidFill>
                <a:effectLst/>
                <a:latin typeface="charter"/>
              </a:rPr>
              <a:t>Estimate Coefficients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1580AEA6-783C-4F24-81A6-D1D4555B8D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2" r="23026"/>
          <a:stretch/>
        </p:blipFill>
        <p:spPr bwMode="auto">
          <a:xfrm>
            <a:off x="7415866" y="1197219"/>
            <a:ext cx="4169329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0600C-E150-43B1-B8C6-3636708BA07E}"/>
              </a:ext>
            </a:extLst>
          </p:cNvPr>
          <p:cNvCxnSpPr>
            <a:cxnSpLocks/>
          </p:cNvCxnSpPr>
          <p:nvPr/>
        </p:nvCxnSpPr>
        <p:spPr>
          <a:xfrm>
            <a:off x="9487033" y="1935687"/>
            <a:ext cx="230701" cy="16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D8C2F71-0E79-485B-A5A0-D4AE618A5B2D}"/>
              </a:ext>
            </a:extLst>
          </p:cNvPr>
          <p:cNvSpPr txBox="1"/>
          <p:nvPr/>
        </p:nvSpPr>
        <p:spPr>
          <a:xfrm>
            <a:off x="8923157" y="1817690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BA24E5-9D6E-448C-8E61-8ACD3EF47741}"/>
              </a:ext>
            </a:extLst>
          </p:cNvPr>
          <p:cNvSpPr txBox="1"/>
          <p:nvPr/>
        </p:nvSpPr>
        <p:spPr>
          <a:xfrm>
            <a:off x="9326206" y="3212366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(x</a:t>
            </a:r>
            <a:r>
              <a:rPr lang="en-GB" sz="1400" baseline="-25000" dirty="0">
                <a:solidFill>
                  <a:srgbClr val="FF0000"/>
                </a:solidFill>
              </a:rPr>
              <a:t>9</a:t>
            </a:r>
            <a:r>
              <a:rPr lang="en-GB" sz="1400" dirty="0">
                <a:solidFill>
                  <a:srgbClr val="FF0000"/>
                </a:solidFill>
              </a:rPr>
              <a:t>,y</a:t>
            </a:r>
            <a:r>
              <a:rPr lang="en-GB" sz="1400" baseline="-25000" dirty="0">
                <a:solidFill>
                  <a:srgbClr val="FF0000"/>
                </a:solidFill>
              </a:rPr>
              <a:t>9</a:t>
            </a:r>
            <a:r>
              <a:rPr lang="en-GB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F9904F-B9E8-4CFA-A2A6-21384D459C0E}"/>
              </a:ext>
            </a:extLst>
          </p:cNvPr>
          <p:cNvSpPr txBox="1"/>
          <p:nvPr/>
        </p:nvSpPr>
        <p:spPr>
          <a:xfrm>
            <a:off x="10202237" y="1279909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y</a:t>
            </a:r>
            <a:r>
              <a:rPr lang="en-GB" sz="1400" baseline="30000" dirty="0">
                <a:solidFill>
                  <a:srgbClr val="FF0000"/>
                </a:solidFill>
              </a:rPr>
              <a:t>^</a:t>
            </a:r>
            <a:r>
              <a:rPr lang="en-GB" sz="1400" baseline="-25000" dirty="0">
                <a:solidFill>
                  <a:srgbClr val="FF0000"/>
                </a:solidFill>
              </a:rPr>
              <a:t>9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1F8DC3-41F4-464C-AA45-930FF225F1BA}"/>
              </a:ext>
            </a:extLst>
          </p:cNvPr>
          <p:cNvCxnSpPr>
            <a:cxnSpLocks/>
          </p:cNvCxnSpPr>
          <p:nvPr/>
        </p:nvCxnSpPr>
        <p:spPr>
          <a:xfrm flipH="1">
            <a:off x="9978949" y="1358778"/>
            <a:ext cx="223288" cy="91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F53AB2A-5028-44C9-9245-392A8CAB8DBE}"/>
              </a:ext>
            </a:extLst>
          </p:cNvPr>
          <p:cNvSpPr txBox="1"/>
          <p:nvPr/>
        </p:nvSpPr>
        <p:spPr>
          <a:xfrm>
            <a:off x="9949343" y="1987017"/>
            <a:ext cx="208326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/>
              <a:t>}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error</a:t>
            </a:r>
            <a:r>
              <a:rPr lang="en-GB" baseline="-25000" dirty="0">
                <a:solidFill>
                  <a:srgbClr val="FF0000"/>
                </a:solidFill>
              </a:rPr>
              <a:t>9</a:t>
            </a:r>
            <a:r>
              <a:rPr lang="en-GB" dirty="0">
                <a:solidFill>
                  <a:srgbClr val="FF0000"/>
                </a:solidFill>
              </a:rPr>
              <a:t> = y</a:t>
            </a:r>
            <a:r>
              <a:rPr lang="en-GB" baseline="-25000" dirty="0">
                <a:solidFill>
                  <a:srgbClr val="FF0000"/>
                </a:solidFill>
              </a:rPr>
              <a:t>9</a:t>
            </a:r>
            <a:r>
              <a:rPr lang="en-GB" dirty="0">
                <a:solidFill>
                  <a:srgbClr val="FF0000"/>
                </a:solidFill>
              </a:rPr>
              <a:t>-y</a:t>
            </a:r>
            <a:r>
              <a:rPr lang="en-GB" baseline="30000" dirty="0">
                <a:solidFill>
                  <a:srgbClr val="FF0000"/>
                </a:solidFill>
              </a:rPr>
              <a:t>^</a:t>
            </a:r>
            <a:r>
              <a:rPr lang="en-GB" baseline="-250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EBA264-7883-4BFA-A892-566CB73AE8AD}"/>
              </a:ext>
            </a:extLst>
          </p:cNvPr>
          <p:cNvSpPr txBox="1"/>
          <p:nvPr/>
        </p:nvSpPr>
        <p:spPr>
          <a:xfrm>
            <a:off x="7931700" y="640539"/>
            <a:ext cx="357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9 observations index from 1 to 9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F5081F-8A62-44B0-A060-51E8B6C1B4A7}"/>
              </a:ext>
            </a:extLst>
          </p:cNvPr>
          <p:cNvCxnSpPr>
            <a:cxnSpLocks/>
          </p:cNvCxnSpPr>
          <p:nvPr/>
        </p:nvCxnSpPr>
        <p:spPr>
          <a:xfrm>
            <a:off x="10005468" y="3288484"/>
            <a:ext cx="0" cy="813733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0E0404-4BB5-4AAE-9CCF-71499F609CCB}"/>
              </a:ext>
            </a:extLst>
          </p:cNvPr>
          <p:cNvCxnSpPr/>
          <p:nvPr/>
        </p:nvCxnSpPr>
        <p:spPr>
          <a:xfrm flipH="1">
            <a:off x="7743039" y="3288484"/>
            <a:ext cx="2235910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05C50F8-C29F-4E89-8B47-FADEED75F446}"/>
              </a:ext>
            </a:extLst>
          </p:cNvPr>
          <p:cNvCxnSpPr/>
          <p:nvPr/>
        </p:nvCxnSpPr>
        <p:spPr>
          <a:xfrm flipH="1">
            <a:off x="7736048" y="2299980"/>
            <a:ext cx="2235910" cy="0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47AD55E-C402-470B-BC16-421F262C79F3}"/>
              </a:ext>
            </a:extLst>
          </p:cNvPr>
          <p:cNvSpPr txBox="1"/>
          <p:nvPr/>
        </p:nvSpPr>
        <p:spPr>
          <a:xfrm>
            <a:off x="7059046" y="2146091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</a:rPr>
              <a:t>y</a:t>
            </a:r>
            <a:r>
              <a:rPr lang="en-GB" sz="1400" baseline="30000" dirty="0">
                <a:solidFill>
                  <a:srgbClr val="7030A0"/>
                </a:solidFill>
              </a:rPr>
              <a:t>^</a:t>
            </a:r>
            <a:r>
              <a:rPr lang="en-GB" sz="1400" baseline="-25000" dirty="0">
                <a:solidFill>
                  <a:srgbClr val="7030A0"/>
                </a:solidFill>
              </a:rPr>
              <a:t>9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C8AFB3-ACE4-4EB8-AA69-BECA28FFCC74}"/>
              </a:ext>
            </a:extLst>
          </p:cNvPr>
          <p:cNvSpPr txBox="1"/>
          <p:nvPr/>
        </p:nvSpPr>
        <p:spPr>
          <a:xfrm>
            <a:off x="7059046" y="3094963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y</a:t>
            </a:r>
            <a:r>
              <a:rPr lang="en-GB" sz="1400" baseline="-25000" dirty="0">
                <a:solidFill>
                  <a:srgbClr val="00B050"/>
                </a:solidFill>
              </a:rPr>
              <a:t>9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E51E22-D562-4B98-9363-F329F301C3CA}"/>
              </a:ext>
            </a:extLst>
          </p:cNvPr>
          <p:cNvSpPr txBox="1"/>
          <p:nvPr/>
        </p:nvSpPr>
        <p:spPr>
          <a:xfrm>
            <a:off x="6403464" y="3147484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Actual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1EB35B-0B40-4185-A055-3152E65D58BB}"/>
              </a:ext>
            </a:extLst>
          </p:cNvPr>
          <p:cNvSpPr txBox="1"/>
          <p:nvPr/>
        </p:nvSpPr>
        <p:spPr>
          <a:xfrm>
            <a:off x="6370279" y="2146091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</a:rPr>
              <a:t>Model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0E9275-E754-43E1-BA91-57BE5E049EE5}"/>
              </a:ext>
            </a:extLst>
          </p:cNvPr>
          <p:cNvSpPr txBox="1"/>
          <p:nvPr/>
        </p:nvSpPr>
        <p:spPr>
          <a:xfrm>
            <a:off x="9840286" y="4232708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x</a:t>
            </a:r>
            <a:r>
              <a:rPr lang="en-GB" sz="1400" baseline="-25000" dirty="0">
                <a:solidFill>
                  <a:srgbClr val="FF0000"/>
                </a:solidFill>
              </a:rPr>
              <a:t>9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0F3D94-227B-47F0-BC27-9B2465867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646" y="1624072"/>
            <a:ext cx="4210050" cy="441007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52BEA9-1AF9-46DD-AC5A-67C4D3F39258}"/>
              </a:ext>
            </a:extLst>
          </p:cNvPr>
          <p:cNvCxnSpPr/>
          <p:nvPr/>
        </p:nvCxnSpPr>
        <p:spPr>
          <a:xfrm>
            <a:off x="4504888" y="5880683"/>
            <a:ext cx="1778466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77839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18969</TotalTime>
  <Words>1173</Words>
  <Application>Microsoft Office PowerPoint</Application>
  <PresentationFormat>Widescreen</PresentationFormat>
  <Paragraphs>219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Avenir Next LT Pro</vt:lpstr>
      <vt:lpstr>Calibri</vt:lpstr>
      <vt:lpstr>Calibri Light</vt:lpstr>
      <vt:lpstr>charter</vt:lpstr>
      <vt:lpstr>Symbol</vt:lpstr>
      <vt:lpstr>Tw Cen MT</vt:lpstr>
      <vt:lpstr>ShapesVTI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Fakruddin Mohammed</dc:creator>
  <cp:lastModifiedBy>Fakruddin Mohammed</cp:lastModifiedBy>
  <cp:revision>195</cp:revision>
  <dcterms:created xsi:type="dcterms:W3CDTF">2020-08-05T10:43:54Z</dcterms:created>
  <dcterms:modified xsi:type="dcterms:W3CDTF">2020-11-15T15:38:37Z</dcterms:modified>
</cp:coreProperties>
</file>