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14" r:id="rId2"/>
  </p:sldMasterIdLst>
  <p:notesMasterIdLst>
    <p:notesMasterId r:id="rId15"/>
  </p:notesMasterIdLst>
  <p:sldIdLst>
    <p:sldId id="256" r:id="rId3"/>
    <p:sldId id="257" r:id="rId4"/>
    <p:sldId id="281" r:id="rId5"/>
    <p:sldId id="266" r:id="rId6"/>
    <p:sldId id="308" r:id="rId7"/>
    <p:sldId id="309" r:id="rId8"/>
    <p:sldId id="310" r:id="rId9"/>
    <p:sldId id="313" r:id="rId10"/>
    <p:sldId id="315" r:id="rId11"/>
    <p:sldId id="311" r:id="rId12"/>
    <p:sldId id="312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A6039-EEB1-4AE5-96D9-F98D077DB06D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9D0E6-FB69-469C-925F-077F20EB71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2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34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3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387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CD4D-8850-415D-9AB4-7D56D2DD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5B499-D986-4126-8F10-833DACD97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D41DA-AC00-46CB-9E43-9EDEE113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0BE6F-0A9A-496C-9D03-A5528FDD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3984C-2E72-4255-9BA0-EC09DC0C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6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3FAC-81BE-4140-B129-B9A86F1D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27BC-1955-4E7F-B9C4-6A4C5A73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4063-C711-4AA9-BB69-BE004498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31D5-DD49-42C6-80AA-5DA30BD1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EFF05-ECED-460C-BD1D-2B3722D1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3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CD9C-D98D-4308-A647-97D497B3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80562-B55B-4F0B-A1EC-E983F2D2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60B8F-C97B-4C41-B290-9770687E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F2F3-DE33-43B9-ADF2-5155528C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67752-08C1-413F-AEBD-BCE8E06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790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3046-4F91-45FE-9A50-A8601AD5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A473-F8CC-4D20-BD70-D795C9426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17FCE-74AB-4656-8406-5C3EEC0DB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6BE4F-D2A6-420A-9B2E-E8F0232A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5BCD-1FDF-43E1-B870-CAF87B46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B2179-F5B7-4427-B9C6-0DBF907F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2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57C7-D2F1-480A-B187-49C806D8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8A40-10DB-4A58-AF07-7856229A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A5621-0F13-4A23-8AC1-DF396367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71F05-8EE5-44C8-89BB-CC0D75F6B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254A3-8470-467E-8E0E-E3697D9A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5DDA2-F86B-4729-A46B-7CCECA2C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5B812-2D69-460F-AA57-90E37348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57B8D-75D2-4197-BD6D-EB16CFA5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46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B32B-19BA-42EB-84BA-544CE8E5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938B8-9235-4E9F-AFEE-D460B1A4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9338-AC7E-4A19-B025-1AFD3AC6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4EF4D-5ACE-42B5-869F-F807C2A9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71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2D1EC-EE94-4030-985E-BBBC7F29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74361-ACC5-4128-9387-74BB0D7C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28379-7C73-4574-99F4-2B249608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58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8224-50AC-492D-B614-F3ACB09D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E61C-94D3-4316-8C63-A957A9D41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0D52D-E4E3-47CF-949A-BC676DF1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366BA-41FC-42E7-92D2-698E7995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DD6EC-88C8-4F65-A2D6-4FA56179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13699-F42B-4B16-97A7-47DDEADB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38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448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2653-9ECD-42B6-B40D-83352510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73B01-EBAC-493F-B950-084AF2720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DD1AC-0B5F-42F1-BB6C-A4DC418E3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7BDC9-75BF-4556-8A4A-26085146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34080-C5CD-4FF3-8378-0E04607C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DD57-2E0B-46D2-986D-9E0276F2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326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5B1D-5FCA-4680-B412-6ED16F45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2DFA-C2E3-4487-BD19-B8F75460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ABC6-23ED-4025-B055-0D26E881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4A07-5C10-42E5-82CC-4095E78F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A8DC-0DDA-4E0B-BFDB-4B500E97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545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9448A-98CD-41C8-BA19-8A45C7C3A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7DD20-B64D-4CE8-9F6B-B4403610E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249E7-9678-4A03-BA8F-6FF2F7D4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AB63-CB23-4DC8-B548-EDF8302AD2F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7A07-90D5-4FB2-AB05-EAC74B52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B47F-75D1-4AE6-B1BE-50B10A43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3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58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09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31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7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80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98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6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F31F2-675E-4258-8328-0E74883F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C87ED-9C12-44B7-8564-E75C4EF2D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B1D5-D58C-478E-8845-0CF865C18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4AB63-CB23-4DC8-B548-EDF8302AD2F4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BC64-EBE8-4E3E-B990-5EA8C248A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11C14-DDB4-49A7-B65A-1C5B4058E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F823-55DD-4940-BCE9-CB030644BC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7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s.nvidia.com/blog/2016/07/29/whats-difference-artificial-intelligence-machine-learning-deep-learning-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5" name="Picture 1">
            <a:extLst>
              <a:ext uri="{FF2B5EF4-FFF2-40B4-BE49-F238E27FC236}">
                <a16:creationId xmlns:a16="http://schemas.microsoft.com/office/drawing/2014/main" id="{4638C3E5-FCC0-4C20-B4B7-7B855E34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754" b="49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199A7-3D80-471C-B848-CBCD9D14826A}"/>
              </a:ext>
            </a:extLst>
          </p:cNvPr>
          <p:cNvSpPr txBox="1"/>
          <p:nvPr/>
        </p:nvSpPr>
        <p:spPr>
          <a:xfrm>
            <a:off x="3577192" y="1032483"/>
            <a:ext cx="5037616" cy="2982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Raspberry PI and AI Stream</a:t>
            </a:r>
          </a:p>
        </p:txBody>
      </p:sp>
      <p:sp>
        <p:nvSpPr>
          <p:cNvPr id="56" name="Arc 25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32EB5-4036-4D92-BEB0-035E9BBCE982}"/>
              </a:ext>
            </a:extLst>
          </p:cNvPr>
          <p:cNvSpPr txBox="1"/>
          <p:nvPr/>
        </p:nvSpPr>
        <p:spPr>
          <a:xfrm>
            <a:off x="10457" y="5931599"/>
            <a:ext cx="2985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Dr.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Roohi</a:t>
            </a:r>
            <a:r>
              <a:rPr lang="en-GB" dirty="0">
                <a:solidFill>
                  <a:schemeClr val="bg1"/>
                </a:solidFill>
              </a:rPr>
              <a:t> Banu</a:t>
            </a:r>
          </a:p>
          <a:p>
            <a:r>
              <a:rPr lang="en-GB" dirty="0">
                <a:solidFill>
                  <a:schemeClr val="bg1"/>
                </a:solidFill>
              </a:rPr>
              <a:t>Mr. Fakruddin Mohammed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78478D-9C6A-4FA4-B68D-E9EE1C37CAFB}"/>
              </a:ext>
            </a:extLst>
          </p:cNvPr>
          <p:cNvSpPr txBox="1"/>
          <p:nvPr/>
        </p:nvSpPr>
        <p:spPr>
          <a:xfrm>
            <a:off x="8153400" y="4839316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ZAS </a:t>
            </a:r>
          </a:p>
          <a:p>
            <a:r>
              <a:rPr lang="en-GB" sz="1200" b="1" dirty="0"/>
              <a:t>Academy</a:t>
            </a:r>
          </a:p>
        </p:txBody>
      </p:sp>
    </p:spTree>
    <p:extLst>
      <p:ext uri="{BB962C8B-B14F-4D97-AF65-F5344CB8AC3E}">
        <p14:creationId xmlns:p14="http://schemas.microsoft.com/office/powerpoint/2010/main" val="389349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-1" y="523220"/>
            <a:ext cx="6370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Estimating Logistic Regression Coefficients</a:t>
            </a:r>
          </a:p>
        </p:txBody>
      </p:sp>
      <p:pic>
        <p:nvPicPr>
          <p:cNvPr id="2050" name="Picture 2" descr="Neuromorphic Spiking Neural Networks and Their Memristor-CMOS Hardware Implementations">
            <a:extLst>
              <a:ext uri="{FF2B5EF4-FFF2-40B4-BE49-F238E27FC236}">
                <a16:creationId xmlns:a16="http://schemas.microsoft.com/office/drawing/2014/main" id="{B7415799-9C6F-4A42-9EC1-F16AB9306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35202"/>
            <a:ext cx="52387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F8790F-1A66-4C60-9E11-F491A18E4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311"/>
          <a:stretch/>
        </p:blipFill>
        <p:spPr>
          <a:xfrm>
            <a:off x="137138" y="1661993"/>
            <a:ext cx="3048000" cy="1666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D1ADA2-02CB-42CD-B4B0-829EBC82CCD3}"/>
              </a:ext>
            </a:extLst>
          </p:cNvPr>
          <p:cNvSpPr txBox="1"/>
          <p:nvPr/>
        </p:nvSpPr>
        <p:spPr>
          <a:xfrm>
            <a:off x="173236" y="113877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11C03E-7A39-4858-8B82-5BEC8FFA3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189244"/>
            <a:ext cx="3143250" cy="24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8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-1" y="523220"/>
            <a:ext cx="6370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Estimating Logistic Regression Coefficients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1ADA2-02CB-42CD-B4B0-829EBC82CCD3}"/>
              </a:ext>
            </a:extLst>
          </p:cNvPr>
          <p:cNvSpPr txBox="1"/>
          <p:nvPr/>
        </p:nvSpPr>
        <p:spPr>
          <a:xfrm>
            <a:off x="173236" y="1138773"/>
            <a:ext cx="246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Activation Functions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707718-D627-446D-A1BE-1AB0CA83A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195" y="2457449"/>
            <a:ext cx="842210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3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-1" y="523220"/>
            <a:ext cx="6370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Estimating Logistic Regression Coefficients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45AC0E-46FC-4979-A7BA-19578141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762124"/>
            <a:ext cx="10383054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1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">
            <a:extLst>
              <a:ext uri="{FF2B5EF4-FFF2-40B4-BE49-F238E27FC236}">
                <a16:creationId xmlns:a16="http://schemas.microsoft.com/office/drawing/2014/main" id="{4638C3E5-FCC0-4C20-B4B7-7B855E34C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0754" b="49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6199A7-3D80-471C-B848-CBCD9D14826A}"/>
              </a:ext>
            </a:extLst>
          </p:cNvPr>
          <p:cNvSpPr txBox="1"/>
          <p:nvPr/>
        </p:nvSpPr>
        <p:spPr>
          <a:xfrm>
            <a:off x="3577192" y="1032483"/>
            <a:ext cx="5037616" cy="29823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Day 2.</a:t>
            </a:r>
            <a:r>
              <a:rPr lang="en-US" sz="60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Raspberry PI - AI, ML, DL &amp; RL </a:t>
            </a:r>
            <a:r>
              <a:rPr lang="en-US" sz="4400" kern="12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32EB5-4036-4D92-BEB0-035E9BBCE982}"/>
              </a:ext>
            </a:extLst>
          </p:cNvPr>
          <p:cNvSpPr txBox="1"/>
          <p:nvPr/>
        </p:nvSpPr>
        <p:spPr>
          <a:xfrm>
            <a:off x="10457" y="5931599"/>
            <a:ext cx="2985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 err="1"/>
              <a:t>Dr.</a:t>
            </a:r>
            <a:r>
              <a:rPr lang="en-GB" dirty="0"/>
              <a:t> </a:t>
            </a:r>
            <a:r>
              <a:rPr lang="en-GB" dirty="0" err="1"/>
              <a:t>Roohi</a:t>
            </a:r>
            <a:r>
              <a:rPr lang="en-GB" dirty="0"/>
              <a:t> Banu</a:t>
            </a:r>
          </a:p>
          <a:p>
            <a:r>
              <a:rPr lang="en-GB" dirty="0"/>
              <a:t>Mr. Fakruddin Mohammed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78478D-9C6A-4FA4-B68D-E9EE1C37CAFB}"/>
              </a:ext>
            </a:extLst>
          </p:cNvPr>
          <p:cNvSpPr txBox="1"/>
          <p:nvPr/>
        </p:nvSpPr>
        <p:spPr>
          <a:xfrm>
            <a:off x="8153400" y="4839316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ZAS </a:t>
            </a:r>
          </a:p>
          <a:p>
            <a:r>
              <a:rPr lang="en-GB" sz="1200" b="1" dirty="0"/>
              <a:t>Academy</a:t>
            </a:r>
          </a:p>
        </p:txBody>
      </p:sp>
    </p:spTree>
    <p:extLst>
      <p:ext uri="{BB962C8B-B14F-4D97-AF65-F5344CB8AC3E}">
        <p14:creationId xmlns:p14="http://schemas.microsoft.com/office/powerpoint/2010/main" val="353143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1F7EA6-47AC-49FA-905D-8542BE224ACB}"/>
              </a:ext>
            </a:extLst>
          </p:cNvPr>
          <p:cNvSpPr/>
          <p:nvPr/>
        </p:nvSpPr>
        <p:spPr>
          <a:xfrm>
            <a:off x="83889" y="1272004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Introduction &amp; ML/DL Life Cycle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A4274A-D897-4668-9FA4-8BA8C18AE34F}"/>
              </a:ext>
            </a:extLst>
          </p:cNvPr>
          <p:cNvSpPr/>
          <p:nvPr/>
        </p:nvSpPr>
        <p:spPr>
          <a:xfrm>
            <a:off x="1173083" y="1271819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Handling (Pandas &amp;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Numpy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03B859-D3C8-447D-98C1-8EE2AC2E91C0}"/>
              </a:ext>
            </a:extLst>
          </p:cNvPr>
          <p:cNvSpPr/>
          <p:nvPr/>
        </p:nvSpPr>
        <p:spPr>
          <a:xfrm>
            <a:off x="2252598" y="1279576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Handling &amp; Visualization (matplotlib)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ABBAAA-EE9C-40E5-869E-81C05330D18A}"/>
              </a:ext>
            </a:extLst>
          </p:cNvPr>
          <p:cNvSpPr/>
          <p:nvPr/>
        </p:nvSpPr>
        <p:spPr>
          <a:xfrm>
            <a:off x="3322431" y="1266298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&amp; Statistics (Variable Selection)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9DDA04-7D7A-4FDC-A847-3715D2CDD823}"/>
              </a:ext>
            </a:extLst>
          </p:cNvPr>
          <p:cNvSpPr/>
          <p:nvPr/>
        </p:nvSpPr>
        <p:spPr>
          <a:xfrm>
            <a:off x="5461755" y="1266298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28040E-BD77-41EC-862C-99924C6E41BA}"/>
              </a:ext>
            </a:extLst>
          </p:cNvPr>
          <p:cNvSpPr/>
          <p:nvPr/>
        </p:nvSpPr>
        <p:spPr>
          <a:xfrm>
            <a:off x="4391922" y="1268218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2E7C9B-E71D-4257-8777-982106E07BC1}"/>
              </a:ext>
            </a:extLst>
          </p:cNvPr>
          <p:cNvSpPr/>
          <p:nvPr/>
        </p:nvSpPr>
        <p:spPr>
          <a:xfrm>
            <a:off x="83890" y="2871189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Artificial Neural Networks &amp; Backpropagation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905B6C-5C3E-4D4C-A72E-FC33133AA28E}"/>
              </a:ext>
            </a:extLst>
          </p:cNvPr>
          <p:cNvSpPr/>
          <p:nvPr/>
        </p:nvSpPr>
        <p:spPr>
          <a:xfrm>
            <a:off x="2261306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3E3264-3403-4B35-BFD2-5157D868DDC9}"/>
              </a:ext>
            </a:extLst>
          </p:cNvPr>
          <p:cNvSpPr/>
          <p:nvPr/>
        </p:nvSpPr>
        <p:spPr>
          <a:xfrm>
            <a:off x="3341306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C3994B-52A9-4371-8A7A-01828252F6F9}"/>
              </a:ext>
            </a:extLst>
          </p:cNvPr>
          <p:cNvSpPr/>
          <p:nvPr/>
        </p:nvSpPr>
        <p:spPr>
          <a:xfrm>
            <a:off x="4421306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735D56-F89D-433C-8E06-EA2565705609}"/>
              </a:ext>
            </a:extLst>
          </p:cNvPr>
          <p:cNvSpPr/>
          <p:nvPr/>
        </p:nvSpPr>
        <p:spPr>
          <a:xfrm>
            <a:off x="5510737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CNN &amp; Raspberry PI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8AAC06-EC18-4D5D-B63C-8161068CDB88}"/>
              </a:ext>
            </a:extLst>
          </p:cNvPr>
          <p:cNvSpPr/>
          <p:nvPr/>
        </p:nvSpPr>
        <p:spPr>
          <a:xfrm>
            <a:off x="1172598" y="2865243"/>
            <a:ext cx="108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Layers Neural Networks &amp; CNN Intuition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7D782-BBAC-4A7B-97C8-A9211F083405}"/>
              </a:ext>
            </a:extLst>
          </p:cNvPr>
          <p:cNvSpPr txBox="1"/>
          <p:nvPr/>
        </p:nvSpPr>
        <p:spPr>
          <a:xfrm>
            <a:off x="0" y="376905"/>
            <a:ext cx="8502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Raspberry PI -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and Deep Learning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(12 Weeks </a:t>
            </a:r>
            <a:r>
              <a:rPr kumimoji="0" lang="en-GB" sz="20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Course for Secondary &amp; College Students)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F10AD-D7D6-4723-8EE6-C28D02E01A84}"/>
              </a:ext>
            </a:extLst>
          </p:cNvPr>
          <p:cNvSpPr txBox="1"/>
          <p:nvPr/>
        </p:nvSpPr>
        <p:spPr>
          <a:xfrm>
            <a:off x="394909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2CAAF-8282-4AF7-8FFD-C6513017E31A}"/>
              </a:ext>
            </a:extLst>
          </p:cNvPr>
          <p:cNvSpPr txBox="1"/>
          <p:nvPr/>
        </p:nvSpPr>
        <p:spPr>
          <a:xfrm>
            <a:off x="1225696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055A2-17B7-48F0-9C76-F25B596F78AB}"/>
              </a:ext>
            </a:extLst>
          </p:cNvPr>
          <p:cNvSpPr txBox="1"/>
          <p:nvPr/>
        </p:nvSpPr>
        <p:spPr>
          <a:xfrm>
            <a:off x="2283566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68F6C-7F33-48F4-B9A7-9B1A4FD182DB}"/>
              </a:ext>
            </a:extLst>
          </p:cNvPr>
          <p:cNvSpPr txBox="1"/>
          <p:nvPr/>
        </p:nvSpPr>
        <p:spPr>
          <a:xfrm>
            <a:off x="3341436" y="1229029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B8575-E70D-463E-AA5C-F05F1AFCAA98}"/>
              </a:ext>
            </a:extLst>
          </p:cNvPr>
          <p:cNvSpPr txBox="1"/>
          <p:nvPr/>
        </p:nvSpPr>
        <p:spPr>
          <a:xfrm>
            <a:off x="4448308" y="1242015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F49A20-B0A9-47E0-8B7D-882CC0D8262B}"/>
              </a:ext>
            </a:extLst>
          </p:cNvPr>
          <p:cNvSpPr txBox="1"/>
          <p:nvPr/>
        </p:nvSpPr>
        <p:spPr>
          <a:xfrm>
            <a:off x="5434618" y="1239722"/>
            <a:ext cx="7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311285-065E-4CAC-AA64-C10A00C78314}"/>
              </a:ext>
            </a:extLst>
          </p:cNvPr>
          <p:cNvCxnSpPr>
            <a:cxnSpLocks/>
          </p:cNvCxnSpPr>
          <p:nvPr/>
        </p:nvCxnSpPr>
        <p:spPr>
          <a:xfrm>
            <a:off x="177870" y="2781399"/>
            <a:ext cx="63747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9C967B-537B-4E04-ACB4-E4F1E6808EE3}"/>
              </a:ext>
            </a:extLst>
          </p:cNvPr>
          <p:cNvGrpSpPr/>
          <p:nvPr/>
        </p:nvGrpSpPr>
        <p:grpSpPr>
          <a:xfrm>
            <a:off x="281424" y="2836809"/>
            <a:ext cx="6041370" cy="338554"/>
            <a:chOff x="309723" y="6050581"/>
            <a:chExt cx="6041370" cy="3385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AA6E5C-090B-47B6-A7AB-ECCA8096EC86}"/>
                </a:ext>
              </a:extLst>
            </p:cNvPr>
            <p:cNvSpPr/>
            <p:nvPr/>
          </p:nvSpPr>
          <p:spPr>
            <a:xfrm>
              <a:off x="309723" y="6050581"/>
              <a:ext cx="762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8BE9EE-7D87-45C9-B8CA-60AF6C24C15E}"/>
                </a:ext>
              </a:extLst>
            </p:cNvPr>
            <p:cNvSpPr/>
            <p:nvPr/>
          </p:nvSpPr>
          <p:spPr>
            <a:xfrm>
              <a:off x="1284178" y="6050581"/>
              <a:ext cx="762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Week8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737C604-9F20-4D24-98C3-91D73C63F935}"/>
                </a:ext>
              </a:extLst>
            </p:cNvPr>
            <p:cNvSpPr/>
            <p:nvPr/>
          </p:nvSpPr>
          <p:spPr>
            <a:xfrm>
              <a:off x="2364320" y="6050581"/>
              <a:ext cx="762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Week9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C20064-C457-409F-B2C5-0119A8462C9B}"/>
                </a:ext>
              </a:extLst>
            </p:cNvPr>
            <p:cNvSpPr/>
            <p:nvPr/>
          </p:nvSpPr>
          <p:spPr>
            <a:xfrm>
              <a:off x="3364188" y="6050581"/>
              <a:ext cx="8664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1DA257A-A5E4-480C-AC31-CDAEB099CB7D}"/>
                </a:ext>
              </a:extLst>
            </p:cNvPr>
            <p:cNvSpPr/>
            <p:nvPr/>
          </p:nvSpPr>
          <p:spPr>
            <a:xfrm>
              <a:off x="4414804" y="6050581"/>
              <a:ext cx="8664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Week11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4815E60-8494-4F82-BD42-DCDCA630E391}"/>
                </a:ext>
              </a:extLst>
            </p:cNvPr>
            <p:cNvSpPr/>
            <p:nvPr/>
          </p:nvSpPr>
          <p:spPr>
            <a:xfrm>
              <a:off x="5484637" y="6050581"/>
              <a:ext cx="8664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Week12</a:t>
              </a:r>
            </a:p>
          </p:txBody>
        </p:sp>
      </p:grpSp>
      <p:pic>
        <p:nvPicPr>
          <p:cNvPr id="1026" name="Picture 2" descr="Zoom fondo blanco vertical Logo Vector (.AI) Free Download">
            <a:extLst>
              <a:ext uri="{FF2B5EF4-FFF2-40B4-BE49-F238E27FC236}">
                <a16:creationId xmlns:a16="http://schemas.microsoft.com/office/drawing/2014/main" id="{1BC15A7A-B5DF-40DB-95F8-2750BA861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445" y="8658291"/>
            <a:ext cx="265086" cy="2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sApp Messenger im App Store">
            <a:extLst>
              <a:ext uri="{FF2B5EF4-FFF2-40B4-BE49-F238E27FC236}">
                <a16:creationId xmlns:a16="http://schemas.microsoft.com/office/drawing/2014/main" id="{32D60943-D5CF-4C31-A703-4C76D525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559" y="552450"/>
            <a:ext cx="528741" cy="52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E15E816-523A-43FA-91F7-BA50526CBCD1}"/>
              </a:ext>
            </a:extLst>
          </p:cNvPr>
          <p:cNvSpPr/>
          <p:nvPr/>
        </p:nvSpPr>
        <p:spPr>
          <a:xfrm>
            <a:off x="10475908" y="711859"/>
            <a:ext cx="1773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@78 99 11 222 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753A87-9AAD-416F-8424-C1C2D4E4023D}"/>
              </a:ext>
            </a:extLst>
          </p:cNvPr>
          <p:cNvSpPr/>
          <p:nvPr/>
        </p:nvSpPr>
        <p:spPr>
          <a:xfrm>
            <a:off x="140092" y="4386060"/>
            <a:ext cx="6457866" cy="52874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Natural Language Processing – NLP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???</a:t>
            </a:r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E24310E-3736-4A29-BE83-C35232761DB0}"/>
              </a:ext>
            </a:extLst>
          </p:cNvPr>
          <p:cNvSpPr/>
          <p:nvPr/>
        </p:nvSpPr>
        <p:spPr>
          <a:xfrm>
            <a:off x="7893675" y="1491927"/>
            <a:ext cx="3782548" cy="1590542"/>
          </a:xfrm>
          <a:prstGeom prst="cloud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content may be altered depending on participant needs &amp; speed of grasping power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5838DA-DC94-4C4A-943C-59B27BAD494E}"/>
              </a:ext>
            </a:extLst>
          </p:cNvPr>
          <p:cNvSpPr txBox="1"/>
          <p:nvPr/>
        </p:nvSpPr>
        <p:spPr>
          <a:xfrm>
            <a:off x="7031756" y="3631504"/>
            <a:ext cx="5120961" cy="369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Live ZOOM Lectures from 14-Nov: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68144-4E23-471F-B5B2-E80171D4777B}"/>
              </a:ext>
            </a:extLst>
          </p:cNvPr>
          <p:cNvSpPr txBox="1"/>
          <p:nvPr/>
        </p:nvSpPr>
        <p:spPr>
          <a:xfrm>
            <a:off x="-47494" y="4893237"/>
            <a:ext cx="677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the end of course participants will have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Thorough &amp; deeper understanding of AI/ML/DL (Neural Networks)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Seen full end-to-end life cycle of Data Science Projects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Built at least 1 Deep Learning OBJECT DETECTION model from SCRATCH end-to-end and deploy on to PI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2CE97A-44F6-48BD-AB8F-520BBCFCC1DC}"/>
              </a:ext>
            </a:extLst>
          </p:cNvPr>
          <p:cNvSpPr txBox="1"/>
          <p:nvPr/>
        </p:nvSpPr>
        <p:spPr>
          <a:xfrm>
            <a:off x="1" y="-2258"/>
            <a:ext cx="12192000" cy="369332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US" dirty="0"/>
              <a:t>Z A S    A C A D E M Y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79DAF87-7C34-47E6-A1B1-23A497101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958" y="4017891"/>
            <a:ext cx="3763862" cy="284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9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AI Introduction: 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30BD8599-3017-4501-8BDF-A173440C0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87"/>
          <a:stretch/>
        </p:blipFill>
        <p:spPr bwMode="auto">
          <a:xfrm>
            <a:off x="2622744" y="1161661"/>
            <a:ext cx="6013450" cy="453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AF9E80C-C164-47C2-AB9E-223398FC6C3A}"/>
              </a:ext>
            </a:extLst>
          </p:cNvPr>
          <p:cNvSpPr/>
          <p:nvPr/>
        </p:nvSpPr>
        <p:spPr>
          <a:xfrm>
            <a:off x="5868955" y="2550951"/>
            <a:ext cx="1110342" cy="6249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281123-B851-4152-8888-99E7AAA9D5AF}"/>
              </a:ext>
            </a:extLst>
          </p:cNvPr>
          <p:cNvSpPr/>
          <p:nvPr/>
        </p:nvSpPr>
        <p:spPr>
          <a:xfrm>
            <a:off x="4640425" y="2553167"/>
            <a:ext cx="1110342" cy="624916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B6E1A2-087A-4F48-BD15-0BEF76C3AF17}"/>
              </a:ext>
            </a:extLst>
          </p:cNvPr>
          <p:cNvSpPr/>
          <p:nvPr/>
        </p:nvSpPr>
        <p:spPr>
          <a:xfrm>
            <a:off x="2929812" y="4376057"/>
            <a:ext cx="1380931" cy="7837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3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-1" y="523220"/>
            <a:ext cx="6370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Estimating Linear Regression Coefficients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580AEA6-783C-4F24-81A6-D1D4555B8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" r="23026"/>
          <a:stretch/>
        </p:blipFill>
        <p:spPr bwMode="auto">
          <a:xfrm>
            <a:off x="7415866" y="1197219"/>
            <a:ext cx="4169329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43209-4B7A-44D6-A284-F8B5773DE610}"/>
              </a:ext>
            </a:extLst>
          </p:cNvPr>
          <p:cNvSpPr txBox="1"/>
          <p:nvPr/>
        </p:nvSpPr>
        <p:spPr>
          <a:xfrm>
            <a:off x="567224" y="2453868"/>
            <a:ext cx="49948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is the actual output (y</a:t>
            </a:r>
            <a:r>
              <a:rPr lang="en-GB" baseline="-25000" dirty="0"/>
              <a:t>1, </a:t>
            </a:r>
            <a:r>
              <a:rPr lang="en-GB" dirty="0"/>
              <a:t>y</a:t>
            </a:r>
            <a:r>
              <a:rPr lang="en-GB" baseline="-25000" dirty="0"/>
              <a:t>2, </a:t>
            </a:r>
            <a:r>
              <a:rPr lang="en-GB" dirty="0"/>
              <a:t>y</a:t>
            </a:r>
            <a:r>
              <a:rPr lang="en-GB" baseline="-25000" dirty="0"/>
              <a:t>3….</a:t>
            </a:r>
            <a:r>
              <a:rPr lang="en-GB" dirty="0"/>
              <a:t> y</a:t>
            </a:r>
            <a:r>
              <a:rPr lang="en-GB" baseline="-25000" dirty="0"/>
              <a:t>9</a:t>
            </a:r>
            <a:r>
              <a:rPr lang="en-GB" dirty="0"/>
              <a:t>)</a:t>
            </a:r>
            <a:r>
              <a:rPr lang="en-GB" baseline="-25000" dirty="0"/>
              <a:t> </a:t>
            </a:r>
          </a:p>
          <a:p>
            <a:endParaRPr lang="en-GB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x is the independent variable (x</a:t>
            </a:r>
            <a:r>
              <a:rPr lang="en-GB" baseline="-25000" dirty="0"/>
              <a:t>1, </a:t>
            </a:r>
            <a:r>
              <a:rPr lang="en-GB" dirty="0"/>
              <a:t>x</a:t>
            </a:r>
            <a:r>
              <a:rPr lang="en-GB" baseline="-25000" dirty="0"/>
              <a:t>2, </a:t>
            </a:r>
            <a:r>
              <a:rPr lang="en-GB" dirty="0"/>
              <a:t>x</a:t>
            </a:r>
            <a:r>
              <a:rPr lang="en-GB" baseline="-25000" dirty="0"/>
              <a:t>3….</a:t>
            </a:r>
            <a:r>
              <a:rPr lang="en-GB" dirty="0"/>
              <a:t> x</a:t>
            </a:r>
            <a:r>
              <a:rPr lang="en-GB" baseline="-25000" dirty="0"/>
              <a:t>9</a:t>
            </a:r>
            <a:r>
              <a:rPr lang="en-GB" dirty="0"/>
              <a:t>)</a:t>
            </a:r>
            <a:r>
              <a:rPr lang="en-GB" baseline="-25000" dirty="0"/>
              <a:t>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</a:t>
            </a:r>
            <a:r>
              <a:rPr lang="en-GB" baseline="30000" dirty="0"/>
              <a:t>^ </a:t>
            </a:r>
            <a:r>
              <a:rPr lang="en-GB" dirty="0"/>
              <a:t>is the model/estimated/calculate output</a:t>
            </a:r>
          </a:p>
          <a:p>
            <a:r>
              <a:rPr lang="en-GB" dirty="0"/>
              <a:t>	 (y</a:t>
            </a:r>
            <a:r>
              <a:rPr lang="en-GB" baseline="30000" dirty="0"/>
              <a:t>^</a:t>
            </a:r>
            <a:r>
              <a:rPr lang="en-GB" baseline="-25000" dirty="0"/>
              <a:t>1, </a:t>
            </a:r>
            <a:r>
              <a:rPr lang="en-GB" dirty="0"/>
              <a:t>y</a:t>
            </a:r>
            <a:r>
              <a:rPr lang="en-GB" baseline="30000" dirty="0"/>
              <a:t> ^ </a:t>
            </a:r>
            <a:r>
              <a:rPr lang="en-GB" baseline="-25000" dirty="0"/>
              <a:t>2, </a:t>
            </a:r>
            <a:r>
              <a:rPr lang="en-GB" dirty="0"/>
              <a:t>y</a:t>
            </a:r>
            <a:r>
              <a:rPr lang="en-GB" baseline="30000" dirty="0"/>
              <a:t> ^ </a:t>
            </a:r>
            <a:r>
              <a:rPr lang="en-GB" baseline="-25000" dirty="0"/>
              <a:t>3….</a:t>
            </a:r>
            <a:r>
              <a:rPr lang="en-GB" dirty="0"/>
              <a:t> y</a:t>
            </a:r>
            <a:r>
              <a:rPr lang="en-GB" baseline="30000" dirty="0"/>
              <a:t> ^ </a:t>
            </a:r>
            <a:r>
              <a:rPr lang="en-GB" baseline="-25000" dirty="0"/>
              <a:t>9</a:t>
            </a:r>
            <a:r>
              <a:rPr lang="en-GB" dirty="0"/>
              <a:t>)</a:t>
            </a:r>
          </a:p>
          <a:p>
            <a:endParaRPr lang="en-GB" baseline="30000" dirty="0"/>
          </a:p>
          <a:p>
            <a:endParaRPr lang="en-GB" baseline="30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0600C-E150-43B1-B8C6-3636708BA07E}"/>
              </a:ext>
            </a:extLst>
          </p:cNvPr>
          <p:cNvCxnSpPr>
            <a:cxnSpLocks/>
          </p:cNvCxnSpPr>
          <p:nvPr/>
        </p:nvCxnSpPr>
        <p:spPr>
          <a:xfrm>
            <a:off x="9487033" y="1935687"/>
            <a:ext cx="230701" cy="16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8C2F71-0E79-485B-A5A0-D4AE618A5B2D}"/>
              </a:ext>
            </a:extLst>
          </p:cNvPr>
          <p:cNvSpPr txBox="1"/>
          <p:nvPr/>
        </p:nvSpPr>
        <p:spPr>
          <a:xfrm>
            <a:off x="8923157" y="1817690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BA24E5-9D6E-448C-8E61-8ACD3EF47741}"/>
              </a:ext>
            </a:extLst>
          </p:cNvPr>
          <p:cNvSpPr txBox="1"/>
          <p:nvPr/>
        </p:nvSpPr>
        <p:spPr>
          <a:xfrm>
            <a:off x="9326206" y="321236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(x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r>
              <a:rPr lang="en-GB" sz="1400" dirty="0">
                <a:solidFill>
                  <a:srgbClr val="FF0000"/>
                </a:solidFill>
              </a:rPr>
              <a:t>,y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r>
              <a:rPr lang="en-GB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9904F-B9E8-4CFA-A2A6-21384D459C0E}"/>
              </a:ext>
            </a:extLst>
          </p:cNvPr>
          <p:cNvSpPr txBox="1"/>
          <p:nvPr/>
        </p:nvSpPr>
        <p:spPr>
          <a:xfrm>
            <a:off x="10202237" y="127990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y</a:t>
            </a:r>
            <a:r>
              <a:rPr lang="en-GB" sz="1400" baseline="30000" dirty="0">
                <a:solidFill>
                  <a:srgbClr val="FF0000"/>
                </a:solidFill>
              </a:rPr>
              <a:t>^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1F8DC3-41F4-464C-AA45-930FF225F1BA}"/>
              </a:ext>
            </a:extLst>
          </p:cNvPr>
          <p:cNvCxnSpPr>
            <a:cxnSpLocks/>
          </p:cNvCxnSpPr>
          <p:nvPr/>
        </p:nvCxnSpPr>
        <p:spPr>
          <a:xfrm flipH="1">
            <a:off x="9978949" y="1358778"/>
            <a:ext cx="223288" cy="9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F53AB2A-5028-44C9-9245-392A8CAB8DBE}"/>
              </a:ext>
            </a:extLst>
          </p:cNvPr>
          <p:cNvSpPr txBox="1"/>
          <p:nvPr/>
        </p:nvSpPr>
        <p:spPr>
          <a:xfrm>
            <a:off x="9949343" y="1987017"/>
            <a:ext cx="20832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}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error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 = y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-y</a:t>
            </a:r>
            <a:r>
              <a:rPr lang="en-GB" baseline="30000" dirty="0">
                <a:solidFill>
                  <a:srgbClr val="FF0000"/>
                </a:solidFill>
              </a:rPr>
              <a:t>^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EBA264-7883-4BFA-A892-566CB73AE8AD}"/>
              </a:ext>
            </a:extLst>
          </p:cNvPr>
          <p:cNvSpPr txBox="1"/>
          <p:nvPr/>
        </p:nvSpPr>
        <p:spPr>
          <a:xfrm>
            <a:off x="7700999" y="639051"/>
            <a:ext cx="357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 observations index from 1 to 9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F5081F-8A62-44B0-A060-51E8B6C1B4A7}"/>
              </a:ext>
            </a:extLst>
          </p:cNvPr>
          <p:cNvCxnSpPr>
            <a:cxnSpLocks/>
          </p:cNvCxnSpPr>
          <p:nvPr/>
        </p:nvCxnSpPr>
        <p:spPr>
          <a:xfrm>
            <a:off x="10005468" y="3288484"/>
            <a:ext cx="0" cy="813733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0E0404-4BB5-4AAE-9CCF-71499F609CCB}"/>
              </a:ext>
            </a:extLst>
          </p:cNvPr>
          <p:cNvCxnSpPr/>
          <p:nvPr/>
        </p:nvCxnSpPr>
        <p:spPr>
          <a:xfrm flipH="1">
            <a:off x="7743039" y="3288484"/>
            <a:ext cx="223591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5C50F8-C29F-4E89-8B47-FADEED75F446}"/>
              </a:ext>
            </a:extLst>
          </p:cNvPr>
          <p:cNvCxnSpPr/>
          <p:nvPr/>
        </p:nvCxnSpPr>
        <p:spPr>
          <a:xfrm flipH="1">
            <a:off x="7736048" y="2299980"/>
            <a:ext cx="2235910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7AD55E-C402-470B-BC16-421F262C79F3}"/>
              </a:ext>
            </a:extLst>
          </p:cNvPr>
          <p:cNvSpPr txBox="1"/>
          <p:nvPr/>
        </p:nvSpPr>
        <p:spPr>
          <a:xfrm>
            <a:off x="7059046" y="214609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y</a:t>
            </a:r>
            <a:r>
              <a:rPr lang="en-GB" sz="1400" baseline="30000" dirty="0">
                <a:solidFill>
                  <a:srgbClr val="7030A0"/>
                </a:solidFill>
              </a:rPr>
              <a:t>^</a:t>
            </a:r>
            <a:r>
              <a:rPr lang="en-GB" sz="1400" baseline="-25000" dirty="0">
                <a:solidFill>
                  <a:srgbClr val="7030A0"/>
                </a:solidFill>
              </a:rPr>
              <a:t>9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8AFB3-ACE4-4EB8-AA69-BECA28FFCC74}"/>
              </a:ext>
            </a:extLst>
          </p:cNvPr>
          <p:cNvSpPr txBox="1"/>
          <p:nvPr/>
        </p:nvSpPr>
        <p:spPr>
          <a:xfrm>
            <a:off x="7059046" y="3094963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y</a:t>
            </a:r>
            <a:r>
              <a:rPr lang="en-GB" sz="1400" baseline="-25000" dirty="0">
                <a:solidFill>
                  <a:srgbClr val="00B050"/>
                </a:solidFill>
              </a:rPr>
              <a:t>9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E51E22-D562-4B98-9363-F329F301C3CA}"/>
              </a:ext>
            </a:extLst>
          </p:cNvPr>
          <p:cNvSpPr txBox="1"/>
          <p:nvPr/>
        </p:nvSpPr>
        <p:spPr>
          <a:xfrm>
            <a:off x="6403464" y="3147484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Actual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1EB35B-0B40-4185-A055-3152E65D58BB}"/>
              </a:ext>
            </a:extLst>
          </p:cNvPr>
          <p:cNvSpPr txBox="1"/>
          <p:nvPr/>
        </p:nvSpPr>
        <p:spPr>
          <a:xfrm>
            <a:off x="6370279" y="214609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0E9275-E754-43E1-BA91-57BE5E049EE5}"/>
              </a:ext>
            </a:extLst>
          </p:cNvPr>
          <p:cNvSpPr txBox="1"/>
          <p:nvPr/>
        </p:nvSpPr>
        <p:spPr>
          <a:xfrm>
            <a:off x="9840286" y="423270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x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38B3C3-C3F0-49E0-BED0-91D2DDBD081F}"/>
              </a:ext>
            </a:extLst>
          </p:cNvPr>
          <p:cNvSpPr txBox="1"/>
          <p:nvPr/>
        </p:nvSpPr>
        <p:spPr>
          <a:xfrm>
            <a:off x="671119" y="4447070"/>
            <a:ext cx="61575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Error = </a:t>
            </a:r>
          </a:p>
          <a:p>
            <a:r>
              <a:rPr lang="en-GB" dirty="0"/>
              <a:t>	e = e1+e2+e3+…+e9</a:t>
            </a:r>
          </a:p>
          <a:p>
            <a:endParaRPr lang="en-GB" dirty="0"/>
          </a:p>
          <a:p>
            <a:r>
              <a:rPr lang="en-GB" dirty="0"/>
              <a:t>	e = (y</a:t>
            </a:r>
            <a:r>
              <a:rPr lang="en-GB" baseline="-25000" dirty="0"/>
              <a:t>1-</a:t>
            </a:r>
            <a:r>
              <a:rPr lang="en-GB" dirty="0"/>
              <a:t> y</a:t>
            </a:r>
            <a:r>
              <a:rPr lang="en-GB" baseline="30000" dirty="0"/>
              <a:t>^</a:t>
            </a:r>
            <a:r>
              <a:rPr lang="en-GB" baseline="-25000" dirty="0"/>
              <a:t>1</a:t>
            </a:r>
            <a:r>
              <a:rPr lang="en-GB" dirty="0"/>
              <a:t>) + (y</a:t>
            </a:r>
            <a:r>
              <a:rPr lang="en-GB" baseline="-25000" dirty="0"/>
              <a:t>2-</a:t>
            </a:r>
            <a:r>
              <a:rPr lang="en-GB" dirty="0"/>
              <a:t> y</a:t>
            </a:r>
            <a:r>
              <a:rPr lang="en-GB" baseline="30000" dirty="0"/>
              <a:t>^</a:t>
            </a:r>
            <a:r>
              <a:rPr lang="en-GB" baseline="-25000" dirty="0"/>
              <a:t>2</a:t>
            </a:r>
            <a:r>
              <a:rPr lang="en-GB" dirty="0"/>
              <a:t>) + (y</a:t>
            </a:r>
            <a:r>
              <a:rPr lang="en-GB" baseline="-25000" dirty="0"/>
              <a:t>3-</a:t>
            </a:r>
            <a:r>
              <a:rPr lang="en-GB" dirty="0"/>
              <a:t> y</a:t>
            </a:r>
            <a:r>
              <a:rPr lang="en-GB" baseline="30000" dirty="0"/>
              <a:t>^</a:t>
            </a:r>
            <a:r>
              <a:rPr lang="en-GB" baseline="-25000" dirty="0"/>
              <a:t>3</a:t>
            </a:r>
            <a:r>
              <a:rPr lang="en-GB" dirty="0"/>
              <a:t>) +… + (y</a:t>
            </a:r>
            <a:r>
              <a:rPr lang="en-GB" baseline="-25000" dirty="0"/>
              <a:t>9-</a:t>
            </a:r>
            <a:r>
              <a:rPr lang="en-GB" dirty="0"/>
              <a:t> y</a:t>
            </a:r>
            <a:r>
              <a:rPr lang="en-GB" baseline="30000" dirty="0"/>
              <a:t>^</a:t>
            </a:r>
            <a:r>
              <a:rPr lang="en-GB" baseline="-25000" dirty="0"/>
              <a:t>9</a:t>
            </a:r>
            <a:r>
              <a:rPr lang="en-GB" dirty="0"/>
              <a:t>)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5F12E83-4DFD-4458-8DFD-5A76ECA8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63" y="1572878"/>
            <a:ext cx="1514475" cy="457200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F984AB07-AE51-4B21-A20D-151B287D2445}"/>
              </a:ext>
            </a:extLst>
          </p:cNvPr>
          <p:cNvSpPr txBox="1"/>
          <p:nvPr/>
        </p:nvSpPr>
        <p:spPr>
          <a:xfrm>
            <a:off x="597049" y="162950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Model: </a:t>
            </a:r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C391039A-90DF-4A0D-A4FB-9C050DB4E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561" y="5665533"/>
            <a:ext cx="2095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9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Linear Regression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92BE0-C765-4032-AD0C-F78B19008A1E}"/>
              </a:ext>
            </a:extLst>
          </p:cNvPr>
          <p:cNvSpPr/>
          <p:nvPr/>
        </p:nvSpPr>
        <p:spPr>
          <a:xfrm>
            <a:off x="3043237" y="6673334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https://blogs.nvidia.com/blog/2016/07/29/whats-difference-artificial-intelligence-machine-learning-deep-learning-ai/</a:t>
            </a:r>
            <a:endParaRPr lang="en-GB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0" y="523220"/>
            <a:ext cx="3926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Estimate Coefficients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580AEA6-783C-4F24-81A6-D1D4555B8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2" r="23026"/>
          <a:stretch/>
        </p:blipFill>
        <p:spPr bwMode="auto">
          <a:xfrm>
            <a:off x="7415866" y="1197219"/>
            <a:ext cx="4169329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80600C-E150-43B1-B8C6-3636708BA07E}"/>
              </a:ext>
            </a:extLst>
          </p:cNvPr>
          <p:cNvCxnSpPr>
            <a:cxnSpLocks/>
          </p:cNvCxnSpPr>
          <p:nvPr/>
        </p:nvCxnSpPr>
        <p:spPr>
          <a:xfrm>
            <a:off x="9487033" y="1935687"/>
            <a:ext cx="230701" cy="16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8C2F71-0E79-485B-A5A0-D4AE618A5B2D}"/>
              </a:ext>
            </a:extLst>
          </p:cNvPr>
          <p:cNvSpPr txBox="1"/>
          <p:nvPr/>
        </p:nvSpPr>
        <p:spPr>
          <a:xfrm>
            <a:off x="8923157" y="1817690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BA24E5-9D6E-448C-8E61-8ACD3EF47741}"/>
              </a:ext>
            </a:extLst>
          </p:cNvPr>
          <p:cNvSpPr txBox="1"/>
          <p:nvPr/>
        </p:nvSpPr>
        <p:spPr>
          <a:xfrm>
            <a:off x="9326206" y="321236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(x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r>
              <a:rPr lang="en-GB" sz="1400" dirty="0">
                <a:solidFill>
                  <a:srgbClr val="FF0000"/>
                </a:solidFill>
              </a:rPr>
              <a:t>,y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r>
              <a:rPr lang="en-GB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9904F-B9E8-4CFA-A2A6-21384D459C0E}"/>
              </a:ext>
            </a:extLst>
          </p:cNvPr>
          <p:cNvSpPr txBox="1"/>
          <p:nvPr/>
        </p:nvSpPr>
        <p:spPr>
          <a:xfrm>
            <a:off x="10202237" y="127990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y</a:t>
            </a:r>
            <a:r>
              <a:rPr lang="en-GB" sz="1400" baseline="30000" dirty="0">
                <a:solidFill>
                  <a:srgbClr val="FF0000"/>
                </a:solidFill>
              </a:rPr>
              <a:t>^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endParaRPr lang="en-GB" sz="14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1F8DC3-41F4-464C-AA45-930FF225F1BA}"/>
              </a:ext>
            </a:extLst>
          </p:cNvPr>
          <p:cNvCxnSpPr>
            <a:cxnSpLocks/>
          </p:cNvCxnSpPr>
          <p:nvPr/>
        </p:nvCxnSpPr>
        <p:spPr>
          <a:xfrm flipH="1">
            <a:off x="9978949" y="1358778"/>
            <a:ext cx="223288" cy="91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F53AB2A-5028-44C9-9245-392A8CAB8DBE}"/>
              </a:ext>
            </a:extLst>
          </p:cNvPr>
          <p:cNvSpPr txBox="1"/>
          <p:nvPr/>
        </p:nvSpPr>
        <p:spPr>
          <a:xfrm>
            <a:off x="9949343" y="1987017"/>
            <a:ext cx="20832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/>
              <a:t>}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error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 = y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  <a:r>
              <a:rPr lang="en-GB" dirty="0">
                <a:solidFill>
                  <a:srgbClr val="FF0000"/>
                </a:solidFill>
              </a:rPr>
              <a:t>-y</a:t>
            </a:r>
            <a:r>
              <a:rPr lang="en-GB" baseline="30000" dirty="0">
                <a:solidFill>
                  <a:srgbClr val="FF0000"/>
                </a:solidFill>
              </a:rPr>
              <a:t>^</a:t>
            </a:r>
            <a:r>
              <a:rPr lang="en-GB" baseline="-25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EBA264-7883-4BFA-A892-566CB73AE8AD}"/>
              </a:ext>
            </a:extLst>
          </p:cNvPr>
          <p:cNvSpPr txBox="1"/>
          <p:nvPr/>
        </p:nvSpPr>
        <p:spPr>
          <a:xfrm>
            <a:off x="7816349" y="622732"/>
            <a:ext cx="357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 observations index from 1 to 9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F5081F-8A62-44B0-A060-51E8B6C1B4A7}"/>
              </a:ext>
            </a:extLst>
          </p:cNvPr>
          <p:cNvCxnSpPr>
            <a:cxnSpLocks/>
          </p:cNvCxnSpPr>
          <p:nvPr/>
        </p:nvCxnSpPr>
        <p:spPr>
          <a:xfrm>
            <a:off x="10005468" y="3288484"/>
            <a:ext cx="0" cy="813733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0E0404-4BB5-4AAE-9CCF-71499F609CCB}"/>
              </a:ext>
            </a:extLst>
          </p:cNvPr>
          <p:cNvCxnSpPr/>
          <p:nvPr/>
        </p:nvCxnSpPr>
        <p:spPr>
          <a:xfrm flipH="1">
            <a:off x="7743039" y="3288484"/>
            <a:ext cx="2235910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5C50F8-C29F-4E89-8B47-FADEED75F446}"/>
              </a:ext>
            </a:extLst>
          </p:cNvPr>
          <p:cNvCxnSpPr/>
          <p:nvPr/>
        </p:nvCxnSpPr>
        <p:spPr>
          <a:xfrm flipH="1">
            <a:off x="7736048" y="2299980"/>
            <a:ext cx="2235910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7AD55E-C402-470B-BC16-421F262C79F3}"/>
              </a:ext>
            </a:extLst>
          </p:cNvPr>
          <p:cNvSpPr txBox="1"/>
          <p:nvPr/>
        </p:nvSpPr>
        <p:spPr>
          <a:xfrm>
            <a:off x="7059046" y="2146091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y</a:t>
            </a:r>
            <a:r>
              <a:rPr lang="en-GB" sz="1400" baseline="30000" dirty="0">
                <a:solidFill>
                  <a:srgbClr val="7030A0"/>
                </a:solidFill>
              </a:rPr>
              <a:t>^</a:t>
            </a:r>
            <a:r>
              <a:rPr lang="en-GB" sz="1400" baseline="-25000" dirty="0">
                <a:solidFill>
                  <a:srgbClr val="7030A0"/>
                </a:solidFill>
              </a:rPr>
              <a:t>9</a:t>
            </a:r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8AFB3-ACE4-4EB8-AA69-BECA28FFCC74}"/>
              </a:ext>
            </a:extLst>
          </p:cNvPr>
          <p:cNvSpPr txBox="1"/>
          <p:nvPr/>
        </p:nvSpPr>
        <p:spPr>
          <a:xfrm>
            <a:off x="7059046" y="3094963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y</a:t>
            </a:r>
            <a:r>
              <a:rPr lang="en-GB" sz="1400" baseline="-25000" dirty="0">
                <a:solidFill>
                  <a:srgbClr val="00B050"/>
                </a:solidFill>
              </a:rPr>
              <a:t>9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E51E22-D562-4B98-9363-F329F301C3CA}"/>
              </a:ext>
            </a:extLst>
          </p:cNvPr>
          <p:cNvSpPr txBox="1"/>
          <p:nvPr/>
        </p:nvSpPr>
        <p:spPr>
          <a:xfrm>
            <a:off x="6403464" y="3147484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Actual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1EB35B-0B40-4185-A055-3152E65D58BB}"/>
              </a:ext>
            </a:extLst>
          </p:cNvPr>
          <p:cNvSpPr txBox="1"/>
          <p:nvPr/>
        </p:nvSpPr>
        <p:spPr>
          <a:xfrm>
            <a:off x="6370279" y="2146091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</a:rPr>
              <a:t>Model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0E9275-E754-43E1-BA91-57BE5E049EE5}"/>
              </a:ext>
            </a:extLst>
          </p:cNvPr>
          <p:cNvSpPr txBox="1"/>
          <p:nvPr/>
        </p:nvSpPr>
        <p:spPr>
          <a:xfrm>
            <a:off x="9840286" y="4232708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x</a:t>
            </a:r>
            <a:r>
              <a:rPr lang="en-GB" sz="1400" baseline="-25000" dirty="0">
                <a:solidFill>
                  <a:srgbClr val="FF0000"/>
                </a:solidFill>
              </a:rPr>
              <a:t>9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10F4A-D755-4537-A70A-73AD12EE6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698"/>
          <a:stretch/>
        </p:blipFill>
        <p:spPr>
          <a:xfrm>
            <a:off x="737640" y="3025936"/>
            <a:ext cx="4924425" cy="3308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317A9-C537-44CB-BE8B-690C51296C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265"/>
          <a:stretch/>
        </p:blipFill>
        <p:spPr>
          <a:xfrm>
            <a:off x="606805" y="1533541"/>
            <a:ext cx="4924425" cy="471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A3C10F-3CAB-4B93-ACB2-06EAD7212E6B}"/>
              </a:ext>
            </a:extLst>
          </p:cNvPr>
          <p:cNvSpPr txBox="1"/>
          <p:nvPr/>
        </p:nvSpPr>
        <p:spPr>
          <a:xfrm>
            <a:off x="700308" y="104644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889FBB-C289-42B3-954D-E6ACCBEBA119}"/>
              </a:ext>
            </a:extLst>
          </p:cNvPr>
          <p:cNvSpPr txBox="1"/>
          <p:nvPr/>
        </p:nvSpPr>
        <p:spPr>
          <a:xfrm>
            <a:off x="737640" y="2554066"/>
            <a:ext cx="484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Model Error (Mean Square Error – MSE)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D20840-D431-4788-A14E-924BF6AEBC09}"/>
              </a:ext>
            </a:extLst>
          </p:cNvPr>
          <p:cNvCxnSpPr/>
          <p:nvPr/>
        </p:nvCxnSpPr>
        <p:spPr>
          <a:xfrm>
            <a:off x="4907560" y="4232708"/>
            <a:ext cx="177846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F059A0-A3F1-476B-9473-87284F69430F}"/>
              </a:ext>
            </a:extLst>
          </p:cNvPr>
          <p:cNvSpPr txBox="1"/>
          <p:nvPr/>
        </p:nvSpPr>
        <p:spPr>
          <a:xfrm>
            <a:off x="4758512" y="4324359"/>
            <a:ext cx="4942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u="sng" dirty="0">
                <a:solidFill>
                  <a:srgbClr val="7030A0"/>
                </a:solidFill>
              </a:rPr>
              <a:t>y and x </a:t>
            </a:r>
            <a:r>
              <a:rPr lang="en-GB" sz="1200" dirty="0">
                <a:solidFill>
                  <a:srgbClr val="7030A0"/>
                </a:solidFill>
              </a:rPr>
              <a:t>is fixed or known (as data is already given to you)</a:t>
            </a:r>
          </a:p>
          <a:p>
            <a:r>
              <a:rPr lang="en-GB" sz="1200" b="1" i="1" u="sng" dirty="0">
                <a:solidFill>
                  <a:srgbClr val="7030A0"/>
                </a:solidFill>
              </a:rPr>
              <a:t>m and c</a:t>
            </a:r>
            <a:r>
              <a:rPr lang="en-GB" sz="1200" dirty="0">
                <a:solidFill>
                  <a:srgbClr val="7030A0"/>
                </a:solidFill>
              </a:rPr>
              <a:t> are unknowns and hence solve for it by minimising the MSE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FB140E-EB8C-433A-9A2C-FFCE41CAB932}"/>
              </a:ext>
            </a:extLst>
          </p:cNvPr>
          <p:cNvSpPr txBox="1"/>
          <p:nvPr/>
        </p:nvSpPr>
        <p:spPr>
          <a:xfrm>
            <a:off x="4157382" y="710927"/>
            <a:ext cx="3926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AE = Absolute Error</a:t>
            </a:r>
          </a:p>
          <a:p>
            <a:r>
              <a:rPr lang="en-GB" dirty="0"/>
              <a:t>MSE = Mean Square Error</a:t>
            </a:r>
          </a:p>
          <a:p>
            <a:r>
              <a:rPr lang="en-GB" dirty="0"/>
              <a:t>RMSE = Root MSE</a:t>
            </a:r>
          </a:p>
          <a:p>
            <a:r>
              <a:rPr lang="en-GB" dirty="0"/>
              <a:t>MAE = Mean Absolute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933EF-2CB0-43C5-A395-E357A8188DDD}"/>
              </a:ext>
            </a:extLst>
          </p:cNvPr>
          <p:cNvSpPr txBox="1"/>
          <p:nvPr/>
        </p:nvSpPr>
        <p:spPr>
          <a:xfrm>
            <a:off x="8791662" y="5125673"/>
            <a:ext cx="1635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Cost Function</a:t>
            </a:r>
          </a:p>
          <a:p>
            <a:r>
              <a:rPr lang="en-GB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89263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-1" y="523220"/>
            <a:ext cx="6370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Estimating Logistic Regression Coefficients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43209-4B7A-44D6-A284-F8B5773DE610}"/>
              </a:ext>
            </a:extLst>
          </p:cNvPr>
          <p:cNvSpPr txBox="1"/>
          <p:nvPr/>
        </p:nvSpPr>
        <p:spPr>
          <a:xfrm>
            <a:off x="224913" y="4097061"/>
            <a:ext cx="49948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 is the actual output (y</a:t>
            </a:r>
            <a:r>
              <a:rPr lang="en-GB" baseline="-25000" dirty="0"/>
              <a:t>1, </a:t>
            </a:r>
            <a:r>
              <a:rPr lang="en-GB" dirty="0"/>
              <a:t>y</a:t>
            </a:r>
            <a:r>
              <a:rPr lang="en-GB" baseline="-25000" dirty="0"/>
              <a:t>2, </a:t>
            </a:r>
            <a:r>
              <a:rPr lang="en-GB" dirty="0"/>
              <a:t>y</a:t>
            </a:r>
            <a:r>
              <a:rPr lang="en-GB" baseline="-25000" dirty="0"/>
              <a:t>3….</a:t>
            </a:r>
            <a:r>
              <a:rPr lang="en-GB" dirty="0"/>
              <a:t> </a:t>
            </a:r>
            <a:r>
              <a:rPr lang="en-GB" dirty="0" err="1"/>
              <a:t>y</a:t>
            </a:r>
            <a:r>
              <a:rPr lang="en-GB" baseline="-25000" dirty="0" err="1"/>
              <a:t>n</a:t>
            </a:r>
            <a:r>
              <a:rPr lang="en-GB" dirty="0"/>
              <a:t>)</a:t>
            </a:r>
            <a:r>
              <a:rPr lang="en-GB" baseline="-25000" dirty="0"/>
              <a:t> </a:t>
            </a:r>
          </a:p>
          <a:p>
            <a:endParaRPr lang="en-GB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x is the independent variable (x</a:t>
            </a:r>
            <a:r>
              <a:rPr lang="en-GB" baseline="-25000" dirty="0"/>
              <a:t>1, </a:t>
            </a:r>
            <a:r>
              <a:rPr lang="en-GB" dirty="0"/>
              <a:t>x</a:t>
            </a:r>
            <a:r>
              <a:rPr lang="en-GB" baseline="-25000" dirty="0"/>
              <a:t>2, </a:t>
            </a:r>
            <a:r>
              <a:rPr lang="en-GB" dirty="0"/>
              <a:t>x</a:t>
            </a:r>
            <a:r>
              <a:rPr lang="en-GB" baseline="-25000" dirty="0"/>
              <a:t>3….</a:t>
            </a:r>
            <a:r>
              <a:rPr lang="en-GB" dirty="0"/>
              <a:t> </a:t>
            </a:r>
            <a:r>
              <a:rPr lang="en-GB" dirty="0" err="1"/>
              <a:t>x</a:t>
            </a:r>
            <a:r>
              <a:rPr lang="en-GB" baseline="-25000" dirty="0" err="1"/>
              <a:t>n</a:t>
            </a:r>
            <a:r>
              <a:rPr lang="en-GB" dirty="0"/>
              <a:t>)</a:t>
            </a:r>
            <a:r>
              <a:rPr lang="en-GB" baseline="-25000" dirty="0"/>
              <a:t>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</a:t>
            </a:r>
            <a:r>
              <a:rPr lang="en-GB" baseline="30000" dirty="0"/>
              <a:t>^ </a:t>
            </a:r>
            <a:r>
              <a:rPr lang="en-GB" dirty="0"/>
              <a:t>is the model/estimated/calculate output</a:t>
            </a:r>
          </a:p>
          <a:p>
            <a:r>
              <a:rPr lang="en-GB" dirty="0"/>
              <a:t>	 (y</a:t>
            </a:r>
            <a:r>
              <a:rPr lang="en-GB" baseline="30000" dirty="0"/>
              <a:t>^</a:t>
            </a:r>
            <a:r>
              <a:rPr lang="en-GB" baseline="-25000" dirty="0"/>
              <a:t>1, </a:t>
            </a:r>
            <a:r>
              <a:rPr lang="en-GB" dirty="0"/>
              <a:t>y</a:t>
            </a:r>
            <a:r>
              <a:rPr lang="en-GB" baseline="30000" dirty="0"/>
              <a:t> ^ </a:t>
            </a:r>
            <a:r>
              <a:rPr lang="en-GB" baseline="-25000" dirty="0"/>
              <a:t>2, </a:t>
            </a:r>
            <a:r>
              <a:rPr lang="en-GB" dirty="0"/>
              <a:t>y</a:t>
            </a:r>
            <a:r>
              <a:rPr lang="en-GB" baseline="30000" dirty="0"/>
              <a:t> ^ </a:t>
            </a:r>
            <a:r>
              <a:rPr lang="en-GB" baseline="-25000" dirty="0"/>
              <a:t>3….</a:t>
            </a:r>
            <a:r>
              <a:rPr lang="en-GB" dirty="0"/>
              <a:t> y</a:t>
            </a:r>
            <a:r>
              <a:rPr lang="en-GB" baseline="30000" dirty="0"/>
              <a:t> ^ </a:t>
            </a:r>
            <a:r>
              <a:rPr lang="en-GB" baseline="-25000" dirty="0"/>
              <a:t>9</a:t>
            </a:r>
            <a:r>
              <a:rPr lang="en-GB" dirty="0"/>
              <a:t>)</a:t>
            </a:r>
          </a:p>
          <a:p>
            <a:endParaRPr lang="en-GB" baseline="30000" dirty="0"/>
          </a:p>
          <a:p>
            <a:endParaRPr lang="en-GB" baseline="30000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F984AB07-AE51-4B21-A20D-151B287D2445}"/>
              </a:ext>
            </a:extLst>
          </p:cNvPr>
          <p:cNvSpPr txBox="1"/>
          <p:nvPr/>
        </p:nvSpPr>
        <p:spPr>
          <a:xfrm>
            <a:off x="224913" y="137594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Model: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1D2ACB7-EA63-4829-89B7-66F9C6B3B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044" y="911287"/>
            <a:ext cx="64674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40A579-C328-46CA-8B5F-7E50E3CD9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311"/>
          <a:stretch/>
        </p:blipFill>
        <p:spPr>
          <a:xfrm>
            <a:off x="1774997" y="1373505"/>
            <a:ext cx="3048000" cy="1666875"/>
          </a:xfrm>
          <a:prstGeom prst="rect">
            <a:avLst/>
          </a:prstGeom>
        </p:spPr>
      </p:pic>
      <p:pic>
        <p:nvPicPr>
          <p:cNvPr id="28" name="Picture 2" descr="Logistic Regression in Machine Learning - Javatpoint">
            <a:extLst>
              <a:ext uri="{FF2B5EF4-FFF2-40B4-BE49-F238E27FC236}">
                <a16:creationId xmlns:a16="http://schemas.microsoft.com/office/drawing/2014/main" id="{F1FD7D1A-89C2-4796-8F17-C0612EE6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764" y="3683973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08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-1" y="523220"/>
            <a:ext cx="6370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Estimating Logistic Regression Coefficients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8790F-1A66-4C60-9E11-F491A18E4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11"/>
          <a:stretch/>
        </p:blipFill>
        <p:spPr>
          <a:xfrm>
            <a:off x="137138" y="1661993"/>
            <a:ext cx="3048000" cy="1666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D1ADA2-02CB-42CD-B4B0-829EBC82CCD3}"/>
              </a:ext>
            </a:extLst>
          </p:cNvPr>
          <p:cNvSpPr txBox="1"/>
          <p:nvPr/>
        </p:nvSpPr>
        <p:spPr>
          <a:xfrm>
            <a:off x="173236" y="1138773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11C03E-7A39-4858-8B82-5BEC8FFA3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89244"/>
            <a:ext cx="3143250" cy="2445402"/>
          </a:xfrm>
          <a:prstGeom prst="rect">
            <a:avLst/>
          </a:prstGeom>
        </p:spPr>
      </p:pic>
      <p:pic>
        <p:nvPicPr>
          <p:cNvPr id="4100" name="Picture 4" descr="Logistic Regression: A Simplified Approach Using Python | LaptrinhX">
            <a:extLst>
              <a:ext uri="{FF2B5EF4-FFF2-40B4-BE49-F238E27FC236}">
                <a16:creationId xmlns:a16="http://schemas.microsoft.com/office/drawing/2014/main" id="{8A33F411-714A-4E21-B2C5-0574D8DC0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62" y="1580495"/>
            <a:ext cx="70866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81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9EA02C-3D2A-4040-9416-DC1F2242AB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gradFill>
            <a:gsLst>
              <a:gs pos="45000">
                <a:schemeClr val="accent1">
                  <a:lumMod val="40000"/>
                  <a:lumOff val="60000"/>
                </a:schemeClr>
              </a:gs>
              <a:gs pos="88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GB" sz="2800" dirty="0"/>
              <a:t>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4FB31-47D6-4D73-B262-54204A42ED0F}"/>
              </a:ext>
            </a:extLst>
          </p:cNvPr>
          <p:cNvSpPr txBox="1"/>
          <p:nvPr/>
        </p:nvSpPr>
        <p:spPr>
          <a:xfrm>
            <a:off x="-1" y="523220"/>
            <a:ext cx="6370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dirty="0">
                <a:solidFill>
                  <a:srgbClr val="00B0F0"/>
                </a:solidFill>
                <a:effectLst/>
                <a:latin typeface="charter"/>
              </a:rPr>
              <a:t>Estimating Logistic Regression Coefficients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F984AB07-AE51-4B21-A20D-151B287D2445}"/>
              </a:ext>
            </a:extLst>
          </p:cNvPr>
          <p:cNvSpPr txBox="1"/>
          <p:nvPr/>
        </p:nvSpPr>
        <p:spPr>
          <a:xfrm>
            <a:off x="-1" y="113877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Model: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1D2ACB7-EA63-4829-89B7-66F9C6B3B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275" y="523220"/>
            <a:ext cx="64674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lementing a Logistic Regression Model from Scratch with PyTorch | by  elvis | dair.ai | Medium">
            <a:extLst>
              <a:ext uri="{FF2B5EF4-FFF2-40B4-BE49-F238E27FC236}">
                <a16:creationId xmlns:a16="http://schemas.microsoft.com/office/drawing/2014/main" id="{BC05ACF0-7653-4B74-B1FB-D67F29FA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37" y="3549712"/>
            <a:ext cx="5591876" cy="299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40A579-C328-46CA-8B5F-7E50E3CD97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311"/>
          <a:stretch/>
        </p:blipFill>
        <p:spPr>
          <a:xfrm>
            <a:off x="-1" y="1542395"/>
            <a:ext cx="3048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9998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19106</TotalTime>
  <Words>595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Calibri</vt:lpstr>
      <vt:lpstr>Calibri Light</vt:lpstr>
      <vt:lpstr>charter</vt:lpstr>
      <vt:lpstr>Tw Cen MT</vt:lpstr>
      <vt:lpstr>ShapesVTI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Fakruddin Mohammed</dc:creator>
  <cp:lastModifiedBy>Fakruddin Mohammed</cp:lastModifiedBy>
  <cp:revision>217</cp:revision>
  <dcterms:created xsi:type="dcterms:W3CDTF">2020-08-05T10:43:54Z</dcterms:created>
  <dcterms:modified xsi:type="dcterms:W3CDTF">2020-11-22T19:54:04Z</dcterms:modified>
</cp:coreProperties>
</file>